
<file path=[Content_Types].xml><?xml version="1.0" encoding="utf-8"?>
<Types xmlns="http://schemas.openxmlformats.org/package/2006/content-types">
  <Default Extension="png" ContentType="image/png"/>
  <Default Extension="jpeg" ContentType="image/jpeg"/>
  <Default Extension="emf" ContentType="image/x-emf"/>
  <Default Extension="xls" ContentType="application/vnd.ms-excel"/>
  <Default Extension="rels" ContentType="application/vnd.openxmlformats-package.relationships+xml"/>
  <Default Extension="xml" ContentType="application/xml"/>
  <Default Extension="docx" ContentType="application/vnd.openxmlformats-officedocument.wordprocessingml.document"/>
  <Default Extension="wdp" ContentType="image/vnd.ms-photo"/>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3.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bookmarkIdSeed="2">
  <p:sldMasterIdLst>
    <p:sldMasterId id="2147483673" r:id="rId1"/>
  </p:sldMasterIdLst>
  <p:notesMasterIdLst>
    <p:notesMasterId r:id="rId124"/>
  </p:notesMasterIdLst>
  <p:handoutMasterIdLst>
    <p:handoutMasterId r:id="rId125"/>
  </p:handoutMasterIdLst>
  <p:sldIdLst>
    <p:sldId id="1277" r:id="rId2"/>
    <p:sldId id="1183" r:id="rId3"/>
    <p:sldId id="1472" r:id="rId4"/>
    <p:sldId id="1470" r:id="rId5"/>
    <p:sldId id="1471" r:id="rId6"/>
    <p:sldId id="1438" r:id="rId7"/>
    <p:sldId id="1363" r:id="rId8"/>
    <p:sldId id="1469" r:id="rId9"/>
    <p:sldId id="1365" r:id="rId10"/>
    <p:sldId id="1366" r:id="rId11"/>
    <p:sldId id="1280" r:id="rId12"/>
    <p:sldId id="1293" r:id="rId13"/>
    <p:sldId id="1326" r:id="rId14"/>
    <p:sldId id="1283" r:id="rId15"/>
    <p:sldId id="1440" r:id="rId16"/>
    <p:sldId id="1284" r:id="rId17"/>
    <p:sldId id="1378" r:id="rId18"/>
    <p:sldId id="1287" r:id="rId19"/>
    <p:sldId id="1449" r:id="rId20"/>
    <p:sldId id="1288" r:id="rId21"/>
    <p:sldId id="1289" r:id="rId22"/>
    <p:sldId id="1290" r:id="rId23"/>
    <p:sldId id="1473" r:id="rId24"/>
    <p:sldId id="1380" r:id="rId25"/>
    <p:sldId id="1384" r:id="rId26"/>
    <p:sldId id="1385" r:id="rId27"/>
    <p:sldId id="1386" r:id="rId28"/>
    <p:sldId id="1387" r:id="rId29"/>
    <p:sldId id="1388" r:id="rId30"/>
    <p:sldId id="1389" r:id="rId31"/>
    <p:sldId id="1453" r:id="rId32"/>
    <p:sldId id="1452" r:id="rId33"/>
    <p:sldId id="1461" r:id="rId34"/>
    <p:sldId id="1459" r:id="rId35"/>
    <p:sldId id="1460" r:id="rId36"/>
    <p:sldId id="1404" r:id="rId37"/>
    <p:sldId id="1405" r:id="rId38"/>
    <p:sldId id="1483" r:id="rId39"/>
    <p:sldId id="1333" r:id="rId40"/>
    <p:sldId id="1354" r:id="rId41"/>
    <p:sldId id="1410" r:id="rId42"/>
    <p:sldId id="1411" r:id="rId43"/>
    <p:sldId id="1406" r:id="rId44"/>
    <p:sldId id="1334" r:id="rId45"/>
    <p:sldId id="1407" r:id="rId46"/>
    <p:sldId id="1338" r:id="rId47"/>
    <p:sldId id="1339" r:id="rId48"/>
    <p:sldId id="1340" r:id="rId49"/>
    <p:sldId id="1345" r:id="rId50"/>
    <p:sldId id="1346" r:id="rId51"/>
    <p:sldId id="1396" r:id="rId52"/>
    <p:sldId id="1397" r:id="rId53"/>
    <p:sldId id="1398" r:id="rId54"/>
    <p:sldId id="1399" r:id="rId55"/>
    <p:sldId id="1400" r:id="rId56"/>
    <p:sldId id="1451" r:id="rId57"/>
    <p:sldId id="1450" r:id="rId58"/>
    <p:sldId id="1352" r:id="rId59"/>
    <p:sldId id="1295" r:id="rId60"/>
    <p:sldId id="1167" r:id="rId61"/>
    <p:sldId id="1168" r:id="rId62"/>
    <p:sldId id="1202" r:id="rId63"/>
    <p:sldId id="1203" r:id="rId64"/>
    <p:sldId id="1315" r:id="rId65"/>
    <p:sldId id="1316" r:id="rId66"/>
    <p:sldId id="1474" r:id="rId67"/>
    <p:sldId id="1331" r:id="rId68"/>
    <p:sldId id="1439" r:id="rId69"/>
    <p:sldId id="1308" r:id="rId70"/>
    <p:sldId id="1309" r:id="rId71"/>
    <p:sldId id="1310" r:id="rId72"/>
    <p:sldId id="1311" r:id="rId73"/>
    <p:sldId id="1427" r:id="rId74"/>
    <p:sldId id="1456" r:id="rId75"/>
    <p:sldId id="1458" r:id="rId76"/>
    <p:sldId id="1457" r:id="rId77"/>
    <p:sldId id="1462" r:id="rId78"/>
    <p:sldId id="1463" r:id="rId79"/>
    <p:sldId id="1464" r:id="rId80"/>
    <p:sldId id="1465" r:id="rId81"/>
    <p:sldId id="1484" r:id="rId82"/>
    <p:sldId id="1466" r:id="rId83"/>
    <p:sldId id="1242" r:id="rId84"/>
    <p:sldId id="1256" r:id="rId85"/>
    <p:sldId id="1257" r:id="rId86"/>
    <p:sldId id="1263" r:id="rId87"/>
    <p:sldId id="1444" r:id="rId88"/>
    <p:sldId id="1446" r:id="rId89"/>
    <p:sldId id="1447" r:id="rId90"/>
    <p:sldId id="1448" r:id="rId91"/>
    <p:sldId id="1429" r:id="rId92"/>
    <p:sldId id="1430" r:id="rId93"/>
    <p:sldId id="1245" r:id="rId94"/>
    <p:sldId id="1246" r:id="rId95"/>
    <p:sldId id="1247" r:id="rId96"/>
    <p:sldId id="1248" r:id="rId97"/>
    <p:sldId id="1249" r:id="rId98"/>
    <p:sldId id="1250" r:id="rId99"/>
    <p:sldId id="1251" r:id="rId100"/>
    <p:sldId id="1252" r:id="rId101"/>
    <p:sldId id="1253" r:id="rId102"/>
    <p:sldId id="1254" r:id="rId103"/>
    <p:sldId id="1255" r:id="rId104"/>
    <p:sldId id="1370" r:id="rId105"/>
    <p:sldId id="1369" r:id="rId106"/>
    <p:sldId id="1467" r:id="rId107"/>
    <p:sldId id="1468" r:id="rId108"/>
    <p:sldId id="1475" r:id="rId109"/>
    <p:sldId id="1476" r:id="rId110"/>
    <p:sldId id="1477" r:id="rId111"/>
    <p:sldId id="1478" r:id="rId112"/>
    <p:sldId id="1479" r:id="rId113"/>
    <p:sldId id="1480" r:id="rId114"/>
    <p:sldId id="1481" r:id="rId115"/>
    <p:sldId id="1482" r:id="rId116"/>
    <p:sldId id="1324" r:id="rId117"/>
    <p:sldId id="1415" r:id="rId118"/>
    <p:sldId id="1416" r:id="rId119"/>
    <p:sldId id="1417" r:id="rId120"/>
    <p:sldId id="1418" r:id="rId121"/>
    <p:sldId id="1419" r:id="rId122"/>
    <p:sldId id="1420" r:id="rId123"/>
  </p:sldIdLst>
  <p:sldSz cx="9144000" cy="6858000" type="screen4x3"/>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Раздел по умолчанию" id="{1CBD2CCB-C8D1-463D-B9F8-2A0055E14390}">
          <p14:sldIdLst>
            <p14:sldId id="1277"/>
            <p14:sldId id="1183"/>
            <p14:sldId id="1472"/>
            <p14:sldId id="1470"/>
            <p14:sldId id="1471"/>
            <p14:sldId id="1438"/>
            <p14:sldId id="1363"/>
            <p14:sldId id="1469"/>
            <p14:sldId id="1365"/>
            <p14:sldId id="1366"/>
            <p14:sldId id="1280"/>
            <p14:sldId id="1293"/>
            <p14:sldId id="1326"/>
            <p14:sldId id="1283"/>
            <p14:sldId id="1440"/>
            <p14:sldId id="1284"/>
            <p14:sldId id="1378"/>
            <p14:sldId id="1287"/>
            <p14:sldId id="1449"/>
            <p14:sldId id="1288"/>
            <p14:sldId id="1289"/>
            <p14:sldId id="1290"/>
            <p14:sldId id="1473"/>
            <p14:sldId id="1380"/>
            <p14:sldId id="1384"/>
            <p14:sldId id="1385"/>
            <p14:sldId id="1386"/>
            <p14:sldId id="1387"/>
            <p14:sldId id="1388"/>
            <p14:sldId id="1389"/>
            <p14:sldId id="1453"/>
            <p14:sldId id="1452"/>
            <p14:sldId id="1461"/>
            <p14:sldId id="1459"/>
            <p14:sldId id="1460"/>
            <p14:sldId id="1404"/>
            <p14:sldId id="1405"/>
            <p14:sldId id="1483"/>
            <p14:sldId id="1333"/>
            <p14:sldId id="1354"/>
            <p14:sldId id="1410"/>
            <p14:sldId id="1411"/>
            <p14:sldId id="1406"/>
            <p14:sldId id="1334"/>
            <p14:sldId id="1407"/>
            <p14:sldId id="1338"/>
            <p14:sldId id="1339"/>
            <p14:sldId id="1340"/>
            <p14:sldId id="1345"/>
            <p14:sldId id="1346"/>
            <p14:sldId id="1396"/>
            <p14:sldId id="1397"/>
            <p14:sldId id="1398"/>
            <p14:sldId id="1399"/>
            <p14:sldId id="1400"/>
            <p14:sldId id="1451"/>
            <p14:sldId id="1450"/>
            <p14:sldId id="1352"/>
            <p14:sldId id="1295"/>
            <p14:sldId id="1167"/>
            <p14:sldId id="1168"/>
            <p14:sldId id="1202"/>
            <p14:sldId id="1203"/>
            <p14:sldId id="1315"/>
            <p14:sldId id="1316"/>
            <p14:sldId id="1474"/>
            <p14:sldId id="1331"/>
            <p14:sldId id="1439"/>
            <p14:sldId id="1308"/>
            <p14:sldId id="1309"/>
            <p14:sldId id="1310"/>
            <p14:sldId id="1311"/>
            <p14:sldId id="1427"/>
            <p14:sldId id="1456"/>
            <p14:sldId id="1458"/>
            <p14:sldId id="1457"/>
            <p14:sldId id="1462"/>
            <p14:sldId id="1463"/>
            <p14:sldId id="1464"/>
            <p14:sldId id="1465"/>
            <p14:sldId id="1484"/>
            <p14:sldId id="1466"/>
            <p14:sldId id="1242"/>
            <p14:sldId id="1256"/>
            <p14:sldId id="1257"/>
            <p14:sldId id="1263"/>
            <p14:sldId id="1444"/>
            <p14:sldId id="1446"/>
            <p14:sldId id="1447"/>
            <p14:sldId id="1448"/>
            <p14:sldId id="1429"/>
            <p14:sldId id="1430"/>
            <p14:sldId id="1245"/>
            <p14:sldId id="1246"/>
            <p14:sldId id="1247"/>
            <p14:sldId id="1248"/>
            <p14:sldId id="1249"/>
            <p14:sldId id="1250"/>
            <p14:sldId id="1251"/>
            <p14:sldId id="1252"/>
            <p14:sldId id="1253"/>
            <p14:sldId id="1254"/>
            <p14:sldId id="1255"/>
            <p14:sldId id="1370"/>
            <p14:sldId id="1369"/>
            <p14:sldId id="1467"/>
            <p14:sldId id="1468"/>
            <p14:sldId id="1475"/>
            <p14:sldId id="1476"/>
            <p14:sldId id="1477"/>
            <p14:sldId id="1478"/>
            <p14:sldId id="1479"/>
            <p14:sldId id="1480"/>
            <p14:sldId id="1481"/>
            <p14:sldId id="1482"/>
            <p14:sldId id="1324"/>
            <p14:sldId id="1415"/>
            <p14:sldId id="1416"/>
            <p14:sldId id="1417"/>
            <p14:sldId id="1418"/>
            <p14:sldId id="1419"/>
            <p14:sldId id="1420"/>
          </p14:sldIdLst>
        </p14:section>
      </p14:sectionLst>
    </p:ext>
    <p:ext uri="{EFAFB233-063F-42B5-8137-9DF3F51BA10A}">
      <p15:sldGuideLst xmlns="" xmlns:p15="http://schemas.microsoft.com/office/powerpoint/2012/main">
        <p15:guide id="1" orient="horz" pos="4319">
          <p15:clr>
            <a:srgbClr val="A4A3A4"/>
          </p15:clr>
        </p15:guide>
        <p15:guide id="2">
          <p15:clr>
            <a:srgbClr val="A4A3A4"/>
          </p15:clr>
        </p15:guide>
      </p15:sldGuideLst>
    </p:ext>
    <p:ext uri="{2D200454-40CA-4A62-9FC3-DE9A4176ACB9}">
      <p15:notesGuideLst xmlns="" xmlns:p15="http://schemas.microsoft.com/office/powerpoint/2012/main">
        <p15:guide id="1" orient="horz" pos="3127" userDrawn="1">
          <p15:clr>
            <a:srgbClr val="A4A3A4"/>
          </p15:clr>
        </p15:guide>
        <p15:guide id="2" pos="2160" userDrawn="1">
          <p15:clr>
            <a:srgbClr val="A4A3A4"/>
          </p15:clr>
        </p15:guide>
        <p15:guide id="3" orient="horz" pos="3144" userDrawn="1">
          <p15:clr>
            <a:srgbClr val="A4A3A4"/>
          </p15:clr>
        </p15:guide>
        <p15:guide id="4" pos="2141" userDrawn="1">
          <p15:clr>
            <a:srgbClr val="A4A3A4"/>
          </p15:clr>
        </p15:guide>
        <p15:guide id="5" orient="horz" pos="3110"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КАРПОВ АЛЕКСЕЙ СЕРГЕЕВИЧ" initials="КАС" lastIdx="4" clrIdx="0"/>
  <p:cmAuthor id="1" name="Панан А.Ю." initials="ПАЮ" lastIdx="0" clrIdx="1">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79023"/>
    <a:srgbClr val="077A3E"/>
    <a:srgbClr val="FFFCC1"/>
    <a:srgbClr val="B3E4C5"/>
    <a:srgbClr val="66FFFF"/>
    <a:srgbClr val="E4C6D9"/>
    <a:srgbClr val="E4ABD2"/>
    <a:srgbClr val="FF99CC"/>
    <a:srgbClr val="FF9999"/>
    <a:srgbClr val="DEAA46"/>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Средний стиль 2 - акцент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F2DE63D5-997A-4646-A377-4702673A728D}" styleName="Светлый стиль 2 — акцент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1FECB4D8-DB02-4DC6-A0A2-4F2EBAE1DC90}" styleName="Средний стиль 1 - акцент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0505E3EF-67EA-436B-97B2-0124C06EBD24}" styleName="Средний стиль 4 - акцент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00A15C55-8517-42AA-B614-E9B94910E393}" styleName="Средний стиль 2 - акцент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Средний стиль 2 - акцент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72833802-FEF1-4C79-8D5D-14CF1EAF98D9}" styleName="Светлый стиль 2 — акцент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69012ECD-51FC-41F1-AA8D-1B2483CD663E}" styleName="Светлый стиль 2 — акцент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91EBBBCC-DAD2-459C-BE2E-F6DE35CF9A28}" styleName="Темный стиль 2 - акцент 3/акцент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46F890A9-2807-4EBB-B81D-B2AA78EC7F39}" styleName="Темный стиль 2 - акцент 5/акцент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D03447BB-5D67-496B-8E87-E561075AD55C}" styleName="Темный стиль 1 - акцент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306799F8-075E-4A3A-A7F6-7FBC6576F1A4}" styleName="Стиль из темы 2 - акцент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9C7853C-536D-4A76-A0AE-DD22124D55A5}" styleName="Стиль из темы 1 - акцент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EB344D84-9AFB-497E-A393-DC336BA19D2E}" styleName="Средний стиль 3 - акцент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8799B23B-EC83-4686-B30A-512413B5E67A}" styleName="Светлый стиль 3 — акцент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C083E6E3-FA7D-4D7B-A595-EF9225AFEA82}" styleName="Светлый стиль 1 — акцент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704" autoAdjust="0"/>
    <p:restoredTop sz="87726" autoAdjust="0"/>
  </p:normalViewPr>
  <p:slideViewPr>
    <p:cSldViewPr snapToGrid="0" snapToObjects="1" showGuides="1">
      <p:cViewPr>
        <p:scale>
          <a:sx n="77" d="100"/>
          <a:sy n="77" d="100"/>
        </p:scale>
        <p:origin x="-1478" y="-91"/>
      </p:cViewPr>
      <p:guideLst>
        <p:guide orient="horz" pos="4319"/>
        <p:guide/>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snapToObjects="1">
      <p:cViewPr>
        <p:scale>
          <a:sx n="300" d="100"/>
          <a:sy n="300" d="100"/>
        </p:scale>
        <p:origin x="798" y="-72"/>
      </p:cViewPr>
      <p:guideLst>
        <p:guide orient="horz" pos="3127"/>
        <p:guide orient="horz" pos="3144"/>
        <p:guide orient="horz" pos="3110"/>
        <p:guide pos="2160"/>
        <p:guide pos="2141"/>
      </p:guideLst>
    </p:cSldViewPr>
  </p:notesViewPr>
  <p:gridSpacing cx="36004" cy="36004"/>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viewProps" Target="view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slide" Target="slides/slide117.xml"/><Relationship Id="rId126" Type="http://schemas.openxmlformats.org/officeDocument/2006/relationships/commentAuthors" Target="commentAuthor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notesMaster" Target="notesMasters/notesMaster1.xml"/><Relationship Id="rId129"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handoutMaster" Target="handoutMasters/handout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3_4">
  <dgm:title val=""/>
  <dgm:desc val=""/>
  <dgm:catLst>
    <dgm:cat type="accent3" pri="11400"/>
  </dgm:catLst>
  <dgm:styleLbl name="node0">
    <dgm:fillClrLst meth="cycle">
      <a:schemeClr val="accent3">
        <a:shade val="60000"/>
      </a:schemeClr>
    </dgm:fillClrLst>
    <dgm:linClrLst meth="repeat">
      <a:schemeClr val="lt1"/>
    </dgm:linClrLst>
    <dgm:effectClrLst/>
    <dgm:txLinClrLst/>
    <dgm:txFillClrLst/>
    <dgm:txEffectClrLst/>
  </dgm:styleLbl>
  <dgm:styleLbl name="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alignNode1">
    <dgm:fillClrLst meth="cycle">
      <a:schemeClr val="accent3">
        <a:shade val="50000"/>
      </a:schemeClr>
      <a:schemeClr val="accent3">
        <a:tint val="55000"/>
      </a:schemeClr>
    </dgm:fillClrLst>
    <dgm:linClrLst meth="cycle">
      <a:schemeClr val="accent3">
        <a:shade val="50000"/>
      </a:schemeClr>
      <a:schemeClr val="accent3">
        <a:tint val="55000"/>
      </a:schemeClr>
    </dgm:linClrLst>
    <dgm:effectClrLst/>
    <dgm:txLinClrLst/>
    <dgm:txFillClrLst/>
    <dgm:txEffectClrLst/>
  </dgm:styleLbl>
  <dgm:styleLbl name="ln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vennNode1">
    <dgm:fillClrLst meth="cycle">
      <a:schemeClr val="accent3">
        <a:shade val="80000"/>
        <a:alpha val="50000"/>
      </a:schemeClr>
      <a:schemeClr val="accent3">
        <a:tint val="50000"/>
        <a:alpha val="50000"/>
      </a:schemeClr>
    </dgm:fillClrLst>
    <dgm:linClrLst meth="repeat">
      <a:schemeClr val="lt1"/>
    </dgm:linClrLst>
    <dgm:effectClrLst/>
    <dgm:txLinClrLst/>
    <dgm:txFillClrLst/>
    <dgm:txEffectClrLst/>
  </dgm:styleLbl>
  <dgm:styleLbl name="node2">
    <dgm:fillClrLst>
      <a:schemeClr val="accent3">
        <a:shade val="80000"/>
      </a:schemeClr>
    </dgm:fillClrLst>
    <dgm:linClrLst meth="repeat">
      <a:schemeClr val="lt1"/>
    </dgm:linClrLst>
    <dgm:effectClrLst/>
    <dgm:txLinClrLst/>
    <dgm:txFillClrLst/>
    <dgm:txEffectClrLst/>
  </dgm:styleLbl>
  <dgm:styleLbl name="node3">
    <dgm:fillClrLst>
      <a:schemeClr val="accent3">
        <a:tint val="99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f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b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sibTrans1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0000"/>
      </a:schemeClr>
    </dgm:fillClrLst>
    <dgm:linClrLst meth="repeat">
      <a:schemeClr val="lt1"/>
    </dgm:linClrLst>
    <dgm:effectClrLst/>
    <dgm:txLinClrLst/>
    <dgm:txFillClrLst/>
    <dgm:txEffectClrLst/>
  </dgm:styleLbl>
  <dgm:styleLbl name="asst3">
    <dgm:fillClrLst>
      <a:schemeClr val="accent3">
        <a:tint val="70000"/>
      </a:schemeClr>
    </dgm:fillClrLst>
    <dgm:linClrLst meth="repeat">
      <a:schemeClr val="lt1"/>
    </dgm:linClrLst>
    <dgm:effectClrLst/>
    <dgm:txLinClrLst/>
    <dgm:txFillClrLst/>
    <dgm:txEffectClrLst/>
  </dgm:styleLbl>
  <dgm:styleLbl name="asst4">
    <dgm:fillClrLst>
      <a:schemeClr val="accent3">
        <a:tint val="5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align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bgAccFollowNode1">
    <dgm:fillClrLst meth="repeat">
      <a:schemeClr val="accent3">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55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7034CA5-3618-9348-B9F9-2AE38A781312}" type="doc">
      <dgm:prSet loTypeId="urn:microsoft.com/office/officeart/2005/8/layout/hierarchy1" loCatId="" qsTypeId="urn:microsoft.com/office/officeart/2005/8/quickstyle/simple4" qsCatId="simple" csTypeId="urn:microsoft.com/office/officeart/2005/8/colors/accent1_2" csCatId="accent1" phldr="1"/>
      <dgm:spPr/>
      <dgm:t>
        <a:bodyPr/>
        <a:lstStyle/>
        <a:p>
          <a:endParaRPr lang="ru-RU"/>
        </a:p>
      </dgm:t>
    </dgm:pt>
    <dgm:pt modelId="{8BE16DE2-8AB5-8E40-80B8-5DA6AC52F873}">
      <dgm:prSet phldrT="[Текст]"/>
      <dgm:spPr/>
      <dgm:t>
        <a:bodyPr/>
        <a:lstStyle/>
        <a:p>
          <a:r>
            <a:rPr lang="ru-RU" b="1" dirty="0" smtClean="0"/>
            <a:t>Активы и обязательства</a:t>
          </a:r>
          <a:endParaRPr lang="ru-RU" b="1" dirty="0"/>
        </a:p>
      </dgm:t>
    </dgm:pt>
    <dgm:pt modelId="{C823207B-4C6A-D040-8032-05C2200A37B0}" type="parTrans" cxnId="{AF1E8DBC-36B8-2343-A50D-99AAEBA579C2}">
      <dgm:prSet/>
      <dgm:spPr/>
      <dgm:t>
        <a:bodyPr/>
        <a:lstStyle/>
        <a:p>
          <a:endParaRPr lang="ru-RU"/>
        </a:p>
      </dgm:t>
    </dgm:pt>
    <dgm:pt modelId="{D26128BE-D9E5-8B47-9C90-91FB03F16889}" type="sibTrans" cxnId="{AF1E8DBC-36B8-2343-A50D-99AAEBA579C2}">
      <dgm:prSet/>
      <dgm:spPr/>
      <dgm:t>
        <a:bodyPr/>
        <a:lstStyle/>
        <a:p>
          <a:endParaRPr lang="ru-RU"/>
        </a:p>
      </dgm:t>
    </dgm:pt>
    <dgm:pt modelId="{AEA1DD18-3FF1-844D-AB62-E41D50E023B0}">
      <dgm:prSet phldrT="[Текст]"/>
      <dgm:spPr/>
      <dgm:t>
        <a:bodyPr/>
        <a:lstStyle/>
        <a:p>
          <a:r>
            <a:rPr lang="ru-RU" b="1" dirty="0" smtClean="0"/>
            <a:t>Долгосрочные (</a:t>
          </a:r>
          <a:r>
            <a:rPr lang="ru-RU" b="1" dirty="0" err="1" smtClean="0"/>
            <a:t>внеоборотные</a:t>
          </a:r>
          <a:r>
            <a:rPr lang="ru-RU" b="1" dirty="0" smtClean="0"/>
            <a:t>)</a:t>
          </a:r>
          <a:endParaRPr lang="ru-RU" b="1" dirty="0"/>
        </a:p>
      </dgm:t>
    </dgm:pt>
    <dgm:pt modelId="{D6841601-B044-D044-99FE-90A3F8F53C48}" type="parTrans" cxnId="{5FD3B514-7786-1148-97E9-D6568A3954AF}">
      <dgm:prSet/>
      <dgm:spPr/>
      <dgm:t>
        <a:bodyPr/>
        <a:lstStyle/>
        <a:p>
          <a:endParaRPr lang="ru-RU"/>
        </a:p>
      </dgm:t>
    </dgm:pt>
    <dgm:pt modelId="{4F36D9C0-8D1B-494E-B601-3B83F98C04C2}" type="sibTrans" cxnId="{5FD3B514-7786-1148-97E9-D6568A3954AF}">
      <dgm:prSet/>
      <dgm:spPr/>
      <dgm:t>
        <a:bodyPr/>
        <a:lstStyle/>
        <a:p>
          <a:endParaRPr lang="ru-RU"/>
        </a:p>
      </dgm:t>
    </dgm:pt>
    <dgm:pt modelId="{5C8E6F7C-CF63-C544-8C0B-15A9D52BA3B3}">
      <dgm:prSet phldrT="[Текст]"/>
      <dgm:spPr/>
      <dgm:t>
        <a:bodyPr/>
        <a:lstStyle/>
        <a:p>
          <a:r>
            <a:rPr lang="ru-RU" b="1" dirty="0" smtClean="0"/>
            <a:t>Краткосрочные (оборотные)</a:t>
          </a:r>
          <a:endParaRPr lang="ru-RU" b="1" dirty="0"/>
        </a:p>
      </dgm:t>
    </dgm:pt>
    <dgm:pt modelId="{55F1A326-4CB6-9D46-BA97-17782CA6841E}" type="parTrans" cxnId="{8FDA083B-3A3D-AC47-8323-9C5E00A19D97}">
      <dgm:prSet/>
      <dgm:spPr/>
      <dgm:t>
        <a:bodyPr/>
        <a:lstStyle/>
        <a:p>
          <a:endParaRPr lang="ru-RU"/>
        </a:p>
      </dgm:t>
    </dgm:pt>
    <dgm:pt modelId="{7D6E3A08-E446-474B-BE86-DBBE7399A624}" type="sibTrans" cxnId="{8FDA083B-3A3D-AC47-8323-9C5E00A19D97}">
      <dgm:prSet/>
      <dgm:spPr/>
      <dgm:t>
        <a:bodyPr/>
        <a:lstStyle/>
        <a:p>
          <a:endParaRPr lang="ru-RU"/>
        </a:p>
      </dgm:t>
    </dgm:pt>
    <dgm:pt modelId="{75C1C120-823E-C54D-AEE4-C1F6B9639F6E}" type="pres">
      <dgm:prSet presAssocID="{A7034CA5-3618-9348-B9F9-2AE38A781312}" presName="hierChild1" presStyleCnt="0">
        <dgm:presLayoutVars>
          <dgm:chPref val="1"/>
          <dgm:dir/>
          <dgm:animOne val="branch"/>
          <dgm:animLvl val="lvl"/>
          <dgm:resizeHandles/>
        </dgm:presLayoutVars>
      </dgm:prSet>
      <dgm:spPr/>
      <dgm:t>
        <a:bodyPr/>
        <a:lstStyle/>
        <a:p>
          <a:endParaRPr lang="ru-RU"/>
        </a:p>
      </dgm:t>
    </dgm:pt>
    <dgm:pt modelId="{ADA5A34F-1E04-4642-A17E-93517F684D24}" type="pres">
      <dgm:prSet presAssocID="{8BE16DE2-8AB5-8E40-80B8-5DA6AC52F873}" presName="hierRoot1" presStyleCnt="0"/>
      <dgm:spPr/>
    </dgm:pt>
    <dgm:pt modelId="{3ACE2E3C-379B-124A-A77B-6F950191EF38}" type="pres">
      <dgm:prSet presAssocID="{8BE16DE2-8AB5-8E40-80B8-5DA6AC52F873}" presName="composite" presStyleCnt="0"/>
      <dgm:spPr/>
    </dgm:pt>
    <dgm:pt modelId="{9BC40185-8F6D-F649-A48F-2313B8400FFA}" type="pres">
      <dgm:prSet presAssocID="{8BE16DE2-8AB5-8E40-80B8-5DA6AC52F873}" presName="background" presStyleLbl="node0" presStyleIdx="0" presStyleCnt="1"/>
      <dgm:spPr>
        <a:gradFill rotWithShape="0">
          <a:gsLst>
            <a:gs pos="0">
              <a:srgbClr val="92D050"/>
            </a:gs>
            <a:gs pos="100000">
              <a:srgbClr val="00B050"/>
            </a:gs>
          </a:gsLst>
        </a:gradFill>
      </dgm:spPr>
    </dgm:pt>
    <dgm:pt modelId="{DB023CFC-D2AB-D549-9519-363856CEB9DC}" type="pres">
      <dgm:prSet presAssocID="{8BE16DE2-8AB5-8E40-80B8-5DA6AC52F873}" presName="text" presStyleLbl="fgAcc0" presStyleIdx="0" presStyleCnt="1">
        <dgm:presLayoutVars>
          <dgm:chPref val="3"/>
        </dgm:presLayoutVars>
      </dgm:prSet>
      <dgm:spPr/>
      <dgm:t>
        <a:bodyPr/>
        <a:lstStyle/>
        <a:p>
          <a:endParaRPr lang="ru-RU"/>
        </a:p>
      </dgm:t>
    </dgm:pt>
    <dgm:pt modelId="{4119C9CD-A547-4843-A0BC-5133A68D7BE1}" type="pres">
      <dgm:prSet presAssocID="{8BE16DE2-8AB5-8E40-80B8-5DA6AC52F873}" presName="hierChild2" presStyleCnt="0"/>
      <dgm:spPr/>
    </dgm:pt>
    <dgm:pt modelId="{7822CDC5-B291-D74F-92E6-5E57B7A8B800}" type="pres">
      <dgm:prSet presAssocID="{D6841601-B044-D044-99FE-90A3F8F53C48}" presName="Name10" presStyleLbl="parChTrans1D2" presStyleIdx="0" presStyleCnt="2"/>
      <dgm:spPr/>
      <dgm:t>
        <a:bodyPr/>
        <a:lstStyle/>
        <a:p>
          <a:endParaRPr lang="ru-RU"/>
        </a:p>
      </dgm:t>
    </dgm:pt>
    <dgm:pt modelId="{EDD40E7C-A46C-8C4D-BAF0-61969CC9B308}" type="pres">
      <dgm:prSet presAssocID="{AEA1DD18-3FF1-844D-AB62-E41D50E023B0}" presName="hierRoot2" presStyleCnt="0"/>
      <dgm:spPr/>
    </dgm:pt>
    <dgm:pt modelId="{1CDB9D59-1E07-9C44-A90C-0A532F0D5EB7}" type="pres">
      <dgm:prSet presAssocID="{AEA1DD18-3FF1-844D-AB62-E41D50E023B0}" presName="composite2" presStyleCnt="0"/>
      <dgm:spPr/>
    </dgm:pt>
    <dgm:pt modelId="{22900F30-CBDA-6344-B825-1B0A29FE2B5A}" type="pres">
      <dgm:prSet presAssocID="{AEA1DD18-3FF1-844D-AB62-E41D50E023B0}" presName="background2" presStyleLbl="node2" presStyleIdx="0" presStyleCnt="2"/>
      <dgm:spPr>
        <a:gradFill rotWithShape="0">
          <a:gsLst>
            <a:gs pos="0">
              <a:srgbClr val="92D050"/>
            </a:gs>
            <a:gs pos="100000">
              <a:srgbClr val="00B050"/>
            </a:gs>
          </a:gsLst>
        </a:gradFill>
      </dgm:spPr>
    </dgm:pt>
    <dgm:pt modelId="{350B1CD2-5B64-1F46-B411-54DA53B3145C}" type="pres">
      <dgm:prSet presAssocID="{AEA1DD18-3FF1-844D-AB62-E41D50E023B0}" presName="text2" presStyleLbl="fgAcc2" presStyleIdx="0" presStyleCnt="2">
        <dgm:presLayoutVars>
          <dgm:chPref val="3"/>
        </dgm:presLayoutVars>
      </dgm:prSet>
      <dgm:spPr/>
      <dgm:t>
        <a:bodyPr/>
        <a:lstStyle/>
        <a:p>
          <a:endParaRPr lang="ru-RU"/>
        </a:p>
      </dgm:t>
    </dgm:pt>
    <dgm:pt modelId="{75F3E311-29D8-574B-8C6A-29CA13FE4833}" type="pres">
      <dgm:prSet presAssocID="{AEA1DD18-3FF1-844D-AB62-E41D50E023B0}" presName="hierChild3" presStyleCnt="0"/>
      <dgm:spPr/>
    </dgm:pt>
    <dgm:pt modelId="{DA27DF47-F3D1-C647-B85C-4413379AC944}" type="pres">
      <dgm:prSet presAssocID="{55F1A326-4CB6-9D46-BA97-17782CA6841E}" presName="Name10" presStyleLbl="parChTrans1D2" presStyleIdx="1" presStyleCnt="2"/>
      <dgm:spPr/>
      <dgm:t>
        <a:bodyPr/>
        <a:lstStyle/>
        <a:p>
          <a:endParaRPr lang="ru-RU"/>
        </a:p>
      </dgm:t>
    </dgm:pt>
    <dgm:pt modelId="{F79F64CF-D517-F44A-A166-93F7FB178B5B}" type="pres">
      <dgm:prSet presAssocID="{5C8E6F7C-CF63-C544-8C0B-15A9D52BA3B3}" presName="hierRoot2" presStyleCnt="0"/>
      <dgm:spPr/>
    </dgm:pt>
    <dgm:pt modelId="{61BC154E-D147-5F4E-90A2-ADD788469AB2}" type="pres">
      <dgm:prSet presAssocID="{5C8E6F7C-CF63-C544-8C0B-15A9D52BA3B3}" presName="composite2" presStyleCnt="0"/>
      <dgm:spPr/>
    </dgm:pt>
    <dgm:pt modelId="{FB58F1B8-9938-844B-87BF-1BA431701F39}" type="pres">
      <dgm:prSet presAssocID="{5C8E6F7C-CF63-C544-8C0B-15A9D52BA3B3}" presName="background2" presStyleLbl="node2" presStyleIdx="1" presStyleCnt="2"/>
      <dgm:spPr>
        <a:gradFill rotWithShape="0">
          <a:gsLst>
            <a:gs pos="0">
              <a:srgbClr val="92D050"/>
            </a:gs>
            <a:gs pos="100000">
              <a:srgbClr val="00B050"/>
            </a:gs>
          </a:gsLst>
        </a:gradFill>
      </dgm:spPr>
    </dgm:pt>
    <dgm:pt modelId="{3B5DA233-788E-2847-86E1-6D96519136D3}" type="pres">
      <dgm:prSet presAssocID="{5C8E6F7C-CF63-C544-8C0B-15A9D52BA3B3}" presName="text2" presStyleLbl="fgAcc2" presStyleIdx="1" presStyleCnt="2">
        <dgm:presLayoutVars>
          <dgm:chPref val="3"/>
        </dgm:presLayoutVars>
      </dgm:prSet>
      <dgm:spPr/>
      <dgm:t>
        <a:bodyPr/>
        <a:lstStyle/>
        <a:p>
          <a:endParaRPr lang="ru-RU"/>
        </a:p>
      </dgm:t>
    </dgm:pt>
    <dgm:pt modelId="{79B0BA19-8719-8048-8B6B-E92F1D5A9051}" type="pres">
      <dgm:prSet presAssocID="{5C8E6F7C-CF63-C544-8C0B-15A9D52BA3B3}" presName="hierChild3" presStyleCnt="0"/>
      <dgm:spPr/>
    </dgm:pt>
  </dgm:ptLst>
  <dgm:cxnLst>
    <dgm:cxn modelId="{5FD3B514-7786-1148-97E9-D6568A3954AF}" srcId="{8BE16DE2-8AB5-8E40-80B8-5DA6AC52F873}" destId="{AEA1DD18-3FF1-844D-AB62-E41D50E023B0}" srcOrd="0" destOrd="0" parTransId="{D6841601-B044-D044-99FE-90A3F8F53C48}" sibTransId="{4F36D9C0-8D1B-494E-B601-3B83F98C04C2}"/>
    <dgm:cxn modelId="{AF1E8DBC-36B8-2343-A50D-99AAEBA579C2}" srcId="{A7034CA5-3618-9348-B9F9-2AE38A781312}" destId="{8BE16DE2-8AB5-8E40-80B8-5DA6AC52F873}" srcOrd="0" destOrd="0" parTransId="{C823207B-4C6A-D040-8032-05C2200A37B0}" sibTransId="{D26128BE-D9E5-8B47-9C90-91FB03F16889}"/>
    <dgm:cxn modelId="{7B7D1D4C-B178-4F86-80BE-234820296742}" type="presOf" srcId="{5C8E6F7C-CF63-C544-8C0B-15A9D52BA3B3}" destId="{3B5DA233-788E-2847-86E1-6D96519136D3}" srcOrd="0" destOrd="0" presId="urn:microsoft.com/office/officeart/2005/8/layout/hierarchy1"/>
    <dgm:cxn modelId="{D13B8C31-8B5B-48A9-9596-9DB3E01AC8C4}" type="presOf" srcId="{AEA1DD18-3FF1-844D-AB62-E41D50E023B0}" destId="{350B1CD2-5B64-1F46-B411-54DA53B3145C}" srcOrd="0" destOrd="0" presId="urn:microsoft.com/office/officeart/2005/8/layout/hierarchy1"/>
    <dgm:cxn modelId="{1517D95E-994C-4204-9927-D6B95A2B9CBE}" type="presOf" srcId="{55F1A326-4CB6-9D46-BA97-17782CA6841E}" destId="{DA27DF47-F3D1-C647-B85C-4413379AC944}" srcOrd="0" destOrd="0" presId="urn:microsoft.com/office/officeart/2005/8/layout/hierarchy1"/>
    <dgm:cxn modelId="{E9CAC738-128C-4CDB-8706-7E7A3189664E}" type="presOf" srcId="{8BE16DE2-8AB5-8E40-80B8-5DA6AC52F873}" destId="{DB023CFC-D2AB-D549-9519-363856CEB9DC}" srcOrd="0" destOrd="0" presId="urn:microsoft.com/office/officeart/2005/8/layout/hierarchy1"/>
    <dgm:cxn modelId="{8FDA083B-3A3D-AC47-8323-9C5E00A19D97}" srcId="{8BE16DE2-8AB5-8E40-80B8-5DA6AC52F873}" destId="{5C8E6F7C-CF63-C544-8C0B-15A9D52BA3B3}" srcOrd="1" destOrd="0" parTransId="{55F1A326-4CB6-9D46-BA97-17782CA6841E}" sibTransId="{7D6E3A08-E446-474B-BE86-DBBE7399A624}"/>
    <dgm:cxn modelId="{863E5CE2-6D8E-403B-A9EF-12E6AB3DCDEE}" type="presOf" srcId="{D6841601-B044-D044-99FE-90A3F8F53C48}" destId="{7822CDC5-B291-D74F-92E6-5E57B7A8B800}" srcOrd="0" destOrd="0" presId="urn:microsoft.com/office/officeart/2005/8/layout/hierarchy1"/>
    <dgm:cxn modelId="{609E5B63-D86F-4C9B-9DC5-6014288A3E8C}" type="presOf" srcId="{A7034CA5-3618-9348-B9F9-2AE38A781312}" destId="{75C1C120-823E-C54D-AEE4-C1F6B9639F6E}" srcOrd="0" destOrd="0" presId="urn:microsoft.com/office/officeart/2005/8/layout/hierarchy1"/>
    <dgm:cxn modelId="{57579B73-4FBD-4819-A2B2-DB2C437EF66A}" type="presParOf" srcId="{75C1C120-823E-C54D-AEE4-C1F6B9639F6E}" destId="{ADA5A34F-1E04-4642-A17E-93517F684D24}" srcOrd="0" destOrd="0" presId="urn:microsoft.com/office/officeart/2005/8/layout/hierarchy1"/>
    <dgm:cxn modelId="{35B23DF6-A1AC-4C07-85DE-CA311934E8C0}" type="presParOf" srcId="{ADA5A34F-1E04-4642-A17E-93517F684D24}" destId="{3ACE2E3C-379B-124A-A77B-6F950191EF38}" srcOrd="0" destOrd="0" presId="urn:microsoft.com/office/officeart/2005/8/layout/hierarchy1"/>
    <dgm:cxn modelId="{9A48ECFC-AACF-4851-A43E-C1AB99F8F6BA}" type="presParOf" srcId="{3ACE2E3C-379B-124A-A77B-6F950191EF38}" destId="{9BC40185-8F6D-F649-A48F-2313B8400FFA}" srcOrd="0" destOrd="0" presId="urn:microsoft.com/office/officeart/2005/8/layout/hierarchy1"/>
    <dgm:cxn modelId="{5D684441-E3DF-4037-BF31-23AF47C87B9B}" type="presParOf" srcId="{3ACE2E3C-379B-124A-A77B-6F950191EF38}" destId="{DB023CFC-D2AB-D549-9519-363856CEB9DC}" srcOrd="1" destOrd="0" presId="urn:microsoft.com/office/officeart/2005/8/layout/hierarchy1"/>
    <dgm:cxn modelId="{B07FB41F-D074-4267-B3ED-06F64D3D8DCA}" type="presParOf" srcId="{ADA5A34F-1E04-4642-A17E-93517F684D24}" destId="{4119C9CD-A547-4843-A0BC-5133A68D7BE1}" srcOrd="1" destOrd="0" presId="urn:microsoft.com/office/officeart/2005/8/layout/hierarchy1"/>
    <dgm:cxn modelId="{8DBAFC9D-4E09-4994-A972-16E85F506FAC}" type="presParOf" srcId="{4119C9CD-A547-4843-A0BC-5133A68D7BE1}" destId="{7822CDC5-B291-D74F-92E6-5E57B7A8B800}" srcOrd="0" destOrd="0" presId="urn:microsoft.com/office/officeart/2005/8/layout/hierarchy1"/>
    <dgm:cxn modelId="{B408DC63-5947-41D5-9235-ED12CE4E5406}" type="presParOf" srcId="{4119C9CD-A547-4843-A0BC-5133A68D7BE1}" destId="{EDD40E7C-A46C-8C4D-BAF0-61969CC9B308}" srcOrd="1" destOrd="0" presId="urn:microsoft.com/office/officeart/2005/8/layout/hierarchy1"/>
    <dgm:cxn modelId="{C6E4A4CC-49B8-483E-9DE9-EEC4E8F23AAB}" type="presParOf" srcId="{EDD40E7C-A46C-8C4D-BAF0-61969CC9B308}" destId="{1CDB9D59-1E07-9C44-A90C-0A532F0D5EB7}" srcOrd="0" destOrd="0" presId="urn:microsoft.com/office/officeart/2005/8/layout/hierarchy1"/>
    <dgm:cxn modelId="{5F13F27E-171D-4211-909B-D9EA37B2F9FA}" type="presParOf" srcId="{1CDB9D59-1E07-9C44-A90C-0A532F0D5EB7}" destId="{22900F30-CBDA-6344-B825-1B0A29FE2B5A}" srcOrd="0" destOrd="0" presId="urn:microsoft.com/office/officeart/2005/8/layout/hierarchy1"/>
    <dgm:cxn modelId="{9C9F8A4F-D3B4-4C8F-8DBA-B180EEBC78F9}" type="presParOf" srcId="{1CDB9D59-1E07-9C44-A90C-0A532F0D5EB7}" destId="{350B1CD2-5B64-1F46-B411-54DA53B3145C}" srcOrd="1" destOrd="0" presId="urn:microsoft.com/office/officeart/2005/8/layout/hierarchy1"/>
    <dgm:cxn modelId="{3006F44B-9D47-4752-A114-F6AB96A8627D}" type="presParOf" srcId="{EDD40E7C-A46C-8C4D-BAF0-61969CC9B308}" destId="{75F3E311-29D8-574B-8C6A-29CA13FE4833}" srcOrd="1" destOrd="0" presId="urn:microsoft.com/office/officeart/2005/8/layout/hierarchy1"/>
    <dgm:cxn modelId="{BDB08263-6BF4-4B13-8EB1-BC23AE040CBD}" type="presParOf" srcId="{4119C9CD-A547-4843-A0BC-5133A68D7BE1}" destId="{DA27DF47-F3D1-C647-B85C-4413379AC944}" srcOrd="2" destOrd="0" presId="urn:microsoft.com/office/officeart/2005/8/layout/hierarchy1"/>
    <dgm:cxn modelId="{7111B0EF-FF07-4547-AAE4-5F4D719F71E7}" type="presParOf" srcId="{4119C9CD-A547-4843-A0BC-5133A68D7BE1}" destId="{F79F64CF-D517-F44A-A166-93F7FB178B5B}" srcOrd="3" destOrd="0" presId="urn:microsoft.com/office/officeart/2005/8/layout/hierarchy1"/>
    <dgm:cxn modelId="{0F4DBFBA-51A4-41E3-86DD-31D3225CA5EA}" type="presParOf" srcId="{F79F64CF-D517-F44A-A166-93F7FB178B5B}" destId="{61BC154E-D147-5F4E-90A2-ADD788469AB2}" srcOrd="0" destOrd="0" presId="urn:microsoft.com/office/officeart/2005/8/layout/hierarchy1"/>
    <dgm:cxn modelId="{BB95CE01-1BFE-46A3-9FA7-C6C5BBC3974C}" type="presParOf" srcId="{61BC154E-D147-5F4E-90A2-ADD788469AB2}" destId="{FB58F1B8-9938-844B-87BF-1BA431701F39}" srcOrd="0" destOrd="0" presId="urn:microsoft.com/office/officeart/2005/8/layout/hierarchy1"/>
    <dgm:cxn modelId="{20C3949B-EE5B-4D65-ADF0-FAA6D41D3D01}" type="presParOf" srcId="{61BC154E-D147-5F4E-90A2-ADD788469AB2}" destId="{3B5DA233-788E-2847-86E1-6D96519136D3}" srcOrd="1" destOrd="0" presId="urn:microsoft.com/office/officeart/2005/8/layout/hierarchy1"/>
    <dgm:cxn modelId="{FD92143D-A651-4E57-858F-D76C75E0BC82}" type="presParOf" srcId="{F79F64CF-D517-F44A-A166-93F7FB178B5B}" destId="{79B0BA19-8719-8048-8B6B-E92F1D5A9051}"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501F178-1187-A54A-AC13-BF2A8DB0345B}" type="doc">
      <dgm:prSet loTypeId="urn:microsoft.com/office/officeart/2008/layout/HorizontalMultiLevelHierarchy" loCatId="" qsTypeId="urn:microsoft.com/office/officeart/2005/8/quickstyle/simple4" qsCatId="simple" csTypeId="urn:microsoft.com/office/officeart/2005/8/colors/accent1_2" csCatId="accent1" phldr="1"/>
      <dgm:spPr/>
      <dgm:t>
        <a:bodyPr/>
        <a:lstStyle/>
        <a:p>
          <a:endParaRPr lang="ru-RU"/>
        </a:p>
      </dgm:t>
    </dgm:pt>
    <dgm:pt modelId="{8E7D5AC1-B2B4-4144-96F1-18A222A8EE71}">
      <dgm:prSet phldrT="[Текст]"/>
      <dgm:spPr>
        <a:gradFill rotWithShape="0">
          <a:gsLst>
            <a:gs pos="0">
              <a:srgbClr val="92D050">
                <a:alpha val="50000"/>
              </a:srgbClr>
            </a:gs>
            <a:gs pos="100000">
              <a:srgbClr val="00B050">
                <a:alpha val="50000"/>
              </a:srgbClr>
            </a:gs>
          </a:gsLst>
        </a:gradFill>
      </dgm:spPr>
      <dgm:t>
        <a:bodyPr/>
        <a:lstStyle/>
        <a:p>
          <a:r>
            <a:rPr lang="ru-RU" b="1" dirty="0" smtClean="0">
              <a:solidFill>
                <a:srgbClr val="002060"/>
              </a:solidFill>
            </a:rPr>
            <a:t>Краткосрочный актив</a:t>
          </a:r>
          <a:endParaRPr lang="ru-RU" b="1" dirty="0">
            <a:solidFill>
              <a:srgbClr val="002060"/>
            </a:solidFill>
          </a:endParaRPr>
        </a:p>
      </dgm:t>
    </dgm:pt>
    <dgm:pt modelId="{91CB0D9B-FFED-B44B-8360-EC85D0CF814A}" type="parTrans" cxnId="{5FCAAA37-3999-A34B-BAA9-7C0ADA35D75E}">
      <dgm:prSet/>
      <dgm:spPr/>
      <dgm:t>
        <a:bodyPr/>
        <a:lstStyle/>
        <a:p>
          <a:endParaRPr lang="ru-RU"/>
        </a:p>
      </dgm:t>
    </dgm:pt>
    <dgm:pt modelId="{7F13B405-0BF3-4E45-B1E0-F39E7474C59C}" type="sibTrans" cxnId="{5FCAAA37-3999-A34B-BAA9-7C0ADA35D75E}">
      <dgm:prSet/>
      <dgm:spPr/>
      <dgm:t>
        <a:bodyPr/>
        <a:lstStyle/>
        <a:p>
          <a:endParaRPr lang="ru-RU"/>
        </a:p>
      </dgm:t>
    </dgm:pt>
    <dgm:pt modelId="{D654A910-7263-B745-B95E-7C14C2928B5D}">
      <dgm:prSet phldrT="[Текст]" custT="1"/>
      <dgm:spPr>
        <a:solidFill>
          <a:srgbClr val="92D050">
            <a:alpha val="50000"/>
          </a:srgbClr>
        </a:solidFill>
        <a:effectLst>
          <a:softEdge rad="63500"/>
        </a:effectLst>
        <a:scene3d>
          <a:camera prst="orthographicFront"/>
          <a:lightRig rig="threePt" dir="t"/>
        </a:scene3d>
        <a:sp3d>
          <a:bevelT/>
        </a:sp3d>
      </dgm:spPr>
      <dgm:t>
        <a:bodyPr/>
        <a:lstStyle/>
        <a:p>
          <a:r>
            <a:rPr lang="ru-RU" sz="2600" b="1" dirty="0" smtClean="0">
              <a:solidFill>
                <a:srgbClr val="002060"/>
              </a:solidFill>
            </a:rPr>
            <a:t>актив предназначен для потребления, передачи (продажи) или обращения в денежные средства (иные активы) в течение </a:t>
          </a:r>
          <a:r>
            <a:rPr lang="ru-RU" sz="2600" b="1" dirty="0" smtClean="0">
              <a:solidFill>
                <a:srgbClr val="C00000"/>
              </a:solidFill>
            </a:rPr>
            <a:t>12 месяцев </a:t>
          </a:r>
          <a:r>
            <a:rPr lang="ru-RU" sz="2600" b="1" dirty="0" smtClean="0">
              <a:solidFill>
                <a:srgbClr val="002060"/>
              </a:solidFill>
            </a:rPr>
            <a:t>после отчетной даты</a:t>
          </a:r>
          <a:endParaRPr lang="ru-RU" sz="2600" b="1" dirty="0">
            <a:solidFill>
              <a:srgbClr val="002060"/>
            </a:solidFill>
          </a:endParaRPr>
        </a:p>
      </dgm:t>
    </dgm:pt>
    <dgm:pt modelId="{90CBA154-2E0B-6745-B316-A9DDB0E61831}" type="parTrans" cxnId="{AA35FAD5-F909-3542-9393-AF8A1B8EFE86}">
      <dgm:prSet/>
      <dgm:spPr/>
      <dgm:t>
        <a:bodyPr/>
        <a:lstStyle/>
        <a:p>
          <a:endParaRPr lang="ru-RU"/>
        </a:p>
      </dgm:t>
    </dgm:pt>
    <dgm:pt modelId="{3C5EA7B8-EB31-BC46-B939-EE76DFEC24BD}" type="sibTrans" cxnId="{AA35FAD5-F909-3542-9393-AF8A1B8EFE86}">
      <dgm:prSet/>
      <dgm:spPr/>
      <dgm:t>
        <a:bodyPr/>
        <a:lstStyle/>
        <a:p>
          <a:endParaRPr lang="ru-RU"/>
        </a:p>
      </dgm:t>
    </dgm:pt>
    <dgm:pt modelId="{838D827A-3B34-8145-B7BB-3A4FEA03FA53}">
      <dgm:prSet phldrT="[Текст]" custT="1"/>
      <dgm:spPr>
        <a:solidFill>
          <a:srgbClr val="92D050">
            <a:alpha val="50000"/>
          </a:srgbClr>
        </a:solidFill>
        <a:effectLst>
          <a:softEdge rad="31750"/>
        </a:effectLst>
        <a:scene3d>
          <a:camera prst="orthographicFront"/>
          <a:lightRig rig="threePt" dir="t"/>
        </a:scene3d>
        <a:sp3d>
          <a:bevelT/>
        </a:sp3d>
      </dgm:spPr>
      <dgm:t>
        <a:bodyPr/>
        <a:lstStyle/>
        <a:p>
          <a:r>
            <a:rPr lang="ru-RU" sz="2600" b="1" dirty="0" smtClean="0">
              <a:solidFill>
                <a:srgbClr val="002060"/>
              </a:solidFill>
            </a:rPr>
            <a:t>актив представляет собой финансовый актив, классифицируемый в соответствии с НПА как краткосрочный актив</a:t>
          </a:r>
          <a:endParaRPr lang="ru-RU" sz="2600" b="1" dirty="0">
            <a:solidFill>
              <a:srgbClr val="002060"/>
            </a:solidFill>
          </a:endParaRPr>
        </a:p>
      </dgm:t>
    </dgm:pt>
    <dgm:pt modelId="{390B6CEA-4846-4E41-AF35-59224E2AFA84}" type="parTrans" cxnId="{A7ED528B-7B12-294F-8654-CFB48EA3AC27}">
      <dgm:prSet/>
      <dgm:spPr/>
      <dgm:t>
        <a:bodyPr/>
        <a:lstStyle/>
        <a:p>
          <a:endParaRPr lang="ru-RU"/>
        </a:p>
      </dgm:t>
    </dgm:pt>
    <dgm:pt modelId="{7F2650A2-0F43-9143-AFF3-E6E57B925D49}" type="sibTrans" cxnId="{A7ED528B-7B12-294F-8654-CFB48EA3AC27}">
      <dgm:prSet/>
      <dgm:spPr/>
      <dgm:t>
        <a:bodyPr/>
        <a:lstStyle/>
        <a:p>
          <a:endParaRPr lang="ru-RU"/>
        </a:p>
      </dgm:t>
    </dgm:pt>
    <dgm:pt modelId="{46A917E1-0642-4E46-8F21-7FAE9C3F06F4}">
      <dgm:prSet phldrT="[Текст]" custT="1"/>
      <dgm:spPr>
        <a:solidFill>
          <a:srgbClr val="92D050">
            <a:alpha val="50000"/>
          </a:srgbClr>
        </a:solidFill>
        <a:effectLst>
          <a:softEdge rad="31750"/>
        </a:effectLst>
        <a:scene3d>
          <a:camera prst="orthographicFront"/>
          <a:lightRig rig="threePt" dir="t"/>
        </a:scene3d>
        <a:sp3d>
          <a:bevelT/>
        </a:sp3d>
      </dgm:spPr>
      <dgm:t>
        <a:bodyPr/>
        <a:lstStyle/>
        <a:p>
          <a:r>
            <a:rPr lang="ru-RU" sz="2400" b="1" dirty="0" smtClean="0">
              <a:solidFill>
                <a:srgbClr val="002060"/>
              </a:solidFill>
            </a:rPr>
            <a:t>актив представляет собой денежные средства или эквиваленты денежных средств при условии отсутствия ограничений на их обмен или использование для погашения обязательств в течение периода, не превышающего 3 месяцев после отчетной даты</a:t>
          </a:r>
          <a:endParaRPr lang="ru-RU" sz="2400" b="1" dirty="0">
            <a:solidFill>
              <a:srgbClr val="002060"/>
            </a:solidFill>
          </a:endParaRPr>
        </a:p>
      </dgm:t>
    </dgm:pt>
    <dgm:pt modelId="{14E96D77-FE97-914F-A30D-4F970EFF6CF2}" type="parTrans" cxnId="{2F24AB78-0C27-284F-96E6-9FE24D6ED22A}">
      <dgm:prSet/>
      <dgm:spPr/>
      <dgm:t>
        <a:bodyPr/>
        <a:lstStyle/>
        <a:p>
          <a:endParaRPr lang="ru-RU"/>
        </a:p>
      </dgm:t>
    </dgm:pt>
    <dgm:pt modelId="{0FE59CC2-59A0-B940-AE0F-E14DC200DE68}" type="sibTrans" cxnId="{2F24AB78-0C27-284F-96E6-9FE24D6ED22A}">
      <dgm:prSet/>
      <dgm:spPr/>
      <dgm:t>
        <a:bodyPr/>
        <a:lstStyle/>
        <a:p>
          <a:endParaRPr lang="ru-RU"/>
        </a:p>
      </dgm:t>
    </dgm:pt>
    <dgm:pt modelId="{E7D28D49-B73A-1A48-8549-AFCDD38A57C0}" type="pres">
      <dgm:prSet presAssocID="{3501F178-1187-A54A-AC13-BF2A8DB0345B}" presName="Name0" presStyleCnt="0">
        <dgm:presLayoutVars>
          <dgm:chPref val="1"/>
          <dgm:dir/>
          <dgm:animOne val="branch"/>
          <dgm:animLvl val="lvl"/>
          <dgm:resizeHandles val="exact"/>
        </dgm:presLayoutVars>
      </dgm:prSet>
      <dgm:spPr/>
      <dgm:t>
        <a:bodyPr/>
        <a:lstStyle/>
        <a:p>
          <a:endParaRPr lang="ru-RU"/>
        </a:p>
      </dgm:t>
    </dgm:pt>
    <dgm:pt modelId="{CF09A940-F456-454F-8F16-0BCA42A61089}" type="pres">
      <dgm:prSet presAssocID="{8E7D5AC1-B2B4-4144-96F1-18A222A8EE71}" presName="root1" presStyleCnt="0"/>
      <dgm:spPr/>
    </dgm:pt>
    <dgm:pt modelId="{6DC616CC-3C54-CA4F-B258-5853272B47D7}" type="pres">
      <dgm:prSet presAssocID="{8E7D5AC1-B2B4-4144-96F1-18A222A8EE71}" presName="LevelOneTextNode" presStyleLbl="node0" presStyleIdx="0" presStyleCnt="1" custScaleX="107788">
        <dgm:presLayoutVars>
          <dgm:chPref val="3"/>
        </dgm:presLayoutVars>
      </dgm:prSet>
      <dgm:spPr/>
      <dgm:t>
        <a:bodyPr/>
        <a:lstStyle/>
        <a:p>
          <a:endParaRPr lang="ru-RU"/>
        </a:p>
      </dgm:t>
    </dgm:pt>
    <dgm:pt modelId="{099206B2-59FF-2046-B909-908D16BFE033}" type="pres">
      <dgm:prSet presAssocID="{8E7D5AC1-B2B4-4144-96F1-18A222A8EE71}" presName="level2hierChild" presStyleCnt="0"/>
      <dgm:spPr/>
    </dgm:pt>
    <dgm:pt modelId="{6075EABF-B306-9841-A61A-8AE7054040EF}" type="pres">
      <dgm:prSet presAssocID="{90CBA154-2E0B-6745-B316-A9DDB0E61831}" presName="conn2-1" presStyleLbl="parChTrans1D2" presStyleIdx="0" presStyleCnt="3"/>
      <dgm:spPr/>
      <dgm:t>
        <a:bodyPr/>
        <a:lstStyle/>
        <a:p>
          <a:endParaRPr lang="ru-RU"/>
        </a:p>
      </dgm:t>
    </dgm:pt>
    <dgm:pt modelId="{F2428F01-D24C-0E4C-870E-E326AF2EAE03}" type="pres">
      <dgm:prSet presAssocID="{90CBA154-2E0B-6745-B316-A9DDB0E61831}" presName="connTx" presStyleLbl="parChTrans1D2" presStyleIdx="0" presStyleCnt="3"/>
      <dgm:spPr/>
      <dgm:t>
        <a:bodyPr/>
        <a:lstStyle/>
        <a:p>
          <a:endParaRPr lang="ru-RU"/>
        </a:p>
      </dgm:t>
    </dgm:pt>
    <dgm:pt modelId="{FAF9B862-7E5F-634A-BE0C-345427862EAE}" type="pres">
      <dgm:prSet presAssocID="{D654A910-7263-B745-B95E-7C14C2928B5D}" presName="root2" presStyleCnt="0"/>
      <dgm:spPr/>
    </dgm:pt>
    <dgm:pt modelId="{9A905D8C-F8D8-804B-B6E6-31BDDBF4F0AC}" type="pres">
      <dgm:prSet presAssocID="{D654A910-7263-B745-B95E-7C14C2928B5D}" presName="LevelTwoTextNode" presStyleLbl="node2" presStyleIdx="0" presStyleCnt="3" custScaleX="210362" custScaleY="165360">
        <dgm:presLayoutVars>
          <dgm:chPref val="3"/>
        </dgm:presLayoutVars>
      </dgm:prSet>
      <dgm:spPr/>
      <dgm:t>
        <a:bodyPr/>
        <a:lstStyle/>
        <a:p>
          <a:endParaRPr lang="ru-RU"/>
        </a:p>
      </dgm:t>
    </dgm:pt>
    <dgm:pt modelId="{AD08912D-286F-D945-8C9C-399D2EB3E9CB}" type="pres">
      <dgm:prSet presAssocID="{D654A910-7263-B745-B95E-7C14C2928B5D}" presName="level3hierChild" presStyleCnt="0"/>
      <dgm:spPr/>
    </dgm:pt>
    <dgm:pt modelId="{1C4604C1-442D-D144-A2D3-55157CF21F88}" type="pres">
      <dgm:prSet presAssocID="{390B6CEA-4846-4E41-AF35-59224E2AFA84}" presName="conn2-1" presStyleLbl="parChTrans1D2" presStyleIdx="1" presStyleCnt="3"/>
      <dgm:spPr/>
      <dgm:t>
        <a:bodyPr/>
        <a:lstStyle/>
        <a:p>
          <a:endParaRPr lang="ru-RU"/>
        </a:p>
      </dgm:t>
    </dgm:pt>
    <dgm:pt modelId="{F2583D7B-FC60-584C-A299-D6CEDFFDCA71}" type="pres">
      <dgm:prSet presAssocID="{390B6CEA-4846-4E41-AF35-59224E2AFA84}" presName="connTx" presStyleLbl="parChTrans1D2" presStyleIdx="1" presStyleCnt="3"/>
      <dgm:spPr/>
      <dgm:t>
        <a:bodyPr/>
        <a:lstStyle/>
        <a:p>
          <a:endParaRPr lang="ru-RU"/>
        </a:p>
      </dgm:t>
    </dgm:pt>
    <dgm:pt modelId="{E5B3B56F-E579-F942-A926-0C62A142EF6C}" type="pres">
      <dgm:prSet presAssocID="{838D827A-3B34-8145-B7BB-3A4FEA03FA53}" presName="root2" presStyleCnt="0"/>
      <dgm:spPr/>
    </dgm:pt>
    <dgm:pt modelId="{03D2B2EF-C736-0543-80D2-D7D890710585}" type="pres">
      <dgm:prSet presAssocID="{838D827A-3B34-8145-B7BB-3A4FEA03FA53}" presName="LevelTwoTextNode" presStyleLbl="node2" presStyleIdx="1" presStyleCnt="3" custScaleX="210735" custScaleY="151974">
        <dgm:presLayoutVars>
          <dgm:chPref val="3"/>
        </dgm:presLayoutVars>
      </dgm:prSet>
      <dgm:spPr/>
      <dgm:t>
        <a:bodyPr/>
        <a:lstStyle/>
        <a:p>
          <a:endParaRPr lang="ru-RU"/>
        </a:p>
      </dgm:t>
    </dgm:pt>
    <dgm:pt modelId="{A7797048-BA23-5C42-BBEB-F7AFD328759A}" type="pres">
      <dgm:prSet presAssocID="{838D827A-3B34-8145-B7BB-3A4FEA03FA53}" presName="level3hierChild" presStyleCnt="0"/>
      <dgm:spPr/>
    </dgm:pt>
    <dgm:pt modelId="{A844D653-16ED-8D4C-ABB6-487CADB7CC15}" type="pres">
      <dgm:prSet presAssocID="{14E96D77-FE97-914F-A30D-4F970EFF6CF2}" presName="conn2-1" presStyleLbl="parChTrans1D2" presStyleIdx="2" presStyleCnt="3"/>
      <dgm:spPr/>
      <dgm:t>
        <a:bodyPr/>
        <a:lstStyle/>
        <a:p>
          <a:endParaRPr lang="ru-RU"/>
        </a:p>
      </dgm:t>
    </dgm:pt>
    <dgm:pt modelId="{62E7453C-7E26-2D49-826E-9B8B39DD86BB}" type="pres">
      <dgm:prSet presAssocID="{14E96D77-FE97-914F-A30D-4F970EFF6CF2}" presName="connTx" presStyleLbl="parChTrans1D2" presStyleIdx="2" presStyleCnt="3"/>
      <dgm:spPr/>
      <dgm:t>
        <a:bodyPr/>
        <a:lstStyle/>
        <a:p>
          <a:endParaRPr lang="ru-RU"/>
        </a:p>
      </dgm:t>
    </dgm:pt>
    <dgm:pt modelId="{A810920C-250F-6444-B182-C9963EA57236}" type="pres">
      <dgm:prSet presAssocID="{46A917E1-0642-4E46-8F21-7FAE9C3F06F4}" presName="root2" presStyleCnt="0"/>
      <dgm:spPr/>
    </dgm:pt>
    <dgm:pt modelId="{93413FA6-1DE4-0C42-862E-741B1170A9FA}" type="pres">
      <dgm:prSet presAssocID="{46A917E1-0642-4E46-8F21-7FAE9C3F06F4}" presName="LevelTwoTextNode" presStyleLbl="node2" presStyleIdx="2" presStyleCnt="3" custScaleX="210068" custScaleY="199732">
        <dgm:presLayoutVars>
          <dgm:chPref val="3"/>
        </dgm:presLayoutVars>
      </dgm:prSet>
      <dgm:spPr/>
      <dgm:t>
        <a:bodyPr/>
        <a:lstStyle/>
        <a:p>
          <a:endParaRPr lang="ru-RU"/>
        </a:p>
      </dgm:t>
    </dgm:pt>
    <dgm:pt modelId="{C933E7A9-B463-F842-AF6D-FC9E8B57FDD6}" type="pres">
      <dgm:prSet presAssocID="{46A917E1-0642-4E46-8F21-7FAE9C3F06F4}" presName="level3hierChild" presStyleCnt="0"/>
      <dgm:spPr/>
    </dgm:pt>
  </dgm:ptLst>
  <dgm:cxnLst>
    <dgm:cxn modelId="{4FC77A7B-3F19-47EF-97C7-86A5D6C0FF9D}" type="presOf" srcId="{46A917E1-0642-4E46-8F21-7FAE9C3F06F4}" destId="{93413FA6-1DE4-0C42-862E-741B1170A9FA}" srcOrd="0" destOrd="0" presId="urn:microsoft.com/office/officeart/2008/layout/HorizontalMultiLevelHierarchy"/>
    <dgm:cxn modelId="{E86E7918-BDAD-469C-8EF1-4946589DDE69}" type="presOf" srcId="{14E96D77-FE97-914F-A30D-4F970EFF6CF2}" destId="{A844D653-16ED-8D4C-ABB6-487CADB7CC15}" srcOrd="0" destOrd="0" presId="urn:microsoft.com/office/officeart/2008/layout/HorizontalMultiLevelHierarchy"/>
    <dgm:cxn modelId="{374DEFE7-01FD-4BFF-9E65-D6D031C1EC66}" type="presOf" srcId="{838D827A-3B34-8145-B7BB-3A4FEA03FA53}" destId="{03D2B2EF-C736-0543-80D2-D7D890710585}" srcOrd="0" destOrd="0" presId="urn:microsoft.com/office/officeart/2008/layout/HorizontalMultiLevelHierarchy"/>
    <dgm:cxn modelId="{A8A51BBD-BF64-4D05-BF26-D3FA2A146135}" type="presOf" srcId="{390B6CEA-4846-4E41-AF35-59224E2AFA84}" destId="{1C4604C1-442D-D144-A2D3-55157CF21F88}" srcOrd="0" destOrd="0" presId="urn:microsoft.com/office/officeart/2008/layout/HorizontalMultiLevelHierarchy"/>
    <dgm:cxn modelId="{A7ED528B-7B12-294F-8654-CFB48EA3AC27}" srcId="{8E7D5AC1-B2B4-4144-96F1-18A222A8EE71}" destId="{838D827A-3B34-8145-B7BB-3A4FEA03FA53}" srcOrd="1" destOrd="0" parTransId="{390B6CEA-4846-4E41-AF35-59224E2AFA84}" sibTransId="{7F2650A2-0F43-9143-AFF3-E6E57B925D49}"/>
    <dgm:cxn modelId="{2642E72E-4D97-4D0B-BE3A-A49303E70F01}" type="presOf" srcId="{3501F178-1187-A54A-AC13-BF2A8DB0345B}" destId="{E7D28D49-B73A-1A48-8549-AFCDD38A57C0}" srcOrd="0" destOrd="0" presId="urn:microsoft.com/office/officeart/2008/layout/HorizontalMultiLevelHierarchy"/>
    <dgm:cxn modelId="{511E9672-1C50-41DE-B66B-1A7D1DA99FD5}" type="presOf" srcId="{390B6CEA-4846-4E41-AF35-59224E2AFA84}" destId="{F2583D7B-FC60-584C-A299-D6CEDFFDCA71}" srcOrd="1" destOrd="0" presId="urn:microsoft.com/office/officeart/2008/layout/HorizontalMultiLevelHierarchy"/>
    <dgm:cxn modelId="{2F24AB78-0C27-284F-96E6-9FE24D6ED22A}" srcId="{8E7D5AC1-B2B4-4144-96F1-18A222A8EE71}" destId="{46A917E1-0642-4E46-8F21-7FAE9C3F06F4}" srcOrd="2" destOrd="0" parTransId="{14E96D77-FE97-914F-A30D-4F970EFF6CF2}" sibTransId="{0FE59CC2-59A0-B940-AE0F-E14DC200DE68}"/>
    <dgm:cxn modelId="{065C78C5-F9E4-4D08-A006-9FA2E8053C54}" type="presOf" srcId="{D654A910-7263-B745-B95E-7C14C2928B5D}" destId="{9A905D8C-F8D8-804B-B6E6-31BDDBF4F0AC}" srcOrd="0" destOrd="0" presId="urn:microsoft.com/office/officeart/2008/layout/HorizontalMultiLevelHierarchy"/>
    <dgm:cxn modelId="{5FCAAA37-3999-A34B-BAA9-7C0ADA35D75E}" srcId="{3501F178-1187-A54A-AC13-BF2A8DB0345B}" destId="{8E7D5AC1-B2B4-4144-96F1-18A222A8EE71}" srcOrd="0" destOrd="0" parTransId="{91CB0D9B-FFED-B44B-8360-EC85D0CF814A}" sibTransId="{7F13B405-0BF3-4E45-B1E0-F39E7474C59C}"/>
    <dgm:cxn modelId="{6ED21239-D2FC-4143-89EB-583F827F228C}" type="presOf" srcId="{90CBA154-2E0B-6745-B316-A9DDB0E61831}" destId="{F2428F01-D24C-0E4C-870E-E326AF2EAE03}" srcOrd="1" destOrd="0" presId="urn:microsoft.com/office/officeart/2008/layout/HorizontalMultiLevelHierarchy"/>
    <dgm:cxn modelId="{20E1F556-24AD-4D8A-87DD-D8A76B729615}" type="presOf" srcId="{14E96D77-FE97-914F-A30D-4F970EFF6CF2}" destId="{62E7453C-7E26-2D49-826E-9B8B39DD86BB}" srcOrd="1" destOrd="0" presId="urn:microsoft.com/office/officeart/2008/layout/HorizontalMultiLevelHierarchy"/>
    <dgm:cxn modelId="{DB9C098C-451F-493B-8B5B-5A3B929EEF55}" type="presOf" srcId="{8E7D5AC1-B2B4-4144-96F1-18A222A8EE71}" destId="{6DC616CC-3C54-CA4F-B258-5853272B47D7}" srcOrd="0" destOrd="0" presId="urn:microsoft.com/office/officeart/2008/layout/HorizontalMultiLevelHierarchy"/>
    <dgm:cxn modelId="{AA35FAD5-F909-3542-9393-AF8A1B8EFE86}" srcId="{8E7D5AC1-B2B4-4144-96F1-18A222A8EE71}" destId="{D654A910-7263-B745-B95E-7C14C2928B5D}" srcOrd="0" destOrd="0" parTransId="{90CBA154-2E0B-6745-B316-A9DDB0E61831}" sibTransId="{3C5EA7B8-EB31-BC46-B939-EE76DFEC24BD}"/>
    <dgm:cxn modelId="{4A42E0D7-43C4-4614-8C56-03D0AB970583}" type="presOf" srcId="{90CBA154-2E0B-6745-B316-A9DDB0E61831}" destId="{6075EABF-B306-9841-A61A-8AE7054040EF}" srcOrd="0" destOrd="0" presId="urn:microsoft.com/office/officeart/2008/layout/HorizontalMultiLevelHierarchy"/>
    <dgm:cxn modelId="{D5131DFC-8ED4-4258-BD13-DC8F3B21FF5B}" type="presParOf" srcId="{E7D28D49-B73A-1A48-8549-AFCDD38A57C0}" destId="{CF09A940-F456-454F-8F16-0BCA42A61089}" srcOrd="0" destOrd="0" presId="urn:microsoft.com/office/officeart/2008/layout/HorizontalMultiLevelHierarchy"/>
    <dgm:cxn modelId="{22B3F9B4-94B8-43C9-9BBD-6253FA39AA6C}" type="presParOf" srcId="{CF09A940-F456-454F-8F16-0BCA42A61089}" destId="{6DC616CC-3C54-CA4F-B258-5853272B47D7}" srcOrd="0" destOrd="0" presId="urn:microsoft.com/office/officeart/2008/layout/HorizontalMultiLevelHierarchy"/>
    <dgm:cxn modelId="{56D91D36-E704-4475-8B70-86F45345DDF5}" type="presParOf" srcId="{CF09A940-F456-454F-8F16-0BCA42A61089}" destId="{099206B2-59FF-2046-B909-908D16BFE033}" srcOrd="1" destOrd="0" presId="urn:microsoft.com/office/officeart/2008/layout/HorizontalMultiLevelHierarchy"/>
    <dgm:cxn modelId="{0206C6CA-250A-44BA-BB79-D1E2C4DB63DE}" type="presParOf" srcId="{099206B2-59FF-2046-B909-908D16BFE033}" destId="{6075EABF-B306-9841-A61A-8AE7054040EF}" srcOrd="0" destOrd="0" presId="urn:microsoft.com/office/officeart/2008/layout/HorizontalMultiLevelHierarchy"/>
    <dgm:cxn modelId="{BE56B1DD-319E-472C-A3A5-188662C529BD}" type="presParOf" srcId="{6075EABF-B306-9841-A61A-8AE7054040EF}" destId="{F2428F01-D24C-0E4C-870E-E326AF2EAE03}" srcOrd="0" destOrd="0" presId="urn:microsoft.com/office/officeart/2008/layout/HorizontalMultiLevelHierarchy"/>
    <dgm:cxn modelId="{39027758-CA42-41E8-B22D-5706B9EA7CE8}" type="presParOf" srcId="{099206B2-59FF-2046-B909-908D16BFE033}" destId="{FAF9B862-7E5F-634A-BE0C-345427862EAE}" srcOrd="1" destOrd="0" presId="urn:microsoft.com/office/officeart/2008/layout/HorizontalMultiLevelHierarchy"/>
    <dgm:cxn modelId="{6A55A953-2A07-48CF-A88D-E02D4F38B11C}" type="presParOf" srcId="{FAF9B862-7E5F-634A-BE0C-345427862EAE}" destId="{9A905D8C-F8D8-804B-B6E6-31BDDBF4F0AC}" srcOrd="0" destOrd="0" presId="urn:microsoft.com/office/officeart/2008/layout/HorizontalMultiLevelHierarchy"/>
    <dgm:cxn modelId="{C74D1C2B-1624-4259-A1B3-7116401DDBC5}" type="presParOf" srcId="{FAF9B862-7E5F-634A-BE0C-345427862EAE}" destId="{AD08912D-286F-D945-8C9C-399D2EB3E9CB}" srcOrd="1" destOrd="0" presId="urn:microsoft.com/office/officeart/2008/layout/HorizontalMultiLevelHierarchy"/>
    <dgm:cxn modelId="{9951EFEA-BA55-4604-B0E9-DBABAE551C3C}" type="presParOf" srcId="{099206B2-59FF-2046-B909-908D16BFE033}" destId="{1C4604C1-442D-D144-A2D3-55157CF21F88}" srcOrd="2" destOrd="0" presId="urn:microsoft.com/office/officeart/2008/layout/HorizontalMultiLevelHierarchy"/>
    <dgm:cxn modelId="{030612AD-12FC-4514-AE49-35146066F355}" type="presParOf" srcId="{1C4604C1-442D-D144-A2D3-55157CF21F88}" destId="{F2583D7B-FC60-584C-A299-D6CEDFFDCA71}" srcOrd="0" destOrd="0" presId="urn:microsoft.com/office/officeart/2008/layout/HorizontalMultiLevelHierarchy"/>
    <dgm:cxn modelId="{516C3B86-42CF-4B87-9C2D-B26394DF8187}" type="presParOf" srcId="{099206B2-59FF-2046-B909-908D16BFE033}" destId="{E5B3B56F-E579-F942-A926-0C62A142EF6C}" srcOrd="3" destOrd="0" presId="urn:microsoft.com/office/officeart/2008/layout/HorizontalMultiLevelHierarchy"/>
    <dgm:cxn modelId="{BEA45AFA-4A6B-47EA-9588-A953C24BC0D1}" type="presParOf" srcId="{E5B3B56F-E579-F942-A926-0C62A142EF6C}" destId="{03D2B2EF-C736-0543-80D2-D7D890710585}" srcOrd="0" destOrd="0" presId="urn:microsoft.com/office/officeart/2008/layout/HorizontalMultiLevelHierarchy"/>
    <dgm:cxn modelId="{8A756BC5-1C6C-4B64-AEBF-E1FD500B3CB6}" type="presParOf" srcId="{E5B3B56F-E579-F942-A926-0C62A142EF6C}" destId="{A7797048-BA23-5C42-BBEB-F7AFD328759A}" srcOrd="1" destOrd="0" presId="urn:microsoft.com/office/officeart/2008/layout/HorizontalMultiLevelHierarchy"/>
    <dgm:cxn modelId="{F69EE884-D40F-4879-A56B-31026D2FEFDA}" type="presParOf" srcId="{099206B2-59FF-2046-B909-908D16BFE033}" destId="{A844D653-16ED-8D4C-ABB6-487CADB7CC15}" srcOrd="4" destOrd="0" presId="urn:microsoft.com/office/officeart/2008/layout/HorizontalMultiLevelHierarchy"/>
    <dgm:cxn modelId="{F8DAF8DF-8BEC-4980-8AB6-17F37936A8B1}" type="presParOf" srcId="{A844D653-16ED-8D4C-ABB6-487CADB7CC15}" destId="{62E7453C-7E26-2D49-826E-9B8B39DD86BB}" srcOrd="0" destOrd="0" presId="urn:microsoft.com/office/officeart/2008/layout/HorizontalMultiLevelHierarchy"/>
    <dgm:cxn modelId="{1D6EBBC5-9E17-4B00-BAF0-CC0EAE5631FC}" type="presParOf" srcId="{099206B2-59FF-2046-B909-908D16BFE033}" destId="{A810920C-250F-6444-B182-C9963EA57236}" srcOrd="5" destOrd="0" presId="urn:microsoft.com/office/officeart/2008/layout/HorizontalMultiLevelHierarchy"/>
    <dgm:cxn modelId="{25025984-3EF7-4F56-8BEE-CD9F7AFD2E05}" type="presParOf" srcId="{A810920C-250F-6444-B182-C9963EA57236}" destId="{93413FA6-1DE4-0C42-862E-741B1170A9FA}" srcOrd="0" destOrd="0" presId="urn:microsoft.com/office/officeart/2008/layout/HorizontalMultiLevelHierarchy"/>
    <dgm:cxn modelId="{063CFE10-493F-4B47-BE1F-B8D80E5AE7AC}" type="presParOf" srcId="{A810920C-250F-6444-B182-C9963EA57236}" destId="{C933E7A9-B463-F842-AF6D-FC9E8B57FDD6}" srcOrd="1" destOrd="0" presId="urn:microsoft.com/office/officeart/2008/layout/HorizontalMultiLevelHierarchy"/>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1DD27F3-3A32-3040-B8B5-7DC8DDD1CADC}" type="doc">
      <dgm:prSet loTypeId="urn:microsoft.com/office/officeart/2005/8/layout/arrow3" loCatId="" qsTypeId="urn:microsoft.com/office/officeart/2005/8/quickstyle/simple4" qsCatId="simple" csTypeId="urn:microsoft.com/office/officeart/2005/8/colors/accent1_2" csCatId="accent1" phldr="1"/>
      <dgm:spPr/>
      <dgm:t>
        <a:bodyPr/>
        <a:lstStyle/>
        <a:p>
          <a:endParaRPr lang="ru-RU"/>
        </a:p>
      </dgm:t>
    </dgm:pt>
    <dgm:pt modelId="{F592CD42-CB1C-CB40-9FBA-4C80E6A3C63B}">
      <dgm:prSet phldrT="[Текст]"/>
      <dgm:spPr/>
      <dgm:t>
        <a:bodyPr/>
        <a:lstStyle/>
        <a:p>
          <a:r>
            <a:rPr lang="ru-RU" dirty="0" smtClean="0">
              <a:solidFill>
                <a:srgbClr val="002060"/>
              </a:solidFill>
            </a:rPr>
            <a:t>Краткосрочные (оборотные) активы </a:t>
          </a:r>
          <a:r>
            <a:rPr lang="mr-IN" dirty="0" smtClean="0">
              <a:solidFill>
                <a:srgbClr val="002060"/>
              </a:solidFill>
            </a:rPr>
            <a:t>–</a:t>
          </a:r>
          <a:r>
            <a:rPr lang="ru-RU" dirty="0" smtClean="0">
              <a:solidFill>
                <a:srgbClr val="002060"/>
              </a:solidFill>
            </a:rPr>
            <a:t> выполнение одного из трех критериев</a:t>
          </a:r>
          <a:endParaRPr lang="ru-RU" dirty="0">
            <a:solidFill>
              <a:srgbClr val="002060"/>
            </a:solidFill>
          </a:endParaRPr>
        </a:p>
      </dgm:t>
    </dgm:pt>
    <dgm:pt modelId="{573949E6-DF96-A646-8D3C-FCCF362E8AA2}" type="parTrans" cxnId="{878010C1-E638-4946-B66B-DF83AF2FCB1E}">
      <dgm:prSet/>
      <dgm:spPr/>
      <dgm:t>
        <a:bodyPr/>
        <a:lstStyle/>
        <a:p>
          <a:endParaRPr lang="ru-RU"/>
        </a:p>
      </dgm:t>
    </dgm:pt>
    <dgm:pt modelId="{DF0A0D16-DEA7-2048-87F1-7503A9A3AB85}" type="sibTrans" cxnId="{878010C1-E638-4946-B66B-DF83AF2FCB1E}">
      <dgm:prSet/>
      <dgm:spPr/>
      <dgm:t>
        <a:bodyPr/>
        <a:lstStyle/>
        <a:p>
          <a:endParaRPr lang="ru-RU"/>
        </a:p>
      </dgm:t>
    </dgm:pt>
    <dgm:pt modelId="{CA4115A6-0A41-6746-855B-3E052AD58A61}">
      <dgm:prSet phldrT="[Текст]"/>
      <dgm:spPr/>
      <dgm:t>
        <a:bodyPr/>
        <a:lstStyle/>
        <a:p>
          <a:r>
            <a:rPr lang="ru-RU" b="0" i="0" u="none" dirty="0" smtClean="0">
              <a:solidFill>
                <a:srgbClr val="002060"/>
              </a:solidFill>
            </a:rPr>
            <a:t>Все прочие активы, включая материальные, нематериальные и финансовые активы, классифицируются как долгосрочные</a:t>
          </a:r>
          <a:endParaRPr lang="ru-RU" dirty="0">
            <a:solidFill>
              <a:srgbClr val="002060"/>
            </a:solidFill>
          </a:endParaRPr>
        </a:p>
      </dgm:t>
    </dgm:pt>
    <dgm:pt modelId="{DE05657C-7ECA-4C41-BAFF-CED06DC6E360}" type="parTrans" cxnId="{5AF45995-5871-E948-9607-787D5BDA5D87}">
      <dgm:prSet/>
      <dgm:spPr/>
      <dgm:t>
        <a:bodyPr/>
        <a:lstStyle/>
        <a:p>
          <a:endParaRPr lang="ru-RU"/>
        </a:p>
      </dgm:t>
    </dgm:pt>
    <dgm:pt modelId="{64C34578-104E-BC48-B729-C1744C76EA42}" type="sibTrans" cxnId="{5AF45995-5871-E948-9607-787D5BDA5D87}">
      <dgm:prSet/>
      <dgm:spPr/>
      <dgm:t>
        <a:bodyPr/>
        <a:lstStyle/>
        <a:p>
          <a:endParaRPr lang="ru-RU"/>
        </a:p>
      </dgm:t>
    </dgm:pt>
    <dgm:pt modelId="{32BE6B90-CA79-DE43-8488-4F08C5573BC2}" type="pres">
      <dgm:prSet presAssocID="{21DD27F3-3A32-3040-B8B5-7DC8DDD1CADC}" presName="compositeShape" presStyleCnt="0">
        <dgm:presLayoutVars>
          <dgm:chMax val="2"/>
          <dgm:dir/>
          <dgm:resizeHandles val="exact"/>
        </dgm:presLayoutVars>
      </dgm:prSet>
      <dgm:spPr/>
      <dgm:t>
        <a:bodyPr/>
        <a:lstStyle/>
        <a:p>
          <a:endParaRPr lang="ru-RU"/>
        </a:p>
      </dgm:t>
    </dgm:pt>
    <dgm:pt modelId="{F452C915-DF59-484C-9730-8BE2D394E992}" type="pres">
      <dgm:prSet presAssocID="{21DD27F3-3A32-3040-B8B5-7DC8DDD1CADC}" presName="divider" presStyleLbl="fgShp" presStyleIdx="0" presStyleCnt="1"/>
      <dgm:spPr>
        <a:gradFill rotWithShape="0">
          <a:gsLst>
            <a:gs pos="0">
              <a:srgbClr val="077A3E"/>
            </a:gs>
            <a:gs pos="100000">
              <a:srgbClr val="077A3E"/>
            </a:gs>
          </a:gsLst>
        </a:gradFill>
      </dgm:spPr>
    </dgm:pt>
    <dgm:pt modelId="{E2775857-E3DB-7E49-A9F9-0E131FB1DE2A}" type="pres">
      <dgm:prSet presAssocID="{F592CD42-CB1C-CB40-9FBA-4C80E6A3C63B}" presName="downArrow" presStyleLbl="node1" presStyleIdx="0" presStyleCnt="2"/>
      <dgm:spPr>
        <a:gradFill rotWithShape="0">
          <a:gsLst>
            <a:gs pos="0">
              <a:srgbClr val="00B050"/>
            </a:gs>
            <a:gs pos="100000">
              <a:srgbClr val="92D050"/>
            </a:gs>
          </a:gsLst>
        </a:gradFill>
      </dgm:spPr>
    </dgm:pt>
    <dgm:pt modelId="{8186F804-2B56-E34E-9F15-BBB17701594A}" type="pres">
      <dgm:prSet presAssocID="{F592CD42-CB1C-CB40-9FBA-4C80E6A3C63B}" presName="downArrowText" presStyleLbl="revTx" presStyleIdx="0" presStyleCnt="2" custScaleX="122576">
        <dgm:presLayoutVars>
          <dgm:bulletEnabled val="1"/>
        </dgm:presLayoutVars>
      </dgm:prSet>
      <dgm:spPr/>
      <dgm:t>
        <a:bodyPr/>
        <a:lstStyle/>
        <a:p>
          <a:endParaRPr lang="ru-RU"/>
        </a:p>
      </dgm:t>
    </dgm:pt>
    <dgm:pt modelId="{F0D93D17-099E-3545-9643-CC1DC557DEB3}" type="pres">
      <dgm:prSet presAssocID="{CA4115A6-0A41-6746-855B-3E052AD58A61}" presName="upArrow" presStyleLbl="node1" presStyleIdx="1" presStyleCnt="2"/>
      <dgm:spPr>
        <a:gradFill rotWithShape="0">
          <a:gsLst>
            <a:gs pos="0">
              <a:srgbClr val="00B050"/>
            </a:gs>
            <a:gs pos="100000">
              <a:srgbClr val="92D050"/>
            </a:gs>
          </a:gsLst>
        </a:gradFill>
      </dgm:spPr>
    </dgm:pt>
    <dgm:pt modelId="{6E1ED9DA-ABD9-6C47-B69C-D407BCFC4CEA}" type="pres">
      <dgm:prSet presAssocID="{CA4115A6-0A41-6746-855B-3E052AD58A61}" presName="upArrowText" presStyleLbl="revTx" presStyleIdx="1" presStyleCnt="2" custScaleX="139257">
        <dgm:presLayoutVars>
          <dgm:bulletEnabled val="1"/>
        </dgm:presLayoutVars>
      </dgm:prSet>
      <dgm:spPr/>
      <dgm:t>
        <a:bodyPr/>
        <a:lstStyle/>
        <a:p>
          <a:endParaRPr lang="ru-RU"/>
        </a:p>
      </dgm:t>
    </dgm:pt>
  </dgm:ptLst>
  <dgm:cxnLst>
    <dgm:cxn modelId="{4892801E-3DD5-40B5-B0D4-DDF344B15ECA}" type="presOf" srcId="{CA4115A6-0A41-6746-855B-3E052AD58A61}" destId="{6E1ED9DA-ABD9-6C47-B69C-D407BCFC4CEA}" srcOrd="0" destOrd="0" presId="urn:microsoft.com/office/officeart/2005/8/layout/arrow3"/>
    <dgm:cxn modelId="{5EAC04F2-7412-4ECF-B109-AF513023D212}" type="presOf" srcId="{F592CD42-CB1C-CB40-9FBA-4C80E6A3C63B}" destId="{8186F804-2B56-E34E-9F15-BBB17701594A}" srcOrd="0" destOrd="0" presId="urn:microsoft.com/office/officeart/2005/8/layout/arrow3"/>
    <dgm:cxn modelId="{878010C1-E638-4946-B66B-DF83AF2FCB1E}" srcId="{21DD27F3-3A32-3040-B8B5-7DC8DDD1CADC}" destId="{F592CD42-CB1C-CB40-9FBA-4C80E6A3C63B}" srcOrd="0" destOrd="0" parTransId="{573949E6-DF96-A646-8D3C-FCCF362E8AA2}" sibTransId="{DF0A0D16-DEA7-2048-87F1-7503A9A3AB85}"/>
    <dgm:cxn modelId="{5AF45995-5871-E948-9607-787D5BDA5D87}" srcId="{21DD27F3-3A32-3040-B8B5-7DC8DDD1CADC}" destId="{CA4115A6-0A41-6746-855B-3E052AD58A61}" srcOrd="1" destOrd="0" parTransId="{DE05657C-7ECA-4C41-BAFF-CED06DC6E360}" sibTransId="{64C34578-104E-BC48-B729-C1744C76EA42}"/>
    <dgm:cxn modelId="{E0836B56-5525-4D6B-BCD9-EF206D6DA365}" type="presOf" srcId="{21DD27F3-3A32-3040-B8B5-7DC8DDD1CADC}" destId="{32BE6B90-CA79-DE43-8488-4F08C5573BC2}" srcOrd="0" destOrd="0" presId="urn:microsoft.com/office/officeart/2005/8/layout/arrow3"/>
    <dgm:cxn modelId="{C39EF28E-94AD-4BAC-8ED1-3B6C8D1F9EB0}" type="presParOf" srcId="{32BE6B90-CA79-DE43-8488-4F08C5573BC2}" destId="{F452C915-DF59-484C-9730-8BE2D394E992}" srcOrd="0" destOrd="0" presId="urn:microsoft.com/office/officeart/2005/8/layout/arrow3"/>
    <dgm:cxn modelId="{C24EB6A4-76CA-4374-A3D3-D64BF3E94295}" type="presParOf" srcId="{32BE6B90-CA79-DE43-8488-4F08C5573BC2}" destId="{E2775857-E3DB-7E49-A9F9-0E131FB1DE2A}" srcOrd="1" destOrd="0" presId="urn:microsoft.com/office/officeart/2005/8/layout/arrow3"/>
    <dgm:cxn modelId="{7A5A734E-4D63-480C-B1B6-41C6B2CD25DA}" type="presParOf" srcId="{32BE6B90-CA79-DE43-8488-4F08C5573BC2}" destId="{8186F804-2B56-E34E-9F15-BBB17701594A}" srcOrd="2" destOrd="0" presId="urn:microsoft.com/office/officeart/2005/8/layout/arrow3"/>
    <dgm:cxn modelId="{F8B4444D-A65F-4B6B-8434-F427639B8927}" type="presParOf" srcId="{32BE6B90-CA79-DE43-8488-4F08C5573BC2}" destId="{F0D93D17-099E-3545-9643-CC1DC557DEB3}" srcOrd="3" destOrd="0" presId="urn:microsoft.com/office/officeart/2005/8/layout/arrow3"/>
    <dgm:cxn modelId="{EBCEAABE-1DA9-4A2A-B619-E7521AA445F3}" type="presParOf" srcId="{32BE6B90-CA79-DE43-8488-4F08C5573BC2}" destId="{6E1ED9DA-ABD9-6C47-B69C-D407BCFC4CEA}" srcOrd="4" destOrd="0" presId="urn:microsoft.com/office/officeart/2005/8/layout/arrow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501F178-1187-A54A-AC13-BF2A8DB0345B}" type="doc">
      <dgm:prSet loTypeId="urn:microsoft.com/office/officeart/2008/layout/HorizontalMultiLevelHierarchy" loCatId="" qsTypeId="urn:microsoft.com/office/officeart/2005/8/quickstyle/simple4" qsCatId="simple" csTypeId="urn:microsoft.com/office/officeart/2005/8/colors/accent1_2" csCatId="accent1" phldr="1"/>
      <dgm:spPr/>
      <dgm:t>
        <a:bodyPr/>
        <a:lstStyle/>
        <a:p>
          <a:endParaRPr lang="ru-RU"/>
        </a:p>
      </dgm:t>
    </dgm:pt>
    <dgm:pt modelId="{8E7D5AC1-B2B4-4144-96F1-18A222A8EE71}">
      <dgm:prSet phldrT="[Текст]"/>
      <dgm:spPr>
        <a:gradFill rotWithShape="0">
          <a:gsLst>
            <a:gs pos="0">
              <a:srgbClr val="92D050">
                <a:alpha val="50000"/>
              </a:srgbClr>
            </a:gs>
            <a:gs pos="100000">
              <a:srgbClr val="00B050">
                <a:alpha val="50000"/>
              </a:srgbClr>
            </a:gs>
          </a:gsLst>
        </a:gradFill>
      </dgm:spPr>
      <dgm:t>
        <a:bodyPr/>
        <a:lstStyle/>
        <a:p>
          <a:r>
            <a:rPr lang="ru-RU" b="1" dirty="0" smtClean="0">
              <a:solidFill>
                <a:srgbClr val="002060"/>
              </a:solidFill>
            </a:rPr>
            <a:t>Краткосрочное обязательство</a:t>
          </a:r>
          <a:endParaRPr lang="ru-RU" b="1" dirty="0">
            <a:solidFill>
              <a:srgbClr val="002060"/>
            </a:solidFill>
          </a:endParaRPr>
        </a:p>
      </dgm:t>
    </dgm:pt>
    <dgm:pt modelId="{91CB0D9B-FFED-B44B-8360-EC85D0CF814A}" type="parTrans" cxnId="{5FCAAA37-3999-A34B-BAA9-7C0ADA35D75E}">
      <dgm:prSet/>
      <dgm:spPr/>
      <dgm:t>
        <a:bodyPr/>
        <a:lstStyle/>
        <a:p>
          <a:endParaRPr lang="ru-RU"/>
        </a:p>
      </dgm:t>
    </dgm:pt>
    <dgm:pt modelId="{7F13B405-0BF3-4E45-B1E0-F39E7474C59C}" type="sibTrans" cxnId="{5FCAAA37-3999-A34B-BAA9-7C0ADA35D75E}">
      <dgm:prSet/>
      <dgm:spPr/>
      <dgm:t>
        <a:bodyPr/>
        <a:lstStyle/>
        <a:p>
          <a:endParaRPr lang="ru-RU"/>
        </a:p>
      </dgm:t>
    </dgm:pt>
    <dgm:pt modelId="{D654A910-7263-B745-B95E-7C14C2928B5D}">
      <dgm:prSet phldrT="[Текст]" custT="1"/>
      <dgm:spPr>
        <a:solidFill>
          <a:srgbClr val="92D050">
            <a:alpha val="50000"/>
          </a:srgbClr>
        </a:solidFill>
        <a:effectLst>
          <a:softEdge rad="63500"/>
        </a:effectLst>
        <a:scene3d>
          <a:camera prst="orthographicFront"/>
          <a:lightRig rig="threePt" dir="t"/>
        </a:scene3d>
        <a:sp3d>
          <a:bevelT/>
        </a:sp3d>
      </dgm:spPr>
      <dgm:t>
        <a:bodyPr/>
        <a:lstStyle/>
        <a:p>
          <a:pPr>
            <a:lnSpc>
              <a:spcPct val="100000"/>
            </a:lnSpc>
            <a:spcAft>
              <a:spcPts val="0"/>
            </a:spcAft>
          </a:pPr>
          <a:r>
            <a:rPr lang="ru-RU" sz="2600" b="1" i="0" u="none" dirty="0" smtClean="0">
              <a:solidFill>
                <a:srgbClr val="002060"/>
              </a:solidFill>
            </a:rPr>
            <a:t>предполагается его погашение в течение </a:t>
          </a:r>
        </a:p>
        <a:p>
          <a:pPr>
            <a:lnSpc>
              <a:spcPct val="100000"/>
            </a:lnSpc>
            <a:spcAft>
              <a:spcPts val="0"/>
            </a:spcAft>
          </a:pPr>
          <a:r>
            <a:rPr lang="ru-RU" sz="2600" b="1" i="0" u="none" dirty="0" smtClean="0">
              <a:solidFill>
                <a:srgbClr val="C00000"/>
              </a:solidFill>
            </a:rPr>
            <a:t>12 месяцев </a:t>
          </a:r>
          <a:r>
            <a:rPr lang="ru-RU" sz="2600" b="1" i="0" u="none" dirty="0" smtClean="0">
              <a:solidFill>
                <a:srgbClr val="002060"/>
              </a:solidFill>
            </a:rPr>
            <a:t>после отчетной даты (даже если первоначальный срок погашения превышал 12 месяцев)</a:t>
          </a:r>
          <a:endParaRPr lang="ru-RU" sz="2600" b="1" dirty="0">
            <a:solidFill>
              <a:srgbClr val="002060"/>
            </a:solidFill>
          </a:endParaRPr>
        </a:p>
      </dgm:t>
    </dgm:pt>
    <dgm:pt modelId="{90CBA154-2E0B-6745-B316-A9DDB0E61831}" type="parTrans" cxnId="{AA35FAD5-F909-3542-9393-AF8A1B8EFE86}">
      <dgm:prSet/>
      <dgm:spPr/>
      <dgm:t>
        <a:bodyPr/>
        <a:lstStyle/>
        <a:p>
          <a:endParaRPr lang="ru-RU"/>
        </a:p>
      </dgm:t>
    </dgm:pt>
    <dgm:pt modelId="{3C5EA7B8-EB31-BC46-B939-EE76DFEC24BD}" type="sibTrans" cxnId="{AA35FAD5-F909-3542-9393-AF8A1B8EFE86}">
      <dgm:prSet/>
      <dgm:spPr/>
      <dgm:t>
        <a:bodyPr/>
        <a:lstStyle/>
        <a:p>
          <a:endParaRPr lang="ru-RU"/>
        </a:p>
      </dgm:t>
    </dgm:pt>
    <dgm:pt modelId="{838D827A-3B34-8145-B7BB-3A4FEA03FA53}">
      <dgm:prSet phldrT="[Текст]" custT="1"/>
      <dgm:spPr>
        <a:solidFill>
          <a:srgbClr val="92D050">
            <a:alpha val="50000"/>
          </a:srgbClr>
        </a:solidFill>
        <a:effectLst>
          <a:softEdge rad="31750"/>
        </a:effectLst>
        <a:scene3d>
          <a:camera prst="orthographicFront"/>
          <a:lightRig rig="threePt" dir="t"/>
        </a:scene3d>
        <a:sp3d>
          <a:bevelT/>
        </a:sp3d>
      </dgm:spPr>
      <dgm:t>
        <a:bodyPr/>
        <a:lstStyle/>
        <a:p>
          <a:r>
            <a:rPr lang="ru-RU" sz="2600" b="1" i="0" u="none" dirty="0" smtClean="0">
              <a:solidFill>
                <a:srgbClr val="002060"/>
              </a:solidFill>
            </a:rPr>
            <a:t>обязательство представляет собой финансовое обязательство</a:t>
          </a:r>
          <a:r>
            <a:rPr lang="ru-RU" sz="2600" b="1" dirty="0" smtClean="0">
              <a:solidFill>
                <a:srgbClr val="002060"/>
              </a:solidFill>
            </a:rPr>
            <a:t>, классифицируемый в соответствии с НПА как краткосрочное обязательство</a:t>
          </a:r>
          <a:endParaRPr lang="ru-RU" sz="2600" b="1" dirty="0">
            <a:solidFill>
              <a:srgbClr val="002060"/>
            </a:solidFill>
          </a:endParaRPr>
        </a:p>
      </dgm:t>
    </dgm:pt>
    <dgm:pt modelId="{390B6CEA-4846-4E41-AF35-59224E2AFA84}" type="parTrans" cxnId="{A7ED528B-7B12-294F-8654-CFB48EA3AC27}">
      <dgm:prSet/>
      <dgm:spPr/>
      <dgm:t>
        <a:bodyPr/>
        <a:lstStyle/>
        <a:p>
          <a:endParaRPr lang="ru-RU"/>
        </a:p>
      </dgm:t>
    </dgm:pt>
    <dgm:pt modelId="{7F2650A2-0F43-9143-AFF3-E6E57B925D49}" type="sibTrans" cxnId="{A7ED528B-7B12-294F-8654-CFB48EA3AC27}">
      <dgm:prSet/>
      <dgm:spPr/>
      <dgm:t>
        <a:bodyPr/>
        <a:lstStyle/>
        <a:p>
          <a:endParaRPr lang="ru-RU"/>
        </a:p>
      </dgm:t>
    </dgm:pt>
    <dgm:pt modelId="{46A917E1-0642-4E46-8F21-7FAE9C3F06F4}">
      <dgm:prSet phldrT="[Текст]" custT="1"/>
      <dgm:spPr>
        <a:solidFill>
          <a:srgbClr val="92D050">
            <a:alpha val="50000"/>
          </a:srgbClr>
        </a:solidFill>
        <a:effectLst>
          <a:softEdge rad="31750"/>
        </a:effectLst>
        <a:scene3d>
          <a:camera prst="orthographicFront"/>
          <a:lightRig rig="threePt" dir="t"/>
        </a:scene3d>
        <a:sp3d>
          <a:bevelT/>
        </a:sp3d>
      </dgm:spPr>
      <dgm:t>
        <a:bodyPr/>
        <a:lstStyle/>
        <a:p>
          <a:r>
            <a:rPr lang="ru-RU" sz="2600" b="1" i="0" u="none" dirty="0" smtClean="0">
              <a:solidFill>
                <a:srgbClr val="002060"/>
              </a:solidFill>
            </a:rPr>
            <a:t>у субъекта отчетности отсутствует безусловное право отсрочить погашение обязательства как минимум на 12 месяцев после отчетной даты</a:t>
          </a:r>
          <a:endParaRPr lang="ru-RU" sz="2600" b="1" dirty="0">
            <a:solidFill>
              <a:srgbClr val="002060"/>
            </a:solidFill>
          </a:endParaRPr>
        </a:p>
      </dgm:t>
    </dgm:pt>
    <dgm:pt modelId="{14E96D77-FE97-914F-A30D-4F970EFF6CF2}" type="parTrans" cxnId="{2F24AB78-0C27-284F-96E6-9FE24D6ED22A}">
      <dgm:prSet/>
      <dgm:spPr/>
      <dgm:t>
        <a:bodyPr/>
        <a:lstStyle/>
        <a:p>
          <a:endParaRPr lang="ru-RU"/>
        </a:p>
      </dgm:t>
    </dgm:pt>
    <dgm:pt modelId="{0FE59CC2-59A0-B940-AE0F-E14DC200DE68}" type="sibTrans" cxnId="{2F24AB78-0C27-284F-96E6-9FE24D6ED22A}">
      <dgm:prSet/>
      <dgm:spPr/>
      <dgm:t>
        <a:bodyPr/>
        <a:lstStyle/>
        <a:p>
          <a:endParaRPr lang="ru-RU"/>
        </a:p>
      </dgm:t>
    </dgm:pt>
    <dgm:pt modelId="{E7D28D49-B73A-1A48-8549-AFCDD38A57C0}" type="pres">
      <dgm:prSet presAssocID="{3501F178-1187-A54A-AC13-BF2A8DB0345B}" presName="Name0" presStyleCnt="0">
        <dgm:presLayoutVars>
          <dgm:chPref val="1"/>
          <dgm:dir/>
          <dgm:animOne val="branch"/>
          <dgm:animLvl val="lvl"/>
          <dgm:resizeHandles val="exact"/>
        </dgm:presLayoutVars>
      </dgm:prSet>
      <dgm:spPr/>
      <dgm:t>
        <a:bodyPr/>
        <a:lstStyle/>
        <a:p>
          <a:endParaRPr lang="ru-RU"/>
        </a:p>
      </dgm:t>
    </dgm:pt>
    <dgm:pt modelId="{CF09A940-F456-454F-8F16-0BCA42A61089}" type="pres">
      <dgm:prSet presAssocID="{8E7D5AC1-B2B4-4144-96F1-18A222A8EE71}" presName="root1" presStyleCnt="0"/>
      <dgm:spPr/>
    </dgm:pt>
    <dgm:pt modelId="{6DC616CC-3C54-CA4F-B258-5853272B47D7}" type="pres">
      <dgm:prSet presAssocID="{8E7D5AC1-B2B4-4144-96F1-18A222A8EE71}" presName="LevelOneTextNode" presStyleLbl="node0" presStyleIdx="0" presStyleCnt="1" custScaleX="107788">
        <dgm:presLayoutVars>
          <dgm:chPref val="3"/>
        </dgm:presLayoutVars>
      </dgm:prSet>
      <dgm:spPr/>
      <dgm:t>
        <a:bodyPr/>
        <a:lstStyle/>
        <a:p>
          <a:endParaRPr lang="ru-RU"/>
        </a:p>
      </dgm:t>
    </dgm:pt>
    <dgm:pt modelId="{099206B2-59FF-2046-B909-908D16BFE033}" type="pres">
      <dgm:prSet presAssocID="{8E7D5AC1-B2B4-4144-96F1-18A222A8EE71}" presName="level2hierChild" presStyleCnt="0"/>
      <dgm:spPr/>
    </dgm:pt>
    <dgm:pt modelId="{6075EABF-B306-9841-A61A-8AE7054040EF}" type="pres">
      <dgm:prSet presAssocID="{90CBA154-2E0B-6745-B316-A9DDB0E61831}" presName="conn2-1" presStyleLbl="parChTrans1D2" presStyleIdx="0" presStyleCnt="3"/>
      <dgm:spPr/>
      <dgm:t>
        <a:bodyPr/>
        <a:lstStyle/>
        <a:p>
          <a:endParaRPr lang="ru-RU"/>
        </a:p>
      </dgm:t>
    </dgm:pt>
    <dgm:pt modelId="{F2428F01-D24C-0E4C-870E-E326AF2EAE03}" type="pres">
      <dgm:prSet presAssocID="{90CBA154-2E0B-6745-B316-A9DDB0E61831}" presName="connTx" presStyleLbl="parChTrans1D2" presStyleIdx="0" presStyleCnt="3"/>
      <dgm:spPr/>
      <dgm:t>
        <a:bodyPr/>
        <a:lstStyle/>
        <a:p>
          <a:endParaRPr lang="ru-RU"/>
        </a:p>
      </dgm:t>
    </dgm:pt>
    <dgm:pt modelId="{FAF9B862-7E5F-634A-BE0C-345427862EAE}" type="pres">
      <dgm:prSet presAssocID="{D654A910-7263-B745-B95E-7C14C2928B5D}" presName="root2" presStyleCnt="0"/>
      <dgm:spPr/>
    </dgm:pt>
    <dgm:pt modelId="{9A905D8C-F8D8-804B-B6E6-31BDDBF4F0AC}" type="pres">
      <dgm:prSet presAssocID="{D654A910-7263-B745-B95E-7C14C2928B5D}" presName="LevelTwoTextNode" presStyleLbl="node2" presStyleIdx="0" presStyleCnt="3" custScaleX="210362" custScaleY="165360">
        <dgm:presLayoutVars>
          <dgm:chPref val="3"/>
        </dgm:presLayoutVars>
      </dgm:prSet>
      <dgm:spPr/>
      <dgm:t>
        <a:bodyPr/>
        <a:lstStyle/>
        <a:p>
          <a:endParaRPr lang="ru-RU"/>
        </a:p>
      </dgm:t>
    </dgm:pt>
    <dgm:pt modelId="{AD08912D-286F-D945-8C9C-399D2EB3E9CB}" type="pres">
      <dgm:prSet presAssocID="{D654A910-7263-B745-B95E-7C14C2928B5D}" presName="level3hierChild" presStyleCnt="0"/>
      <dgm:spPr/>
    </dgm:pt>
    <dgm:pt modelId="{1C4604C1-442D-D144-A2D3-55157CF21F88}" type="pres">
      <dgm:prSet presAssocID="{390B6CEA-4846-4E41-AF35-59224E2AFA84}" presName="conn2-1" presStyleLbl="parChTrans1D2" presStyleIdx="1" presStyleCnt="3"/>
      <dgm:spPr/>
      <dgm:t>
        <a:bodyPr/>
        <a:lstStyle/>
        <a:p>
          <a:endParaRPr lang="ru-RU"/>
        </a:p>
      </dgm:t>
    </dgm:pt>
    <dgm:pt modelId="{F2583D7B-FC60-584C-A299-D6CEDFFDCA71}" type="pres">
      <dgm:prSet presAssocID="{390B6CEA-4846-4E41-AF35-59224E2AFA84}" presName="connTx" presStyleLbl="parChTrans1D2" presStyleIdx="1" presStyleCnt="3"/>
      <dgm:spPr/>
      <dgm:t>
        <a:bodyPr/>
        <a:lstStyle/>
        <a:p>
          <a:endParaRPr lang="ru-RU"/>
        </a:p>
      </dgm:t>
    </dgm:pt>
    <dgm:pt modelId="{E5B3B56F-E579-F942-A926-0C62A142EF6C}" type="pres">
      <dgm:prSet presAssocID="{838D827A-3B34-8145-B7BB-3A4FEA03FA53}" presName="root2" presStyleCnt="0"/>
      <dgm:spPr/>
    </dgm:pt>
    <dgm:pt modelId="{03D2B2EF-C736-0543-80D2-D7D890710585}" type="pres">
      <dgm:prSet presAssocID="{838D827A-3B34-8145-B7BB-3A4FEA03FA53}" presName="LevelTwoTextNode" presStyleLbl="node2" presStyleIdx="1" presStyleCnt="3" custScaleX="210735" custScaleY="151974">
        <dgm:presLayoutVars>
          <dgm:chPref val="3"/>
        </dgm:presLayoutVars>
      </dgm:prSet>
      <dgm:spPr/>
      <dgm:t>
        <a:bodyPr/>
        <a:lstStyle/>
        <a:p>
          <a:endParaRPr lang="ru-RU"/>
        </a:p>
      </dgm:t>
    </dgm:pt>
    <dgm:pt modelId="{A7797048-BA23-5C42-BBEB-F7AFD328759A}" type="pres">
      <dgm:prSet presAssocID="{838D827A-3B34-8145-B7BB-3A4FEA03FA53}" presName="level3hierChild" presStyleCnt="0"/>
      <dgm:spPr/>
    </dgm:pt>
    <dgm:pt modelId="{A844D653-16ED-8D4C-ABB6-487CADB7CC15}" type="pres">
      <dgm:prSet presAssocID="{14E96D77-FE97-914F-A30D-4F970EFF6CF2}" presName="conn2-1" presStyleLbl="parChTrans1D2" presStyleIdx="2" presStyleCnt="3"/>
      <dgm:spPr/>
      <dgm:t>
        <a:bodyPr/>
        <a:lstStyle/>
        <a:p>
          <a:endParaRPr lang="ru-RU"/>
        </a:p>
      </dgm:t>
    </dgm:pt>
    <dgm:pt modelId="{62E7453C-7E26-2D49-826E-9B8B39DD86BB}" type="pres">
      <dgm:prSet presAssocID="{14E96D77-FE97-914F-A30D-4F970EFF6CF2}" presName="connTx" presStyleLbl="parChTrans1D2" presStyleIdx="2" presStyleCnt="3"/>
      <dgm:spPr/>
      <dgm:t>
        <a:bodyPr/>
        <a:lstStyle/>
        <a:p>
          <a:endParaRPr lang="ru-RU"/>
        </a:p>
      </dgm:t>
    </dgm:pt>
    <dgm:pt modelId="{A810920C-250F-6444-B182-C9963EA57236}" type="pres">
      <dgm:prSet presAssocID="{46A917E1-0642-4E46-8F21-7FAE9C3F06F4}" presName="root2" presStyleCnt="0"/>
      <dgm:spPr/>
    </dgm:pt>
    <dgm:pt modelId="{93413FA6-1DE4-0C42-862E-741B1170A9FA}" type="pres">
      <dgm:prSet presAssocID="{46A917E1-0642-4E46-8F21-7FAE9C3F06F4}" presName="LevelTwoTextNode" presStyleLbl="node2" presStyleIdx="2" presStyleCnt="3" custScaleX="210068" custScaleY="199732">
        <dgm:presLayoutVars>
          <dgm:chPref val="3"/>
        </dgm:presLayoutVars>
      </dgm:prSet>
      <dgm:spPr/>
      <dgm:t>
        <a:bodyPr/>
        <a:lstStyle/>
        <a:p>
          <a:endParaRPr lang="ru-RU"/>
        </a:p>
      </dgm:t>
    </dgm:pt>
    <dgm:pt modelId="{C933E7A9-B463-F842-AF6D-FC9E8B57FDD6}" type="pres">
      <dgm:prSet presAssocID="{46A917E1-0642-4E46-8F21-7FAE9C3F06F4}" presName="level3hierChild" presStyleCnt="0"/>
      <dgm:spPr/>
    </dgm:pt>
  </dgm:ptLst>
  <dgm:cxnLst>
    <dgm:cxn modelId="{EE5C0C0C-5605-491C-9495-758434C19064}" type="presOf" srcId="{90CBA154-2E0B-6745-B316-A9DDB0E61831}" destId="{6075EABF-B306-9841-A61A-8AE7054040EF}" srcOrd="0" destOrd="0" presId="urn:microsoft.com/office/officeart/2008/layout/HorizontalMultiLevelHierarchy"/>
    <dgm:cxn modelId="{72163722-4F74-41CC-B3D3-3D0DD6648B16}" type="presOf" srcId="{14E96D77-FE97-914F-A30D-4F970EFF6CF2}" destId="{62E7453C-7E26-2D49-826E-9B8B39DD86BB}" srcOrd="1" destOrd="0" presId="urn:microsoft.com/office/officeart/2008/layout/HorizontalMultiLevelHierarchy"/>
    <dgm:cxn modelId="{31C2430B-5E8E-4196-AA03-48BF1212AAE9}" type="presOf" srcId="{390B6CEA-4846-4E41-AF35-59224E2AFA84}" destId="{1C4604C1-442D-D144-A2D3-55157CF21F88}" srcOrd="0" destOrd="0" presId="urn:microsoft.com/office/officeart/2008/layout/HorizontalMultiLevelHierarchy"/>
    <dgm:cxn modelId="{76FA274B-BC04-4FA1-AFAA-081714BC0559}" type="presOf" srcId="{838D827A-3B34-8145-B7BB-3A4FEA03FA53}" destId="{03D2B2EF-C736-0543-80D2-D7D890710585}" srcOrd="0" destOrd="0" presId="urn:microsoft.com/office/officeart/2008/layout/HorizontalMultiLevelHierarchy"/>
    <dgm:cxn modelId="{A0648E65-4354-4611-8990-F7E4D7F7EC03}" type="presOf" srcId="{46A917E1-0642-4E46-8F21-7FAE9C3F06F4}" destId="{93413FA6-1DE4-0C42-862E-741B1170A9FA}" srcOrd="0" destOrd="0" presId="urn:microsoft.com/office/officeart/2008/layout/HorizontalMultiLevelHierarchy"/>
    <dgm:cxn modelId="{18C2FBEA-BE6A-4C8F-84D2-003C3C38F49F}" type="presOf" srcId="{90CBA154-2E0B-6745-B316-A9DDB0E61831}" destId="{F2428F01-D24C-0E4C-870E-E326AF2EAE03}" srcOrd="1" destOrd="0" presId="urn:microsoft.com/office/officeart/2008/layout/HorizontalMultiLevelHierarchy"/>
    <dgm:cxn modelId="{A7ED528B-7B12-294F-8654-CFB48EA3AC27}" srcId="{8E7D5AC1-B2B4-4144-96F1-18A222A8EE71}" destId="{838D827A-3B34-8145-B7BB-3A4FEA03FA53}" srcOrd="1" destOrd="0" parTransId="{390B6CEA-4846-4E41-AF35-59224E2AFA84}" sibTransId="{7F2650A2-0F43-9143-AFF3-E6E57B925D49}"/>
    <dgm:cxn modelId="{BDA31613-6914-4859-8AB0-0BF5D732AC9C}" type="presOf" srcId="{8E7D5AC1-B2B4-4144-96F1-18A222A8EE71}" destId="{6DC616CC-3C54-CA4F-B258-5853272B47D7}" srcOrd="0" destOrd="0" presId="urn:microsoft.com/office/officeart/2008/layout/HorizontalMultiLevelHierarchy"/>
    <dgm:cxn modelId="{2F24AB78-0C27-284F-96E6-9FE24D6ED22A}" srcId="{8E7D5AC1-B2B4-4144-96F1-18A222A8EE71}" destId="{46A917E1-0642-4E46-8F21-7FAE9C3F06F4}" srcOrd="2" destOrd="0" parTransId="{14E96D77-FE97-914F-A30D-4F970EFF6CF2}" sibTransId="{0FE59CC2-59A0-B940-AE0F-E14DC200DE68}"/>
    <dgm:cxn modelId="{5FCAAA37-3999-A34B-BAA9-7C0ADA35D75E}" srcId="{3501F178-1187-A54A-AC13-BF2A8DB0345B}" destId="{8E7D5AC1-B2B4-4144-96F1-18A222A8EE71}" srcOrd="0" destOrd="0" parTransId="{91CB0D9B-FFED-B44B-8360-EC85D0CF814A}" sibTransId="{7F13B405-0BF3-4E45-B1E0-F39E7474C59C}"/>
    <dgm:cxn modelId="{5AECA020-15CC-461D-8142-09777E05FA62}" type="presOf" srcId="{14E96D77-FE97-914F-A30D-4F970EFF6CF2}" destId="{A844D653-16ED-8D4C-ABB6-487CADB7CC15}" srcOrd="0" destOrd="0" presId="urn:microsoft.com/office/officeart/2008/layout/HorizontalMultiLevelHierarchy"/>
    <dgm:cxn modelId="{16F1F4F2-401F-49BF-93C0-61ED286C063D}" type="presOf" srcId="{3501F178-1187-A54A-AC13-BF2A8DB0345B}" destId="{E7D28D49-B73A-1A48-8549-AFCDD38A57C0}" srcOrd="0" destOrd="0" presId="urn:microsoft.com/office/officeart/2008/layout/HorizontalMultiLevelHierarchy"/>
    <dgm:cxn modelId="{AA35FAD5-F909-3542-9393-AF8A1B8EFE86}" srcId="{8E7D5AC1-B2B4-4144-96F1-18A222A8EE71}" destId="{D654A910-7263-B745-B95E-7C14C2928B5D}" srcOrd="0" destOrd="0" parTransId="{90CBA154-2E0B-6745-B316-A9DDB0E61831}" sibTransId="{3C5EA7B8-EB31-BC46-B939-EE76DFEC24BD}"/>
    <dgm:cxn modelId="{20689551-B24B-4CD1-8CFA-917914A61E20}" type="presOf" srcId="{D654A910-7263-B745-B95E-7C14C2928B5D}" destId="{9A905D8C-F8D8-804B-B6E6-31BDDBF4F0AC}" srcOrd="0" destOrd="0" presId="urn:microsoft.com/office/officeart/2008/layout/HorizontalMultiLevelHierarchy"/>
    <dgm:cxn modelId="{32ACC763-8BAC-4B75-8B72-960D5B8EB3AF}" type="presOf" srcId="{390B6CEA-4846-4E41-AF35-59224E2AFA84}" destId="{F2583D7B-FC60-584C-A299-D6CEDFFDCA71}" srcOrd="1" destOrd="0" presId="urn:microsoft.com/office/officeart/2008/layout/HorizontalMultiLevelHierarchy"/>
    <dgm:cxn modelId="{E539DEE1-F41B-4AFE-A0F7-F84D394C1C11}" type="presParOf" srcId="{E7D28D49-B73A-1A48-8549-AFCDD38A57C0}" destId="{CF09A940-F456-454F-8F16-0BCA42A61089}" srcOrd="0" destOrd="0" presId="urn:microsoft.com/office/officeart/2008/layout/HorizontalMultiLevelHierarchy"/>
    <dgm:cxn modelId="{8E8667A1-99FF-4553-9642-15EBCFD8662C}" type="presParOf" srcId="{CF09A940-F456-454F-8F16-0BCA42A61089}" destId="{6DC616CC-3C54-CA4F-B258-5853272B47D7}" srcOrd="0" destOrd="0" presId="urn:microsoft.com/office/officeart/2008/layout/HorizontalMultiLevelHierarchy"/>
    <dgm:cxn modelId="{D815B4E9-A083-4767-AEAC-79A5D44DDEDF}" type="presParOf" srcId="{CF09A940-F456-454F-8F16-0BCA42A61089}" destId="{099206B2-59FF-2046-B909-908D16BFE033}" srcOrd="1" destOrd="0" presId="urn:microsoft.com/office/officeart/2008/layout/HorizontalMultiLevelHierarchy"/>
    <dgm:cxn modelId="{776B8D6E-AAAD-41FC-B693-840B29BD6D20}" type="presParOf" srcId="{099206B2-59FF-2046-B909-908D16BFE033}" destId="{6075EABF-B306-9841-A61A-8AE7054040EF}" srcOrd="0" destOrd="0" presId="urn:microsoft.com/office/officeart/2008/layout/HorizontalMultiLevelHierarchy"/>
    <dgm:cxn modelId="{2A85DB09-059A-4BEF-8794-910622CEAF9E}" type="presParOf" srcId="{6075EABF-B306-9841-A61A-8AE7054040EF}" destId="{F2428F01-D24C-0E4C-870E-E326AF2EAE03}" srcOrd="0" destOrd="0" presId="urn:microsoft.com/office/officeart/2008/layout/HorizontalMultiLevelHierarchy"/>
    <dgm:cxn modelId="{53FC0153-D691-4373-8B42-DD8FD987FC56}" type="presParOf" srcId="{099206B2-59FF-2046-B909-908D16BFE033}" destId="{FAF9B862-7E5F-634A-BE0C-345427862EAE}" srcOrd="1" destOrd="0" presId="urn:microsoft.com/office/officeart/2008/layout/HorizontalMultiLevelHierarchy"/>
    <dgm:cxn modelId="{EF25060C-049C-469F-ABCC-9E3E8AC5125E}" type="presParOf" srcId="{FAF9B862-7E5F-634A-BE0C-345427862EAE}" destId="{9A905D8C-F8D8-804B-B6E6-31BDDBF4F0AC}" srcOrd="0" destOrd="0" presId="urn:microsoft.com/office/officeart/2008/layout/HorizontalMultiLevelHierarchy"/>
    <dgm:cxn modelId="{308618AF-17F1-425D-9477-CEABC41FF8C7}" type="presParOf" srcId="{FAF9B862-7E5F-634A-BE0C-345427862EAE}" destId="{AD08912D-286F-D945-8C9C-399D2EB3E9CB}" srcOrd="1" destOrd="0" presId="urn:microsoft.com/office/officeart/2008/layout/HorizontalMultiLevelHierarchy"/>
    <dgm:cxn modelId="{8E5C03C1-D4C6-49C3-8BDC-D0A911345CBF}" type="presParOf" srcId="{099206B2-59FF-2046-B909-908D16BFE033}" destId="{1C4604C1-442D-D144-A2D3-55157CF21F88}" srcOrd="2" destOrd="0" presId="urn:microsoft.com/office/officeart/2008/layout/HorizontalMultiLevelHierarchy"/>
    <dgm:cxn modelId="{B402F87B-9331-4F85-99B2-0CB6DBCB8D16}" type="presParOf" srcId="{1C4604C1-442D-D144-A2D3-55157CF21F88}" destId="{F2583D7B-FC60-584C-A299-D6CEDFFDCA71}" srcOrd="0" destOrd="0" presId="urn:microsoft.com/office/officeart/2008/layout/HorizontalMultiLevelHierarchy"/>
    <dgm:cxn modelId="{964C0769-DBBD-48B4-9E5E-9E2138781C8B}" type="presParOf" srcId="{099206B2-59FF-2046-B909-908D16BFE033}" destId="{E5B3B56F-E579-F942-A926-0C62A142EF6C}" srcOrd="3" destOrd="0" presId="urn:microsoft.com/office/officeart/2008/layout/HorizontalMultiLevelHierarchy"/>
    <dgm:cxn modelId="{D246D89D-8875-430F-B79C-C332FD91A413}" type="presParOf" srcId="{E5B3B56F-E579-F942-A926-0C62A142EF6C}" destId="{03D2B2EF-C736-0543-80D2-D7D890710585}" srcOrd="0" destOrd="0" presId="urn:microsoft.com/office/officeart/2008/layout/HorizontalMultiLevelHierarchy"/>
    <dgm:cxn modelId="{203D7949-54C3-4F5F-8C4F-F53DDFB11BF2}" type="presParOf" srcId="{E5B3B56F-E579-F942-A926-0C62A142EF6C}" destId="{A7797048-BA23-5C42-BBEB-F7AFD328759A}" srcOrd="1" destOrd="0" presId="urn:microsoft.com/office/officeart/2008/layout/HorizontalMultiLevelHierarchy"/>
    <dgm:cxn modelId="{F2CB7A59-83E1-43A0-B088-84C0DCF9A476}" type="presParOf" srcId="{099206B2-59FF-2046-B909-908D16BFE033}" destId="{A844D653-16ED-8D4C-ABB6-487CADB7CC15}" srcOrd="4" destOrd="0" presId="urn:microsoft.com/office/officeart/2008/layout/HorizontalMultiLevelHierarchy"/>
    <dgm:cxn modelId="{230D3511-DF21-4DDE-AC22-5AAF09A09045}" type="presParOf" srcId="{A844D653-16ED-8D4C-ABB6-487CADB7CC15}" destId="{62E7453C-7E26-2D49-826E-9B8B39DD86BB}" srcOrd="0" destOrd="0" presId="urn:microsoft.com/office/officeart/2008/layout/HorizontalMultiLevelHierarchy"/>
    <dgm:cxn modelId="{FD27DDC7-2CD4-4E85-B40C-C0E97B661E32}" type="presParOf" srcId="{099206B2-59FF-2046-B909-908D16BFE033}" destId="{A810920C-250F-6444-B182-C9963EA57236}" srcOrd="5" destOrd="0" presId="urn:microsoft.com/office/officeart/2008/layout/HorizontalMultiLevelHierarchy"/>
    <dgm:cxn modelId="{F3397092-B31A-49D2-A19D-0982BA0C5217}" type="presParOf" srcId="{A810920C-250F-6444-B182-C9963EA57236}" destId="{93413FA6-1DE4-0C42-862E-741B1170A9FA}" srcOrd="0" destOrd="0" presId="urn:microsoft.com/office/officeart/2008/layout/HorizontalMultiLevelHierarchy"/>
    <dgm:cxn modelId="{76452F52-59BF-4A49-B422-414D447910AC}" type="presParOf" srcId="{A810920C-250F-6444-B182-C9963EA57236}" destId="{C933E7A9-B463-F842-AF6D-FC9E8B57FDD6}" srcOrd="1" destOrd="0" presId="urn:microsoft.com/office/officeart/2008/layout/HorizontalMultiLevelHierarchy"/>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1DD27F3-3A32-3040-B8B5-7DC8DDD1CADC}" type="doc">
      <dgm:prSet loTypeId="urn:microsoft.com/office/officeart/2005/8/layout/arrow3" loCatId="" qsTypeId="urn:microsoft.com/office/officeart/2005/8/quickstyle/simple4" qsCatId="simple" csTypeId="urn:microsoft.com/office/officeart/2005/8/colors/accent1_2" csCatId="accent1" phldr="1"/>
      <dgm:spPr/>
      <dgm:t>
        <a:bodyPr/>
        <a:lstStyle/>
        <a:p>
          <a:endParaRPr lang="ru-RU"/>
        </a:p>
      </dgm:t>
    </dgm:pt>
    <dgm:pt modelId="{F592CD42-CB1C-CB40-9FBA-4C80E6A3C63B}">
      <dgm:prSet phldrT="[Текст]"/>
      <dgm:spPr/>
      <dgm:t>
        <a:bodyPr/>
        <a:lstStyle/>
        <a:p>
          <a:r>
            <a:rPr lang="ru-RU" dirty="0" smtClean="0">
              <a:solidFill>
                <a:srgbClr val="002060"/>
              </a:solidFill>
            </a:rPr>
            <a:t>Краткосрочные (оборотные) обязательства </a:t>
          </a:r>
          <a:r>
            <a:rPr lang="mr-IN" dirty="0" smtClean="0">
              <a:solidFill>
                <a:srgbClr val="002060"/>
              </a:solidFill>
            </a:rPr>
            <a:t>–</a:t>
          </a:r>
          <a:r>
            <a:rPr lang="ru-RU" dirty="0" smtClean="0">
              <a:solidFill>
                <a:srgbClr val="002060"/>
              </a:solidFill>
            </a:rPr>
            <a:t> выполнение одного из трех критериев</a:t>
          </a:r>
          <a:endParaRPr lang="ru-RU" dirty="0">
            <a:solidFill>
              <a:srgbClr val="002060"/>
            </a:solidFill>
          </a:endParaRPr>
        </a:p>
      </dgm:t>
    </dgm:pt>
    <dgm:pt modelId="{573949E6-DF96-A646-8D3C-FCCF362E8AA2}" type="parTrans" cxnId="{878010C1-E638-4946-B66B-DF83AF2FCB1E}">
      <dgm:prSet/>
      <dgm:spPr/>
      <dgm:t>
        <a:bodyPr/>
        <a:lstStyle/>
        <a:p>
          <a:endParaRPr lang="ru-RU"/>
        </a:p>
      </dgm:t>
    </dgm:pt>
    <dgm:pt modelId="{DF0A0D16-DEA7-2048-87F1-7503A9A3AB85}" type="sibTrans" cxnId="{878010C1-E638-4946-B66B-DF83AF2FCB1E}">
      <dgm:prSet/>
      <dgm:spPr/>
      <dgm:t>
        <a:bodyPr/>
        <a:lstStyle/>
        <a:p>
          <a:endParaRPr lang="ru-RU"/>
        </a:p>
      </dgm:t>
    </dgm:pt>
    <dgm:pt modelId="{CA4115A6-0A41-6746-855B-3E052AD58A61}">
      <dgm:prSet phldrT="[Текст]"/>
      <dgm:spPr/>
      <dgm:t>
        <a:bodyPr/>
        <a:lstStyle/>
        <a:p>
          <a:r>
            <a:rPr lang="ru-RU" b="0" i="0" u="none" dirty="0" smtClean="0">
              <a:solidFill>
                <a:srgbClr val="002060"/>
              </a:solidFill>
            </a:rPr>
            <a:t>Все прочие обязательства классифицируются как долгосрочные*</a:t>
          </a:r>
          <a:endParaRPr lang="ru-RU" dirty="0">
            <a:solidFill>
              <a:srgbClr val="002060"/>
            </a:solidFill>
          </a:endParaRPr>
        </a:p>
      </dgm:t>
    </dgm:pt>
    <dgm:pt modelId="{DE05657C-7ECA-4C41-BAFF-CED06DC6E360}" type="parTrans" cxnId="{5AF45995-5871-E948-9607-787D5BDA5D87}">
      <dgm:prSet/>
      <dgm:spPr/>
      <dgm:t>
        <a:bodyPr/>
        <a:lstStyle/>
        <a:p>
          <a:endParaRPr lang="ru-RU"/>
        </a:p>
      </dgm:t>
    </dgm:pt>
    <dgm:pt modelId="{64C34578-104E-BC48-B729-C1744C76EA42}" type="sibTrans" cxnId="{5AF45995-5871-E948-9607-787D5BDA5D87}">
      <dgm:prSet/>
      <dgm:spPr/>
      <dgm:t>
        <a:bodyPr/>
        <a:lstStyle/>
        <a:p>
          <a:endParaRPr lang="ru-RU"/>
        </a:p>
      </dgm:t>
    </dgm:pt>
    <dgm:pt modelId="{32BE6B90-CA79-DE43-8488-4F08C5573BC2}" type="pres">
      <dgm:prSet presAssocID="{21DD27F3-3A32-3040-B8B5-7DC8DDD1CADC}" presName="compositeShape" presStyleCnt="0">
        <dgm:presLayoutVars>
          <dgm:chMax val="2"/>
          <dgm:dir/>
          <dgm:resizeHandles val="exact"/>
        </dgm:presLayoutVars>
      </dgm:prSet>
      <dgm:spPr/>
      <dgm:t>
        <a:bodyPr/>
        <a:lstStyle/>
        <a:p>
          <a:endParaRPr lang="ru-RU"/>
        </a:p>
      </dgm:t>
    </dgm:pt>
    <dgm:pt modelId="{F452C915-DF59-484C-9730-8BE2D394E992}" type="pres">
      <dgm:prSet presAssocID="{21DD27F3-3A32-3040-B8B5-7DC8DDD1CADC}" presName="divider" presStyleLbl="fgShp" presStyleIdx="0" presStyleCnt="1"/>
      <dgm:spPr>
        <a:gradFill rotWithShape="0">
          <a:gsLst>
            <a:gs pos="0">
              <a:srgbClr val="077A3E"/>
            </a:gs>
            <a:gs pos="100000">
              <a:srgbClr val="077A3E"/>
            </a:gs>
          </a:gsLst>
        </a:gradFill>
      </dgm:spPr>
    </dgm:pt>
    <dgm:pt modelId="{E2775857-E3DB-7E49-A9F9-0E131FB1DE2A}" type="pres">
      <dgm:prSet presAssocID="{F592CD42-CB1C-CB40-9FBA-4C80E6A3C63B}" presName="downArrow" presStyleLbl="node1" presStyleIdx="0" presStyleCnt="2"/>
      <dgm:spPr>
        <a:gradFill rotWithShape="0">
          <a:gsLst>
            <a:gs pos="0">
              <a:srgbClr val="00B050"/>
            </a:gs>
            <a:gs pos="100000">
              <a:srgbClr val="92D050"/>
            </a:gs>
          </a:gsLst>
        </a:gradFill>
      </dgm:spPr>
    </dgm:pt>
    <dgm:pt modelId="{8186F804-2B56-E34E-9F15-BBB17701594A}" type="pres">
      <dgm:prSet presAssocID="{F592CD42-CB1C-CB40-9FBA-4C80E6A3C63B}" presName="downArrowText" presStyleLbl="revTx" presStyleIdx="0" presStyleCnt="2" custScaleX="142073">
        <dgm:presLayoutVars>
          <dgm:bulletEnabled val="1"/>
        </dgm:presLayoutVars>
      </dgm:prSet>
      <dgm:spPr/>
      <dgm:t>
        <a:bodyPr/>
        <a:lstStyle/>
        <a:p>
          <a:endParaRPr lang="ru-RU"/>
        </a:p>
      </dgm:t>
    </dgm:pt>
    <dgm:pt modelId="{F0D93D17-099E-3545-9643-CC1DC557DEB3}" type="pres">
      <dgm:prSet presAssocID="{CA4115A6-0A41-6746-855B-3E052AD58A61}" presName="upArrow" presStyleLbl="node1" presStyleIdx="1" presStyleCnt="2"/>
      <dgm:spPr>
        <a:gradFill rotWithShape="0">
          <a:gsLst>
            <a:gs pos="0">
              <a:srgbClr val="00B050"/>
            </a:gs>
            <a:gs pos="100000">
              <a:srgbClr val="92D050"/>
            </a:gs>
          </a:gsLst>
        </a:gradFill>
      </dgm:spPr>
    </dgm:pt>
    <dgm:pt modelId="{6E1ED9DA-ABD9-6C47-B69C-D407BCFC4CEA}" type="pres">
      <dgm:prSet presAssocID="{CA4115A6-0A41-6746-855B-3E052AD58A61}" presName="upArrowText" presStyleLbl="revTx" presStyleIdx="1" presStyleCnt="2" custScaleX="139257">
        <dgm:presLayoutVars>
          <dgm:bulletEnabled val="1"/>
        </dgm:presLayoutVars>
      </dgm:prSet>
      <dgm:spPr/>
      <dgm:t>
        <a:bodyPr/>
        <a:lstStyle/>
        <a:p>
          <a:endParaRPr lang="ru-RU"/>
        </a:p>
      </dgm:t>
    </dgm:pt>
  </dgm:ptLst>
  <dgm:cxnLst>
    <dgm:cxn modelId="{C3B58FD1-C3B9-4123-B7C9-24582FCE7953}" type="presOf" srcId="{21DD27F3-3A32-3040-B8B5-7DC8DDD1CADC}" destId="{32BE6B90-CA79-DE43-8488-4F08C5573BC2}" srcOrd="0" destOrd="0" presId="urn:microsoft.com/office/officeart/2005/8/layout/arrow3"/>
    <dgm:cxn modelId="{87944B22-C1C0-4D14-B61F-13C84A8F89D3}" type="presOf" srcId="{CA4115A6-0A41-6746-855B-3E052AD58A61}" destId="{6E1ED9DA-ABD9-6C47-B69C-D407BCFC4CEA}" srcOrd="0" destOrd="0" presId="urn:microsoft.com/office/officeart/2005/8/layout/arrow3"/>
    <dgm:cxn modelId="{1F6F414D-4E73-4199-9A06-0070EC455C6A}" type="presOf" srcId="{F592CD42-CB1C-CB40-9FBA-4C80E6A3C63B}" destId="{8186F804-2B56-E34E-9F15-BBB17701594A}" srcOrd="0" destOrd="0" presId="urn:microsoft.com/office/officeart/2005/8/layout/arrow3"/>
    <dgm:cxn modelId="{878010C1-E638-4946-B66B-DF83AF2FCB1E}" srcId="{21DD27F3-3A32-3040-B8B5-7DC8DDD1CADC}" destId="{F592CD42-CB1C-CB40-9FBA-4C80E6A3C63B}" srcOrd="0" destOrd="0" parTransId="{573949E6-DF96-A646-8D3C-FCCF362E8AA2}" sibTransId="{DF0A0D16-DEA7-2048-87F1-7503A9A3AB85}"/>
    <dgm:cxn modelId="{5AF45995-5871-E948-9607-787D5BDA5D87}" srcId="{21DD27F3-3A32-3040-B8B5-7DC8DDD1CADC}" destId="{CA4115A6-0A41-6746-855B-3E052AD58A61}" srcOrd="1" destOrd="0" parTransId="{DE05657C-7ECA-4C41-BAFF-CED06DC6E360}" sibTransId="{64C34578-104E-BC48-B729-C1744C76EA42}"/>
    <dgm:cxn modelId="{87D59C3F-A04D-4928-8C44-E397481805C7}" type="presParOf" srcId="{32BE6B90-CA79-DE43-8488-4F08C5573BC2}" destId="{F452C915-DF59-484C-9730-8BE2D394E992}" srcOrd="0" destOrd="0" presId="urn:microsoft.com/office/officeart/2005/8/layout/arrow3"/>
    <dgm:cxn modelId="{B381E97F-E1A7-4783-BBCB-6BC80B1C722E}" type="presParOf" srcId="{32BE6B90-CA79-DE43-8488-4F08C5573BC2}" destId="{E2775857-E3DB-7E49-A9F9-0E131FB1DE2A}" srcOrd="1" destOrd="0" presId="urn:microsoft.com/office/officeart/2005/8/layout/arrow3"/>
    <dgm:cxn modelId="{A297D0DF-77DA-4102-A97D-6312CE594D14}" type="presParOf" srcId="{32BE6B90-CA79-DE43-8488-4F08C5573BC2}" destId="{8186F804-2B56-E34E-9F15-BBB17701594A}" srcOrd="2" destOrd="0" presId="urn:microsoft.com/office/officeart/2005/8/layout/arrow3"/>
    <dgm:cxn modelId="{B2D4F152-2789-4B22-A6B1-21CA74B946CA}" type="presParOf" srcId="{32BE6B90-CA79-DE43-8488-4F08C5573BC2}" destId="{F0D93D17-099E-3545-9643-CC1DC557DEB3}" srcOrd="3" destOrd="0" presId="urn:microsoft.com/office/officeart/2005/8/layout/arrow3"/>
    <dgm:cxn modelId="{47F6CBEB-D994-4EDF-BE81-425A42E1DCE1}" type="presParOf" srcId="{32BE6B90-CA79-DE43-8488-4F08C5573BC2}" destId="{6E1ED9DA-ABD9-6C47-B69C-D407BCFC4CEA}" srcOrd="4" destOrd="0" presId="urn:microsoft.com/office/officeart/2005/8/layout/arrow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E27D6E0-F839-3E40-A875-BCFD39C94254}" type="doc">
      <dgm:prSet loTypeId="urn:microsoft.com/office/officeart/2005/8/layout/vProcess5" loCatId="" qsTypeId="urn:microsoft.com/office/officeart/2005/8/quickstyle/simple4" qsCatId="simple" csTypeId="urn:microsoft.com/office/officeart/2005/8/colors/accent1_2" csCatId="accent1" phldr="1"/>
      <dgm:spPr/>
      <dgm:t>
        <a:bodyPr/>
        <a:lstStyle/>
        <a:p>
          <a:endParaRPr lang="ru-RU"/>
        </a:p>
      </dgm:t>
    </dgm:pt>
    <dgm:pt modelId="{525197CF-3C22-8D42-B3E1-335BF8544EC1}">
      <dgm:prSet phldrT="[Текст]" custT="1"/>
      <dgm:spPr>
        <a:solidFill>
          <a:schemeClr val="accent3">
            <a:lumMod val="40000"/>
            <a:lumOff val="60000"/>
          </a:schemeClr>
        </a:solidFill>
        <a:effectLst>
          <a:glow rad="63500">
            <a:schemeClr val="accent6">
              <a:satMod val="175000"/>
              <a:alpha val="40000"/>
            </a:schemeClr>
          </a:glow>
          <a:outerShdw blurRad="40000" dist="23000" dir="5400000" rotWithShape="0">
            <a:schemeClr val="accent3">
              <a:lumMod val="75000"/>
            </a:schemeClr>
          </a:outerShdw>
        </a:effectLst>
      </dgm:spPr>
      <dgm:t>
        <a:bodyPr/>
        <a:lstStyle/>
        <a:p>
          <a:pPr algn="ctr"/>
          <a:r>
            <a:rPr lang="ru-RU" sz="2800" b="1" dirty="0" smtClean="0">
              <a:solidFill>
                <a:srgbClr val="002060"/>
              </a:solidFill>
              <a:latin typeface="Bookman Old Style" charset="0"/>
              <a:ea typeface="Bookman Old Style" charset="0"/>
              <a:cs typeface="Bookman Old Style" charset="0"/>
            </a:rPr>
            <a:t>Всегда краткосрочные!!!</a:t>
          </a:r>
          <a:endParaRPr lang="ru-RU" sz="2800" b="1" dirty="0">
            <a:solidFill>
              <a:srgbClr val="002060"/>
            </a:solidFill>
            <a:latin typeface="Bookman Old Style" charset="0"/>
            <a:ea typeface="Bookman Old Style" charset="0"/>
            <a:cs typeface="Bookman Old Style" charset="0"/>
          </a:endParaRPr>
        </a:p>
      </dgm:t>
    </dgm:pt>
    <dgm:pt modelId="{8C233F42-224C-0544-9CE3-B5D7274F9E50}" type="parTrans" cxnId="{F68DDD03-4D4C-0A43-ABA4-550A4C70AEC3}">
      <dgm:prSet/>
      <dgm:spPr/>
      <dgm:t>
        <a:bodyPr/>
        <a:lstStyle/>
        <a:p>
          <a:endParaRPr lang="ru-RU"/>
        </a:p>
      </dgm:t>
    </dgm:pt>
    <dgm:pt modelId="{83593E1A-3E62-E743-A63F-B884C85A8FFA}" type="sibTrans" cxnId="{F68DDD03-4D4C-0A43-ABA4-550A4C70AEC3}">
      <dgm:prSet/>
      <dgm:spPr>
        <a:solidFill>
          <a:srgbClr val="077A3E"/>
        </a:solidFill>
        <a:ln>
          <a:solidFill>
            <a:srgbClr val="077A3E">
              <a:alpha val="90000"/>
            </a:srgbClr>
          </a:solidFill>
        </a:ln>
      </dgm:spPr>
      <dgm:t>
        <a:bodyPr/>
        <a:lstStyle/>
        <a:p>
          <a:endParaRPr lang="ru-RU"/>
        </a:p>
      </dgm:t>
    </dgm:pt>
    <dgm:pt modelId="{0A696E7B-D627-0A47-87E5-2B770A945BF0}">
      <dgm:prSet phldrT="[Текст]" custT="1"/>
      <dgm:spPr>
        <a:solidFill>
          <a:schemeClr val="accent3">
            <a:lumMod val="40000"/>
            <a:lumOff val="60000"/>
          </a:schemeClr>
        </a:solidFill>
        <a:effectLst>
          <a:glow rad="63500">
            <a:schemeClr val="accent1">
              <a:satMod val="175000"/>
              <a:alpha val="40000"/>
            </a:schemeClr>
          </a:glow>
        </a:effectLst>
      </dgm:spPr>
      <dgm:t>
        <a:bodyPr/>
        <a:lstStyle/>
        <a:p>
          <a:r>
            <a:rPr lang="ru-RU" sz="1900" b="1" dirty="0" smtClean="0">
              <a:solidFill>
                <a:srgbClr val="002060"/>
              </a:solidFill>
            </a:rPr>
            <a:t>начисленная заработная плата и другие начисленные расходы, связанные с осуществлением деятельности субъекта отчетности</a:t>
          </a:r>
          <a:endParaRPr lang="ru-RU" sz="1900" b="1" dirty="0">
            <a:solidFill>
              <a:srgbClr val="002060"/>
            </a:solidFill>
          </a:endParaRPr>
        </a:p>
      </dgm:t>
    </dgm:pt>
    <dgm:pt modelId="{B331DDA8-3DFE-C844-983D-F237BA044BD4}" type="parTrans" cxnId="{E7DFA8B2-401E-1D44-9F62-F9C0D81947AF}">
      <dgm:prSet/>
      <dgm:spPr/>
      <dgm:t>
        <a:bodyPr/>
        <a:lstStyle/>
        <a:p>
          <a:endParaRPr lang="ru-RU"/>
        </a:p>
      </dgm:t>
    </dgm:pt>
    <dgm:pt modelId="{99DA8761-76CA-2148-A6B2-114213A6E54A}" type="sibTrans" cxnId="{E7DFA8B2-401E-1D44-9F62-F9C0D81947AF}">
      <dgm:prSet/>
      <dgm:spPr>
        <a:solidFill>
          <a:srgbClr val="077A3E"/>
        </a:solidFill>
        <a:ln>
          <a:solidFill>
            <a:srgbClr val="077A3E">
              <a:alpha val="90000"/>
            </a:srgbClr>
          </a:solidFill>
        </a:ln>
      </dgm:spPr>
      <dgm:t>
        <a:bodyPr/>
        <a:lstStyle/>
        <a:p>
          <a:endParaRPr lang="ru-RU"/>
        </a:p>
      </dgm:t>
    </dgm:pt>
    <dgm:pt modelId="{5090BB33-EAAE-AA40-AC86-5F3663D6AFFE}">
      <dgm:prSet phldrT="[Текст]" custT="1"/>
      <dgm:spPr>
        <a:solidFill>
          <a:schemeClr val="accent3">
            <a:lumMod val="40000"/>
            <a:lumOff val="60000"/>
          </a:schemeClr>
        </a:solidFill>
        <a:effectLst>
          <a:glow rad="63500">
            <a:schemeClr val="accent2">
              <a:satMod val="175000"/>
              <a:alpha val="40000"/>
            </a:schemeClr>
          </a:glow>
        </a:effectLst>
      </dgm:spPr>
      <dgm:t>
        <a:bodyPr/>
        <a:lstStyle/>
        <a:p>
          <a:r>
            <a:rPr lang="ru-RU" sz="1900" b="1" dirty="0" smtClean="0">
              <a:solidFill>
                <a:srgbClr val="002060"/>
              </a:solidFill>
            </a:rPr>
            <a:t>кредиторская задолженность по налогам, сборам и другим обязательным платежам в бюджеты*</a:t>
          </a:r>
          <a:endParaRPr lang="ru-RU" sz="1900" b="1" dirty="0">
            <a:solidFill>
              <a:srgbClr val="002060"/>
            </a:solidFill>
          </a:endParaRPr>
        </a:p>
      </dgm:t>
    </dgm:pt>
    <dgm:pt modelId="{6269742B-E688-0E41-AD68-C77A33409DAD}" type="parTrans" cxnId="{EA70A3C3-AE9F-534F-ABB2-F77EE4E829A7}">
      <dgm:prSet/>
      <dgm:spPr/>
      <dgm:t>
        <a:bodyPr/>
        <a:lstStyle/>
        <a:p>
          <a:endParaRPr lang="ru-RU"/>
        </a:p>
      </dgm:t>
    </dgm:pt>
    <dgm:pt modelId="{77A3CB75-E827-2B43-8A72-888BD6BC1F82}" type="sibTrans" cxnId="{EA70A3C3-AE9F-534F-ABB2-F77EE4E829A7}">
      <dgm:prSet/>
      <dgm:spPr/>
      <dgm:t>
        <a:bodyPr/>
        <a:lstStyle/>
        <a:p>
          <a:endParaRPr lang="ru-RU"/>
        </a:p>
      </dgm:t>
    </dgm:pt>
    <dgm:pt modelId="{22560E76-F86D-2A4F-A9AE-D371C7317585}" type="pres">
      <dgm:prSet presAssocID="{7E27D6E0-F839-3E40-A875-BCFD39C94254}" presName="outerComposite" presStyleCnt="0">
        <dgm:presLayoutVars>
          <dgm:chMax val="5"/>
          <dgm:dir/>
          <dgm:resizeHandles val="exact"/>
        </dgm:presLayoutVars>
      </dgm:prSet>
      <dgm:spPr/>
      <dgm:t>
        <a:bodyPr/>
        <a:lstStyle/>
        <a:p>
          <a:endParaRPr lang="ru-RU"/>
        </a:p>
      </dgm:t>
    </dgm:pt>
    <dgm:pt modelId="{9667A5B4-AC31-4C49-9A56-8F86762DA79C}" type="pres">
      <dgm:prSet presAssocID="{7E27D6E0-F839-3E40-A875-BCFD39C94254}" presName="dummyMaxCanvas" presStyleCnt="0">
        <dgm:presLayoutVars/>
      </dgm:prSet>
      <dgm:spPr/>
    </dgm:pt>
    <dgm:pt modelId="{D5D4FA53-BB9B-864C-9763-7933CCB012D5}" type="pres">
      <dgm:prSet presAssocID="{7E27D6E0-F839-3E40-A875-BCFD39C94254}" presName="ThreeNodes_1" presStyleLbl="node1" presStyleIdx="0" presStyleCnt="3">
        <dgm:presLayoutVars>
          <dgm:bulletEnabled val="1"/>
        </dgm:presLayoutVars>
      </dgm:prSet>
      <dgm:spPr/>
      <dgm:t>
        <a:bodyPr/>
        <a:lstStyle/>
        <a:p>
          <a:endParaRPr lang="ru-RU"/>
        </a:p>
      </dgm:t>
    </dgm:pt>
    <dgm:pt modelId="{2E27B840-48E8-0849-BA72-D6F19792FDD0}" type="pres">
      <dgm:prSet presAssocID="{7E27D6E0-F839-3E40-A875-BCFD39C94254}" presName="ThreeNodes_2" presStyleLbl="node1" presStyleIdx="1" presStyleCnt="3">
        <dgm:presLayoutVars>
          <dgm:bulletEnabled val="1"/>
        </dgm:presLayoutVars>
      </dgm:prSet>
      <dgm:spPr/>
      <dgm:t>
        <a:bodyPr/>
        <a:lstStyle/>
        <a:p>
          <a:endParaRPr lang="ru-RU"/>
        </a:p>
      </dgm:t>
    </dgm:pt>
    <dgm:pt modelId="{8D0AB2FF-C75A-4A40-B885-9411C1AD1C01}" type="pres">
      <dgm:prSet presAssocID="{7E27D6E0-F839-3E40-A875-BCFD39C94254}" presName="ThreeNodes_3" presStyleLbl="node1" presStyleIdx="2" presStyleCnt="3">
        <dgm:presLayoutVars>
          <dgm:bulletEnabled val="1"/>
        </dgm:presLayoutVars>
      </dgm:prSet>
      <dgm:spPr/>
      <dgm:t>
        <a:bodyPr/>
        <a:lstStyle/>
        <a:p>
          <a:endParaRPr lang="ru-RU"/>
        </a:p>
      </dgm:t>
    </dgm:pt>
    <dgm:pt modelId="{76F9684F-BD92-2046-8635-985FE1167611}" type="pres">
      <dgm:prSet presAssocID="{7E27D6E0-F839-3E40-A875-BCFD39C94254}" presName="ThreeConn_1-2" presStyleLbl="fgAccFollowNode1" presStyleIdx="0" presStyleCnt="2">
        <dgm:presLayoutVars>
          <dgm:bulletEnabled val="1"/>
        </dgm:presLayoutVars>
      </dgm:prSet>
      <dgm:spPr/>
      <dgm:t>
        <a:bodyPr/>
        <a:lstStyle/>
        <a:p>
          <a:endParaRPr lang="ru-RU"/>
        </a:p>
      </dgm:t>
    </dgm:pt>
    <dgm:pt modelId="{580E8998-630A-F548-B858-7DFAE0D7203C}" type="pres">
      <dgm:prSet presAssocID="{7E27D6E0-F839-3E40-A875-BCFD39C94254}" presName="ThreeConn_2-3" presStyleLbl="fgAccFollowNode1" presStyleIdx="1" presStyleCnt="2">
        <dgm:presLayoutVars>
          <dgm:bulletEnabled val="1"/>
        </dgm:presLayoutVars>
      </dgm:prSet>
      <dgm:spPr/>
      <dgm:t>
        <a:bodyPr/>
        <a:lstStyle/>
        <a:p>
          <a:endParaRPr lang="ru-RU"/>
        </a:p>
      </dgm:t>
    </dgm:pt>
    <dgm:pt modelId="{F29AA4E8-1C37-6041-9AAA-C5CEE20C2D41}" type="pres">
      <dgm:prSet presAssocID="{7E27D6E0-F839-3E40-A875-BCFD39C94254}" presName="ThreeNodes_1_text" presStyleLbl="node1" presStyleIdx="2" presStyleCnt="3">
        <dgm:presLayoutVars>
          <dgm:bulletEnabled val="1"/>
        </dgm:presLayoutVars>
      </dgm:prSet>
      <dgm:spPr/>
      <dgm:t>
        <a:bodyPr/>
        <a:lstStyle/>
        <a:p>
          <a:endParaRPr lang="ru-RU"/>
        </a:p>
      </dgm:t>
    </dgm:pt>
    <dgm:pt modelId="{46AA6F22-B9D1-224B-8E12-CD42B867810A}" type="pres">
      <dgm:prSet presAssocID="{7E27D6E0-F839-3E40-A875-BCFD39C94254}" presName="ThreeNodes_2_text" presStyleLbl="node1" presStyleIdx="2" presStyleCnt="3">
        <dgm:presLayoutVars>
          <dgm:bulletEnabled val="1"/>
        </dgm:presLayoutVars>
      </dgm:prSet>
      <dgm:spPr/>
      <dgm:t>
        <a:bodyPr/>
        <a:lstStyle/>
        <a:p>
          <a:endParaRPr lang="ru-RU"/>
        </a:p>
      </dgm:t>
    </dgm:pt>
    <dgm:pt modelId="{F52368CB-C2BD-5747-95FF-E91994FF23A3}" type="pres">
      <dgm:prSet presAssocID="{7E27D6E0-F839-3E40-A875-BCFD39C94254}" presName="ThreeNodes_3_text" presStyleLbl="node1" presStyleIdx="2" presStyleCnt="3">
        <dgm:presLayoutVars>
          <dgm:bulletEnabled val="1"/>
        </dgm:presLayoutVars>
      </dgm:prSet>
      <dgm:spPr/>
      <dgm:t>
        <a:bodyPr/>
        <a:lstStyle/>
        <a:p>
          <a:endParaRPr lang="ru-RU"/>
        </a:p>
      </dgm:t>
    </dgm:pt>
  </dgm:ptLst>
  <dgm:cxnLst>
    <dgm:cxn modelId="{EE1A10F3-4461-495F-8A8B-F253158909B1}" type="presOf" srcId="{5090BB33-EAAE-AA40-AC86-5F3663D6AFFE}" destId="{8D0AB2FF-C75A-4A40-B885-9411C1AD1C01}" srcOrd="0" destOrd="0" presId="urn:microsoft.com/office/officeart/2005/8/layout/vProcess5"/>
    <dgm:cxn modelId="{E7DFA8B2-401E-1D44-9F62-F9C0D81947AF}" srcId="{7E27D6E0-F839-3E40-A875-BCFD39C94254}" destId="{0A696E7B-D627-0A47-87E5-2B770A945BF0}" srcOrd="1" destOrd="0" parTransId="{B331DDA8-3DFE-C844-983D-F237BA044BD4}" sibTransId="{99DA8761-76CA-2148-A6B2-114213A6E54A}"/>
    <dgm:cxn modelId="{F68DDD03-4D4C-0A43-ABA4-550A4C70AEC3}" srcId="{7E27D6E0-F839-3E40-A875-BCFD39C94254}" destId="{525197CF-3C22-8D42-B3E1-335BF8544EC1}" srcOrd="0" destOrd="0" parTransId="{8C233F42-224C-0544-9CE3-B5D7274F9E50}" sibTransId="{83593E1A-3E62-E743-A63F-B884C85A8FFA}"/>
    <dgm:cxn modelId="{F69DADEE-776A-4627-A21E-14477D133D73}" type="presOf" srcId="{5090BB33-EAAE-AA40-AC86-5F3663D6AFFE}" destId="{F52368CB-C2BD-5747-95FF-E91994FF23A3}" srcOrd="1" destOrd="0" presId="urn:microsoft.com/office/officeart/2005/8/layout/vProcess5"/>
    <dgm:cxn modelId="{503A44D7-B4BC-4063-AF8D-96A38D0331CE}" type="presOf" srcId="{99DA8761-76CA-2148-A6B2-114213A6E54A}" destId="{580E8998-630A-F548-B858-7DFAE0D7203C}" srcOrd="0" destOrd="0" presId="urn:microsoft.com/office/officeart/2005/8/layout/vProcess5"/>
    <dgm:cxn modelId="{671E949E-EBB4-462E-9EAA-43809ACD6E08}" type="presOf" srcId="{525197CF-3C22-8D42-B3E1-335BF8544EC1}" destId="{D5D4FA53-BB9B-864C-9763-7933CCB012D5}" srcOrd="0" destOrd="0" presId="urn:microsoft.com/office/officeart/2005/8/layout/vProcess5"/>
    <dgm:cxn modelId="{151C119D-24DE-46CD-ADE0-E3A575F32032}" type="presOf" srcId="{7E27D6E0-F839-3E40-A875-BCFD39C94254}" destId="{22560E76-F86D-2A4F-A9AE-D371C7317585}" srcOrd="0" destOrd="0" presId="urn:microsoft.com/office/officeart/2005/8/layout/vProcess5"/>
    <dgm:cxn modelId="{0DBD64B0-04CB-47A7-BB4B-1EA3C79486F4}" type="presOf" srcId="{525197CF-3C22-8D42-B3E1-335BF8544EC1}" destId="{F29AA4E8-1C37-6041-9AAA-C5CEE20C2D41}" srcOrd="1" destOrd="0" presId="urn:microsoft.com/office/officeart/2005/8/layout/vProcess5"/>
    <dgm:cxn modelId="{8C3E781A-B69D-445F-BD46-A872E42860BC}" type="presOf" srcId="{0A696E7B-D627-0A47-87E5-2B770A945BF0}" destId="{46AA6F22-B9D1-224B-8E12-CD42B867810A}" srcOrd="1" destOrd="0" presId="urn:microsoft.com/office/officeart/2005/8/layout/vProcess5"/>
    <dgm:cxn modelId="{51A2DE84-C87B-4B63-A01F-FA5775015164}" type="presOf" srcId="{83593E1A-3E62-E743-A63F-B884C85A8FFA}" destId="{76F9684F-BD92-2046-8635-985FE1167611}" srcOrd="0" destOrd="0" presId="urn:microsoft.com/office/officeart/2005/8/layout/vProcess5"/>
    <dgm:cxn modelId="{EA70A3C3-AE9F-534F-ABB2-F77EE4E829A7}" srcId="{7E27D6E0-F839-3E40-A875-BCFD39C94254}" destId="{5090BB33-EAAE-AA40-AC86-5F3663D6AFFE}" srcOrd="2" destOrd="0" parTransId="{6269742B-E688-0E41-AD68-C77A33409DAD}" sibTransId="{77A3CB75-E827-2B43-8A72-888BD6BC1F82}"/>
    <dgm:cxn modelId="{CEA68758-2CA0-4327-8A25-75133525AF61}" type="presOf" srcId="{0A696E7B-D627-0A47-87E5-2B770A945BF0}" destId="{2E27B840-48E8-0849-BA72-D6F19792FDD0}" srcOrd="0" destOrd="0" presId="urn:microsoft.com/office/officeart/2005/8/layout/vProcess5"/>
    <dgm:cxn modelId="{589854EA-2211-4163-8D37-DC8A679D57C3}" type="presParOf" srcId="{22560E76-F86D-2A4F-A9AE-D371C7317585}" destId="{9667A5B4-AC31-4C49-9A56-8F86762DA79C}" srcOrd="0" destOrd="0" presId="urn:microsoft.com/office/officeart/2005/8/layout/vProcess5"/>
    <dgm:cxn modelId="{539AC613-D0ED-44F8-9F6F-8DB972B9DF19}" type="presParOf" srcId="{22560E76-F86D-2A4F-A9AE-D371C7317585}" destId="{D5D4FA53-BB9B-864C-9763-7933CCB012D5}" srcOrd="1" destOrd="0" presId="urn:microsoft.com/office/officeart/2005/8/layout/vProcess5"/>
    <dgm:cxn modelId="{F666A727-BAC5-44E9-BFDE-4C8C96A6ACF5}" type="presParOf" srcId="{22560E76-F86D-2A4F-A9AE-D371C7317585}" destId="{2E27B840-48E8-0849-BA72-D6F19792FDD0}" srcOrd="2" destOrd="0" presId="urn:microsoft.com/office/officeart/2005/8/layout/vProcess5"/>
    <dgm:cxn modelId="{65B1EA86-1777-49D8-96B5-C7877811F403}" type="presParOf" srcId="{22560E76-F86D-2A4F-A9AE-D371C7317585}" destId="{8D0AB2FF-C75A-4A40-B885-9411C1AD1C01}" srcOrd="3" destOrd="0" presId="urn:microsoft.com/office/officeart/2005/8/layout/vProcess5"/>
    <dgm:cxn modelId="{6E1C73C1-A0EB-4039-BE7C-A32F5CFD274D}" type="presParOf" srcId="{22560E76-F86D-2A4F-A9AE-D371C7317585}" destId="{76F9684F-BD92-2046-8635-985FE1167611}" srcOrd="4" destOrd="0" presId="urn:microsoft.com/office/officeart/2005/8/layout/vProcess5"/>
    <dgm:cxn modelId="{694766E0-615B-4CCF-8040-120C10A8C27C}" type="presParOf" srcId="{22560E76-F86D-2A4F-A9AE-D371C7317585}" destId="{580E8998-630A-F548-B858-7DFAE0D7203C}" srcOrd="5" destOrd="0" presId="urn:microsoft.com/office/officeart/2005/8/layout/vProcess5"/>
    <dgm:cxn modelId="{499F3749-0BD0-41EC-963A-63A4DD7C73BA}" type="presParOf" srcId="{22560E76-F86D-2A4F-A9AE-D371C7317585}" destId="{F29AA4E8-1C37-6041-9AAA-C5CEE20C2D41}" srcOrd="6" destOrd="0" presId="urn:microsoft.com/office/officeart/2005/8/layout/vProcess5"/>
    <dgm:cxn modelId="{0AF90FCE-5D74-4E77-B420-43F075E85D55}" type="presParOf" srcId="{22560E76-F86D-2A4F-A9AE-D371C7317585}" destId="{46AA6F22-B9D1-224B-8E12-CD42B867810A}" srcOrd="7" destOrd="0" presId="urn:microsoft.com/office/officeart/2005/8/layout/vProcess5"/>
    <dgm:cxn modelId="{AB56F4F7-C685-4977-9394-FC6F7DA429DA}" type="presParOf" srcId="{22560E76-F86D-2A4F-A9AE-D371C7317585}" destId="{F52368CB-C2BD-5747-95FF-E91994FF23A3}" srcOrd="8"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BAAE6B8E-EE82-4A26-8099-C5395396B2D3}" type="doc">
      <dgm:prSet loTypeId="urn:microsoft.com/office/officeart/2005/8/layout/hierarchy2" loCatId="hierarchy" qsTypeId="urn:microsoft.com/office/officeart/2005/8/quickstyle/simple3" qsCatId="simple" csTypeId="urn:microsoft.com/office/officeart/2005/8/colors/accent3_2" csCatId="accent3" phldr="1"/>
      <dgm:spPr/>
      <dgm:t>
        <a:bodyPr/>
        <a:lstStyle/>
        <a:p>
          <a:endParaRPr lang="ru-RU"/>
        </a:p>
      </dgm:t>
    </dgm:pt>
    <dgm:pt modelId="{8A1D69EA-A090-455F-B23C-0C713ED3A555}">
      <dgm:prSet phldrT="[Текст]"/>
      <dgm:spPr/>
      <dgm:t>
        <a:bodyPr/>
        <a:lstStyle/>
        <a:p>
          <a:r>
            <a:rPr lang="ru-RU" b="1" dirty="0" smtClean="0"/>
            <a:t>0503125</a:t>
          </a:r>
          <a:endParaRPr lang="ru-RU" b="1" dirty="0"/>
        </a:p>
      </dgm:t>
    </dgm:pt>
    <dgm:pt modelId="{8AF31641-9221-44CF-94D8-5217A193BBE3}" type="parTrans" cxnId="{30996B9B-DFF0-4315-82AF-4C504FC1F698}">
      <dgm:prSet/>
      <dgm:spPr/>
      <dgm:t>
        <a:bodyPr/>
        <a:lstStyle/>
        <a:p>
          <a:endParaRPr lang="ru-RU" b="1"/>
        </a:p>
      </dgm:t>
    </dgm:pt>
    <dgm:pt modelId="{1BF5537B-1A83-4F5E-82E7-A23054A76067}" type="sibTrans" cxnId="{30996B9B-DFF0-4315-82AF-4C504FC1F698}">
      <dgm:prSet/>
      <dgm:spPr/>
      <dgm:t>
        <a:bodyPr/>
        <a:lstStyle/>
        <a:p>
          <a:endParaRPr lang="ru-RU" b="1"/>
        </a:p>
      </dgm:t>
    </dgm:pt>
    <dgm:pt modelId="{68E83C30-1D79-4343-8633-10BD8FB54D6E}">
      <dgm:prSet phldrT="[Текст]"/>
      <dgm:spPr>
        <a:gradFill rotWithShape="0">
          <a:gsLst>
            <a:gs pos="0">
              <a:schemeClr val="tx2">
                <a:lumMod val="40000"/>
                <a:lumOff val="60000"/>
              </a:schemeClr>
            </a:gs>
            <a:gs pos="35000">
              <a:schemeClr val="tx2">
                <a:lumMod val="20000"/>
                <a:lumOff val="80000"/>
              </a:schemeClr>
            </a:gs>
            <a:gs pos="100000">
              <a:schemeClr val="bg1"/>
            </a:gs>
          </a:gsLst>
        </a:gradFill>
      </dgm:spPr>
      <dgm:t>
        <a:bodyPr/>
        <a:lstStyle/>
        <a:p>
          <a:r>
            <a:rPr lang="ru-RU" b="1" dirty="0" smtClean="0"/>
            <a:t>1 303 05 000</a:t>
          </a:r>
          <a:endParaRPr lang="ru-RU" b="1" dirty="0"/>
        </a:p>
      </dgm:t>
    </dgm:pt>
    <dgm:pt modelId="{73C2431E-74AA-4F23-96F6-6B823016CCA9}" type="parTrans" cxnId="{3D0E5471-E628-402E-A994-ABFD354FC8B8}">
      <dgm:prSet/>
      <dgm:spPr/>
      <dgm:t>
        <a:bodyPr/>
        <a:lstStyle/>
        <a:p>
          <a:endParaRPr lang="ru-RU" b="1"/>
        </a:p>
      </dgm:t>
    </dgm:pt>
    <dgm:pt modelId="{4365F4ED-1B47-4579-9DD0-FBCEEE6FEBE2}" type="sibTrans" cxnId="{3D0E5471-E628-402E-A994-ABFD354FC8B8}">
      <dgm:prSet/>
      <dgm:spPr/>
      <dgm:t>
        <a:bodyPr/>
        <a:lstStyle/>
        <a:p>
          <a:endParaRPr lang="ru-RU" b="1"/>
        </a:p>
      </dgm:t>
    </dgm:pt>
    <dgm:pt modelId="{0EEB4E7F-D77F-4C94-9521-0280CA2EC1A5}">
      <dgm:prSet phldrT="[Текст]"/>
      <dgm:spPr>
        <a:gradFill rotWithShape="0">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dgm:spPr>
      <dgm:t>
        <a:bodyPr/>
        <a:lstStyle/>
        <a:p>
          <a:r>
            <a:rPr lang="ru-RU" b="1" dirty="0" smtClean="0"/>
            <a:t>1 303 05 731</a:t>
          </a:r>
          <a:endParaRPr lang="ru-RU" b="1" dirty="0"/>
        </a:p>
      </dgm:t>
    </dgm:pt>
    <dgm:pt modelId="{1D6CC2BF-2504-4B70-ACA6-E67B9ACF15C6}" type="parTrans" cxnId="{8F346371-A3CF-422E-83C3-5F2EE6BEC724}">
      <dgm:prSet/>
      <dgm:spPr/>
      <dgm:t>
        <a:bodyPr/>
        <a:lstStyle/>
        <a:p>
          <a:endParaRPr lang="ru-RU" b="1"/>
        </a:p>
      </dgm:t>
    </dgm:pt>
    <dgm:pt modelId="{26B5C284-9CD5-467F-82C5-B4E62ED29EB0}" type="sibTrans" cxnId="{8F346371-A3CF-422E-83C3-5F2EE6BEC724}">
      <dgm:prSet/>
      <dgm:spPr/>
      <dgm:t>
        <a:bodyPr/>
        <a:lstStyle/>
        <a:p>
          <a:endParaRPr lang="ru-RU" b="1"/>
        </a:p>
      </dgm:t>
    </dgm:pt>
    <dgm:pt modelId="{15E4F6C3-DE48-4038-8EEF-0C2F754607D0}">
      <dgm:prSet phldrT="[Текст]"/>
      <dgm:spPr>
        <a:gradFill rotWithShape="0">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dgm:spPr>
      <dgm:t>
        <a:bodyPr/>
        <a:lstStyle/>
        <a:p>
          <a:r>
            <a:rPr lang="ru-RU" b="1" dirty="0" smtClean="0"/>
            <a:t>1 303 05 831</a:t>
          </a:r>
          <a:endParaRPr lang="ru-RU" b="1" dirty="0"/>
        </a:p>
      </dgm:t>
    </dgm:pt>
    <dgm:pt modelId="{F4636219-D360-4310-96B3-54662E9C4226}" type="parTrans" cxnId="{5D222B94-81AE-4FA0-88C1-6F3CFBB9460E}">
      <dgm:prSet/>
      <dgm:spPr/>
      <dgm:t>
        <a:bodyPr/>
        <a:lstStyle/>
        <a:p>
          <a:endParaRPr lang="ru-RU" b="1"/>
        </a:p>
      </dgm:t>
    </dgm:pt>
    <dgm:pt modelId="{DCA53152-2643-4A92-99A6-353689A7244D}" type="sibTrans" cxnId="{5D222B94-81AE-4FA0-88C1-6F3CFBB9460E}">
      <dgm:prSet/>
      <dgm:spPr/>
      <dgm:t>
        <a:bodyPr/>
        <a:lstStyle/>
        <a:p>
          <a:endParaRPr lang="ru-RU" b="1"/>
        </a:p>
      </dgm:t>
    </dgm:pt>
    <dgm:pt modelId="{194949C6-B3F1-4F9E-AD04-9443B9CAAFFE}">
      <dgm:prSet phldrT="[Текст]"/>
      <dgm:spPr>
        <a:gradFill rotWithShape="0">
          <a:gsLst>
            <a:gs pos="0">
              <a:schemeClr val="accent1">
                <a:lumMod val="5000"/>
                <a:lumOff val="95000"/>
              </a:schemeClr>
            </a:gs>
            <a:gs pos="74000">
              <a:schemeClr val="accent6">
                <a:lumMod val="40000"/>
                <a:lumOff val="60000"/>
              </a:schemeClr>
            </a:gs>
            <a:gs pos="82000">
              <a:schemeClr val="accent6">
                <a:lumMod val="60000"/>
                <a:lumOff val="40000"/>
              </a:schemeClr>
            </a:gs>
            <a:gs pos="100000">
              <a:schemeClr val="accent6">
                <a:lumMod val="60000"/>
                <a:lumOff val="40000"/>
              </a:schemeClr>
            </a:gs>
          </a:gsLst>
          <a:lin ang="5400000" scaled="1"/>
        </a:gradFill>
      </dgm:spPr>
      <dgm:t>
        <a:bodyPr/>
        <a:lstStyle/>
        <a:p>
          <a:r>
            <a:rPr lang="ru-RU" b="1" dirty="0" smtClean="0"/>
            <a:t>1 206 51 661</a:t>
          </a:r>
          <a:endParaRPr lang="ru-RU" b="1" dirty="0"/>
        </a:p>
      </dgm:t>
    </dgm:pt>
    <dgm:pt modelId="{DBA9391D-4FFF-4771-86D4-7790012B4D3A}" type="parTrans" cxnId="{DEDAC892-7CDC-47E5-910D-CC34A726393A}">
      <dgm:prSet/>
      <dgm:spPr/>
      <dgm:t>
        <a:bodyPr/>
        <a:lstStyle/>
        <a:p>
          <a:endParaRPr lang="ru-RU"/>
        </a:p>
      </dgm:t>
    </dgm:pt>
    <dgm:pt modelId="{538CB601-17E5-45B1-87FA-BE0F7CF844CD}" type="sibTrans" cxnId="{DEDAC892-7CDC-47E5-910D-CC34A726393A}">
      <dgm:prSet/>
      <dgm:spPr/>
      <dgm:t>
        <a:bodyPr/>
        <a:lstStyle/>
        <a:p>
          <a:endParaRPr lang="ru-RU"/>
        </a:p>
      </dgm:t>
    </dgm:pt>
    <dgm:pt modelId="{617FCD90-D912-4488-AFA1-EFF4F29F07DD}">
      <dgm:prSet phldrT="[Текст]"/>
      <dgm:spPr>
        <a:gradFill rotWithShape="0">
          <a:gsLst>
            <a:gs pos="0">
              <a:schemeClr val="accent1">
                <a:lumMod val="5000"/>
                <a:lumOff val="95000"/>
              </a:schemeClr>
            </a:gs>
            <a:gs pos="74000">
              <a:schemeClr val="accent6">
                <a:lumMod val="40000"/>
                <a:lumOff val="60000"/>
              </a:schemeClr>
            </a:gs>
            <a:gs pos="82000">
              <a:schemeClr val="accent6">
                <a:lumMod val="60000"/>
                <a:lumOff val="40000"/>
              </a:schemeClr>
            </a:gs>
            <a:gs pos="100000">
              <a:schemeClr val="accent6">
                <a:lumMod val="60000"/>
                <a:lumOff val="40000"/>
              </a:schemeClr>
            </a:gs>
          </a:gsLst>
          <a:lin ang="5400000" scaled="1"/>
        </a:gradFill>
      </dgm:spPr>
      <dgm:t>
        <a:bodyPr/>
        <a:lstStyle/>
        <a:p>
          <a:r>
            <a:rPr lang="ru-RU" b="1" dirty="0" smtClean="0"/>
            <a:t>1 205 51(61) 561</a:t>
          </a:r>
          <a:endParaRPr lang="ru-RU" b="1" dirty="0"/>
        </a:p>
      </dgm:t>
    </dgm:pt>
    <dgm:pt modelId="{E0E86174-CA76-4A87-94D4-84BDACF88E6F}" type="parTrans" cxnId="{89CACDD3-36C3-45AC-9E73-3CBCD38F9121}">
      <dgm:prSet/>
      <dgm:spPr/>
      <dgm:t>
        <a:bodyPr/>
        <a:lstStyle/>
        <a:p>
          <a:endParaRPr lang="ru-RU"/>
        </a:p>
      </dgm:t>
    </dgm:pt>
    <dgm:pt modelId="{45F287A9-4D46-4F83-AE98-52ECD7F0502E}" type="sibTrans" cxnId="{89CACDD3-36C3-45AC-9E73-3CBCD38F9121}">
      <dgm:prSet/>
      <dgm:spPr/>
      <dgm:t>
        <a:bodyPr/>
        <a:lstStyle/>
        <a:p>
          <a:endParaRPr lang="ru-RU"/>
        </a:p>
      </dgm:t>
    </dgm:pt>
    <dgm:pt modelId="{6C81B8F4-754F-4CE7-96DF-F1CEAD90033E}" type="pres">
      <dgm:prSet presAssocID="{BAAE6B8E-EE82-4A26-8099-C5395396B2D3}" presName="diagram" presStyleCnt="0">
        <dgm:presLayoutVars>
          <dgm:chPref val="1"/>
          <dgm:dir/>
          <dgm:animOne val="branch"/>
          <dgm:animLvl val="lvl"/>
          <dgm:resizeHandles val="exact"/>
        </dgm:presLayoutVars>
      </dgm:prSet>
      <dgm:spPr/>
      <dgm:t>
        <a:bodyPr/>
        <a:lstStyle/>
        <a:p>
          <a:endParaRPr lang="ru-RU"/>
        </a:p>
      </dgm:t>
    </dgm:pt>
    <dgm:pt modelId="{44480929-AE48-4CC7-87BA-51279744783B}" type="pres">
      <dgm:prSet presAssocID="{8A1D69EA-A090-455F-B23C-0C713ED3A555}" presName="root1" presStyleCnt="0"/>
      <dgm:spPr/>
      <dgm:t>
        <a:bodyPr/>
        <a:lstStyle/>
        <a:p>
          <a:endParaRPr lang="ru-RU"/>
        </a:p>
      </dgm:t>
    </dgm:pt>
    <dgm:pt modelId="{F4B6E0D1-C7BE-4C9D-B1F8-07966B319894}" type="pres">
      <dgm:prSet presAssocID="{8A1D69EA-A090-455F-B23C-0C713ED3A555}" presName="LevelOneTextNode" presStyleLbl="node0" presStyleIdx="0" presStyleCnt="1" custScaleX="85530" custLinFactNeighborX="-7793" custLinFactNeighborY="-26600">
        <dgm:presLayoutVars>
          <dgm:chPref val="3"/>
        </dgm:presLayoutVars>
      </dgm:prSet>
      <dgm:spPr/>
      <dgm:t>
        <a:bodyPr/>
        <a:lstStyle/>
        <a:p>
          <a:endParaRPr lang="ru-RU"/>
        </a:p>
      </dgm:t>
    </dgm:pt>
    <dgm:pt modelId="{A552C495-0B18-4E55-8663-0F716257B224}" type="pres">
      <dgm:prSet presAssocID="{8A1D69EA-A090-455F-B23C-0C713ED3A555}" presName="level2hierChild" presStyleCnt="0"/>
      <dgm:spPr/>
      <dgm:t>
        <a:bodyPr/>
        <a:lstStyle/>
        <a:p>
          <a:endParaRPr lang="ru-RU"/>
        </a:p>
      </dgm:t>
    </dgm:pt>
    <dgm:pt modelId="{6DE91E2C-1E5D-4372-ACB9-EAD144FA32A1}" type="pres">
      <dgm:prSet presAssocID="{73C2431E-74AA-4F23-96F6-6B823016CCA9}" presName="conn2-1" presStyleLbl="parChTrans1D2" presStyleIdx="0" presStyleCnt="3"/>
      <dgm:spPr/>
      <dgm:t>
        <a:bodyPr/>
        <a:lstStyle/>
        <a:p>
          <a:endParaRPr lang="ru-RU"/>
        </a:p>
      </dgm:t>
    </dgm:pt>
    <dgm:pt modelId="{620F0D28-0A02-4E83-9C5D-55B731D6A965}" type="pres">
      <dgm:prSet presAssocID="{73C2431E-74AA-4F23-96F6-6B823016CCA9}" presName="connTx" presStyleLbl="parChTrans1D2" presStyleIdx="0" presStyleCnt="3"/>
      <dgm:spPr/>
      <dgm:t>
        <a:bodyPr/>
        <a:lstStyle/>
        <a:p>
          <a:endParaRPr lang="ru-RU"/>
        </a:p>
      </dgm:t>
    </dgm:pt>
    <dgm:pt modelId="{57E94652-CF38-44CD-BC13-7B806D2B478E}" type="pres">
      <dgm:prSet presAssocID="{68E83C30-1D79-4343-8633-10BD8FB54D6E}" presName="root2" presStyleCnt="0"/>
      <dgm:spPr/>
      <dgm:t>
        <a:bodyPr/>
        <a:lstStyle/>
        <a:p>
          <a:endParaRPr lang="ru-RU"/>
        </a:p>
      </dgm:t>
    </dgm:pt>
    <dgm:pt modelId="{1FAF95AD-BCE2-42D2-9CDE-BD7C262790CC}" type="pres">
      <dgm:prSet presAssocID="{68E83C30-1D79-4343-8633-10BD8FB54D6E}" presName="LevelTwoTextNode" presStyleLbl="node2" presStyleIdx="0" presStyleCnt="3" custScaleX="119456" custLinFactNeighborX="1035" custLinFactNeighborY="-33408">
        <dgm:presLayoutVars>
          <dgm:chPref val="3"/>
        </dgm:presLayoutVars>
      </dgm:prSet>
      <dgm:spPr/>
      <dgm:t>
        <a:bodyPr/>
        <a:lstStyle/>
        <a:p>
          <a:endParaRPr lang="ru-RU"/>
        </a:p>
      </dgm:t>
    </dgm:pt>
    <dgm:pt modelId="{5F4B4609-5B0B-4F03-B3E1-778D08246E4A}" type="pres">
      <dgm:prSet presAssocID="{68E83C30-1D79-4343-8633-10BD8FB54D6E}" presName="level3hierChild" presStyleCnt="0"/>
      <dgm:spPr/>
      <dgm:t>
        <a:bodyPr/>
        <a:lstStyle/>
        <a:p>
          <a:endParaRPr lang="ru-RU"/>
        </a:p>
      </dgm:t>
    </dgm:pt>
    <dgm:pt modelId="{AE7E9E41-B68D-41BF-BF68-4345BD774F10}" type="pres">
      <dgm:prSet presAssocID="{1D6CC2BF-2504-4B70-ACA6-E67B9ACF15C6}" presName="conn2-1" presStyleLbl="parChTrans1D3" presStyleIdx="0" presStyleCnt="2"/>
      <dgm:spPr/>
      <dgm:t>
        <a:bodyPr/>
        <a:lstStyle/>
        <a:p>
          <a:endParaRPr lang="ru-RU"/>
        </a:p>
      </dgm:t>
    </dgm:pt>
    <dgm:pt modelId="{DA0B21F1-70CE-405C-B3BC-8654A71678C0}" type="pres">
      <dgm:prSet presAssocID="{1D6CC2BF-2504-4B70-ACA6-E67B9ACF15C6}" presName="connTx" presStyleLbl="parChTrans1D3" presStyleIdx="0" presStyleCnt="2"/>
      <dgm:spPr/>
      <dgm:t>
        <a:bodyPr/>
        <a:lstStyle/>
        <a:p>
          <a:endParaRPr lang="ru-RU"/>
        </a:p>
      </dgm:t>
    </dgm:pt>
    <dgm:pt modelId="{B1EFAFB8-4C0E-433B-9345-AC36C52F0364}" type="pres">
      <dgm:prSet presAssocID="{0EEB4E7F-D77F-4C94-9521-0280CA2EC1A5}" presName="root2" presStyleCnt="0"/>
      <dgm:spPr/>
      <dgm:t>
        <a:bodyPr/>
        <a:lstStyle/>
        <a:p>
          <a:endParaRPr lang="ru-RU"/>
        </a:p>
      </dgm:t>
    </dgm:pt>
    <dgm:pt modelId="{1C5DF5CA-D03A-46ED-A362-25B1584CC5F0}" type="pres">
      <dgm:prSet presAssocID="{0EEB4E7F-D77F-4C94-9521-0280CA2EC1A5}" presName="LevelTwoTextNode" presStyleLbl="node3" presStyleIdx="0" presStyleCnt="2" custScaleX="119456" custLinFactNeighborX="97114" custLinFactNeighborY="-47316">
        <dgm:presLayoutVars>
          <dgm:chPref val="3"/>
        </dgm:presLayoutVars>
      </dgm:prSet>
      <dgm:spPr/>
      <dgm:t>
        <a:bodyPr/>
        <a:lstStyle/>
        <a:p>
          <a:endParaRPr lang="ru-RU"/>
        </a:p>
      </dgm:t>
    </dgm:pt>
    <dgm:pt modelId="{8C50CE76-44C1-49E0-B38E-3F7429187A2F}" type="pres">
      <dgm:prSet presAssocID="{0EEB4E7F-D77F-4C94-9521-0280CA2EC1A5}" presName="level3hierChild" presStyleCnt="0"/>
      <dgm:spPr/>
      <dgm:t>
        <a:bodyPr/>
        <a:lstStyle/>
        <a:p>
          <a:endParaRPr lang="ru-RU"/>
        </a:p>
      </dgm:t>
    </dgm:pt>
    <dgm:pt modelId="{DDFF1EAA-8BB2-4B30-BDF3-6B38E6B4DD93}" type="pres">
      <dgm:prSet presAssocID="{F4636219-D360-4310-96B3-54662E9C4226}" presName="conn2-1" presStyleLbl="parChTrans1D3" presStyleIdx="1" presStyleCnt="2"/>
      <dgm:spPr/>
      <dgm:t>
        <a:bodyPr/>
        <a:lstStyle/>
        <a:p>
          <a:endParaRPr lang="ru-RU"/>
        </a:p>
      </dgm:t>
    </dgm:pt>
    <dgm:pt modelId="{7E43E9A8-11EB-475C-82A6-4ECA3DE06C92}" type="pres">
      <dgm:prSet presAssocID="{F4636219-D360-4310-96B3-54662E9C4226}" presName="connTx" presStyleLbl="parChTrans1D3" presStyleIdx="1" presStyleCnt="2"/>
      <dgm:spPr/>
      <dgm:t>
        <a:bodyPr/>
        <a:lstStyle/>
        <a:p>
          <a:endParaRPr lang="ru-RU"/>
        </a:p>
      </dgm:t>
    </dgm:pt>
    <dgm:pt modelId="{B156BD1C-FAE3-4D83-91C9-6451C63E84FE}" type="pres">
      <dgm:prSet presAssocID="{15E4F6C3-DE48-4038-8EEF-0C2F754607D0}" presName="root2" presStyleCnt="0"/>
      <dgm:spPr/>
      <dgm:t>
        <a:bodyPr/>
        <a:lstStyle/>
        <a:p>
          <a:endParaRPr lang="ru-RU"/>
        </a:p>
      </dgm:t>
    </dgm:pt>
    <dgm:pt modelId="{E5183899-50AF-42F8-AB7C-B05FC0D4E939}" type="pres">
      <dgm:prSet presAssocID="{15E4F6C3-DE48-4038-8EEF-0C2F754607D0}" presName="LevelTwoTextNode" presStyleLbl="node3" presStyleIdx="1" presStyleCnt="2" custScaleX="119456" custLinFactX="1006" custLinFactNeighborX="100000" custLinFactNeighborY="-44914">
        <dgm:presLayoutVars>
          <dgm:chPref val="3"/>
        </dgm:presLayoutVars>
      </dgm:prSet>
      <dgm:spPr/>
      <dgm:t>
        <a:bodyPr/>
        <a:lstStyle/>
        <a:p>
          <a:endParaRPr lang="ru-RU"/>
        </a:p>
      </dgm:t>
    </dgm:pt>
    <dgm:pt modelId="{58B70197-B74A-4ACD-A206-756DA5E46BF8}" type="pres">
      <dgm:prSet presAssocID="{15E4F6C3-DE48-4038-8EEF-0C2F754607D0}" presName="level3hierChild" presStyleCnt="0"/>
      <dgm:spPr/>
      <dgm:t>
        <a:bodyPr/>
        <a:lstStyle/>
        <a:p>
          <a:endParaRPr lang="ru-RU"/>
        </a:p>
      </dgm:t>
    </dgm:pt>
    <dgm:pt modelId="{C7C74058-6EFC-46D4-9162-25CECF3C9928}" type="pres">
      <dgm:prSet presAssocID="{DBA9391D-4FFF-4771-86D4-7790012B4D3A}" presName="conn2-1" presStyleLbl="parChTrans1D2" presStyleIdx="1" presStyleCnt="3"/>
      <dgm:spPr/>
      <dgm:t>
        <a:bodyPr/>
        <a:lstStyle/>
        <a:p>
          <a:endParaRPr lang="ru-RU"/>
        </a:p>
      </dgm:t>
    </dgm:pt>
    <dgm:pt modelId="{084D89D9-2CE6-4015-9AA5-A94AF75EC405}" type="pres">
      <dgm:prSet presAssocID="{DBA9391D-4FFF-4771-86D4-7790012B4D3A}" presName="connTx" presStyleLbl="parChTrans1D2" presStyleIdx="1" presStyleCnt="3"/>
      <dgm:spPr/>
      <dgm:t>
        <a:bodyPr/>
        <a:lstStyle/>
        <a:p>
          <a:endParaRPr lang="ru-RU"/>
        </a:p>
      </dgm:t>
    </dgm:pt>
    <dgm:pt modelId="{F6A1A1CA-FE2D-40F3-AE6A-392773EBB090}" type="pres">
      <dgm:prSet presAssocID="{194949C6-B3F1-4F9E-AD04-9443B9CAAFFE}" presName="root2" presStyleCnt="0"/>
      <dgm:spPr/>
      <dgm:t>
        <a:bodyPr/>
        <a:lstStyle/>
        <a:p>
          <a:endParaRPr lang="ru-RU"/>
        </a:p>
      </dgm:t>
    </dgm:pt>
    <dgm:pt modelId="{AD8F62BA-C8CB-4923-849B-FCBC4062F838}" type="pres">
      <dgm:prSet presAssocID="{194949C6-B3F1-4F9E-AD04-9443B9CAAFFE}" presName="LevelTwoTextNode" presStyleLbl="node2" presStyleIdx="1" presStyleCnt="3" custScaleX="142895" custLinFactNeighborX="47865" custLinFactNeighborY="55883">
        <dgm:presLayoutVars>
          <dgm:chPref val="3"/>
        </dgm:presLayoutVars>
      </dgm:prSet>
      <dgm:spPr/>
      <dgm:t>
        <a:bodyPr/>
        <a:lstStyle/>
        <a:p>
          <a:endParaRPr lang="ru-RU"/>
        </a:p>
      </dgm:t>
    </dgm:pt>
    <dgm:pt modelId="{FD649286-6057-48B6-9ACE-6BC75B872710}" type="pres">
      <dgm:prSet presAssocID="{194949C6-B3F1-4F9E-AD04-9443B9CAAFFE}" presName="level3hierChild" presStyleCnt="0"/>
      <dgm:spPr/>
      <dgm:t>
        <a:bodyPr/>
        <a:lstStyle/>
        <a:p>
          <a:endParaRPr lang="ru-RU"/>
        </a:p>
      </dgm:t>
    </dgm:pt>
    <dgm:pt modelId="{0ED1A9DB-0D82-4A16-8FA7-B8B3D178F194}" type="pres">
      <dgm:prSet presAssocID="{E0E86174-CA76-4A87-94D4-84BDACF88E6F}" presName="conn2-1" presStyleLbl="parChTrans1D2" presStyleIdx="2" presStyleCnt="3"/>
      <dgm:spPr/>
      <dgm:t>
        <a:bodyPr/>
        <a:lstStyle/>
        <a:p>
          <a:endParaRPr lang="ru-RU"/>
        </a:p>
      </dgm:t>
    </dgm:pt>
    <dgm:pt modelId="{19060E4B-FA63-487A-8E59-A2BFDA1A3016}" type="pres">
      <dgm:prSet presAssocID="{E0E86174-CA76-4A87-94D4-84BDACF88E6F}" presName="connTx" presStyleLbl="parChTrans1D2" presStyleIdx="2" presStyleCnt="3"/>
      <dgm:spPr/>
      <dgm:t>
        <a:bodyPr/>
        <a:lstStyle/>
        <a:p>
          <a:endParaRPr lang="ru-RU"/>
        </a:p>
      </dgm:t>
    </dgm:pt>
    <dgm:pt modelId="{806A5D07-ED14-4E30-AA78-9AE2E9E62AB6}" type="pres">
      <dgm:prSet presAssocID="{617FCD90-D912-4488-AFA1-EFF4F29F07DD}" presName="root2" presStyleCnt="0"/>
      <dgm:spPr/>
      <dgm:t>
        <a:bodyPr/>
        <a:lstStyle/>
        <a:p>
          <a:endParaRPr lang="ru-RU"/>
        </a:p>
      </dgm:t>
    </dgm:pt>
    <dgm:pt modelId="{85891B29-AB90-41CB-B227-4444014252EF}" type="pres">
      <dgm:prSet presAssocID="{617FCD90-D912-4488-AFA1-EFF4F29F07DD}" presName="LevelTwoTextNode" presStyleLbl="node2" presStyleIdx="2" presStyleCnt="3" custScaleX="146011" custLinFactNeighborX="48302" custLinFactNeighborY="79681">
        <dgm:presLayoutVars>
          <dgm:chPref val="3"/>
        </dgm:presLayoutVars>
      </dgm:prSet>
      <dgm:spPr/>
      <dgm:t>
        <a:bodyPr/>
        <a:lstStyle/>
        <a:p>
          <a:endParaRPr lang="ru-RU"/>
        </a:p>
      </dgm:t>
    </dgm:pt>
    <dgm:pt modelId="{72538C8C-62D3-4448-B399-53F6C0EBA7D9}" type="pres">
      <dgm:prSet presAssocID="{617FCD90-D912-4488-AFA1-EFF4F29F07DD}" presName="level3hierChild" presStyleCnt="0"/>
      <dgm:spPr/>
      <dgm:t>
        <a:bodyPr/>
        <a:lstStyle/>
        <a:p>
          <a:endParaRPr lang="ru-RU"/>
        </a:p>
      </dgm:t>
    </dgm:pt>
  </dgm:ptLst>
  <dgm:cxnLst>
    <dgm:cxn modelId="{A32B3237-85BF-40A0-9064-0A64AEC14D7E}" type="presOf" srcId="{DBA9391D-4FFF-4771-86D4-7790012B4D3A}" destId="{C7C74058-6EFC-46D4-9162-25CECF3C9928}" srcOrd="0" destOrd="0" presId="urn:microsoft.com/office/officeart/2005/8/layout/hierarchy2"/>
    <dgm:cxn modelId="{5DEAF0CD-439D-41F4-AA6F-25B68E5EBC95}" type="presOf" srcId="{F4636219-D360-4310-96B3-54662E9C4226}" destId="{DDFF1EAA-8BB2-4B30-BDF3-6B38E6B4DD93}" srcOrd="0" destOrd="0" presId="urn:microsoft.com/office/officeart/2005/8/layout/hierarchy2"/>
    <dgm:cxn modelId="{4C113BB8-5EBD-4C81-A4DB-A8D5336B1DFC}" type="presOf" srcId="{BAAE6B8E-EE82-4A26-8099-C5395396B2D3}" destId="{6C81B8F4-754F-4CE7-96DF-F1CEAD90033E}" srcOrd="0" destOrd="0" presId="urn:microsoft.com/office/officeart/2005/8/layout/hierarchy2"/>
    <dgm:cxn modelId="{7BF764C1-37A0-4FA9-A3F9-7A7406FE795B}" type="presOf" srcId="{8A1D69EA-A090-455F-B23C-0C713ED3A555}" destId="{F4B6E0D1-C7BE-4C9D-B1F8-07966B319894}" srcOrd="0" destOrd="0" presId="urn:microsoft.com/office/officeart/2005/8/layout/hierarchy2"/>
    <dgm:cxn modelId="{E450FD1B-6777-45A6-B1CA-601C54BBF392}" type="presOf" srcId="{E0E86174-CA76-4A87-94D4-84BDACF88E6F}" destId="{0ED1A9DB-0D82-4A16-8FA7-B8B3D178F194}" srcOrd="0" destOrd="0" presId="urn:microsoft.com/office/officeart/2005/8/layout/hierarchy2"/>
    <dgm:cxn modelId="{E554CFAF-9B74-444F-855B-56EBB8145912}" type="presOf" srcId="{E0E86174-CA76-4A87-94D4-84BDACF88E6F}" destId="{19060E4B-FA63-487A-8E59-A2BFDA1A3016}" srcOrd="1" destOrd="0" presId="urn:microsoft.com/office/officeart/2005/8/layout/hierarchy2"/>
    <dgm:cxn modelId="{74694141-6BBA-4258-BFF6-EDDA577A1D6B}" type="presOf" srcId="{194949C6-B3F1-4F9E-AD04-9443B9CAAFFE}" destId="{AD8F62BA-C8CB-4923-849B-FCBC4062F838}" srcOrd="0" destOrd="0" presId="urn:microsoft.com/office/officeart/2005/8/layout/hierarchy2"/>
    <dgm:cxn modelId="{5D009015-994D-4821-AE40-70D5BABAE0FD}" type="presOf" srcId="{1D6CC2BF-2504-4B70-ACA6-E67B9ACF15C6}" destId="{DA0B21F1-70CE-405C-B3BC-8654A71678C0}" srcOrd="1" destOrd="0" presId="urn:microsoft.com/office/officeart/2005/8/layout/hierarchy2"/>
    <dgm:cxn modelId="{2BFDBCC9-2F59-48E7-9596-4F42D3F0A301}" type="presOf" srcId="{73C2431E-74AA-4F23-96F6-6B823016CCA9}" destId="{6DE91E2C-1E5D-4372-ACB9-EAD144FA32A1}" srcOrd="0" destOrd="0" presId="urn:microsoft.com/office/officeart/2005/8/layout/hierarchy2"/>
    <dgm:cxn modelId="{63DD5C2A-DCE8-45E0-9651-8DD0C068F058}" type="presOf" srcId="{F4636219-D360-4310-96B3-54662E9C4226}" destId="{7E43E9A8-11EB-475C-82A6-4ECA3DE06C92}" srcOrd="1" destOrd="0" presId="urn:microsoft.com/office/officeart/2005/8/layout/hierarchy2"/>
    <dgm:cxn modelId="{5D222B94-81AE-4FA0-88C1-6F3CFBB9460E}" srcId="{68E83C30-1D79-4343-8633-10BD8FB54D6E}" destId="{15E4F6C3-DE48-4038-8EEF-0C2F754607D0}" srcOrd="1" destOrd="0" parTransId="{F4636219-D360-4310-96B3-54662E9C4226}" sibTransId="{DCA53152-2643-4A92-99A6-353689A7244D}"/>
    <dgm:cxn modelId="{17D349BB-71F5-46E2-BAFF-3BCC4B0FAE2F}" type="presOf" srcId="{617FCD90-D912-4488-AFA1-EFF4F29F07DD}" destId="{85891B29-AB90-41CB-B227-4444014252EF}" srcOrd="0" destOrd="0" presId="urn:microsoft.com/office/officeart/2005/8/layout/hierarchy2"/>
    <dgm:cxn modelId="{163794BA-1E6A-42FB-A2E2-B80F04880ECC}" type="presOf" srcId="{15E4F6C3-DE48-4038-8EEF-0C2F754607D0}" destId="{E5183899-50AF-42F8-AB7C-B05FC0D4E939}" srcOrd="0" destOrd="0" presId="urn:microsoft.com/office/officeart/2005/8/layout/hierarchy2"/>
    <dgm:cxn modelId="{8F346371-A3CF-422E-83C3-5F2EE6BEC724}" srcId="{68E83C30-1D79-4343-8633-10BD8FB54D6E}" destId="{0EEB4E7F-D77F-4C94-9521-0280CA2EC1A5}" srcOrd="0" destOrd="0" parTransId="{1D6CC2BF-2504-4B70-ACA6-E67B9ACF15C6}" sibTransId="{26B5C284-9CD5-467F-82C5-B4E62ED29EB0}"/>
    <dgm:cxn modelId="{89CACDD3-36C3-45AC-9E73-3CBCD38F9121}" srcId="{8A1D69EA-A090-455F-B23C-0C713ED3A555}" destId="{617FCD90-D912-4488-AFA1-EFF4F29F07DD}" srcOrd="2" destOrd="0" parTransId="{E0E86174-CA76-4A87-94D4-84BDACF88E6F}" sibTransId="{45F287A9-4D46-4F83-AE98-52ECD7F0502E}"/>
    <dgm:cxn modelId="{30996B9B-DFF0-4315-82AF-4C504FC1F698}" srcId="{BAAE6B8E-EE82-4A26-8099-C5395396B2D3}" destId="{8A1D69EA-A090-455F-B23C-0C713ED3A555}" srcOrd="0" destOrd="0" parTransId="{8AF31641-9221-44CF-94D8-5217A193BBE3}" sibTransId="{1BF5537B-1A83-4F5E-82E7-A23054A76067}"/>
    <dgm:cxn modelId="{CD992AEF-6394-494C-A4FD-485E6E1662D2}" type="presOf" srcId="{DBA9391D-4FFF-4771-86D4-7790012B4D3A}" destId="{084D89D9-2CE6-4015-9AA5-A94AF75EC405}" srcOrd="1" destOrd="0" presId="urn:microsoft.com/office/officeart/2005/8/layout/hierarchy2"/>
    <dgm:cxn modelId="{DEDAC892-7CDC-47E5-910D-CC34A726393A}" srcId="{8A1D69EA-A090-455F-B23C-0C713ED3A555}" destId="{194949C6-B3F1-4F9E-AD04-9443B9CAAFFE}" srcOrd="1" destOrd="0" parTransId="{DBA9391D-4FFF-4771-86D4-7790012B4D3A}" sibTransId="{538CB601-17E5-45B1-87FA-BE0F7CF844CD}"/>
    <dgm:cxn modelId="{49609BE9-0085-44D8-8AA3-61463B30CBC1}" type="presOf" srcId="{73C2431E-74AA-4F23-96F6-6B823016CCA9}" destId="{620F0D28-0A02-4E83-9C5D-55B731D6A965}" srcOrd="1" destOrd="0" presId="urn:microsoft.com/office/officeart/2005/8/layout/hierarchy2"/>
    <dgm:cxn modelId="{5BF766EB-5C21-487F-AB57-DC455AACFD14}" type="presOf" srcId="{0EEB4E7F-D77F-4C94-9521-0280CA2EC1A5}" destId="{1C5DF5CA-D03A-46ED-A362-25B1584CC5F0}" srcOrd="0" destOrd="0" presId="urn:microsoft.com/office/officeart/2005/8/layout/hierarchy2"/>
    <dgm:cxn modelId="{3D0E5471-E628-402E-A994-ABFD354FC8B8}" srcId="{8A1D69EA-A090-455F-B23C-0C713ED3A555}" destId="{68E83C30-1D79-4343-8633-10BD8FB54D6E}" srcOrd="0" destOrd="0" parTransId="{73C2431E-74AA-4F23-96F6-6B823016CCA9}" sibTransId="{4365F4ED-1B47-4579-9DD0-FBCEEE6FEBE2}"/>
    <dgm:cxn modelId="{667D9287-3E4F-487F-85BE-6C6B5F15145D}" type="presOf" srcId="{1D6CC2BF-2504-4B70-ACA6-E67B9ACF15C6}" destId="{AE7E9E41-B68D-41BF-BF68-4345BD774F10}" srcOrd="0" destOrd="0" presId="urn:microsoft.com/office/officeart/2005/8/layout/hierarchy2"/>
    <dgm:cxn modelId="{BF80651A-7A5F-429E-A2C1-4E6EFD09B0B2}" type="presOf" srcId="{68E83C30-1D79-4343-8633-10BD8FB54D6E}" destId="{1FAF95AD-BCE2-42D2-9CDE-BD7C262790CC}" srcOrd="0" destOrd="0" presId="urn:microsoft.com/office/officeart/2005/8/layout/hierarchy2"/>
    <dgm:cxn modelId="{A6F45205-4E66-458D-B7E0-FCA1CAFB6406}" type="presParOf" srcId="{6C81B8F4-754F-4CE7-96DF-F1CEAD90033E}" destId="{44480929-AE48-4CC7-87BA-51279744783B}" srcOrd="0" destOrd="0" presId="urn:microsoft.com/office/officeart/2005/8/layout/hierarchy2"/>
    <dgm:cxn modelId="{49240CEC-4593-4FBC-9D7F-81E202DA9070}" type="presParOf" srcId="{44480929-AE48-4CC7-87BA-51279744783B}" destId="{F4B6E0D1-C7BE-4C9D-B1F8-07966B319894}" srcOrd="0" destOrd="0" presId="urn:microsoft.com/office/officeart/2005/8/layout/hierarchy2"/>
    <dgm:cxn modelId="{7FCEC62D-4A13-4D5D-A2ED-F8C316DAB6CC}" type="presParOf" srcId="{44480929-AE48-4CC7-87BA-51279744783B}" destId="{A552C495-0B18-4E55-8663-0F716257B224}" srcOrd="1" destOrd="0" presId="urn:microsoft.com/office/officeart/2005/8/layout/hierarchy2"/>
    <dgm:cxn modelId="{FBF08656-035C-45C9-A09E-E46F834DC6A2}" type="presParOf" srcId="{A552C495-0B18-4E55-8663-0F716257B224}" destId="{6DE91E2C-1E5D-4372-ACB9-EAD144FA32A1}" srcOrd="0" destOrd="0" presId="urn:microsoft.com/office/officeart/2005/8/layout/hierarchy2"/>
    <dgm:cxn modelId="{EBEAC812-065B-43B5-9907-8DD033038B14}" type="presParOf" srcId="{6DE91E2C-1E5D-4372-ACB9-EAD144FA32A1}" destId="{620F0D28-0A02-4E83-9C5D-55B731D6A965}" srcOrd="0" destOrd="0" presId="urn:microsoft.com/office/officeart/2005/8/layout/hierarchy2"/>
    <dgm:cxn modelId="{0FE8070A-D925-4D31-9BCB-01FA3CC14D34}" type="presParOf" srcId="{A552C495-0B18-4E55-8663-0F716257B224}" destId="{57E94652-CF38-44CD-BC13-7B806D2B478E}" srcOrd="1" destOrd="0" presId="urn:microsoft.com/office/officeart/2005/8/layout/hierarchy2"/>
    <dgm:cxn modelId="{411542B6-55CF-4F0C-86CA-93449E948B49}" type="presParOf" srcId="{57E94652-CF38-44CD-BC13-7B806D2B478E}" destId="{1FAF95AD-BCE2-42D2-9CDE-BD7C262790CC}" srcOrd="0" destOrd="0" presId="urn:microsoft.com/office/officeart/2005/8/layout/hierarchy2"/>
    <dgm:cxn modelId="{2192FE58-97F2-4CF5-8EA0-E3921EB308AF}" type="presParOf" srcId="{57E94652-CF38-44CD-BC13-7B806D2B478E}" destId="{5F4B4609-5B0B-4F03-B3E1-778D08246E4A}" srcOrd="1" destOrd="0" presId="urn:microsoft.com/office/officeart/2005/8/layout/hierarchy2"/>
    <dgm:cxn modelId="{FD50933F-795A-479A-A1B7-3C420BEF3CD4}" type="presParOf" srcId="{5F4B4609-5B0B-4F03-B3E1-778D08246E4A}" destId="{AE7E9E41-B68D-41BF-BF68-4345BD774F10}" srcOrd="0" destOrd="0" presId="urn:microsoft.com/office/officeart/2005/8/layout/hierarchy2"/>
    <dgm:cxn modelId="{60AEF6B8-5C0F-4150-823C-03491954EF26}" type="presParOf" srcId="{AE7E9E41-B68D-41BF-BF68-4345BD774F10}" destId="{DA0B21F1-70CE-405C-B3BC-8654A71678C0}" srcOrd="0" destOrd="0" presId="urn:microsoft.com/office/officeart/2005/8/layout/hierarchy2"/>
    <dgm:cxn modelId="{97725EFD-EB8C-432E-9F60-FDC8C04920A5}" type="presParOf" srcId="{5F4B4609-5B0B-4F03-B3E1-778D08246E4A}" destId="{B1EFAFB8-4C0E-433B-9345-AC36C52F0364}" srcOrd="1" destOrd="0" presId="urn:microsoft.com/office/officeart/2005/8/layout/hierarchy2"/>
    <dgm:cxn modelId="{E4903308-C4C1-4F64-8F9D-3D7251791418}" type="presParOf" srcId="{B1EFAFB8-4C0E-433B-9345-AC36C52F0364}" destId="{1C5DF5CA-D03A-46ED-A362-25B1584CC5F0}" srcOrd="0" destOrd="0" presId="urn:microsoft.com/office/officeart/2005/8/layout/hierarchy2"/>
    <dgm:cxn modelId="{3181A501-AFFE-485A-856A-A48903A6962F}" type="presParOf" srcId="{B1EFAFB8-4C0E-433B-9345-AC36C52F0364}" destId="{8C50CE76-44C1-49E0-B38E-3F7429187A2F}" srcOrd="1" destOrd="0" presId="urn:microsoft.com/office/officeart/2005/8/layout/hierarchy2"/>
    <dgm:cxn modelId="{04E57EEC-B69A-47E5-8ECC-59E40B347D08}" type="presParOf" srcId="{5F4B4609-5B0B-4F03-B3E1-778D08246E4A}" destId="{DDFF1EAA-8BB2-4B30-BDF3-6B38E6B4DD93}" srcOrd="2" destOrd="0" presId="urn:microsoft.com/office/officeart/2005/8/layout/hierarchy2"/>
    <dgm:cxn modelId="{EC0B851C-A6C5-43A0-B6AB-CC38825E9C4B}" type="presParOf" srcId="{DDFF1EAA-8BB2-4B30-BDF3-6B38E6B4DD93}" destId="{7E43E9A8-11EB-475C-82A6-4ECA3DE06C92}" srcOrd="0" destOrd="0" presId="urn:microsoft.com/office/officeart/2005/8/layout/hierarchy2"/>
    <dgm:cxn modelId="{6813D82D-44BA-4C2A-A9A6-6C56ACE5F8F6}" type="presParOf" srcId="{5F4B4609-5B0B-4F03-B3E1-778D08246E4A}" destId="{B156BD1C-FAE3-4D83-91C9-6451C63E84FE}" srcOrd="3" destOrd="0" presId="urn:microsoft.com/office/officeart/2005/8/layout/hierarchy2"/>
    <dgm:cxn modelId="{2D195A83-B8DA-410F-97F0-727437755ADB}" type="presParOf" srcId="{B156BD1C-FAE3-4D83-91C9-6451C63E84FE}" destId="{E5183899-50AF-42F8-AB7C-B05FC0D4E939}" srcOrd="0" destOrd="0" presId="urn:microsoft.com/office/officeart/2005/8/layout/hierarchy2"/>
    <dgm:cxn modelId="{0B731725-88BC-48FB-A9C2-738F92A2AB99}" type="presParOf" srcId="{B156BD1C-FAE3-4D83-91C9-6451C63E84FE}" destId="{58B70197-B74A-4ACD-A206-756DA5E46BF8}" srcOrd="1" destOrd="0" presId="urn:microsoft.com/office/officeart/2005/8/layout/hierarchy2"/>
    <dgm:cxn modelId="{638E39DB-5ACD-42BF-AE61-88B5B4793896}" type="presParOf" srcId="{A552C495-0B18-4E55-8663-0F716257B224}" destId="{C7C74058-6EFC-46D4-9162-25CECF3C9928}" srcOrd="2" destOrd="0" presId="urn:microsoft.com/office/officeart/2005/8/layout/hierarchy2"/>
    <dgm:cxn modelId="{79895BAD-B008-487F-A689-5AB84E0F0F18}" type="presParOf" srcId="{C7C74058-6EFC-46D4-9162-25CECF3C9928}" destId="{084D89D9-2CE6-4015-9AA5-A94AF75EC405}" srcOrd="0" destOrd="0" presId="urn:microsoft.com/office/officeart/2005/8/layout/hierarchy2"/>
    <dgm:cxn modelId="{2AF1ED08-2085-4F4D-A3FB-2A559DF0D153}" type="presParOf" srcId="{A552C495-0B18-4E55-8663-0F716257B224}" destId="{F6A1A1CA-FE2D-40F3-AE6A-392773EBB090}" srcOrd="3" destOrd="0" presId="urn:microsoft.com/office/officeart/2005/8/layout/hierarchy2"/>
    <dgm:cxn modelId="{55150E35-50B6-4EA5-AC3A-08225CF46474}" type="presParOf" srcId="{F6A1A1CA-FE2D-40F3-AE6A-392773EBB090}" destId="{AD8F62BA-C8CB-4923-849B-FCBC4062F838}" srcOrd="0" destOrd="0" presId="urn:microsoft.com/office/officeart/2005/8/layout/hierarchy2"/>
    <dgm:cxn modelId="{CB8F29B3-9B4E-4CD9-9293-0490A4B11CF1}" type="presParOf" srcId="{F6A1A1CA-FE2D-40F3-AE6A-392773EBB090}" destId="{FD649286-6057-48B6-9ACE-6BC75B872710}" srcOrd="1" destOrd="0" presId="urn:microsoft.com/office/officeart/2005/8/layout/hierarchy2"/>
    <dgm:cxn modelId="{3C8AED4D-2F62-434B-A0B3-F8471D6213EB}" type="presParOf" srcId="{A552C495-0B18-4E55-8663-0F716257B224}" destId="{0ED1A9DB-0D82-4A16-8FA7-B8B3D178F194}" srcOrd="4" destOrd="0" presId="urn:microsoft.com/office/officeart/2005/8/layout/hierarchy2"/>
    <dgm:cxn modelId="{0D7E4216-6CC4-486C-8116-DE35F99CDDCB}" type="presParOf" srcId="{0ED1A9DB-0D82-4A16-8FA7-B8B3D178F194}" destId="{19060E4B-FA63-487A-8E59-A2BFDA1A3016}" srcOrd="0" destOrd="0" presId="urn:microsoft.com/office/officeart/2005/8/layout/hierarchy2"/>
    <dgm:cxn modelId="{2EB5CFA2-E15C-449A-9E72-6E1D00464E5B}" type="presParOf" srcId="{A552C495-0B18-4E55-8663-0F716257B224}" destId="{806A5D07-ED14-4E30-AA78-9AE2E9E62AB6}" srcOrd="5" destOrd="0" presId="urn:microsoft.com/office/officeart/2005/8/layout/hierarchy2"/>
    <dgm:cxn modelId="{253D6E57-7ADB-4013-A304-1737F547CBD6}" type="presParOf" srcId="{806A5D07-ED14-4E30-AA78-9AE2E9E62AB6}" destId="{85891B29-AB90-41CB-B227-4444014252EF}" srcOrd="0" destOrd="0" presId="urn:microsoft.com/office/officeart/2005/8/layout/hierarchy2"/>
    <dgm:cxn modelId="{22344131-FE71-43AB-88FF-7F58BD0ED0B4}" type="presParOf" srcId="{806A5D07-ED14-4E30-AA78-9AE2E9E62AB6}" destId="{72538C8C-62D3-4448-B399-53F6C0EBA7D9}" srcOrd="1" destOrd="0" presId="urn:microsoft.com/office/officeart/2005/8/layout/hierarchy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769A566F-354B-F44B-91EB-AF1D6791096D}" type="doc">
      <dgm:prSet loTypeId="urn:microsoft.com/office/officeart/2005/8/layout/vList2" loCatId="" qsTypeId="urn:microsoft.com/office/officeart/2005/8/quickstyle/simple4" qsCatId="simple" csTypeId="urn:microsoft.com/office/officeart/2005/8/colors/accent3_2" csCatId="accent3" phldr="1"/>
      <dgm:spPr/>
      <dgm:t>
        <a:bodyPr/>
        <a:lstStyle/>
        <a:p>
          <a:endParaRPr lang="ru-RU"/>
        </a:p>
      </dgm:t>
    </dgm:pt>
    <dgm:pt modelId="{E3C5899A-94D1-544B-8C44-C2C5F23DC96D}">
      <dgm:prSet phldrT="[Текст]"/>
      <dgm:spPr/>
      <dgm:t>
        <a:bodyPr/>
        <a:lstStyle/>
        <a:p>
          <a:r>
            <a:rPr lang="ru-RU" b="1" dirty="0" smtClean="0">
              <a:solidFill>
                <a:srgbClr val="077A3E"/>
              </a:solidFill>
              <a:latin typeface="Times New Roman" charset="0"/>
              <a:ea typeface="Times New Roman" charset="0"/>
              <a:cs typeface="Times New Roman" charset="0"/>
            </a:rPr>
            <a:t>Письмо Минфина России по годовой отчетности</a:t>
          </a:r>
          <a:endParaRPr lang="ru-RU" b="1" cap="none" spc="0" dirty="0">
            <a:ln w="0"/>
            <a:solidFill>
              <a:srgbClr val="002060"/>
            </a:solidFill>
            <a:effectLst>
              <a:outerShdw blurRad="38100" dist="19050" dir="2700000" algn="tl" rotWithShape="0">
                <a:schemeClr val="dk1">
                  <a:alpha val="40000"/>
                </a:schemeClr>
              </a:outerShdw>
            </a:effectLst>
            <a:latin typeface="Times New Roman" charset="0"/>
            <a:ea typeface="Times New Roman" charset="0"/>
            <a:cs typeface="Times New Roman" charset="0"/>
          </a:endParaRPr>
        </a:p>
      </dgm:t>
    </dgm:pt>
    <dgm:pt modelId="{5A369AF4-71D5-634A-A18F-59C25AD2C0BD}" type="parTrans" cxnId="{ACFB24E2-3485-B444-A6BF-7F5C37A3770F}">
      <dgm:prSet/>
      <dgm:spPr/>
      <dgm:t>
        <a:bodyPr/>
        <a:lstStyle/>
        <a:p>
          <a:endParaRPr lang="ru-RU">
            <a:latin typeface="Times New Roman" charset="0"/>
            <a:ea typeface="Times New Roman" charset="0"/>
            <a:cs typeface="Times New Roman" charset="0"/>
          </a:endParaRPr>
        </a:p>
      </dgm:t>
    </dgm:pt>
    <dgm:pt modelId="{68E2F0EC-12EF-1042-9C5E-874EB2C14DC2}" type="sibTrans" cxnId="{ACFB24E2-3485-B444-A6BF-7F5C37A3770F}">
      <dgm:prSet/>
      <dgm:spPr/>
      <dgm:t>
        <a:bodyPr/>
        <a:lstStyle/>
        <a:p>
          <a:endParaRPr lang="ru-RU">
            <a:latin typeface="Times New Roman" charset="0"/>
            <a:ea typeface="Times New Roman" charset="0"/>
            <a:cs typeface="Times New Roman" charset="0"/>
          </a:endParaRPr>
        </a:p>
      </dgm:t>
    </dgm:pt>
    <dgm:pt modelId="{B66E063A-468D-1F4A-885A-D781CF9DFE7E}">
      <dgm:prSet phldrT="[Текст]"/>
      <dgm:spPr/>
      <dgm:t>
        <a:bodyPr/>
        <a:lstStyle/>
        <a:p>
          <a:pPr algn="just">
            <a:spcBef>
              <a:spcPct val="0"/>
            </a:spcBef>
          </a:pPr>
          <a:endParaRPr lang="ru-RU" sz="3200" dirty="0">
            <a:latin typeface="Times New Roman" charset="0"/>
            <a:ea typeface="Times New Roman" charset="0"/>
            <a:cs typeface="Times New Roman" charset="0"/>
          </a:endParaRPr>
        </a:p>
      </dgm:t>
    </dgm:pt>
    <dgm:pt modelId="{49A3122B-7C11-A74F-911C-AFBCA39B87B8}" type="parTrans" cxnId="{D121B0FE-9103-604E-B833-FEFC6CE1F1BC}">
      <dgm:prSet/>
      <dgm:spPr/>
      <dgm:t>
        <a:bodyPr/>
        <a:lstStyle/>
        <a:p>
          <a:endParaRPr lang="ru-RU">
            <a:latin typeface="Times New Roman" charset="0"/>
            <a:ea typeface="Times New Roman" charset="0"/>
            <a:cs typeface="Times New Roman" charset="0"/>
          </a:endParaRPr>
        </a:p>
      </dgm:t>
    </dgm:pt>
    <dgm:pt modelId="{1990C92C-78C7-5D4F-9F89-9E6D6AE35841}" type="sibTrans" cxnId="{D121B0FE-9103-604E-B833-FEFC6CE1F1BC}">
      <dgm:prSet/>
      <dgm:spPr/>
      <dgm:t>
        <a:bodyPr/>
        <a:lstStyle/>
        <a:p>
          <a:endParaRPr lang="ru-RU">
            <a:latin typeface="Times New Roman" charset="0"/>
            <a:ea typeface="Times New Roman" charset="0"/>
            <a:cs typeface="Times New Roman" charset="0"/>
          </a:endParaRPr>
        </a:p>
      </dgm:t>
    </dgm:pt>
    <dgm:pt modelId="{DFA9311B-14D0-4FE1-B9B2-EA7BA1B915FC}">
      <dgm:prSet phldrT="[Текст]" custT="1"/>
      <dgm:spPr/>
      <dgm:t>
        <a:bodyPr/>
        <a:lstStyle/>
        <a:p>
          <a:pPr algn="just">
            <a:spcBef>
              <a:spcPts val="1200"/>
            </a:spcBef>
          </a:pPr>
          <a:r>
            <a:rPr lang="ru-RU" sz="3600" b="1" u="sng" dirty="0" smtClean="0">
              <a:solidFill>
                <a:srgbClr val="002060"/>
              </a:solidFill>
              <a:latin typeface="Times New Roman" charset="0"/>
              <a:ea typeface="Times New Roman" charset="0"/>
              <a:cs typeface="Times New Roman" charset="0"/>
            </a:rPr>
            <a:t>для ГРБС, БУ-АУ – от 17.12.2020</a:t>
          </a:r>
          <a:br>
            <a:rPr lang="ru-RU" sz="3600" b="1" u="sng" dirty="0" smtClean="0">
              <a:solidFill>
                <a:srgbClr val="002060"/>
              </a:solidFill>
              <a:latin typeface="Times New Roman" charset="0"/>
              <a:ea typeface="Times New Roman" charset="0"/>
              <a:cs typeface="Times New Roman" charset="0"/>
            </a:rPr>
          </a:br>
          <a:r>
            <a:rPr lang="ru-RU" sz="3600" b="1" u="sng" dirty="0" smtClean="0">
              <a:solidFill>
                <a:srgbClr val="002060"/>
              </a:solidFill>
              <a:latin typeface="Times New Roman" charset="0"/>
              <a:ea typeface="Times New Roman" charset="0"/>
              <a:cs typeface="Times New Roman" charset="0"/>
            </a:rPr>
            <a:t>№02-04-04/110850  /  07-04-05/02-26291</a:t>
          </a:r>
          <a:endParaRPr lang="ru-RU" sz="3600" b="1" u="sng" dirty="0">
            <a:solidFill>
              <a:srgbClr val="002060"/>
            </a:solidFill>
            <a:latin typeface="Times New Roman" charset="0"/>
            <a:ea typeface="Times New Roman" charset="0"/>
            <a:cs typeface="Times New Roman" charset="0"/>
          </a:endParaRPr>
        </a:p>
      </dgm:t>
    </dgm:pt>
    <dgm:pt modelId="{62AC82C4-4F8E-433C-8284-4ECCAFA299BE}" type="parTrans" cxnId="{5509D89E-77EF-47B5-B9FF-D3007B6B6E7E}">
      <dgm:prSet/>
      <dgm:spPr/>
      <dgm:t>
        <a:bodyPr/>
        <a:lstStyle/>
        <a:p>
          <a:endParaRPr lang="ru-RU"/>
        </a:p>
      </dgm:t>
    </dgm:pt>
    <dgm:pt modelId="{56A08D4A-01EC-4C1D-9096-D9D1867CAED1}" type="sibTrans" cxnId="{5509D89E-77EF-47B5-B9FF-D3007B6B6E7E}">
      <dgm:prSet/>
      <dgm:spPr/>
      <dgm:t>
        <a:bodyPr/>
        <a:lstStyle/>
        <a:p>
          <a:endParaRPr lang="ru-RU"/>
        </a:p>
      </dgm:t>
    </dgm:pt>
    <dgm:pt modelId="{0464B875-F826-B14F-906B-E7DE77983105}" type="pres">
      <dgm:prSet presAssocID="{769A566F-354B-F44B-91EB-AF1D6791096D}" presName="linear" presStyleCnt="0">
        <dgm:presLayoutVars>
          <dgm:animLvl val="lvl"/>
          <dgm:resizeHandles val="exact"/>
        </dgm:presLayoutVars>
      </dgm:prSet>
      <dgm:spPr/>
      <dgm:t>
        <a:bodyPr/>
        <a:lstStyle/>
        <a:p>
          <a:endParaRPr lang="ru-RU"/>
        </a:p>
      </dgm:t>
    </dgm:pt>
    <dgm:pt modelId="{01B9009C-338A-A742-828F-C885CF37E640}" type="pres">
      <dgm:prSet presAssocID="{E3C5899A-94D1-544B-8C44-C2C5F23DC96D}" presName="parentText" presStyleLbl="node1" presStyleIdx="0" presStyleCnt="1" custLinFactNeighborX="-395" custLinFactNeighborY="-19986">
        <dgm:presLayoutVars>
          <dgm:chMax val="0"/>
          <dgm:bulletEnabled val="1"/>
        </dgm:presLayoutVars>
      </dgm:prSet>
      <dgm:spPr/>
      <dgm:t>
        <a:bodyPr/>
        <a:lstStyle/>
        <a:p>
          <a:endParaRPr lang="ru-RU"/>
        </a:p>
      </dgm:t>
    </dgm:pt>
    <dgm:pt modelId="{AE73F45A-8AAB-B946-B3BE-71401357CFF4}" type="pres">
      <dgm:prSet presAssocID="{E3C5899A-94D1-544B-8C44-C2C5F23DC96D}" presName="childText" presStyleLbl="revTx" presStyleIdx="0" presStyleCnt="1" custScaleY="124996">
        <dgm:presLayoutVars>
          <dgm:bulletEnabled val="1"/>
        </dgm:presLayoutVars>
      </dgm:prSet>
      <dgm:spPr/>
      <dgm:t>
        <a:bodyPr/>
        <a:lstStyle/>
        <a:p>
          <a:endParaRPr lang="ru-RU"/>
        </a:p>
      </dgm:t>
    </dgm:pt>
  </dgm:ptLst>
  <dgm:cxnLst>
    <dgm:cxn modelId="{D121B0FE-9103-604E-B833-FEFC6CE1F1BC}" srcId="{E3C5899A-94D1-544B-8C44-C2C5F23DC96D}" destId="{B66E063A-468D-1F4A-885A-D781CF9DFE7E}" srcOrd="0" destOrd="0" parTransId="{49A3122B-7C11-A74F-911C-AFBCA39B87B8}" sibTransId="{1990C92C-78C7-5D4F-9F89-9E6D6AE35841}"/>
    <dgm:cxn modelId="{ACFB24E2-3485-B444-A6BF-7F5C37A3770F}" srcId="{769A566F-354B-F44B-91EB-AF1D6791096D}" destId="{E3C5899A-94D1-544B-8C44-C2C5F23DC96D}" srcOrd="0" destOrd="0" parTransId="{5A369AF4-71D5-634A-A18F-59C25AD2C0BD}" sibTransId="{68E2F0EC-12EF-1042-9C5E-874EB2C14DC2}"/>
    <dgm:cxn modelId="{E3408DBF-CA2F-452E-8769-A4B654D262F2}" type="presOf" srcId="{E3C5899A-94D1-544B-8C44-C2C5F23DC96D}" destId="{01B9009C-338A-A742-828F-C885CF37E640}" srcOrd="0" destOrd="0" presId="urn:microsoft.com/office/officeart/2005/8/layout/vList2"/>
    <dgm:cxn modelId="{3A020D5D-8BDA-4330-8F42-A6FE955510FB}" type="presOf" srcId="{769A566F-354B-F44B-91EB-AF1D6791096D}" destId="{0464B875-F826-B14F-906B-E7DE77983105}" srcOrd="0" destOrd="0" presId="urn:microsoft.com/office/officeart/2005/8/layout/vList2"/>
    <dgm:cxn modelId="{9820627C-05FD-4BA6-9834-BBC6DA55D55F}" type="presOf" srcId="{DFA9311B-14D0-4FE1-B9B2-EA7BA1B915FC}" destId="{AE73F45A-8AAB-B946-B3BE-71401357CFF4}" srcOrd="0" destOrd="1" presId="urn:microsoft.com/office/officeart/2005/8/layout/vList2"/>
    <dgm:cxn modelId="{E51C6077-6FE1-4B2F-8CCE-B0E9E44AC6FB}" type="presOf" srcId="{B66E063A-468D-1F4A-885A-D781CF9DFE7E}" destId="{AE73F45A-8AAB-B946-B3BE-71401357CFF4}" srcOrd="0" destOrd="0" presId="urn:microsoft.com/office/officeart/2005/8/layout/vList2"/>
    <dgm:cxn modelId="{5509D89E-77EF-47B5-B9FF-D3007B6B6E7E}" srcId="{E3C5899A-94D1-544B-8C44-C2C5F23DC96D}" destId="{DFA9311B-14D0-4FE1-B9B2-EA7BA1B915FC}" srcOrd="1" destOrd="0" parTransId="{62AC82C4-4F8E-433C-8284-4ECCAFA299BE}" sibTransId="{56A08D4A-01EC-4C1D-9096-D9D1867CAED1}"/>
    <dgm:cxn modelId="{4A18D479-9F9D-42B5-B36A-A017E6D9BF1F}" type="presParOf" srcId="{0464B875-F826-B14F-906B-E7DE77983105}" destId="{01B9009C-338A-A742-828F-C885CF37E640}" srcOrd="0" destOrd="0" presId="urn:microsoft.com/office/officeart/2005/8/layout/vList2"/>
    <dgm:cxn modelId="{B94B1D7B-C5BC-44D8-BA5D-60ECD38B9890}" type="presParOf" srcId="{0464B875-F826-B14F-906B-E7DE77983105}" destId="{AE73F45A-8AAB-B946-B3BE-71401357CFF4}" srcOrd="1"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9.xml><?xml version="1.0" encoding="utf-8"?>
<dgm:dataModel xmlns:dgm="http://schemas.openxmlformats.org/drawingml/2006/diagram" xmlns:a="http://schemas.openxmlformats.org/drawingml/2006/main">
  <dgm:ptLst>
    <dgm:pt modelId="{17DD76C6-F79E-BC46-B97F-26056836AE71}" type="doc">
      <dgm:prSet loTypeId="urn:microsoft.com/office/officeart/2008/layout/HorizontalMultiLevelHierarchy" loCatId="" qsTypeId="urn:microsoft.com/office/officeart/2005/8/quickstyle/simple3" qsCatId="simple" csTypeId="urn:microsoft.com/office/officeart/2005/8/colors/colorful2" csCatId="colorful" phldr="1"/>
      <dgm:spPr/>
      <dgm:t>
        <a:bodyPr/>
        <a:lstStyle/>
        <a:p>
          <a:endParaRPr lang="ru-RU"/>
        </a:p>
      </dgm:t>
    </dgm:pt>
    <dgm:pt modelId="{BC0717B6-6373-9E4C-B10F-FC3883FCFD38}">
      <dgm:prSet phldrT="[Текст]"/>
      <dgm:spPr/>
      <dgm:t>
        <a:bodyPr/>
        <a:lstStyle/>
        <a:p>
          <a:r>
            <a:rPr lang="ru-RU" b="1" dirty="0" smtClean="0">
              <a:latin typeface="Times New Roman" charset="0"/>
              <a:ea typeface="Times New Roman" charset="0"/>
              <a:cs typeface="Times New Roman" charset="0"/>
            </a:rPr>
            <a:t>Отчеты по нацпроектам</a:t>
          </a:r>
          <a:endParaRPr lang="ru-RU" b="1" dirty="0">
            <a:latin typeface="Times New Roman" charset="0"/>
            <a:ea typeface="Times New Roman" charset="0"/>
            <a:cs typeface="Times New Roman" charset="0"/>
          </a:endParaRPr>
        </a:p>
      </dgm:t>
    </dgm:pt>
    <dgm:pt modelId="{2AD1DA72-F638-E94B-94B5-1931E1C75A5D}" type="parTrans" cxnId="{E59FF5CB-6320-F446-B863-D70AE77A5F6F}">
      <dgm:prSet/>
      <dgm:spPr/>
      <dgm:t>
        <a:bodyPr/>
        <a:lstStyle/>
        <a:p>
          <a:endParaRPr lang="ru-RU" b="1">
            <a:latin typeface="Times New Roman" charset="0"/>
            <a:ea typeface="Times New Roman" charset="0"/>
            <a:cs typeface="Times New Roman" charset="0"/>
          </a:endParaRPr>
        </a:p>
      </dgm:t>
    </dgm:pt>
    <dgm:pt modelId="{40ABBA8D-6EAC-E542-BC29-5BBE8DB03F6C}" type="sibTrans" cxnId="{E59FF5CB-6320-F446-B863-D70AE77A5F6F}">
      <dgm:prSet/>
      <dgm:spPr/>
      <dgm:t>
        <a:bodyPr/>
        <a:lstStyle/>
        <a:p>
          <a:endParaRPr lang="ru-RU" b="1">
            <a:latin typeface="Times New Roman" charset="0"/>
            <a:ea typeface="Times New Roman" charset="0"/>
            <a:cs typeface="Times New Roman" charset="0"/>
          </a:endParaRPr>
        </a:p>
      </dgm:t>
    </dgm:pt>
    <dgm:pt modelId="{77835A27-435F-4D48-A5A3-28D3312E00A3}">
      <dgm:prSet phldrT="[Текст]"/>
      <dgm:spPr/>
      <dgm:t>
        <a:bodyPr/>
        <a:lstStyle/>
        <a:p>
          <a:r>
            <a:rPr lang="ru-RU" b="1" dirty="0" smtClean="0">
              <a:latin typeface="Times New Roman" charset="0"/>
              <a:ea typeface="Times New Roman" charset="0"/>
              <a:cs typeface="Times New Roman" charset="0"/>
            </a:rPr>
            <a:t>Отчет о бюджетных обязательствах в части нацпроектов </a:t>
          </a:r>
          <a:r>
            <a:rPr lang="ru-RU" b="1" u="sng" dirty="0" smtClean="0">
              <a:solidFill>
                <a:srgbClr val="002060"/>
              </a:solidFill>
              <a:latin typeface="Times New Roman" charset="0"/>
              <a:ea typeface="Times New Roman" charset="0"/>
              <a:cs typeface="Times New Roman" charset="0"/>
            </a:rPr>
            <a:t>(ф.0503128-НП)</a:t>
          </a:r>
          <a:endParaRPr lang="ru-RU" b="1" u="sng" dirty="0">
            <a:solidFill>
              <a:srgbClr val="002060"/>
            </a:solidFill>
            <a:latin typeface="Times New Roman" charset="0"/>
            <a:ea typeface="Times New Roman" charset="0"/>
            <a:cs typeface="Times New Roman" charset="0"/>
          </a:endParaRPr>
        </a:p>
      </dgm:t>
    </dgm:pt>
    <dgm:pt modelId="{189E589F-5C3B-3143-A2A6-A8B58FBDF9DA}" type="parTrans" cxnId="{5AF9BBB5-3717-1046-AEE5-F615A2799EEE}">
      <dgm:prSet/>
      <dgm:spPr/>
      <dgm:t>
        <a:bodyPr/>
        <a:lstStyle/>
        <a:p>
          <a:endParaRPr lang="ru-RU" b="1">
            <a:latin typeface="Times New Roman" charset="0"/>
            <a:ea typeface="Times New Roman" charset="0"/>
            <a:cs typeface="Times New Roman" charset="0"/>
          </a:endParaRPr>
        </a:p>
      </dgm:t>
    </dgm:pt>
    <dgm:pt modelId="{77F82F4E-ADD6-E541-AD13-7CC63EDAF6A9}" type="sibTrans" cxnId="{5AF9BBB5-3717-1046-AEE5-F615A2799EEE}">
      <dgm:prSet/>
      <dgm:spPr/>
      <dgm:t>
        <a:bodyPr/>
        <a:lstStyle/>
        <a:p>
          <a:endParaRPr lang="ru-RU" b="1">
            <a:latin typeface="Times New Roman" charset="0"/>
            <a:ea typeface="Times New Roman" charset="0"/>
            <a:cs typeface="Times New Roman" charset="0"/>
          </a:endParaRPr>
        </a:p>
      </dgm:t>
    </dgm:pt>
    <dgm:pt modelId="{DC74D91D-682F-CD46-A9FC-6568921672B9}">
      <dgm:prSet/>
      <dgm:spPr/>
      <dgm:t>
        <a:bodyPr/>
        <a:lstStyle/>
        <a:p>
          <a:r>
            <a:rPr lang="ru-RU" b="1" dirty="0" smtClean="0">
              <a:latin typeface="Times New Roman" charset="0"/>
              <a:ea typeface="Times New Roman" charset="0"/>
              <a:cs typeface="Times New Roman" charset="0"/>
            </a:rPr>
            <a:t>Отчет об исполнении бюджета в части нацпроектов </a:t>
          </a:r>
          <a:r>
            <a:rPr lang="ru-RU" b="1" u="sng" dirty="0" smtClean="0">
              <a:solidFill>
                <a:srgbClr val="002060"/>
              </a:solidFill>
              <a:latin typeface="Times New Roman" charset="0"/>
              <a:ea typeface="Times New Roman" charset="0"/>
              <a:cs typeface="Times New Roman" charset="0"/>
            </a:rPr>
            <a:t>(ф.0503117-НП)</a:t>
          </a:r>
          <a:endParaRPr lang="ru-RU" b="1" u="sng" dirty="0">
            <a:solidFill>
              <a:srgbClr val="002060"/>
            </a:solidFill>
            <a:latin typeface="Times New Roman" charset="0"/>
            <a:ea typeface="Times New Roman" charset="0"/>
            <a:cs typeface="Times New Roman" charset="0"/>
          </a:endParaRPr>
        </a:p>
      </dgm:t>
    </dgm:pt>
    <dgm:pt modelId="{0C8BF2D5-E068-4842-87FE-8C2DA02C96BD}" type="parTrans" cxnId="{65115C9F-4860-8749-9C63-696545369D45}">
      <dgm:prSet/>
      <dgm:spPr/>
      <dgm:t>
        <a:bodyPr/>
        <a:lstStyle/>
        <a:p>
          <a:endParaRPr lang="ru-RU" b="1">
            <a:latin typeface="Times New Roman" charset="0"/>
            <a:ea typeface="Times New Roman" charset="0"/>
            <a:cs typeface="Times New Roman" charset="0"/>
          </a:endParaRPr>
        </a:p>
      </dgm:t>
    </dgm:pt>
    <dgm:pt modelId="{3F69A206-876E-0A45-B0D1-9382D38694F5}" type="sibTrans" cxnId="{65115C9F-4860-8749-9C63-696545369D45}">
      <dgm:prSet/>
      <dgm:spPr/>
      <dgm:t>
        <a:bodyPr/>
        <a:lstStyle/>
        <a:p>
          <a:endParaRPr lang="ru-RU" b="1">
            <a:latin typeface="Times New Roman" charset="0"/>
            <a:ea typeface="Times New Roman" charset="0"/>
            <a:cs typeface="Times New Roman" charset="0"/>
          </a:endParaRPr>
        </a:p>
      </dgm:t>
    </dgm:pt>
    <dgm:pt modelId="{A88182E9-197D-A64F-9C99-4710171A9592}" type="pres">
      <dgm:prSet presAssocID="{17DD76C6-F79E-BC46-B97F-26056836AE71}" presName="Name0" presStyleCnt="0">
        <dgm:presLayoutVars>
          <dgm:chPref val="1"/>
          <dgm:dir/>
          <dgm:animOne val="branch"/>
          <dgm:animLvl val="lvl"/>
          <dgm:resizeHandles val="exact"/>
        </dgm:presLayoutVars>
      </dgm:prSet>
      <dgm:spPr/>
      <dgm:t>
        <a:bodyPr/>
        <a:lstStyle/>
        <a:p>
          <a:endParaRPr lang="ru-RU"/>
        </a:p>
      </dgm:t>
    </dgm:pt>
    <dgm:pt modelId="{48419064-8987-3744-B41B-48E9A4DF5C23}" type="pres">
      <dgm:prSet presAssocID="{BC0717B6-6373-9E4C-B10F-FC3883FCFD38}" presName="root1" presStyleCnt="0"/>
      <dgm:spPr/>
    </dgm:pt>
    <dgm:pt modelId="{C3033D4A-98F4-AC47-83DC-9B95F83F847F}" type="pres">
      <dgm:prSet presAssocID="{BC0717B6-6373-9E4C-B10F-FC3883FCFD38}" presName="LevelOneTextNode" presStyleLbl="node0" presStyleIdx="0" presStyleCnt="1">
        <dgm:presLayoutVars>
          <dgm:chPref val="3"/>
        </dgm:presLayoutVars>
      </dgm:prSet>
      <dgm:spPr/>
      <dgm:t>
        <a:bodyPr/>
        <a:lstStyle/>
        <a:p>
          <a:endParaRPr lang="ru-RU"/>
        </a:p>
      </dgm:t>
    </dgm:pt>
    <dgm:pt modelId="{9DD606DC-464B-8544-A0BB-EC930AFEC632}" type="pres">
      <dgm:prSet presAssocID="{BC0717B6-6373-9E4C-B10F-FC3883FCFD38}" presName="level2hierChild" presStyleCnt="0"/>
      <dgm:spPr/>
    </dgm:pt>
    <dgm:pt modelId="{3C00B3F5-A95A-0649-835D-1788686A1790}" type="pres">
      <dgm:prSet presAssocID="{0C8BF2D5-E068-4842-87FE-8C2DA02C96BD}" presName="conn2-1" presStyleLbl="parChTrans1D2" presStyleIdx="0" presStyleCnt="2"/>
      <dgm:spPr/>
      <dgm:t>
        <a:bodyPr/>
        <a:lstStyle/>
        <a:p>
          <a:endParaRPr lang="ru-RU"/>
        </a:p>
      </dgm:t>
    </dgm:pt>
    <dgm:pt modelId="{B25B35D4-D07D-6D4A-A28D-E6045D61FE4D}" type="pres">
      <dgm:prSet presAssocID="{0C8BF2D5-E068-4842-87FE-8C2DA02C96BD}" presName="connTx" presStyleLbl="parChTrans1D2" presStyleIdx="0" presStyleCnt="2"/>
      <dgm:spPr/>
      <dgm:t>
        <a:bodyPr/>
        <a:lstStyle/>
        <a:p>
          <a:endParaRPr lang="ru-RU"/>
        </a:p>
      </dgm:t>
    </dgm:pt>
    <dgm:pt modelId="{51DC599D-EA28-FB4D-BE7C-083BAF4F0F48}" type="pres">
      <dgm:prSet presAssocID="{DC74D91D-682F-CD46-A9FC-6568921672B9}" presName="root2" presStyleCnt="0"/>
      <dgm:spPr/>
    </dgm:pt>
    <dgm:pt modelId="{E22838F6-2CCE-454E-AF88-FF9065254FDF}" type="pres">
      <dgm:prSet presAssocID="{DC74D91D-682F-CD46-A9FC-6568921672B9}" presName="LevelTwoTextNode" presStyleLbl="node2" presStyleIdx="0" presStyleCnt="2" custScaleX="193010" custScaleY="128666" custLinFactNeighborX="-334" custLinFactNeighborY="-52173">
        <dgm:presLayoutVars>
          <dgm:chPref val="3"/>
        </dgm:presLayoutVars>
      </dgm:prSet>
      <dgm:spPr/>
      <dgm:t>
        <a:bodyPr/>
        <a:lstStyle/>
        <a:p>
          <a:endParaRPr lang="ru-RU"/>
        </a:p>
      </dgm:t>
    </dgm:pt>
    <dgm:pt modelId="{4A3287C9-9232-F24E-9AEF-EBC5F00F2A3A}" type="pres">
      <dgm:prSet presAssocID="{DC74D91D-682F-CD46-A9FC-6568921672B9}" presName="level3hierChild" presStyleCnt="0"/>
      <dgm:spPr/>
    </dgm:pt>
    <dgm:pt modelId="{4772D90C-C894-E546-AC24-148C963E4A10}" type="pres">
      <dgm:prSet presAssocID="{189E589F-5C3B-3143-A2A6-A8B58FBDF9DA}" presName="conn2-1" presStyleLbl="parChTrans1D2" presStyleIdx="1" presStyleCnt="2"/>
      <dgm:spPr/>
      <dgm:t>
        <a:bodyPr/>
        <a:lstStyle/>
        <a:p>
          <a:endParaRPr lang="ru-RU"/>
        </a:p>
      </dgm:t>
    </dgm:pt>
    <dgm:pt modelId="{9EF70213-1AE9-C343-867B-99A0B9780146}" type="pres">
      <dgm:prSet presAssocID="{189E589F-5C3B-3143-A2A6-A8B58FBDF9DA}" presName="connTx" presStyleLbl="parChTrans1D2" presStyleIdx="1" presStyleCnt="2"/>
      <dgm:spPr/>
      <dgm:t>
        <a:bodyPr/>
        <a:lstStyle/>
        <a:p>
          <a:endParaRPr lang="ru-RU"/>
        </a:p>
      </dgm:t>
    </dgm:pt>
    <dgm:pt modelId="{F839E49B-F7AC-E145-95B0-79FD34241955}" type="pres">
      <dgm:prSet presAssocID="{77835A27-435F-4D48-A5A3-28D3312E00A3}" presName="root2" presStyleCnt="0"/>
      <dgm:spPr/>
    </dgm:pt>
    <dgm:pt modelId="{A6C87903-954B-1640-A6D5-4B02EDFE0C9B}" type="pres">
      <dgm:prSet presAssocID="{77835A27-435F-4D48-A5A3-28D3312E00A3}" presName="LevelTwoTextNode" presStyleLbl="node2" presStyleIdx="1" presStyleCnt="2" custScaleX="193010" custScaleY="128666" custLinFactNeighborX="-334" custLinFactNeighborY="64766">
        <dgm:presLayoutVars>
          <dgm:chPref val="3"/>
        </dgm:presLayoutVars>
      </dgm:prSet>
      <dgm:spPr/>
      <dgm:t>
        <a:bodyPr/>
        <a:lstStyle/>
        <a:p>
          <a:endParaRPr lang="ru-RU"/>
        </a:p>
      </dgm:t>
    </dgm:pt>
    <dgm:pt modelId="{D359E1BF-FC87-9B44-BDB9-7FA96C39E531}" type="pres">
      <dgm:prSet presAssocID="{77835A27-435F-4D48-A5A3-28D3312E00A3}" presName="level3hierChild" presStyleCnt="0"/>
      <dgm:spPr/>
    </dgm:pt>
  </dgm:ptLst>
  <dgm:cxnLst>
    <dgm:cxn modelId="{2805A2C3-2699-4501-AE33-79411107F42F}" type="presOf" srcId="{BC0717B6-6373-9E4C-B10F-FC3883FCFD38}" destId="{C3033D4A-98F4-AC47-83DC-9B95F83F847F}" srcOrd="0" destOrd="0" presId="urn:microsoft.com/office/officeart/2008/layout/HorizontalMultiLevelHierarchy"/>
    <dgm:cxn modelId="{CB439548-5B17-4E37-966E-17DEFF0EACBB}" type="presOf" srcId="{0C8BF2D5-E068-4842-87FE-8C2DA02C96BD}" destId="{B25B35D4-D07D-6D4A-A28D-E6045D61FE4D}" srcOrd="1" destOrd="0" presId="urn:microsoft.com/office/officeart/2008/layout/HorizontalMultiLevelHierarchy"/>
    <dgm:cxn modelId="{65115C9F-4860-8749-9C63-696545369D45}" srcId="{BC0717B6-6373-9E4C-B10F-FC3883FCFD38}" destId="{DC74D91D-682F-CD46-A9FC-6568921672B9}" srcOrd="0" destOrd="0" parTransId="{0C8BF2D5-E068-4842-87FE-8C2DA02C96BD}" sibTransId="{3F69A206-876E-0A45-B0D1-9382D38694F5}"/>
    <dgm:cxn modelId="{4BE0D0E2-4769-4A8A-B96D-C1DCB114394C}" type="presOf" srcId="{189E589F-5C3B-3143-A2A6-A8B58FBDF9DA}" destId="{4772D90C-C894-E546-AC24-148C963E4A10}" srcOrd="0" destOrd="0" presId="urn:microsoft.com/office/officeart/2008/layout/HorizontalMultiLevelHierarchy"/>
    <dgm:cxn modelId="{E59FF5CB-6320-F446-B863-D70AE77A5F6F}" srcId="{17DD76C6-F79E-BC46-B97F-26056836AE71}" destId="{BC0717B6-6373-9E4C-B10F-FC3883FCFD38}" srcOrd="0" destOrd="0" parTransId="{2AD1DA72-F638-E94B-94B5-1931E1C75A5D}" sibTransId="{40ABBA8D-6EAC-E542-BC29-5BBE8DB03F6C}"/>
    <dgm:cxn modelId="{85E12C67-5013-4F35-8167-8B4A74769BB9}" type="presOf" srcId="{0C8BF2D5-E068-4842-87FE-8C2DA02C96BD}" destId="{3C00B3F5-A95A-0649-835D-1788686A1790}" srcOrd="0" destOrd="0" presId="urn:microsoft.com/office/officeart/2008/layout/HorizontalMultiLevelHierarchy"/>
    <dgm:cxn modelId="{6197BF42-056B-4782-A586-A145379DEDB8}" type="presOf" srcId="{189E589F-5C3B-3143-A2A6-A8B58FBDF9DA}" destId="{9EF70213-1AE9-C343-867B-99A0B9780146}" srcOrd="1" destOrd="0" presId="urn:microsoft.com/office/officeart/2008/layout/HorizontalMultiLevelHierarchy"/>
    <dgm:cxn modelId="{A6BB820C-1DCE-49C3-AEA1-099D9AFB629B}" type="presOf" srcId="{DC74D91D-682F-CD46-A9FC-6568921672B9}" destId="{E22838F6-2CCE-454E-AF88-FF9065254FDF}" srcOrd="0" destOrd="0" presId="urn:microsoft.com/office/officeart/2008/layout/HorizontalMultiLevelHierarchy"/>
    <dgm:cxn modelId="{558ABC40-FD4C-4274-AD0F-3E3913D70EF8}" type="presOf" srcId="{77835A27-435F-4D48-A5A3-28D3312E00A3}" destId="{A6C87903-954B-1640-A6D5-4B02EDFE0C9B}" srcOrd="0" destOrd="0" presId="urn:microsoft.com/office/officeart/2008/layout/HorizontalMultiLevelHierarchy"/>
    <dgm:cxn modelId="{C04EA3FF-92D3-40D3-8827-A863E29BEDE2}" type="presOf" srcId="{17DD76C6-F79E-BC46-B97F-26056836AE71}" destId="{A88182E9-197D-A64F-9C99-4710171A9592}" srcOrd="0" destOrd="0" presId="urn:microsoft.com/office/officeart/2008/layout/HorizontalMultiLevelHierarchy"/>
    <dgm:cxn modelId="{5AF9BBB5-3717-1046-AEE5-F615A2799EEE}" srcId="{BC0717B6-6373-9E4C-B10F-FC3883FCFD38}" destId="{77835A27-435F-4D48-A5A3-28D3312E00A3}" srcOrd="1" destOrd="0" parTransId="{189E589F-5C3B-3143-A2A6-A8B58FBDF9DA}" sibTransId="{77F82F4E-ADD6-E541-AD13-7CC63EDAF6A9}"/>
    <dgm:cxn modelId="{5B556333-6429-4F34-8669-88893EE04FA4}" type="presParOf" srcId="{A88182E9-197D-A64F-9C99-4710171A9592}" destId="{48419064-8987-3744-B41B-48E9A4DF5C23}" srcOrd="0" destOrd="0" presId="urn:microsoft.com/office/officeart/2008/layout/HorizontalMultiLevelHierarchy"/>
    <dgm:cxn modelId="{2EC69868-B07F-437A-9533-EAC63F790C79}" type="presParOf" srcId="{48419064-8987-3744-B41B-48E9A4DF5C23}" destId="{C3033D4A-98F4-AC47-83DC-9B95F83F847F}" srcOrd="0" destOrd="0" presId="urn:microsoft.com/office/officeart/2008/layout/HorizontalMultiLevelHierarchy"/>
    <dgm:cxn modelId="{81CA78BC-079A-419A-9145-99CB07A1A78D}" type="presParOf" srcId="{48419064-8987-3744-B41B-48E9A4DF5C23}" destId="{9DD606DC-464B-8544-A0BB-EC930AFEC632}" srcOrd="1" destOrd="0" presId="urn:microsoft.com/office/officeart/2008/layout/HorizontalMultiLevelHierarchy"/>
    <dgm:cxn modelId="{BEF4690A-C358-4967-90F0-701A5B692C2A}" type="presParOf" srcId="{9DD606DC-464B-8544-A0BB-EC930AFEC632}" destId="{3C00B3F5-A95A-0649-835D-1788686A1790}" srcOrd="0" destOrd="0" presId="urn:microsoft.com/office/officeart/2008/layout/HorizontalMultiLevelHierarchy"/>
    <dgm:cxn modelId="{5D36958E-3881-4280-B362-D0F0FBF819B8}" type="presParOf" srcId="{3C00B3F5-A95A-0649-835D-1788686A1790}" destId="{B25B35D4-D07D-6D4A-A28D-E6045D61FE4D}" srcOrd="0" destOrd="0" presId="urn:microsoft.com/office/officeart/2008/layout/HorizontalMultiLevelHierarchy"/>
    <dgm:cxn modelId="{2DB7F0B1-882B-496B-9000-F314BDF264BE}" type="presParOf" srcId="{9DD606DC-464B-8544-A0BB-EC930AFEC632}" destId="{51DC599D-EA28-FB4D-BE7C-083BAF4F0F48}" srcOrd="1" destOrd="0" presId="urn:microsoft.com/office/officeart/2008/layout/HorizontalMultiLevelHierarchy"/>
    <dgm:cxn modelId="{23A292D2-D1AC-491B-8EA5-8B4939946CF3}" type="presParOf" srcId="{51DC599D-EA28-FB4D-BE7C-083BAF4F0F48}" destId="{E22838F6-2CCE-454E-AF88-FF9065254FDF}" srcOrd="0" destOrd="0" presId="urn:microsoft.com/office/officeart/2008/layout/HorizontalMultiLevelHierarchy"/>
    <dgm:cxn modelId="{61E13975-7A7D-466D-91A3-E47F14E4D052}" type="presParOf" srcId="{51DC599D-EA28-FB4D-BE7C-083BAF4F0F48}" destId="{4A3287C9-9232-F24E-9AEF-EBC5F00F2A3A}" srcOrd="1" destOrd="0" presId="urn:microsoft.com/office/officeart/2008/layout/HorizontalMultiLevelHierarchy"/>
    <dgm:cxn modelId="{9F6913FE-F1A5-4F42-9EC8-8ACC866B7F02}" type="presParOf" srcId="{9DD606DC-464B-8544-A0BB-EC930AFEC632}" destId="{4772D90C-C894-E546-AC24-148C963E4A10}" srcOrd="2" destOrd="0" presId="urn:microsoft.com/office/officeart/2008/layout/HorizontalMultiLevelHierarchy"/>
    <dgm:cxn modelId="{A9A36E4A-32F5-4832-9363-86754A94E4A2}" type="presParOf" srcId="{4772D90C-C894-E546-AC24-148C963E4A10}" destId="{9EF70213-1AE9-C343-867B-99A0B9780146}" srcOrd="0" destOrd="0" presId="urn:microsoft.com/office/officeart/2008/layout/HorizontalMultiLevelHierarchy"/>
    <dgm:cxn modelId="{1D1060D3-1429-4410-A79A-1D3708CC8086}" type="presParOf" srcId="{9DD606DC-464B-8544-A0BB-EC930AFEC632}" destId="{F839E49B-F7AC-E145-95B0-79FD34241955}" srcOrd="3" destOrd="0" presId="urn:microsoft.com/office/officeart/2008/layout/HorizontalMultiLevelHierarchy"/>
    <dgm:cxn modelId="{B21B3C09-BBAE-4784-AFB1-3A4EE69FBE3F}" type="presParOf" srcId="{F839E49B-F7AC-E145-95B0-79FD34241955}" destId="{A6C87903-954B-1640-A6D5-4B02EDFE0C9B}" srcOrd="0" destOrd="0" presId="urn:microsoft.com/office/officeart/2008/layout/HorizontalMultiLevelHierarchy"/>
    <dgm:cxn modelId="{E37E6AB1-5532-47D9-9158-94A1AC1636B9}" type="presParOf" srcId="{F839E49B-F7AC-E145-95B0-79FD34241955}" destId="{D359E1BF-FC87-9B44-BDB9-7FA96C39E531}" srcOrd="1" destOrd="0" presId="urn:microsoft.com/office/officeart/2008/layout/HorizontalMultiLevelHierarchy"/>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F0F604A3-1EEB-AF41-A701-589693EDF459}" type="doc">
      <dgm:prSet loTypeId="urn:microsoft.com/office/officeart/2005/8/layout/chevron2" loCatId="" qsTypeId="urn:microsoft.com/office/officeart/2005/8/quickstyle/simple4" qsCatId="simple" csTypeId="urn:microsoft.com/office/officeart/2005/8/colors/accent3_4" csCatId="accent3" phldr="1"/>
      <dgm:spPr/>
      <dgm:t>
        <a:bodyPr/>
        <a:lstStyle/>
        <a:p>
          <a:endParaRPr lang="ru-RU"/>
        </a:p>
      </dgm:t>
    </dgm:pt>
    <dgm:pt modelId="{74314168-1B12-984E-B509-F935B94D6283}">
      <dgm:prSet phldrT="[Текст]"/>
      <dgm:spPr/>
      <dgm:t>
        <a:bodyPr/>
        <a:lstStyle/>
        <a:p>
          <a:r>
            <a:rPr lang="ru-RU" b="1" dirty="0" smtClean="0">
              <a:solidFill>
                <a:srgbClr val="002060"/>
              </a:solidFill>
            </a:rPr>
            <a:t>2022</a:t>
          </a:r>
          <a:endParaRPr lang="ru-RU" b="1" dirty="0">
            <a:solidFill>
              <a:srgbClr val="002060"/>
            </a:solidFill>
          </a:endParaRPr>
        </a:p>
      </dgm:t>
    </dgm:pt>
    <dgm:pt modelId="{9C3723EE-6526-404A-A168-FBC342D26475}" type="parTrans" cxnId="{EA377271-5C87-C946-A988-3ED2D7DA4BD8}">
      <dgm:prSet/>
      <dgm:spPr/>
      <dgm:t>
        <a:bodyPr/>
        <a:lstStyle/>
        <a:p>
          <a:endParaRPr lang="ru-RU"/>
        </a:p>
      </dgm:t>
    </dgm:pt>
    <dgm:pt modelId="{AC88A27A-3541-0E44-B326-9D4ED4B94D64}" type="sibTrans" cxnId="{EA377271-5C87-C946-A988-3ED2D7DA4BD8}">
      <dgm:prSet/>
      <dgm:spPr/>
      <dgm:t>
        <a:bodyPr/>
        <a:lstStyle/>
        <a:p>
          <a:endParaRPr lang="ru-RU"/>
        </a:p>
      </dgm:t>
    </dgm:pt>
    <dgm:pt modelId="{1E68FC54-81AD-234D-BD15-406D935D11D8}">
      <dgm:prSet phldrT="[Текст]"/>
      <dgm:spPr/>
      <dgm:t>
        <a:bodyPr/>
        <a:lstStyle/>
        <a:p>
          <a:r>
            <a:rPr lang="ru-RU" b="0" i="0" u="none" dirty="0" smtClean="0"/>
            <a:t>Консолидированная бухгалтерская (финансовая) отчетность</a:t>
          </a:r>
          <a:endParaRPr lang="ru-RU" dirty="0"/>
        </a:p>
      </dgm:t>
    </dgm:pt>
    <dgm:pt modelId="{3EA33402-6AAF-B547-9A53-A1B6E772F63C}" type="parTrans" cxnId="{EA79BB37-9238-3E4B-B81B-C93BB75E5623}">
      <dgm:prSet/>
      <dgm:spPr/>
      <dgm:t>
        <a:bodyPr/>
        <a:lstStyle/>
        <a:p>
          <a:endParaRPr lang="ru-RU"/>
        </a:p>
      </dgm:t>
    </dgm:pt>
    <dgm:pt modelId="{F2A63F7F-0F23-CD4F-9100-EC6170F65253}" type="sibTrans" cxnId="{EA79BB37-9238-3E4B-B81B-C93BB75E5623}">
      <dgm:prSet/>
      <dgm:spPr/>
      <dgm:t>
        <a:bodyPr/>
        <a:lstStyle/>
        <a:p>
          <a:endParaRPr lang="ru-RU"/>
        </a:p>
      </dgm:t>
    </dgm:pt>
    <dgm:pt modelId="{CE454B27-A85A-B047-8A4A-F2A603EE94E4}">
      <dgm:prSet phldrT="[Текст]"/>
      <dgm:spPr/>
      <dgm:t>
        <a:bodyPr/>
        <a:lstStyle/>
        <a:p>
          <a:r>
            <a:rPr lang="ru-RU" b="1" dirty="0" smtClean="0">
              <a:solidFill>
                <a:srgbClr val="002060"/>
              </a:solidFill>
            </a:rPr>
            <a:t>2022</a:t>
          </a:r>
          <a:endParaRPr lang="ru-RU" b="1" dirty="0">
            <a:solidFill>
              <a:srgbClr val="002060"/>
            </a:solidFill>
          </a:endParaRPr>
        </a:p>
      </dgm:t>
    </dgm:pt>
    <dgm:pt modelId="{08E4FC70-C33D-C04F-A2F7-810D9F8E40A6}" type="parTrans" cxnId="{B3A269F8-CE13-D245-8D12-7C88C6A882A7}">
      <dgm:prSet/>
      <dgm:spPr/>
      <dgm:t>
        <a:bodyPr/>
        <a:lstStyle/>
        <a:p>
          <a:endParaRPr lang="ru-RU"/>
        </a:p>
      </dgm:t>
    </dgm:pt>
    <dgm:pt modelId="{225A8D1F-6454-B848-994C-2D6D42BAD665}" type="sibTrans" cxnId="{B3A269F8-CE13-D245-8D12-7C88C6A882A7}">
      <dgm:prSet/>
      <dgm:spPr/>
      <dgm:t>
        <a:bodyPr/>
        <a:lstStyle/>
        <a:p>
          <a:endParaRPr lang="ru-RU"/>
        </a:p>
      </dgm:t>
    </dgm:pt>
    <dgm:pt modelId="{5EE5B22F-F97D-5D47-9EEB-6F2C00A2ADA3}">
      <dgm:prSet phldrT="[Текст]"/>
      <dgm:spPr/>
      <dgm:t>
        <a:bodyPr/>
        <a:lstStyle/>
        <a:p>
          <a:r>
            <a:rPr lang="ru-RU" b="0" i="0" u="none" dirty="0" smtClean="0"/>
            <a:t>Сведения о показателях бухгалтерской (финансовой) отчетности по сегментам</a:t>
          </a:r>
          <a:endParaRPr lang="ru-RU" dirty="0"/>
        </a:p>
      </dgm:t>
    </dgm:pt>
    <dgm:pt modelId="{B002C6EE-EC65-124B-ACD8-DCC4DE5000FC}" type="parTrans" cxnId="{6E9667FA-A5A9-644F-AC98-A813EA04160C}">
      <dgm:prSet/>
      <dgm:spPr/>
      <dgm:t>
        <a:bodyPr/>
        <a:lstStyle/>
        <a:p>
          <a:endParaRPr lang="ru-RU"/>
        </a:p>
      </dgm:t>
    </dgm:pt>
    <dgm:pt modelId="{906C833D-C4A0-C748-8B37-A4961F40CC82}" type="sibTrans" cxnId="{6E9667FA-A5A9-644F-AC98-A813EA04160C}">
      <dgm:prSet/>
      <dgm:spPr/>
      <dgm:t>
        <a:bodyPr/>
        <a:lstStyle/>
        <a:p>
          <a:endParaRPr lang="ru-RU"/>
        </a:p>
      </dgm:t>
    </dgm:pt>
    <dgm:pt modelId="{BC2C0398-EA1C-F34F-8690-185AFB358C2E}">
      <dgm:prSet phldrT="[Текст]"/>
      <dgm:spPr/>
      <dgm:t>
        <a:bodyPr/>
        <a:lstStyle/>
        <a:p>
          <a:r>
            <a:rPr lang="ru-RU" b="1" dirty="0" smtClean="0">
              <a:solidFill>
                <a:srgbClr val="002060"/>
              </a:solidFill>
            </a:rPr>
            <a:t>2022</a:t>
          </a:r>
          <a:endParaRPr lang="ru-RU" b="1" dirty="0">
            <a:solidFill>
              <a:srgbClr val="002060"/>
            </a:solidFill>
          </a:endParaRPr>
        </a:p>
      </dgm:t>
    </dgm:pt>
    <dgm:pt modelId="{6DFA70D9-1327-144A-AC85-849D9C3CCF7D}" type="parTrans" cxnId="{0436CA4D-3CBA-D84C-874A-127588F07B67}">
      <dgm:prSet/>
      <dgm:spPr/>
      <dgm:t>
        <a:bodyPr/>
        <a:lstStyle/>
        <a:p>
          <a:endParaRPr lang="ru-RU"/>
        </a:p>
      </dgm:t>
    </dgm:pt>
    <dgm:pt modelId="{240EA121-2790-7746-A10F-AB0F7079EBDD}" type="sibTrans" cxnId="{0436CA4D-3CBA-D84C-874A-127588F07B67}">
      <dgm:prSet/>
      <dgm:spPr/>
      <dgm:t>
        <a:bodyPr/>
        <a:lstStyle/>
        <a:p>
          <a:endParaRPr lang="ru-RU"/>
        </a:p>
      </dgm:t>
    </dgm:pt>
    <dgm:pt modelId="{50F827E6-84C3-AB4D-A8E4-68A82F7C01EF}">
      <dgm:prSet phldrT="[Текст]"/>
      <dgm:spPr/>
      <dgm:t>
        <a:bodyPr/>
        <a:lstStyle/>
        <a:p>
          <a:r>
            <a:rPr lang="ru-RU" b="0" i="0" u="none" dirty="0" smtClean="0"/>
            <a:t>Метод долевого участия</a:t>
          </a:r>
          <a:endParaRPr lang="ru-RU" dirty="0"/>
        </a:p>
      </dgm:t>
    </dgm:pt>
    <dgm:pt modelId="{B35AB28E-8D2D-BC49-B650-AC0C8F6E827F}" type="parTrans" cxnId="{27BBA270-282E-BB41-85D2-BBE4A2CA71F6}">
      <dgm:prSet/>
      <dgm:spPr/>
      <dgm:t>
        <a:bodyPr/>
        <a:lstStyle/>
        <a:p>
          <a:endParaRPr lang="ru-RU"/>
        </a:p>
      </dgm:t>
    </dgm:pt>
    <dgm:pt modelId="{78362268-808C-944C-9D38-637740B5DA59}" type="sibTrans" cxnId="{27BBA270-282E-BB41-85D2-BBE4A2CA71F6}">
      <dgm:prSet/>
      <dgm:spPr/>
      <dgm:t>
        <a:bodyPr/>
        <a:lstStyle/>
        <a:p>
          <a:endParaRPr lang="ru-RU"/>
        </a:p>
      </dgm:t>
    </dgm:pt>
    <dgm:pt modelId="{B582311D-DE54-1E4B-9D9B-5BE66D4A59C7}">
      <dgm:prSet/>
      <dgm:spPr/>
      <dgm:t>
        <a:bodyPr/>
        <a:lstStyle/>
        <a:p>
          <a:r>
            <a:rPr lang="ru-RU" b="1" dirty="0" smtClean="0">
              <a:solidFill>
                <a:srgbClr val="002060"/>
              </a:solidFill>
            </a:rPr>
            <a:t>2022</a:t>
          </a:r>
          <a:endParaRPr lang="ru-RU" b="1" dirty="0">
            <a:solidFill>
              <a:srgbClr val="002060"/>
            </a:solidFill>
          </a:endParaRPr>
        </a:p>
      </dgm:t>
    </dgm:pt>
    <dgm:pt modelId="{73049E61-EA86-7442-A9BC-720FAEEC84A2}" type="parTrans" cxnId="{8686A894-9751-DA41-AFEF-CB1A30198A18}">
      <dgm:prSet/>
      <dgm:spPr/>
      <dgm:t>
        <a:bodyPr/>
        <a:lstStyle/>
        <a:p>
          <a:endParaRPr lang="ru-RU"/>
        </a:p>
      </dgm:t>
    </dgm:pt>
    <dgm:pt modelId="{77AFCED1-825C-C74E-9D3F-54E2B13A92E1}" type="sibTrans" cxnId="{8686A894-9751-DA41-AFEF-CB1A30198A18}">
      <dgm:prSet/>
      <dgm:spPr/>
      <dgm:t>
        <a:bodyPr/>
        <a:lstStyle/>
        <a:p>
          <a:endParaRPr lang="ru-RU"/>
        </a:p>
      </dgm:t>
    </dgm:pt>
    <dgm:pt modelId="{0304354B-0956-454A-94EE-3ACBA0D9C812}">
      <dgm:prSet/>
      <dgm:spPr/>
      <dgm:t>
        <a:bodyPr/>
        <a:lstStyle/>
        <a:p>
          <a:r>
            <a:rPr lang="ru-RU" b="0" i="0" u="none" smtClean="0"/>
            <a:t>Государственная (муниципальная) казна</a:t>
          </a:r>
          <a:endParaRPr lang="ru-RU"/>
        </a:p>
      </dgm:t>
    </dgm:pt>
    <dgm:pt modelId="{BF0D6A37-A9F4-6747-8487-9CA88D7DF9DB}" type="parTrans" cxnId="{4BA7EA37-1EFE-AD48-A0C2-FC8E12F1589D}">
      <dgm:prSet/>
      <dgm:spPr/>
      <dgm:t>
        <a:bodyPr/>
        <a:lstStyle/>
        <a:p>
          <a:endParaRPr lang="ru-RU"/>
        </a:p>
      </dgm:t>
    </dgm:pt>
    <dgm:pt modelId="{8F1125FC-00A6-CD46-819E-4F0F8B7977A1}" type="sibTrans" cxnId="{4BA7EA37-1EFE-AD48-A0C2-FC8E12F1589D}">
      <dgm:prSet/>
      <dgm:spPr/>
      <dgm:t>
        <a:bodyPr/>
        <a:lstStyle/>
        <a:p>
          <a:endParaRPr lang="ru-RU"/>
        </a:p>
      </dgm:t>
    </dgm:pt>
    <dgm:pt modelId="{E066341F-02D6-6B49-9159-5D5F11BB29ED}">
      <dgm:prSet/>
      <dgm:spPr/>
      <dgm:t>
        <a:bodyPr/>
        <a:lstStyle/>
        <a:p>
          <a:r>
            <a:rPr lang="ru-RU" b="1" dirty="0" smtClean="0">
              <a:solidFill>
                <a:srgbClr val="002060"/>
              </a:solidFill>
            </a:rPr>
            <a:t>2022</a:t>
          </a:r>
          <a:endParaRPr lang="ru-RU" b="1" dirty="0">
            <a:solidFill>
              <a:srgbClr val="002060"/>
            </a:solidFill>
          </a:endParaRPr>
        </a:p>
      </dgm:t>
    </dgm:pt>
    <dgm:pt modelId="{9D3B1C33-8922-314F-8F51-C06FB4574914}" type="parTrans" cxnId="{A625E499-1900-EB42-BF40-6B56004F33F2}">
      <dgm:prSet/>
      <dgm:spPr/>
      <dgm:t>
        <a:bodyPr/>
        <a:lstStyle/>
        <a:p>
          <a:endParaRPr lang="ru-RU"/>
        </a:p>
      </dgm:t>
    </dgm:pt>
    <dgm:pt modelId="{BF97378C-F4F1-2645-B206-C10F15DC5A9F}" type="sibTrans" cxnId="{A625E499-1900-EB42-BF40-6B56004F33F2}">
      <dgm:prSet/>
      <dgm:spPr/>
      <dgm:t>
        <a:bodyPr/>
        <a:lstStyle/>
        <a:p>
          <a:endParaRPr lang="ru-RU"/>
        </a:p>
      </dgm:t>
    </dgm:pt>
    <dgm:pt modelId="{5F05749A-1603-6F49-BA80-97E2E7CAAC7B}">
      <dgm:prSet/>
      <dgm:spPr/>
      <dgm:t>
        <a:bodyPr/>
        <a:lstStyle/>
        <a:p>
          <a:r>
            <a:rPr lang="ru-RU" b="0" i="0" u="none" smtClean="0"/>
            <a:t>Биологические активы</a:t>
          </a:r>
          <a:endParaRPr lang="ru-RU"/>
        </a:p>
      </dgm:t>
    </dgm:pt>
    <dgm:pt modelId="{4B9D7ADF-8E81-C245-AB70-8CB455B124CB}" type="parTrans" cxnId="{25AC3C52-82EA-5D44-98D4-28276785D8C4}">
      <dgm:prSet/>
      <dgm:spPr/>
      <dgm:t>
        <a:bodyPr/>
        <a:lstStyle/>
        <a:p>
          <a:endParaRPr lang="ru-RU"/>
        </a:p>
      </dgm:t>
    </dgm:pt>
    <dgm:pt modelId="{0D149361-1C02-054C-87C9-658C59FAFD2D}" type="sibTrans" cxnId="{25AC3C52-82EA-5D44-98D4-28276785D8C4}">
      <dgm:prSet/>
      <dgm:spPr/>
      <dgm:t>
        <a:bodyPr/>
        <a:lstStyle/>
        <a:p>
          <a:endParaRPr lang="ru-RU"/>
        </a:p>
      </dgm:t>
    </dgm:pt>
    <dgm:pt modelId="{BEDAAA04-C40D-544F-882E-10E6675613A5}" type="pres">
      <dgm:prSet presAssocID="{F0F604A3-1EEB-AF41-A701-589693EDF459}" presName="linearFlow" presStyleCnt="0">
        <dgm:presLayoutVars>
          <dgm:dir/>
          <dgm:animLvl val="lvl"/>
          <dgm:resizeHandles val="exact"/>
        </dgm:presLayoutVars>
      </dgm:prSet>
      <dgm:spPr/>
      <dgm:t>
        <a:bodyPr/>
        <a:lstStyle/>
        <a:p>
          <a:endParaRPr lang="ru-RU"/>
        </a:p>
      </dgm:t>
    </dgm:pt>
    <dgm:pt modelId="{A5A35C82-29B6-B44A-83E7-EF04B0AA8651}" type="pres">
      <dgm:prSet presAssocID="{74314168-1B12-984E-B509-F935B94D6283}" presName="composite" presStyleCnt="0"/>
      <dgm:spPr/>
    </dgm:pt>
    <dgm:pt modelId="{4010138D-ECA4-3D45-BDA2-93557D1701A4}" type="pres">
      <dgm:prSet presAssocID="{74314168-1B12-984E-B509-F935B94D6283}" presName="parentText" presStyleLbl="alignNode1" presStyleIdx="0" presStyleCnt="5">
        <dgm:presLayoutVars>
          <dgm:chMax val="1"/>
          <dgm:bulletEnabled val="1"/>
        </dgm:presLayoutVars>
      </dgm:prSet>
      <dgm:spPr/>
      <dgm:t>
        <a:bodyPr/>
        <a:lstStyle/>
        <a:p>
          <a:endParaRPr lang="ru-RU"/>
        </a:p>
      </dgm:t>
    </dgm:pt>
    <dgm:pt modelId="{CCDEE488-1D74-3744-B3E3-BB0768D20128}" type="pres">
      <dgm:prSet presAssocID="{74314168-1B12-984E-B509-F935B94D6283}" presName="descendantText" presStyleLbl="alignAcc1" presStyleIdx="0" presStyleCnt="5">
        <dgm:presLayoutVars>
          <dgm:bulletEnabled val="1"/>
        </dgm:presLayoutVars>
      </dgm:prSet>
      <dgm:spPr/>
      <dgm:t>
        <a:bodyPr/>
        <a:lstStyle/>
        <a:p>
          <a:endParaRPr lang="ru-RU"/>
        </a:p>
      </dgm:t>
    </dgm:pt>
    <dgm:pt modelId="{0EF7D263-6A1A-744E-84E5-4EA26DCD1123}" type="pres">
      <dgm:prSet presAssocID="{AC88A27A-3541-0E44-B326-9D4ED4B94D64}" presName="sp" presStyleCnt="0"/>
      <dgm:spPr/>
    </dgm:pt>
    <dgm:pt modelId="{98757095-A990-B447-AFF0-4065CC09E858}" type="pres">
      <dgm:prSet presAssocID="{CE454B27-A85A-B047-8A4A-F2A603EE94E4}" presName="composite" presStyleCnt="0"/>
      <dgm:spPr/>
    </dgm:pt>
    <dgm:pt modelId="{8B084D35-11CE-D74F-AED9-E3DBEF813034}" type="pres">
      <dgm:prSet presAssocID="{CE454B27-A85A-B047-8A4A-F2A603EE94E4}" presName="parentText" presStyleLbl="alignNode1" presStyleIdx="1" presStyleCnt="5">
        <dgm:presLayoutVars>
          <dgm:chMax val="1"/>
          <dgm:bulletEnabled val="1"/>
        </dgm:presLayoutVars>
      </dgm:prSet>
      <dgm:spPr/>
      <dgm:t>
        <a:bodyPr/>
        <a:lstStyle/>
        <a:p>
          <a:endParaRPr lang="ru-RU"/>
        </a:p>
      </dgm:t>
    </dgm:pt>
    <dgm:pt modelId="{EC336D97-D568-6F46-9CDD-CFCAFCDE9D11}" type="pres">
      <dgm:prSet presAssocID="{CE454B27-A85A-B047-8A4A-F2A603EE94E4}" presName="descendantText" presStyleLbl="alignAcc1" presStyleIdx="1" presStyleCnt="5">
        <dgm:presLayoutVars>
          <dgm:bulletEnabled val="1"/>
        </dgm:presLayoutVars>
      </dgm:prSet>
      <dgm:spPr/>
      <dgm:t>
        <a:bodyPr/>
        <a:lstStyle/>
        <a:p>
          <a:endParaRPr lang="ru-RU"/>
        </a:p>
      </dgm:t>
    </dgm:pt>
    <dgm:pt modelId="{D6AB7559-42E9-BE4E-AC6C-76ABE5A29747}" type="pres">
      <dgm:prSet presAssocID="{225A8D1F-6454-B848-994C-2D6D42BAD665}" presName="sp" presStyleCnt="0"/>
      <dgm:spPr/>
    </dgm:pt>
    <dgm:pt modelId="{39F83019-7368-494C-BF93-F5D312819429}" type="pres">
      <dgm:prSet presAssocID="{BC2C0398-EA1C-F34F-8690-185AFB358C2E}" presName="composite" presStyleCnt="0"/>
      <dgm:spPr/>
    </dgm:pt>
    <dgm:pt modelId="{49B2C5BD-4956-5D40-8ACB-08BFD3A2E5B3}" type="pres">
      <dgm:prSet presAssocID="{BC2C0398-EA1C-F34F-8690-185AFB358C2E}" presName="parentText" presStyleLbl="alignNode1" presStyleIdx="2" presStyleCnt="5">
        <dgm:presLayoutVars>
          <dgm:chMax val="1"/>
          <dgm:bulletEnabled val="1"/>
        </dgm:presLayoutVars>
      </dgm:prSet>
      <dgm:spPr/>
      <dgm:t>
        <a:bodyPr/>
        <a:lstStyle/>
        <a:p>
          <a:endParaRPr lang="ru-RU"/>
        </a:p>
      </dgm:t>
    </dgm:pt>
    <dgm:pt modelId="{0A22A108-9EE4-1B4A-BE75-70A5EEAE2D2D}" type="pres">
      <dgm:prSet presAssocID="{BC2C0398-EA1C-F34F-8690-185AFB358C2E}" presName="descendantText" presStyleLbl="alignAcc1" presStyleIdx="2" presStyleCnt="5">
        <dgm:presLayoutVars>
          <dgm:bulletEnabled val="1"/>
        </dgm:presLayoutVars>
      </dgm:prSet>
      <dgm:spPr/>
      <dgm:t>
        <a:bodyPr/>
        <a:lstStyle/>
        <a:p>
          <a:endParaRPr lang="ru-RU"/>
        </a:p>
      </dgm:t>
    </dgm:pt>
    <dgm:pt modelId="{3FED4E45-D082-F14C-98B3-6F55B85B7EEE}" type="pres">
      <dgm:prSet presAssocID="{240EA121-2790-7746-A10F-AB0F7079EBDD}" presName="sp" presStyleCnt="0"/>
      <dgm:spPr/>
    </dgm:pt>
    <dgm:pt modelId="{48A377D6-9CDA-314B-ABA0-05F537243325}" type="pres">
      <dgm:prSet presAssocID="{B582311D-DE54-1E4B-9D9B-5BE66D4A59C7}" presName="composite" presStyleCnt="0"/>
      <dgm:spPr/>
    </dgm:pt>
    <dgm:pt modelId="{AD4D25D7-03F7-6949-B334-3D53370655B7}" type="pres">
      <dgm:prSet presAssocID="{B582311D-DE54-1E4B-9D9B-5BE66D4A59C7}" presName="parentText" presStyleLbl="alignNode1" presStyleIdx="3" presStyleCnt="5">
        <dgm:presLayoutVars>
          <dgm:chMax val="1"/>
          <dgm:bulletEnabled val="1"/>
        </dgm:presLayoutVars>
      </dgm:prSet>
      <dgm:spPr/>
      <dgm:t>
        <a:bodyPr/>
        <a:lstStyle/>
        <a:p>
          <a:endParaRPr lang="ru-RU"/>
        </a:p>
      </dgm:t>
    </dgm:pt>
    <dgm:pt modelId="{9FE20461-D4C8-C54F-8338-C865A4CF5317}" type="pres">
      <dgm:prSet presAssocID="{B582311D-DE54-1E4B-9D9B-5BE66D4A59C7}" presName="descendantText" presStyleLbl="alignAcc1" presStyleIdx="3" presStyleCnt="5">
        <dgm:presLayoutVars>
          <dgm:bulletEnabled val="1"/>
        </dgm:presLayoutVars>
      </dgm:prSet>
      <dgm:spPr/>
      <dgm:t>
        <a:bodyPr/>
        <a:lstStyle/>
        <a:p>
          <a:endParaRPr lang="ru-RU"/>
        </a:p>
      </dgm:t>
    </dgm:pt>
    <dgm:pt modelId="{6713F012-E2B5-C74D-9450-5EC734DFABDC}" type="pres">
      <dgm:prSet presAssocID="{77AFCED1-825C-C74E-9D3F-54E2B13A92E1}" presName="sp" presStyleCnt="0"/>
      <dgm:spPr/>
    </dgm:pt>
    <dgm:pt modelId="{09D01B30-8F7E-F646-B47F-06737259CFE7}" type="pres">
      <dgm:prSet presAssocID="{E066341F-02D6-6B49-9159-5D5F11BB29ED}" presName="composite" presStyleCnt="0"/>
      <dgm:spPr/>
    </dgm:pt>
    <dgm:pt modelId="{5DFB3771-290C-0045-A837-40662A6F8961}" type="pres">
      <dgm:prSet presAssocID="{E066341F-02D6-6B49-9159-5D5F11BB29ED}" presName="parentText" presStyleLbl="alignNode1" presStyleIdx="4" presStyleCnt="5">
        <dgm:presLayoutVars>
          <dgm:chMax val="1"/>
          <dgm:bulletEnabled val="1"/>
        </dgm:presLayoutVars>
      </dgm:prSet>
      <dgm:spPr/>
      <dgm:t>
        <a:bodyPr/>
        <a:lstStyle/>
        <a:p>
          <a:endParaRPr lang="ru-RU"/>
        </a:p>
      </dgm:t>
    </dgm:pt>
    <dgm:pt modelId="{0229FBA6-B4B3-CC40-99A5-BBDB88CD948D}" type="pres">
      <dgm:prSet presAssocID="{E066341F-02D6-6B49-9159-5D5F11BB29ED}" presName="descendantText" presStyleLbl="alignAcc1" presStyleIdx="4" presStyleCnt="5">
        <dgm:presLayoutVars>
          <dgm:bulletEnabled val="1"/>
        </dgm:presLayoutVars>
      </dgm:prSet>
      <dgm:spPr/>
      <dgm:t>
        <a:bodyPr/>
        <a:lstStyle/>
        <a:p>
          <a:endParaRPr lang="ru-RU"/>
        </a:p>
      </dgm:t>
    </dgm:pt>
  </dgm:ptLst>
  <dgm:cxnLst>
    <dgm:cxn modelId="{DA0513AB-7112-400D-80C0-201BC725B3AA}" type="presOf" srcId="{74314168-1B12-984E-B509-F935B94D6283}" destId="{4010138D-ECA4-3D45-BDA2-93557D1701A4}" srcOrd="0" destOrd="0" presId="urn:microsoft.com/office/officeart/2005/8/layout/chevron2"/>
    <dgm:cxn modelId="{5E9A7EAD-DD39-43B0-AC80-653C29100FA0}" type="presOf" srcId="{0304354B-0956-454A-94EE-3ACBA0D9C812}" destId="{9FE20461-D4C8-C54F-8338-C865A4CF5317}" srcOrd="0" destOrd="0" presId="urn:microsoft.com/office/officeart/2005/8/layout/chevron2"/>
    <dgm:cxn modelId="{DE6D4F24-C137-472D-B7AA-A942A05C0292}" type="presOf" srcId="{F0F604A3-1EEB-AF41-A701-589693EDF459}" destId="{BEDAAA04-C40D-544F-882E-10E6675613A5}" srcOrd="0" destOrd="0" presId="urn:microsoft.com/office/officeart/2005/8/layout/chevron2"/>
    <dgm:cxn modelId="{F467FEC9-B8C0-4659-8A17-00FB85898DDC}" type="presOf" srcId="{B582311D-DE54-1E4B-9D9B-5BE66D4A59C7}" destId="{AD4D25D7-03F7-6949-B334-3D53370655B7}" srcOrd="0" destOrd="0" presId="urn:microsoft.com/office/officeart/2005/8/layout/chevron2"/>
    <dgm:cxn modelId="{8686A894-9751-DA41-AFEF-CB1A30198A18}" srcId="{F0F604A3-1EEB-AF41-A701-589693EDF459}" destId="{B582311D-DE54-1E4B-9D9B-5BE66D4A59C7}" srcOrd="3" destOrd="0" parTransId="{73049E61-EA86-7442-A9BC-720FAEEC84A2}" sibTransId="{77AFCED1-825C-C74E-9D3F-54E2B13A92E1}"/>
    <dgm:cxn modelId="{27BBA270-282E-BB41-85D2-BBE4A2CA71F6}" srcId="{BC2C0398-EA1C-F34F-8690-185AFB358C2E}" destId="{50F827E6-84C3-AB4D-A8E4-68A82F7C01EF}" srcOrd="0" destOrd="0" parTransId="{B35AB28E-8D2D-BC49-B650-AC0C8F6E827F}" sibTransId="{78362268-808C-944C-9D38-637740B5DA59}"/>
    <dgm:cxn modelId="{25AC3C52-82EA-5D44-98D4-28276785D8C4}" srcId="{E066341F-02D6-6B49-9159-5D5F11BB29ED}" destId="{5F05749A-1603-6F49-BA80-97E2E7CAAC7B}" srcOrd="0" destOrd="0" parTransId="{4B9D7ADF-8E81-C245-AB70-8CB455B124CB}" sibTransId="{0D149361-1C02-054C-87C9-658C59FAFD2D}"/>
    <dgm:cxn modelId="{F377436C-D3AE-4BB6-A235-47E6AE528C43}" type="presOf" srcId="{1E68FC54-81AD-234D-BD15-406D935D11D8}" destId="{CCDEE488-1D74-3744-B3E3-BB0768D20128}" srcOrd="0" destOrd="0" presId="urn:microsoft.com/office/officeart/2005/8/layout/chevron2"/>
    <dgm:cxn modelId="{741468FB-9ABD-47B3-8EBF-57653121E230}" type="presOf" srcId="{50F827E6-84C3-AB4D-A8E4-68A82F7C01EF}" destId="{0A22A108-9EE4-1B4A-BE75-70A5EEAE2D2D}" srcOrd="0" destOrd="0" presId="urn:microsoft.com/office/officeart/2005/8/layout/chevron2"/>
    <dgm:cxn modelId="{EA79BB37-9238-3E4B-B81B-C93BB75E5623}" srcId="{74314168-1B12-984E-B509-F935B94D6283}" destId="{1E68FC54-81AD-234D-BD15-406D935D11D8}" srcOrd="0" destOrd="0" parTransId="{3EA33402-6AAF-B547-9A53-A1B6E772F63C}" sibTransId="{F2A63F7F-0F23-CD4F-9100-EC6170F65253}"/>
    <dgm:cxn modelId="{5F935A9B-15FB-4B31-B825-D77EED13A042}" type="presOf" srcId="{5F05749A-1603-6F49-BA80-97E2E7CAAC7B}" destId="{0229FBA6-B4B3-CC40-99A5-BBDB88CD948D}" srcOrd="0" destOrd="0" presId="urn:microsoft.com/office/officeart/2005/8/layout/chevron2"/>
    <dgm:cxn modelId="{FF377E9F-0026-4866-B4D5-BA4546A5C6E6}" type="presOf" srcId="{CE454B27-A85A-B047-8A4A-F2A603EE94E4}" destId="{8B084D35-11CE-D74F-AED9-E3DBEF813034}" srcOrd="0" destOrd="0" presId="urn:microsoft.com/office/officeart/2005/8/layout/chevron2"/>
    <dgm:cxn modelId="{6E9667FA-A5A9-644F-AC98-A813EA04160C}" srcId="{CE454B27-A85A-B047-8A4A-F2A603EE94E4}" destId="{5EE5B22F-F97D-5D47-9EEB-6F2C00A2ADA3}" srcOrd="0" destOrd="0" parTransId="{B002C6EE-EC65-124B-ACD8-DCC4DE5000FC}" sibTransId="{906C833D-C4A0-C748-8B37-A4961F40CC82}"/>
    <dgm:cxn modelId="{A625E499-1900-EB42-BF40-6B56004F33F2}" srcId="{F0F604A3-1EEB-AF41-A701-589693EDF459}" destId="{E066341F-02D6-6B49-9159-5D5F11BB29ED}" srcOrd="4" destOrd="0" parTransId="{9D3B1C33-8922-314F-8F51-C06FB4574914}" sibTransId="{BF97378C-F4F1-2645-B206-C10F15DC5A9F}"/>
    <dgm:cxn modelId="{C70BE966-5ED4-4A06-AD00-3B2580CD223B}" type="presOf" srcId="{BC2C0398-EA1C-F34F-8690-185AFB358C2E}" destId="{49B2C5BD-4956-5D40-8ACB-08BFD3A2E5B3}" srcOrd="0" destOrd="0" presId="urn:microsoft.com/office/officeart/2005/8/layout/chevron2"/>
    <dgm:cxn modelId="{58DA01CB-C365-44C1-8056-581A936C761D}" type="presOf" srcId="{E066341F-02D6-6B49-9159-5D5F11BB29ED}" destId="{5DFB3771-290C-0045-A837-40662A6F8961}" srcOrd="0" destOrd="0" presId="urn:microsoft.com/office/officeart/2005/8/layout/chevron2"/>
    <dgm:cxn modelId="{B3A269F8-CE13-D245-8D12-7C88C6A882A7}" srcId="{F0F604A3-1EEB-AF41-A701-589693EDF459}" destId="{CE454B27-A85A-B047-8A4A-F2A603EE94E4}" srcOrd="1" destOrd="0" parTransId="{08E4FC70-C33D-C04F-A2F7-810D9F8E40A6}" sibTransId="{225A8D1F-6454-B848-994C-2D6D42BAD665}"/>
    <dgm:cxn modelId="{0436CA4D-3CBA-D84C-874A-127588F07B67}" srcId="{F0F604A3-1EEB-AF41-A701-589693EDF459}" destId="{BC2C0398-EA1C-F34F-8690-185AFB358C2E}" srcOrd="2" destOrd="0" parTransId="{6DFA70D9-1327-144A-AC85-849D9C3CCF7D}" sibTransId="{240EA121-2790-7746-A10F-AB0F7079EBDD}"/>
    <dgm:cxn modelId="{EA377271-5C87-C946-A988-3ED2D7DA4BD8}" srcId="{F0F604A3-1EEB-AF41-A701-589693EDF459}" destId="{74314168-1B12-984E-B509-F935B94D6283}" srcOrd="0" destOrd="0" parTransId="{9C3723EE-6526-404A-A168-FBC342D26475}" sibTransId="{AC88A27A-3541-0E44-B326-9D4ED4B94D64}"/>
    <dgm:cxn modelId="{92A420B9-C05E-4843-ABFB-6210173E9DBB}" type="presOf" srcId="{5EE5B22F-F97D-5D47-9EEB-6F2C00A2ADA3}" destId="{EC336D97-D568-6F46-9CDD-CFCAFCDE9D11}" srcOrd="0" destOrd="0" presId="urn:microsoft.com/office/officeart/2005/8/layout/chevron2"/>
    <dgm:cxn modelId="{4BA7EA37-1EFE-AD48-A0C2-FC8E12F1589D}" srcId="{B582311D-DE54-1E4B-9D9B-5BE66D4A59C7}" destId="{0304354B-0956-454A-94EE-3ACBA0D9C812}" srcOrd="0" destOrd="0" parTransId="{BF0D6A37-A9F4-6747-8487-9CA88D7DF9DB}" sibTransId="{8F1125FC-00A6-CD46-819E-4F0F8B7977A1}"/>
    <dgm:cxn modelId="{E5102C59-D6AC-4901-B86B-11EA7F8BFFEB}" type="presParOf" srcId="{BEDAAA04-C40D-544F-882E-10E6675613A5}" destId="{A5A35C82-29B6-B44A-83E7-EF04B0AA8651}" srcOrd="0" destOrd="0" presId="urn:microsoft.com/office/officeart/2005/8/layout/chevron2"/>
    <dgm:cxn modelId="{4A103B23-C050-43EB-950E-2F209570C0A2}" type="presParOf" srcId="{A5A35C82-29B6-B44A-83E7-EF04B0AA8651}" destId="{4010138D-ECA4-3D45-BDA2-93557D1701A4}" srcOrd="0" destOrd="0" presId="urn:microsoft.com/office/officeart/2005/8/layout/chevron2"/>
    <dgm:cxn modelId="{62D5C120-146A-4461-B5E5-0EDD855DF424}" type="presParOf" srcId="{A5A35C82-29B6-B44A-83E7-EF04B0AA8651}" destId="{CCDEE488-1D74-3744-B3E3-BB0768D20128}" srcOrd="1" destOrd="0" presId="urn:microsoft.com/office/officeart/2005/8/layout/chevron2"/>
    <dgm:cxn modelId="{3B9E9075-2926-43DA-A1FD-B80CAB2E7FB3}" type="presParOf" srcId="{BEDAAA04-C40D-544F-882E-10E6675613A5}" destId="{0EF7D263-6A1A-744E-84E5-4EA26DCD1123}" srcOrd="1" destOrd="0" presId="urn:microsoft.com/office/officeart/2005/8/layout/chevron2"/>
    <dgm:cxn modelId="{A74C7A72-3C41-4B04-9469-B4987E8CC4A6}" type="presParOf" srcId="{BEDAAA04-C40D-544F-882E-10E6675613A5}" destId="{98757095-A990-B447-AFF0-4065CC09E858}" srcOrd="2" destOrd="0" presId="urn:microsoft.com/office/officeart/2005/8/layout/chevron2"/>
    <dgm:cxn modelId="{B6A14432-084D-4BE5-8064-6B3EB10C8F29}" type="presParOf" srcId="{98757095-A990-B447-AFF0-4065CC09E858}" destId="{8B084D35-11CE-D74F-AED9-E3DBEF813034}" srcOrd="0" destOrd="0" presId="urn:microsoft.com/office/officeart/2005/8/layout/chevron2"/>
    <dgm:cxn modelId="{5E888F70-9095-4453-B584-9A0986C13E81}" type="presParOf" srcId="{98757095-A990-B447-AFF0-4065CC09E858}" destId="{EC336D97-D568-6F46-9CDD-CFCAFCDE9D11}" srcOrd="1" destOrd="0" presId="urn:microsoft.com/office/officeart/2005/8/layout/chevron2"/>
    <dgm:cxn modelId="{B997C55E-92ED-443E-8E90-30EB246D7CEC}" type="presParOf" srcId="{BEDAAA04-C40D-544F-882E-10E6675613A5}" destId="{D6AB7559-42E9-BE4E-AC6C-76ABE5A29747}" srcOrd="3" destOrd="0" presId="urn:microsoft.com/office/officeart/2005/8/layout/chevron2"/>
    <dgm:cxn modelId="{2F129EC5-6714-4994-A606-2D612B693F85}" type="presParOf" srcId="{BEDAAA04-C40D-544F-882E-10E6675613A5}" destId="{39F83019-7368-494C-BF93-F5D312819429}" srcOrd="4" destOrd="0" presId="urn:microsoft.com/office/officeart/2005/8/layout/chevron2"/>
    <dgm:cxn modelId="{60081C6B-6642-430F-A6EB-50A520283100}" type="presParOf" srcId="{39F83019-7368-494C-BF93-F5D312819429}" destId="{49B2C5BD-4956-5D40-8ACB-08BFD3A2E5B3}" srcOrd="0" destOrd="0" presId="urn:microsoft.com/office/officeart/2005/8/layout/chevron2"/>
    <dgm:cxn modelId="{61A01AC7-6A47-4796-91BD-78F12CA2CFBC}" type="presParOf" srcId="{39F83019-7368-494C-BF93-F5D312819429}" destId="{0A22A108-9EE4-1B4A-BE75-70A5EEAE2D2D}" srcOrd="1" destOrd="0" presId="urn:microsoft.com/office/officeart/2005/8/layout/chevron2"/>
    <dgm:cxn modelId="{A44E192B-EF14-4C9C-98B8-96E61A11608E}" type="presParOf" srcId="{BEDAAA04-C40D-544F-882E-10E6675613A5}" destId="{3FED4E45-D082-F14C-98B3-6F55B85B7EEE}" srcOrd="5" destOrd="0" presId="urn:microsoft.com/office/officeart/2005/8/layout/chevron2"/>
    <dgm:cxn modelId="{35F65522-4F54-4796-A696-C552B216BC1B}" type="presParOf" srcId="{BEDAAA04-C40D-544F-882E-10E6675613A5}" destId="{48A377D6-9CDA-314B-ABA0-05F537243325}" srcOrd="6" destOrd="0" presId="urn:microsoft.com/office/officeart/2005/8/layout/chevron2"/>
    <dgm:cxn modelId="{96FBDC97-B0CB-4B1B-BA51-28DC87E9F075}" type="presParOf" srcId="{48A377D6-9CDA-314B-ABA0-05F537243325}" destId="{AD4D25D7-03F7-6949-B334-3D53370655B7}" srcOrd="0" destOrd="0" presId="urn:microsoft.com/office/officeart/2005/8/layout/chevron2"/>
    <dgm:cxn modelId="{B0F682F2-A7E7-409E-8313-6555A1D6521F}" type="presParOf" srcId="{48A377D6-9CDA-314B-ABA0-05F537243325}" destId="{9FE20461-D4C8-C54F-8338-C865A4CF5317}" srcOrd="1" destOrd="0" presId="urn:microsoft.com/office/officeart/2005/8/layout/chevron2"/>
    <dgm:cxn modelId="{60F3AB72-08B4-4B1A-9D40-BB4442B13851}" type="presParOf" srcId="{BEDAAA04-C40D-544F-882E-10E6675613A5}" destId="{6713F012-E2B5-C74D-9450-5EC734DFABDC}" srcOrd="7" destOrd="0" presId="urn:microsoft.com/office/officeart/2005/8/layout/chevron2"/>
    <dgm:cxn modelId="{65D63C74-8ED2-4910-9E47-EB4378C87CD7}" type="presParOf" srcId="{BEDAAA04-C40D-544F-882E-10E6675613A5}" destId="{09D01B30-8F7E-F646-B47F-06737259CFE7}" srcOrd="8" destOrd="0" presId="urn:microsoft.com/office/officeart/2005/8/layout/chevron2"/>
    <dgm:cxn modelId="{EABA22DE-331C-4FEB-BBB7-54F697844492}" type="presParOf" srcId="{09D01B30-8F7E-F646-B47F-06737259CFE7}" destId="{5DFB3771-290C-0045-A837-40662A6F8961}" srcOrd="0" destOrd="0" presId="urn:microsoft.com/office/officeart/2005/8/layout/chevron2"/>
    <dgm:cxn modelId="{41FF4B61-B5CE-492C-92F2-57BBDCC5369A}" type="presParOf" srcId="{09D01B30-8F7E-F646-B47F-06737259CFE7}" destId="{0229FBA6-B4B3-CC40-99A5-BBDB88CD948D}"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4B6E0D1-C7BE-4C9D-B1F8-07966B319894}">
      <dsp:nvSpPr>
        <dsp:cNvPr id="0" name=""/>
        <dsp:cNvSpPr/>
      </dsp:nvSpPr>
      <dsp:spPr>
        <a:xfrm>
          <a:off x="0" y="2262806"/>
          <a:ext cx="1715903" cy="1003100"/>
        </a:xfrm>
        <a:prstGeom prst="roundRect">
          <a:avLst>
            <a:gd name="adj" fmla="val 10000"/>
          </a:avLst>
        </a:prstGeom>
        <a:gradFill rotWithShape="0">
          <a:gsLst>
            <a:gs pos="0">
              <a:schemeClr val="accent3">
                <a:hueOff val="0"/>
                <a:satOff val="0"/>
                <a:lumOff val="0"/>
                <a:alphaOff val="0"/>
                <a:tint val="50000"/>
                <a:satMod val="300000"/>
              </a:schemeClr>
            </a:gs>
            <a:gs pos="35000">
              <a:schemeClr val="accent3">
                <a:hueOff val="0"/>
                <a:satOff val="0"/>
                <a:lumOff val="0"/>
                <a:alphaOff val="0"/>
                <a:tint val="37000"/>
                <a:satMod val="300000"/>
              </a:schemeClr>
            </a:gs>
            <a:gs pos="100000">
              <a:schemeClr val="accent3">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0320" tIns="20320" rIns="20320" bIns="20320" numCol="1" spcCol="1270" anchor="ctr" anchorCtr="0">
          <a:noAutofit/>
        </a:bodyPr>
        <a:lstStyle/>
        <a:p>
          <a:pPr lvl="0" algn="ctr" defTabSz="1422400">
            <a:lnSpc>
              <a:spcPct val="90000"/>
            </a:lnSpc>
            <a:spcBef>
              <a:spcPct val="0"/>
            </a:spcBef>
            <a:spcAft>
              <a:spcPct val="35000"/>
            </a:spcAft>
          </a:pPr>
          <a:r>
            <a:rPr lang="ru-RU" sz="3200" b="1" kern="1200" dirty="0" smtClean="0"/>
            <a:t>0503125</a:t>
          </a:r>
          <a:endParaRPr lang="ru-RU" sz="3200" b="1" kern="1200" dirty="0"/>
        </a:p>
      </dsp:txBody>
      <dsp:txXfrm>
        <a:off x="29380" y="2292186"/>
        <a:ext cx="1657143" cy="944340"/>
      </dsp:txXfrm>
    </dsp:sp>
    <dsp:sp modelId="{6DE91E2C-1E5D-4372-ACB9-EAD144FA32A1}">
      <dsp:nvSpPr>
        <dsp:cNvPr id="0" name=""/>
        <dsp:cNvSpPr/>
      </dsp:nvSpPr>
      <dsp:spPr>
        <a:xfrm rot="18245515">
          <a:off x="1391695" y="2136970"/>
          <a:ext cx="1475423" cy="32915"/>
        </a:xfrm>
        <a:custGeom>
          <a:avLst/>
          <a:gdLst/>
          <a:ahLst/>
          <a:cxnLst/>
          <a:rect l="0" t="0" r="0" b="0"/>
          <a:pathLst>
            <a:path>
              <a:moveTo>
                <a:pt x="0" y="16457"/>
              </a:moveTo>
              <a:lnTo>
                <a:pt x="1475423" y="16457"/>
              </a:lnTo>
            </a:path>
          </a:pathLst>
        </a:custGeom>
        <a:noFill/>
        <a:ln w="254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ru-RU" sz="500" b="1" kern="1200"/>
        </a:p>
      </dsp:txBody>
      <dsp:txXfrm>
        <a:off x="2092521" y="2116542"/>
        <a:ext cx="73771" cy="73771"/>
      </dsp:txXfrm>
    </dsp:sp>
    <dsp:sp modelId="{1FAF95AD-BCE2-42D2-9CDE-BD7C262790CC}">
      <dsp:nvSpPr>
        <dsp:cNvPr id="0" name=""/>
        <dsp:cNvSpPr/>
      </dsp:nvSpPr>
      <dsp:spPr>
        <a:xfrm>
          <a:off x="2542911" y="1040949"/>
          <a:ext cx="2396527" cy="1003100"/>
        </a:xfrm>
        <a:prstGeom prst="roundRect">
          <a:avLst>
            <a:gd name="adj" fmla="val 10000"/>
          </a:avLst>
        </a:prstGeom>
        <a:gradFill rotWithShape="0">
          <a:gsLst>
            <a:gs pos="0">
              <a:schemeClr val="tx2">
                <a:lumMod val="40000"/>
                <a:lumOff val="60000"/>
              </a:schemeClr>
            </a:gs>
            <a:gs pos="35000">
              <a:schemeClr val="tx2">
                <a:lumMod val="20000"/>
                <a:lumOff val="80000"/>
              </a:schemeClr>
            </a:gs>
            <a:gs pos="100000">
              <a:schemeClr val="bg1"/>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0320" tIns="20320" rIns="20320" bIns="20320" numCol="1" spcCol="1270" anchor="ctr" anchorCtr="0">
          <a:noAutofit/>
        </a:bodyPr>
        <a:lstStyle/>
        <a:p>
          <a:pPr lvl="0" algn="ctr" defTabSz="1422400">
            <a:lnSpc>
              <a:spcPct val="90000"/>
            </a:lnSpc>
            <a:spcBef>
              <a:spcPct val="0"/>
            </a:spcBef>
            <a:spcAft>
              <a:spcPct val="35000"/>
            </a:spcAft>
          </a:pPr>
          <a:r>
            <a:rPr lang="ru-RU" sz="3200" b="1" kern="1200" dirty="0" smtClean="0"/>
            <a:t>1 303 05 000</a:t>
          </a:r>
          <a:endParaRPr lang="ru-RU" sz="3200" b="1" kern="1200" dirty="0"/>
        </a:p>
      </dsp:txBody>
      <dsp:txXfrm>
        <a:off x="2572291" y="1070329"/>
        <a:ext cx="2337767" cy="944340"/>
      </dsp:txXfrm>
    </dsp:sp>
    <dsp:sp modelId="{AE7E9E41-B68D-41BF-BF68-4345BD774F10}">
      <dsp:nvSpPr>
        <dsp:cNvPr id="0" name=""/>
        <dsp:cNvSpPr/>
      </dsp:nvSpPr>
      <dsp:spPr>
        <a:xfrm rot="19058262">
          <a:off x="4800657" y="1167895"/>
          <a:ext cx="1063040" cy="32915"/>
        </a:xfrm>
        <a:custGeom>
          <a:avLst/>
          <a:gdLst/>
          <a:ahLst/>
          <a:cxnLst/>
          <a:rect l="0" t="0" r="0" b="0"/>
          <a:pathLst>
            <a:path>
              <a:moveTo>
                <a:pt x="0" y="16457"/>
              </a:moveTo>
              <a:lnTo>
                <a:pt x="1063040" y="16457"/>
              </a:lnTo>
            </a:path>
          </a:pathLst>
        </a:custGeom>
        <a:noFill/>
        <a:ln w="25400" cap="flat" cmpd="sng" algn="ctr">
          <a:solidFill>
            <a:schemeClr val="accent3">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ru-RU" sz="500" b="1" kern="1200"/>
        </a:p>
      </dsp:txBody>
      <dsp:txXfrm>
        <a:off x="5305602" y="1157777"/>
        <a:ext cx="53152" cy="53152"/>
      </dsp:txXfrm>
    </dsp:sp>
    <dsp:sp modelId="{1C5DF5CA-D03A-46ED-A362-25B1584CC5F0}">
      <dsp:nvSpPr>
        <dsp:cNvPr id="0" name=""/>
        <dsp:cNvSpPr/>
      </dsp:nvSpPr>
      <dsp:spPr>
        <a:xfrm>
          <a:off x="5724917" y="324655"/>
          <a:ext cx="2396527" cy="1003100"/>
        </a:xfrm>
        <a:prstGeom prst="roundRect">
          <a:avLst>
            <a:gd name="adj" fmla="val 10000"/>
          </a:avLst>
        </a:prstGeom>
        <a:gradFill rotWithShape="0">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0320" tIns="20320" rIns="20320" bIns="20320" numCol="1" spcCol="1270" anchor="ctr" anchorCtr="0">
          <a:noAutofit/>
        </a:bodyPr>
        <a:lstStyle/>
        <a:p>
          <a:pPr lvl="0" algn="ctr" defTabSz="1422400">
            <a:lnSpc>
              <a:spcPct val="90000"/>
            </a:lnSpc>
            <a:spcBef>
              <a:spcPct val="0"/>
            </a:spcBef>
            <a:spcAft>
              <a:spcPct val="35000"/>
            </a:spcAft>
          </a:pPr>
          <a:r>
            <a:rPr lang="ru-RU" sz="3200" b="1" kern="1200" dirty="0" smtClean="0"/>
            <a:t>1 303 05 731</a:t>
          </a:r>
          <a:endParaRPr lang="ru-RU" sz="3200" b="1" kern="1200" dirty="0"/>
        </a:p>
      </dsp:txBody>
      <dsp:txXfrm>
        <a:off x="5754297" y="354035"/>
        <a:ext cx="2337767" cy="944340"/>
      </dsp:txXfrm>
    </dsp:sp>
    <dsp:sp modelId="{DDFF1EAA-8BB2-4B30-BDF3-6B38E6B4DD93}">
      <dsp:nvSpPr>
        <dsp:cNvPr id="0" name=""/>
        <dsp:cNvSpPr/>
      </dsp:nvSpPr>
      <dsp:spPr>
        <a:xfrm rot="1825719">
          <a:off x="4876701" y="1756725"/>
          <a:ext cx="910953" cy="32915"/>
        </a:xfrm>
        <a:custGeom>
          <a:avLst/>
          <a:gdLst/>
          <a:ahLst/>
          <a:cxnLst/>
          <a:rect l="0" t="0" r="0" b="0"/>
          <a:pathLst>
            <a:path>
              <a:moveTo>
                <a:pt x="0" y="16457"/>
              </a:moveTo>
              <a:lnTo>
                <a:pt x="910953" y="16457"/>
              </a:lnTo>
            </a:path>
          </a:pathLst>
        </a:custGeom>
        <a:noFill/>
        <a:ln w="25400" cap="flat" cmpd="sng" algn="ctr">
          <a:solidFill>
            <a:schemeClr val="accent3">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ru-RU" sz="500" b="1" kern="1200"/>
        </a:p>
      </dsp:txBody>
      <dsp:txXfrm>
        <a:off x="5309404" y="1750409"/>
        <a:ext cx="45547" cy="45547"/>
      </dsp:txXfrm>
    </dsp:sp>
    <dsp:sp modelId="{E5183899-50AF-42F8-AB7C-B05FC0D4E939}">
      <dsp:nvSpPr>
        <dsp:cNvPr id="0" name=""/>
        <dsp:cNvSpPr/>
      </dsp:nvSpPr>
      <dsp:spPr>
        <a:xfrm>
          <a:off x="5724917" y="1502315"/>
          <a:ext cx="2396527" cy="1003100"/>
        </a:xfrm>
        <a:prstGeom prst="roundRect">
          <a:avLst>
            <a:gd name="adj" fmla="val 10000"/>
          </a:avLst>
        </a:prstGeom>
        <a:gradFill rotWithShape="0">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0320" tIns="20320" rIns="20320" bIns="20320" numCol="1" spcCol="1270" anchor="ctr" anchorCtr="0">
          <a:noAutofit/>
        </a:bodyPr>
        <a:lstStyle/>
        <a:p>
          <a:pPr lvl="0" algn="ctr" defTabSz="1422400">
            <a:lnSpc>
              <a:spcPct val="90000"/>
            </a:lnSpc>
            <a:spcBef>
              <a:spcPct val="0"/>
            </a:spcBef>
            <a:spcAft>
              <a:spcPct val="35000"/>
            </a:spcAft>
          </a:pPr>
          <a:r>
            <a:rPr lang="ru-RU" sz="3200" b="1" kern="1200" dirty="0" smtClean="0"/>
            <a:t>1 303 05 831</a:t>
          </a:r>
          <a:endParaRPr lang="ru-RU" sz="3200" b="1" kern="1200" dirty="0"/>
        </a:p>
      </dsp:txBody>
      <dsp:txXfrm>
        <a:off x="5754297" y="1531695"/>
        <a:ext cx="2337767" cy="944340"/>
      </dsp:txXfrm>
    </dsp:sp>
    <dsp:sp modelId="{C7C74058-6EFC-46D4-9162-25CECF3C9928}">
      <dsp:nvSpPr>
        <dsp:cNvPr id="0" name=""/>
        <dsp:cNvSpPr/>
      </dsp:nvSpPr>
      <dsp:spPr>
        <a:xfrm rot="1505829">
          <a:off x="1623821" y="3161592"/>
          <a:ext cx="1950674" cy="32915"/>
        </a:xfrm>
        <a:custGeom>
          <a:avLst/>
          <a:gdLst/>
          <a:ahLst/>
          <a:cxnLst/>
          <a:rect l="0" t="0" r="0" b="0"/>
          <a:pathLst>
            <a:path>
              <a:moveTo>
                <a:pt x="0" y="16457"/>
              </a:moveTo>
              <a:lnTo>
                <a:pt x="1950674" y="16457"/>
              </a:lnTo>
            </a:path>
          </a:pathLst>
        </a:custGeom>
        <a:noFill/>
        <a:ln w="254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ru-RU" sz="600" kern="1200"/>
        </a:p>
      </dsp:txBody>
      <dsp:txXfrm>
        <a:off x="2550392" y="3129283"/>
        <a:ext cx="97533" cy="97533"/>
      </dsp:txXfrm>
    </dsp:sp>
    <dsp:sp modelId="{AD8F62BA-C8CB-4923-849B-FCBC4062F838}">
      <dsp:nvSpPr>
        <dsp:cNvPr id="0" name=""/>
        <dsp:cNvSpPr/>
      </dsp:nvSpPr>
      <dsp:spPr>
        <a:xfrm>
          <a:off x="3482415" y="3090193"/>
          <a:ext cx="2866760" cy="1003100"/>
        </a:xfrm>
        <a:prstGeom prst="roundRect">
          <a:avLst>
            <a:gd name="adj" fmla="val 10000"/>
          </a:avLst>
        </a:prstGeom>
        <a:gradFill rotWithShape="0">
          <a:gsLst>
            <a:gs pos="0">
              <a:schemeClr val="accent1">
                <a:lumMod val="5000"/>
                <a:lumOff val="95000"/>
              </a:schemeClr>
            </a:gs>
            <a:gs pos="74000">
              <a:schemeClr val="accent6">
                <a:lumMod val="40000"/>
                <a:lumOff val="60000"/>
              </a:schemeClr>
            </a:gs>
            <a:gs pos="82000">
              <a:schemeClr val="accent6">
                <a:lumMod val="60000"/>
                <a:lumOff val="40000"/>
              </a:schemeClr>
            </a:gs>
            <a:gs pos="100000">
              <a:schemeClr val="accent6">
                <a:lumMod val="60000"/>
                <a:lumOff val="40000"/>
              </a:schemeClr>
            </a:gs>
          </a:gsLst>
          <a:lin ang="54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0320" tIns="20320" rIns="20320" bIns="20320" numCol="1" spcCol="1270" anchor="ctr" anchorCtr="0">
          <a:noAutofit/>
        </a:bodyPr>
        <a:lstStyle/>
        <a:p>
          <a:pPr lvl="0" algn="ctr" defTabSz="1422400">
            <a:lnSpc>
              <a:spcPct val="90000"/>
            </a:lnSpc>
            <a:spcBef>
              <a:spcPct val="0"/>
            </a:spcBef>
            <a:spcAft>
              <a:spcPct val="35000"/>
            </a:spcAft>
          </a:pPr>
          <a:r>
            <a:rPr lang="ru-RU" sz="3200" b="1" kern="1200" dirty="0" smtClean="0"/>
            <a:t>1 206 51 661</a:t>
          </a:r>
          <a:endParaRPr lang="ru-RU" sz="3200" b="1" kern="1200" dirty="0"/>
        </a:p>
      </dsp:txBody>
      <dsp:txXfrm>
        <a:off x="3511795" y="3119573"/>
        <a:ext cx="2808000" cy="944340"/>
      </dsp:txXfrm>
    </dsp:sp>
    <dsp:sp modelId="{0ED1A9DB-0D82-4A16-8FA7-B8B3D178F194}">
      <dsp:nvSpPr>
        <dsp:cNvPr id="0" name=""/>
        <dsp:cNvSpPr/>
      </dsp:nvSpPr>
      <dsp:spPr>
        <a:xfrm rot="3080844">
          <a:off x="1182403" y="3857734"/>
          <a:ext cx="2842279" cy="32915"/>
        </a:xfrm>
        <a:custGeom>
          <a:avLst/>
          <a:gdLst/>
          <a:ahLst/>
          <a:cxnLst/>
          <a:rect l="0" t="0" r="0" b="0"/>
          <a:pathLst>
            <a:path>
              <a:moveTo>
                <a:pt x="0" y="16457"/>
              </a:moveTo>
              <a:lnTo>
                <a:pt x="2842279" y="16457"/>
              </a:lnTo>
            </a:path>
          </a:pathLst>
        </a:custGeom>
        <a:noFill/>
        <a:ln w="254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44500">
            <a:lnSpc>
              <a:spcPct val="90000"/>
            </a:lnSpc>
            <a:spcBef>
              <a:spcPct val="0"/>
            </a:spcBef>
            <a:spcAft>
              <a:spcPct val="35000"/>
            </a:spcAft>
          </a:pPr>
          <a:endParaRPr lang="ru-RU" sz="1000" kern="1200"/>
        </a:p>
      </dsp:txBody>
      <dsp:txXfrm>
        <a:off x="2532485" y="3803135"/>
        <a:ext cx="142113" cy="142113"/>
      </dsp:txXfrm>
    </dsp:sp>
    <dsp:sp modelId="{85891B29-AB90-41CB-B227-4444014252EF}">
      <dsp:nvSpPr>
        <dsp:cNvPr id="0" name=""/>
        <dsp:cNvSpPr/>
      </dsp:nvSpPr>
      <dsp:spPr>
        <a:xfrm>
          <a:off x="3491182" y="4482477"/>
          <a:ext cx="2929273" cy="1003100"/>
        </a:xfrm>
        <a:prstGeom prst="roundRect">
          <a:avLst>
            <a:gd name="adj" fmla="val 10000"/>
          </a:avLst>
        </a:prstGeom>
        <a:gradFill rotWithShape="0">
          <a:gsLst>
            <a:gs pos="0">
              <a:schemeClr val="accent1">
                <a:lumMod val="5000"/>
                <a:lumOff val="95000"/>
              </a:schemeClr>
            </a:gs>
            <a:gs pos="74000">
              <a:schemeClr val="accent6">
                <a:lumMod val="40000"/>
                <a:lumOff val="60000"/>
              </a:schemeClr>
            </a:gs>
            <a:gs pos="82000">
              <a:schemeClr val="accent6">
                <a:lumMod val="60000"/>
                <a:lumOff val="40000"/>
              </a:schemeClr>
            </a:gs>
            <a:gs pos="100000">
              <a:schemeClr val="accent6">
                <a:lumMod val="60000"/>
                <a:lumOff val="40000"/>
              </a:schemeClr>
            </a:gs>
          </a:gsLst>
          <a:lin ang="54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0320" tIns="20320" rIns="20320" bIns="20320" numCol="1" spcCol="1270" anchor="ctr" anchorCtr="0">
          <a:noAutofit/>
        </a:bodyPr>
        <a:lstStyle/>
        <a:p>
          <a:pPr lvl="0" algn="ctr" defTabSz="1422400">
            <a:lnSpc>
              <a:spcPct val="90000"/>
            </a:lnSpc>
            <a:spcBef>
              <a:spcPct val="0"/>
            </a:spcBef>
            <a:spcAft>
              <a:spcPct val="35000"/>
            </a:spcAft>
          </a:pPr>
          <a:r>
            <a:rPr lang="ru-RU" sz="3200" b="1" kern="1200" dirty="0" smtClean="0"/>
            <a:t>1 205 51(61) 561</a:t>
          </a:r>
          <a:endParaRPr lang="ru-RU" sz="3200" b="1" kern="1200" dirty="0"/>
        </a:p>
      </dsp:txBody>
      <dsp:txXfrm>
        <a:off x="3520562" y="4511857"/>
        <a:ext cx="2870513" cy="94434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B9009C-338A-A742-828F-C885CF37E640}">
      <dsp:nvSpPr>
        <dsp:cNvPr id="0" name=""/>
        <dsp:cNvSpPr/>
      </dsp:nvSpPr>
      <dsp:spPr>
        <a:xfrm>
          <a:off x="0" y="0"/>
          <a:ext cx="8769927" cy="3422250"/>
        </a:xfrm>
        <a:prstGeom prst="roundRect">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lvl="0" algn="l" defTabSz="2889250">
            <a:lnSpc>
              <a:spcPct val="90000"/>
            </a:lnSpc>
            <a:spcBef>
              <a:spcPct val="0"/>
            </a:spcBef>
            <a:spcAft>
              <a:spcPct val="35000"/>
            </a:spcAft>
          </a:pPr>
          <a:r>
            <a:rPr lang="ru-RU" sz="6500" b="1" kern="1200" dirty="0" smtClean="0">
              <a:solidFill>
                <a:srgbClr val="077A3E"/>
              </a:solidFill>
              <a:latin typeface="Times New Roman" charset="0"/>
              <a:ea typeface="Times New Roman" charset="0"/>
              <a:cs typeface="Times New Roman" charset="0"/>
            </a:rPr>
            <a:t>Письмо Минфина России по годовой отчетности</a:t>
          </a:r>
          <a:endParaRPr lang="ru-RU" sz="6500" b="1" kern="1200" cap="none" spc="0" dirty="0">
            <a:ln w="0"/>
            <a:solidFill>
              <a:srgbClr val="002060"/>
            </a:solidFill>
            <a:effectLst>
              <a:outerShdw blurRad="38100" dist="19050" dir="2700000" algn="tl" rotWithShape="0">
                <a:schemeClr val="dk1">
                  <a:alpha val="40000"/>
                </a:schemeClr>
              </a:outerShdw>
            </a:effectLst>
            <a:latin typeface="Times New Roman" charset="0"/>
            <a:ea typeface="Times New Roman" charset="0"/>
            <a:cs typeface="Times New Roman" charset="0"/>
          </a:endParaRPr>
        </a:p>
      </dsp:txBody>
      <dsp:txXfrm>
        <a:off x="167060" y="167060"/>
        <a:ext cx="8435807" cy="3088130"/>
      </dsp:txXfrm>
    </dsp:sp>
    <dsp:sp modelId="{AE73F45A-8AAB-B946-B3BE-71401357CFF4}">
      <dsp:nvSpPr>
        <dsp:cNvPr id="0" name=""/>
        <dsp:cNvSpPr/>
      </dsp:nvSpPr>
      <dsp:spPr>
        <a:xfrm>
          <a:off x="0" y="3626737"/>
          <a:ext cx="8769927" cy="19761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8445" tIns="45720" rIns="256032" bIns="45720" numCol="1" spcCol="1270" anchor="t" anchorCtr="0">
          <a:noAutofit/>
        </a:bodyPr>
        <a:lstStyle/>
        <a:p>
          <a:pPr marL="285750" lvl="1" indent="-285750" algn="just" defTabSz="1422400">
            <a:lnSpc>
              <a:spcPct val="90000"/>
            </a:lnSpc>
            <a:spcBef>
              <a:spcPct val="0"/>
            </a:spcBef>
            <a:spcAft>
              <a:spcPct val="20000"/>
            </a:spcAft>
            <a:buChar char="••"/>
          </a:pPr>
          <a:endParaRPr lang="ru-RU" sz="3200" kern="1200" dirty="0">
            <a:latin typeface="Times New Roman" charset="0"/>
            <a:ea typeface="Times New Roman" charset="0"/>
            <a:cs typeface="Times New Roman" charset="0"/>
          </a:endParaRPr>
        </a:p>
        <a:p>
          <a:pPr marL="285750" lvl="1" indent="-285750" algn="just" defTabSz="1600200">
            <a:lnSpc>
              <a:spcPct val="90000"/>
            </a:lnSpc>
            <a:spcBef>
              <a:spcPct val="0"/>
            </a:spcBef>
            <a:spcAft>
              <a:spcPct val="20000"/>
            </a:spcAft>
            <a:buChar char="••"/>
          </a:pPr>
          <a:r>
            <a:rPr lang="ru-RU" sz="3600" b="1" u="sng" kern="1200" dirty="0" smtClean="0">
              <a:solidFill>
                <a:srgbClr val="002060"/>
              </a:solidFill>
              <a:latin typeface="Times New Roman" charset="0"/>
              <a:ea typeface="Times New Roman" charset="0"/>
              <a:cs typeface="Times New Roman" charset="0"/>
            </a:rPr>
            <a:t>для ГРБС, БУ-АУ – от 17.12.2020</a:t>
          </a:r>
          <a:br>
            <a:rPr lang="ru-RU" sz="3600" b="1" u="sng" kern="1200" dirty="0" smtClean="0">
              <a:solidFill>
                <a:srgbClr val="002060"/>
              </a:solidFill>
              <a:latin typeface="Times New Roman" charset="0"/>
              <a:ea typeface="Times New Roman" charset="0"/>
              <a:cs typeface="Times New Roman" charset="0"/>
            </a:rPr>
          </a:br>
          <a:r>
            <a:rPr lang="ru-RU" sz="3600" b="1" u="sng" kern="1200" dirty="0" smtClean="0">
              <a:solidFill>
                <a:srgbClr val="002060"/>
              </a:solidFill>
              <a:latin typeface="Times New Roman" charset="0"/>
              <a:ea typeface="Times New Roman" charset="0"/>
              <a:cs typeface="Times New Roman" charset="0"/>
            </a:rPr>
            <a:t>№02-04-04/110850  /  07-04-05/02-26291</a:t>
          </a:r>
          <a:endParaRPr lang="ru-RU" sz="3600" b="1" u="sng" kern="1200" dirty="0">
            <a:solidFill>
              <a:srgbClr val="002060"/>
            </a:solidFill>
            <a:latin typeface="Times New Roman" charset="0"/>
            <a:ea typeface="Times New Roman" charset="0"/>
            <a:cs typeface="Times New Roman" charset="0"/>
          </a:endParaRPr>
        </a:p>
      </dsp:txBody>
      <dsp:txXfrm>
        <a:off x="0" y="3626737"/>
        <a:ext cx="8769927" cy="1976139"/>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72D90C-C894-E546-AC24-148C963E4A10}">
      <dsp:nvSpPr>
        <dsp:cNvPr id="0" name=""/>
        <dsp:cNvSpPr/>
      </dsp:nvSpPr>
      <dsp:spPr>
        <a:xfrm>
          <a:off x="1265916" y="2675081"/>
          <a:ext cx="655708" cy="1439397"/>
        </a:xfrm>
        <a:custGeom>
          <a:avLst/>
          <a:gdLst/>
          <a:ahLst/>
          <a:cxnLst/>
          <a:rect l="0" t="0" r="0" b="0"/>
          <a:pathLst>
            <a:path>
              <a:moveTo>
                <a:pt x="0" y="0"/>
              </a:moveTo>
              <a:lnTo>
                <a:pt x="327854" y="0"/>
              </a:lnTo>
              <a:lnTo>
                <a:pt x="327854" y="1439397"/>
              </a:lnTo>
              <a:lnTo>
                <a:pt x="655708" y="1439397"/>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ru-RU" sz="600" b="1" kern="1200">
            <a:latin typeface="Times New Roman" charset="0"/>
            <a:ea typeface="Times New Roman" charset="0"/>
            <a:cs typeface="Times New Roman" charset="0"/>
          </a:endParaRPr>
        </a:p>
      </dsp:txBody>
      <dsp:txXfrm>
        <a:off x="1554227" y="3355237"/>
        <a:ext cx="79085" cy="79085"/>
      </dsp:txXfrm>
    </dsp:sp>
    <dsp:sp modelId="{3C00B3F5-A95A-0649-835D-1788686A1790}">
      <dsp:nvSpPr>
        <dsp:cNvPr id="0" name=""/>
        <dsp:cNvSpPr/>
      </dsp:nvSpPr>
      <dsp:spPr>
        <a:xfrm>
          <a:off x="1265916" y="1363695"/>
          <a:ext cx="655708" cy="1311385"/>
        </a:xfrm>
        <a:custGeom>
          <a:avLst/>
          <a:gdLst/>
          <a:ahLst/>
          <a:cxnLst/>
          <a:rect l="0" t="0" r="0" b="0"/>
          <a:pathLst>
            <a:path>
              <a:moveTo>
                <a:pt x="0" y="1311385"/>
              </a:moveTo>
              <a:lnTo>
                <a:pt x="327854" y="1311385"/>
              </a:lnTo>
              <a:lnTo>
                <a:pt x="327854" y="0"/>
              </a:lnTo>
              <a:lnTo>
                <a:pt x="655708" y="0"/>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ru-RU" sz="500" b="1" kern="1200">
            <a:latin typeface="Times New Roman" charset="0"/>
            <a:ea typeface="Times New Roman" charset="0"/>
            <a:cs typeface="Times New Roman" charset="0"/>
          </a:endParaRPr>
        </a:p>
      </dsp:txBody>
      <dsp:txXfrm>
        <a:off x="1557116" y="1982734"/>
        <a:ext cx="73309" cy="73309"/>
      </dsp:txXfrm>
    </dsp:sp>
    <dsp:sp modelId="{C3033D4A-98F4-AC47-83DC-9B95F83F847F}">
      <dsp:nvSpPr>
        <dsp:cNvPr id="0" name=""/>
        <dsp:cNvSpPr/>
      </dsp:nvSpPr>
      <dsp:spPr>
        <a:xfrm rot="16200000">
          <a:off x="-1917430" y="2166816"/>
          <a:ext cx="5350163" cy="1016530"/>
        </a:xfrm>
        <a:prstGeom prst="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3495" tIns="23495" rIns="23495" bIns="23495" numCol="1" spcCol="1270" anchor="ctr" anchorCtr="0">
          <a:noAutofit/>
        </a:bodyPr>
        <a:lstStyle/>
        <a:p>
          <a:pPr lvl="0" algn="ctr" defTabSz="1644650">
            <a:lnSpc>
              <a:spcPct val="90000"/>
            </a:lnSpc>
            <a:spcBef>
              <a:spcPct val="0"/>
            </a:spcBef>
            <a:spcAft>
              <a:spcPct val="35000"/>
            </a:spcAft>
          </a:pPr>
          <a:r>
            <a:rPr lang="ru-RU" sz="3700" b="1" kern="1200" dirty="0" smtClean="0">
              <a:latin typeface="Times New Roman" charset="0"/>
              <a:ea typeface="Times New Roman" charset="0"/>
              <a:cs typeface="Times New Roman" charset="0"/>
            </a:rPr>
            <a:t>Отчеты по нацпроектам</a:t>
          </a:r>
          <a:endParaRPr lang="ru-RU" sz="3700" b="1" kern="1200" dirty="0">
            <a:latin typeface="Times New Roman" charset="0"/>
            <a:ea typeface="Times New Roman" charset="0"/>
            <a:cs typeface="Times New Roman" charset="0"/>
          </a:endParaRPr>
        </a:p>
      </dsp:txBody>
      <dsp:txXfrm>
        <a:off x="-1917430" y="2166816"/>
        <a:ext cx="5350163" cy="1016530"/>
      </dsp:txXfrm>
    </dsp:sp>
    <dsp:sp modelId="{E22838F6-2CCE-454E-AF88-FF9065254FDF}">
      <dsp:nvSpPr>
        <dsp:cNvPr id="0" name=""/>
        <dsp:cNvSpPr/>
      </dsp:nvSpPr>
      <dsp:spPr>
        <a:xfrm>
          <a:off x="1921624" y="709730"/>
          <a:ext cx="6435381" cy="1307929"/>
        </a:xfrm>
        <a:prstGeom prst="rect">
          <a:avLst/>
        </a:prstGeom>
        <a:gradFill rotWithShape="0">
          <a:gsLst>
            <a:gs pos="0">
              <a:schemeClr val="accent3">
                <a:hueOff val="0"/>
                <a:satOff val="0"/>
                <a:lumOff val="0"/>
                <a:alphaOff val="0"/>
                <a:tint val="50000"/>
                <a:satMod val="300000"/>
              </a:schemeClr>
            </a:gs>
            <a:gs pos="35000">
              <a:schemeClr val="accent3">
                <a:hueOff val="0"/>
                <a:satOff val="0"/>
                <a:lumOff val="0"/>
                <a:alphaOff val="0"/>
                <a:tint val="37000"/>
                <a:satMod val="300000"/>
              </a:schemeClr>
            </a:gs>
            <a:gs pos="100000">
              <a:schemeClr val="accent3">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7145" tIns="17145" rIns="17145" bIns="17145" numCol="1" spcCol="1270" anchor="ctr" anchorCtr="0">
          <a:noAutofit/>
        </a:bodyPr>
        <a:lstStyle/>
        <a:p>
          <a:pPr lvl="0" algn="ctr" defTabSz="1200150">
            <a:lnSpc>
              <a:spcPct val="90000"/>
            </a:lnSpc>
            <a:spcBef>
              <a:spcPct val="0"/>
            </a:spcBef>
            <a:spcAft>
              <a:spcPct val="35000"/>
            </a:spcAft>
          </a:pPr>
          <a:r>
            <a:rPr lang="ru-RU" sz="2700" b="1" kern="1200" dirty="0" smtClean="0">
              <a:latin typeface="Times New Roman" charset="0"/>
              <a:ea typeface="Times New Roman" charset="0"/>
              <a:cs typeface="Times New Roman" charset="0"/>
            </a:rPr>
            <a:t>Отчет об исполнении бюджета в части нацпроектов </a:t>
          </a:r>
          <a:r>
            <a:rPr lang="ru-RU" sz="2700" b="1" u="sng" kern="1200" dirty="0" smtClean="0">
              <a:solidFill>
                <a:srgbClr val="002060"/>
              </a:solidFill>
              <a:latin typeface="Times New Roman" charset="0"/>
              <a:ea typeface="Times New Roman" charset="0"/>
              <a:cs typeface="Times New Roman" charset="0"/>
            </a:rPr>
            <a:t>(ф.0503117-НП)</a:t>
          </a:r>
          <a:endParaRPr lang="ru-RU" sz="2700" b="1" u="sng" kern="1200" dirty="0">
            <a:solidFill>
              <a:srgbClr val="002060"/>
            </a:solidFill>
            <a:latin typeface="Times New Roman" charset="0"/>
            <a:ea typeface="Times New Roman" charset="0"/>
            <a:cs typeface="Times New Roman" charset="0"/>
          </a:endParaRPr>
        </a:p>
      </dsp:txBody>
      <dsp:txXfrm>
        <a:off x="1921624" y="709730"/>
        <a:ext cx="6435381" cy="1307929"/>
      </dsp:txXfrm>
    </dsp:sp>
    <dsp:sp modelId="{A6C87903-954B-1640-A6D5-4B02EDFE0C9B}">
      <dsp:nvSpPr>
        <dsp:cNvPr id="0" name=""/>
        <dsp:cNvSpPr/>
      </dsp:nvSpPr>
      <dsp:spPr>
        <a:xfrm>
          <a:off x="1921624" y="3460514"/>
          <a:ext cx="6435381" cy="1307929"/>
        </a:xfrm>
        <a:prstGeom prst="rect">
          <a:avLst/>
        </a:prstGeom>
        <a:gradFill rotWithShape="0">
          <a:gsLst>
            <a:gs pos="0">
              <a:schemeClr val="accent3">
                <a:hueOff val="0"/>
                <a:satOff val="0"/>
                <a:lumOff val="0"/>
                <a:alphaOff val="0"/>
                <a:tint val="50000"/>
                <a:satMod val="300000"/>
              </a:schemeClr>
            </a:gs>
            <a:gs pos="35000">
              <a:schemeClr val="accent3">
                <a:hueOff val="0"/>
                <a:satOff val="0"/>
                <a:lumOff val="0"/>
                <a:alphaOff val="0"/>
                <a:tint val="37000"/>
                <a:satMod val="300000"/>
              </a:schemeClr>
            </a:gs>
            <a:gs pos="100000">
              <a:schemeClr val="accent3">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7145" tIns="17145" rIns="17145" bIns="17145" numCol="1" spcCol="1270" anchor="ctr" anchorCtr="0">
          <a:noAutofit/>
        </a:bodyPr>
        <a:lstStyle/>
        <a:p>
          <a:pPr lvl="0" algn="ctr" defTabSz="1200150">
            <a:lnSpc>
              <a:spcPct val="90000"/>
            </a:lnSpc>
            <a:spcBef>
              <a:spcPct val="0"/>
            </a:spcBef>
            <a:spcAft>
              <a:spcPct val="35000"/>
            </a:spcAft>
          </a:pPr>
          <a:r>
            <a:rPr lang="ru-RU" sz="2700" b="1" kern="1200" dirty="0" smtClean="0">
              <a:latin typeface="Times New Roman" charset="0"/>
              <a:ea typeface="Times New Roman" charset="0"/>
              <a:cs typeface="Times New Roman" charset="0"/>
            </a:rPr>
            <a:t>Отчет о бюджетных обязательствах в части нацпроектов </a:t>
          </a:r>
          <a:r>
            <a:rPr lang="ru-RU" sz="2700" b="1" u="sng" kern="1200" dirty="0" smtClean="0">
              <a:solidFill>
                <a:srgbClr val="002060"/>
              </a:solidFill>
              <a:latin typeface="Times New Roman" charset="0"/>
              <a:ea typeface="Times New Roman" charset="0"/>
              <a:cs typeface="Times New Roman" charset="0"/>
            </a:rPr>
            <a:t>(ф.0503128-НП)</a:t>
          </a:r>
          <a:endParaRPr lang="ru-RU" sz="2700" b="1" u="sng" kern="1200" dirty="0">
            <a:solidFill>
              <a:srgbClr val="002060"/>
            </a:solidFill>
            <a:latin typeface="Times New Roman" charset="0"/>
            <a:ea typeface="Times New Roman" charset="0"/>
            <a:cs typeface="Times New Roman" charset="0"/>
          </a:endParaRPr>
        </a:p>
      </dsp:txBody>
      <dsp:txXfrm>
        <a:off x="1921624" y="3460514"/>
        <a:ext cx="6435381" cy="1307929"/>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010138D-ECA4-3D45-BDA2-93557D1701A4}">
      <dsp:nvSpPr>
        <dsp:cNvPr id="0" name=""/>
        <dsp:cNvSpPr/>
      </dsp:nvSpPr>
      <dsp:spPr>
        <a:xfrm rot="5400000">
          <a:off x="-171360" y="171582"/>
          <a:ext cx="1142406" cy="799684"/>
        </a:xfrm>
        <a:prstGeom prst="chevron">
          <a:avLst/>
        </a:prstGeom>
        <a:gradFill rotWithShape="0">
          <a:gsLst>
            <a:gs pos="0">
              <a:schemeClr val="accent3">
                <a:shade val="50000"/>
                <a:hueOff val="0"/>
                <a:satOff val="0"/>
                <a:lumOff val="0"/>
                <a:alphaOff val="0"/>
                <a:shade val="51000"/>
                <a:satMod val="130000"/>
              </a:schemeClr>
            </a:gs>
            <a:gs pos="80000">
              <a:schemeClr val="accent3">
                <a:shade val="50000"/>
                <a:hueOff val="0"/>
                <a:satOff val="0"/>
                <a:lumOff val="0"/>
                <a:alphaOff val="0"/>
                <a:shade val="93000"/>
                <a:satMod val="130000"/>
              </a:schemeClr>
            </a:gs>
            <a:gs pos="100000">
              <a:schemeClr val="accent3">
                <a:shade val="50000"/>
                <a:hueOff val="0"/>
                <a:satOff val="0"/>
                <a:lumOff val="0"/>
                <a:alphaOff val="0"/>
                <a:shade val="94000"/>
                <a:satMod val="135000"/>
              </a:schemeClr>
            </a:gs>
          </a:gsLst>
          <a:lin ang="16200000" scaled="0"/>
        </a:gradFill>
        <a:ln w="9525" cap="flat" cmpd="sng" algn="ctr">
          <a:solidFill>
            <a:schemeClr val="accent3">
              <a:shade val="50000"/>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lvl="0" algn="ctr" defTabSz="977900">
            <a:lnSpc>
              <a:spcPct val="90000"/>
            </a:lnSpc>
            <a:spcBef>
              <a:spcPct val="0"/>
            </a:spcBef>
            <a:spcAft>
              <a:spcPct val="35000"/>
            </a:spcAft>
          </a:pPr>
          <a:r>
            <a:rPr lang="ru-RU" sz="2200" b="1" kern="1200" dirty="0" smtClean="0">
              <a:solidFill>
                <a:srgbClr val="002060"/>
              </a:solidFill>
            </a:rPr>
            <a:t>2022</a:t>
          </a:r>
          <a:endParaRPr lang="ru-RU" sz="2200" b="1" kern="1200" dirty="0">
            <a:solidFill>
              <a:srgbClr val="002060"/>
            </a:solidFill>
          </a:endParaRPr>
        </a:p>
      </dsp:txBody>
      <dsp:txXfrm rot="-5400000">
        <a:off x="1" y="400063"/>
        <a:ext cx="799684" cy="342722"/>
      </dsp:txXfrm>
    </dsp:sp>
    <dsp:sp modelId="{CCDEE488-1D74-3744-B3E3-BB0768D20128}">
      <dsp:nvSpPr>
        <dsp:cNvPr id="0" name=""/>
        <dsp:cNvSpPr/>
      </dsp:nvSpPr>
      <dsp:spPr>
        <a:xfrm rot="5400000">
          <a:off x="4235248" y="-3435342"/>
          <a:ext cx="742563" cy="7613692"/>
        </a:xfrm>
        <a:prstGeom prst="round2SameRect">
          <a:avLst/>
        </a:prstGeom>
        <a:solidFill>
          <a:schemeClr val="lt1">
            <a:alpha val="90000"/>
            <a:hueOff val="0"/>
            <a:satOff val="0"/>
            <a:lumOff val="0"/>
            <a:alphaOff val="0"/>
          </a:schemeClr>
        </a:solidFill>
        <a:ln w="9525" cap="flat" cmpd="sng" algn="ctr">
          <a:solidFill>
            <a:schemeClr val="accent3">
              <a:shade val="5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56464" tIns="13970" rIns="13970" bIns="13970" numCol="1" spcCol="1270" anchor="ctr" anchorCtr="0">
          <a:noAutofit/>
        </a:bodyPr>
        <a:lstStyle/>
        <a:p>
          <a:pPr marL="228600" lvl="1" indent="-228600" algn="l" defTabSz="977900">
            <a:lnSpc>
              <a:spcPct val="90000"/>
            </a:lnSpc>
            <a:spcBef>
              <a:spcPct val="0"/>
            </a:spcBef>
            <a:spcAft>
              <a:spcPct val="15000"/>
            </a:spcAft>
            <a:buChar char="••"/>
          </a:pPr>
          <a:r>
            <a:rPr lang="ru-RU" sz="2200" b="0" i="0" u="none" kern="1200" dirty="0" smtClean="0"/>
            <a:t>Консолидированная бухгалтерская (финансовая) отчетность</a:t>
          </a:r>
          <a:endParaRPr lang="ru-RU" sz="2200" kern="1200" dirty="0"/>
        </a:p>
      </dsp:txBody>
      <dsp:txXfrm rot="-5400000">
        <a:off x="799684" y="36471"/>
        <a:ext cx="7577443" cy="670065"/>
      </dsp:txXfrm>
    </dsp:sp>
    <dsp:sp modelId="{8B084D35-11CE-D74F-AED9-E3DBEF813034}">
      <dsp:nvSpPr>
        <dsp:cNvPr id="0" name=""/>
        <dsp:cNvSpPr/>
      </dsp:nvSpPr>
      <dsp:spPr>
        <a:xfrm rot="5400000">
          <a:off x="-171360" y="1197332"/>
          <a:ext cx="1142406" cy="799684"/>
        </a:xfrm>
        <a:prstGeom prst="chevron">
          <a:avLst/>
        </a:prstGeom>
        <a:gradFill rotWithShape="0">
          <a:gsLst>
            <a:gs pos="0">
              <a:schemeClr val="accent3">
                <a:shade val="50000"/>
                <a:hueOff val="107022"/>
                <a:satOff val="-1708"/>
                <a:lumOff val="16443"/>
                <a:alphaOff val="0"/>
                <a:shade val="51000"/>
                <a:satMod val="130000"/>
              </a:schemeClr>
            </a:gs>
            <a:gs pos="80000">
              <a:schemeClr val="accent3">
                <a:shade val="50000"/>
                <a:hueOff val="107022"/>
                <a:satOff val="-1708"/>
                <a:lumOff val="16443"/>
                <a:alphaOff val="0"/>
                <a:shade val="93000"/>
                <a:satMod val="130000"/>
              </a:schemeClr>
            </a:gs>
            <a:gs pos="100000">
              <a:schemeClr val="accent3">
                <a:shade val="50000"/>
                <a:hueOff val="107022"/>
                <a:satOff val="-1708"/>
                <a:lumOff val="16443"/>
                <a:alphaOff val="0"/>
                <a:shade val="94000"/>
                <a:satMod val="135000"/>
              </a:schemeClr>
            </a:gs>
          </a:gsLst>
          <a:lin ang="16200000" scaled="0"/>
        </a:gradFill>
        <a:ln w="9525" cap="flat" cmpd="sng" algn="ctr">
          <a:solidFill>
            <a:schemeClr val="accent3">
              <a:shade val="50000"/>
              <a:hueOff val="107022"/>
              <a:satOff val="-1708"/>
              <a:lumOff val="16443"/>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lvl="0" algn="ctr" defTabSz="977900">
            <a:lnSpc>
              <a:spcPct val="90000"/>
            </a:lnSpc>
            <a:spcBef>
              <a:spcPct val="0"/>
            </a:spcBef>
            <a:spcAft>
              <a:spcPct val="35000"/>
            </a:spcAft>
          </a:pPr>
          <a:r>
            <a:rPr lang="ru-RU" sz="2200" b="1" kern="1200" dirty="0" smtClean="0">
              <a:solidFill>
                <a:srgbClr val="002060"/>
              </a:solidFill>
            </a:rPr>
            <a:t>2022</a:t>
          </a:r>
          <a:endParaRPr lang="ru-RU" sz="2200" b="1" kern="1200" dirty="0">
            <a:solidFill>
              <a:srgbClr val="002060"/>
            </a:solidFill>
          </a:endParaRPr>
        </a:p>
      </dsp:txBody>
      <dsp:txXfrm rot="-5400000">
        <a:off x="1" y="1425813"/>
        <a:ext cx="799684" cy="342722"/>
      </dsp:txXfrm>
    </dsp:sp>
    <dsp:sp modelId="{EC336D97-D568-6F46-9CDD-CFCAFCDE9D11}">
      <dsp:nvSpPr>
        <dsp:cNvPr id="0" name=""/>
        <dsp:cNvSpPr/>
      </dsp:nvSpPr>
      <dsp:spPr>
        <a:xfrm rot="5400000">
          <a:off x="4235248" y="-2409593"/>
          <a:ext cx="742563" cy="7613692"/>
        </a:xfrm>
        <a:prstGeom prst="round2SameRect">
          <a:avLst/>
        </a:prstGeom>
        <a:solidFill>
          <a:schemeClr val="lt1">
            <a:alpha val="90000"/>
            <a:hueOff val="0"/>
            <a:satOff val="0"/>
            <a:lumOff val="0"/>
            <a:alphaOff val="0"/>
          </a:schemeClr>
        </a:solidFill>
        <a:ln w="9525" cap="flat" cmpd="sng" algn="ctr">
          <a:solidFill>
            <a:schemeClr val="accent3">
              <a:shade val="50000"/>
              <a:hueOff val="107022"/>
              <a:satOff val="-1708"/>
              <a:lumOff val="16443"/>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56464" tIns="13970" rIns="13970" bIns="13970" numCol="1" spcCol="1270" anchor="ctr" anchorCtr="0">
          <a:noAutofit/>
        </a:bodyPr>
        <a:lstStyle/>
        <a:p>
          <a:pPr marL="228600" lvl="1" indent="-228600" algn="l" defTabSz="977900">
            <a:lnSpc>
              <a:spcPct val="90000"/>
            </a:lnSpc>
            <a:spcBef>
              <a:spcPct val="0"/>
            </a:spcBef>
            <a:spcAft>
              <a:spcPct val="15000"/>
            </a:spcAft>
            <a:buChar char="••"/>
          </a:pPr>
          <a:r>
            <a:rPr lang="ru-RU" sz="2200" b="0" i="0" u="none" kern="1200" dirty="0" smtClean="0"/>
            <a:t>Сведения о показателях бухгалтерской (финансовой) отчетности по сегментам</a:t>
          </a:r>
          <a:endParaRPr lang="ru-RU" sz="2200" kern="1200" dirty="0"/>
        </a:p>
      </dsp:txBody>
      <dsp:txXfrm rot="-5400000">
        <a:off x="799684" y="1062220"/>
        <a:ext cx="7577443" cy="670065"/>
      </dsp:txXfrm>
    </dsp:sp>
    <dsp:sp modelId="{49B2C5BD-4956-5D40-8ACB-08BFD3A2E5B3}">
      <dsp:nvSpPr>
        <dsp:cNvPr id="0" name=""/>
        <dsp:cNvSpPr/>
      </dsp:nvSpPr>
      <dsp:spPr>
        <a:xfrm rot="5400000">
          <a:off x="-171360" y="2223081"/>
          <a:ext cx="1142406" cy="799684"/>
        </a:xfrm>
        <a:prstGeom prst="chevron">
          <a:avLst/>
        </a:prstGeom>
        <a:gradFill rotWithShape="0">
          <a:gsLst>
            <a:gs pos="0">
              <a:schemeClr val="accent3">
                <a:shade val="50000"/>
                <a:hueOff val="214044"/>
                <a:satOff val="-3415"/>
                <a:lumOff val="32886"/>
                <a:alphaOff val="0"/>
                <a:shade val="51000"/>
                <a:satMod val="130000"/>
              </a:schemeClr>
            </a:gs>
            <a:gs pos="80000">
              <a:schemeClr val="accent3">
                <a:shade val="50000"/>
                <a:hueOff val="214044"/>
                <a:satOff val="-3415"/>
                <a:lumOff val="32886"/>
                <a:alphaOff val="0"/>
                <a:shade val="93000"/>
                <a:satMod val="130000"/>
              </a:schemeClr>
            </a:gs>
            <a:gs pos="100000">
              <a:schemeClr val="accent3">
                <a:shade val="50000"/>
                <a:hueOff val="214044"/>
                <a:satOff val="-3415"/>
                <a:lumOff val="32886"/>
                <a:alphaOff val="0"/>
                <a:shade val="94000"/>
                <a:satMod val="135000"/>
              </a:schemeClr>
            </a:gs>
          </a:gsLst>
          <a:lin ang="16200000" scaled="0"/>
        </a:gradFill>
        <a:ln w="9525" cap="flat" cmpd="sng" algn="ctr">
          <a:solidFill>
            <a:schemeClr val="accent3">
              <a:shade val="50000"/>
              <a:hueOff val="214044"/>
              <a:satOff val="-3415"/>
              <a:lumOff val="32886"/>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lvl="0" algn="ctr" defTabSz="977900">
            <a:lnSpc>
              <a:spcPct val="90000"/>
            </a:lnSpc>
            <a:spcBef>
              <a:spcPct val="0"/>
            </a:spcBef>
            <a:spcAft>
              <a:spcPct val="35000"/>
            </a:spcAft>
          </a:pPr>
          <a:r>
            <a:rPr lang="ru-RU" sz="2200" b="1" kern="1200" dirty="0" smtClean="0">
              <a:solidFill>
                <a:srgbClr val="002060"/>
              </a:solidFill>
            </a:rPr>
            <a:t>2022</a:t>
          </a:r>
          <a:endParaRPr lang="ru-RU" sz="2200" b="1" kern="1200" dirty="0">
            <a:solidFill>
              <a:srgbClr val="002060"/>
            </a:solidFill>
          </a:endParaRPr>
        </a:p>
      </dsp:txBody>
      <dsp:txXfrm rot="-5400000">
        <a:off x="1" y="2451562"/>
        <a:ext cx="799684" cy="342722"/>
      </dsp:txXfrm>
    </dsp:sp>
    <dsp:sp modelId="{0A22A108-9EE4-1B4A-BE75-70A5EEAE2D2D}">
      <dsp:nvSpPr>
        <dsp:cNvPr id="0" name=""/>
        <dsp:cNvSpPr/>
      </dsp:nvSpPr>
      <dsp:spPr>
        <a:xfrm rot="5400000">
          <a:off x="4235248" y="-1383843"/>
          <a:ext cx="742563" cy="7613692"/>
        </a:xfrm>
        <a:prstGeom prst="round2SameRect">
          <a:avLst/>
        </a:prstGeom>
        <a:solidFill>
          <a:schemeClr val="lt1">
            <a:alpha val="90000"/>
            <a:hueOff val="0"/>
            <a:satOff val="0"/>
            <a:lumOff val="0"/>
            <a:alphaOff val="0"/>
          </a:schemeClr>
        </a:solidFill>
        <a:ln w="9525" cap="flat" cmpd="sng" algn="ctr">
          <a:solidFill>
            <a:schemeClr val="accent3">
              <a:shade val="50000"/>
              <a:hueOff val="214044"/>
              <a:satOff val="-3415"/>
              <a:lumOff val="32886"/>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56464" tIns="13970" rIns="13970" bIns="13970" numCol="1" spcCol="1270" anchor="ctr" anchorCtr="0">
          <a:noAutofit/>
        </a:bodyPr>
        <a:lstStyle/>
        <a:p>
          <a:pPr marL="228600" lvl="1" indent="-228600" algn="l" defTabSz="977900">
            <a:lnSpc>
              <a:spcPct val="90000"/>
            </a:lnSpc>
            <a:spcBef>
              <a:spcPct val="0"/>
            </a:spcBef>
            <a:spcAft>
              <a:spcPct val="15000"/>
            </a:spcAft>
            <a:buChar char="••"/>
          </a:pPr>
          <a:r>
            <a:rPr lang="ru-RU" sz="2200" b="0" i="0" u="none" kern="1200" dirty="0" smtClean="0"/>
            <a:t>Метод долевого участия</a:t>
          </a:r>
          <a:endParaRPr lang="ru-RU" sz="2200" kern="1200" dirty="0"/>
        </a:p>
      </dsp:txBody>
      <dsp:txXfrm rot="-5400000">
        <a:off x="799684" y="2087970"/>
        <a:ext cx="7577443" cy="670065"/>
      </dsp:txXfrm>
    </dsp:sp>
    <dsp:sp modelId="{AD4D25D7-03F7-6949-B334-3D53370655B7}">
      <dsp:nvSpPr>
        <dsp:cNvPr id="0" name=""/>
        <dsp:cNvSpPr/>
      </dsp:nvSpPr>
      <dsp:spPr>
        <a:xfrm rot="5400000">
          <a:off x="-171360" y="3248830"/>
          <a:ext cx="1142406" cy="799684"/>
        </a:xfrm>
        <a:prstGeom prst="chevron">
          <a:avLst/>
        </a:prstGeom>
        <a:gradFill rotWithShape="0">
          <a:gsLst>
            <a:gs pos="0">
              <a:schemeClr val="accent3">
                <a:shade val="50000"/>
                <a:hueOff val="214044"/>
                <a:satOff val="-3415"/>
                <a:lumOff val="32886"/>
                <a:alphaOff val="0"/>
                <a:shade val="51000"/>
                <a:satMod val="130000"/>
              </a:schemeClr>
            </a:gs>
            <a:gs pos="80000">
              <a:schemeClr val="accent3">
                <a:shade val="50000"/>
                <a:hueOff val="214044"/>
                <a:satOff val="-3415"/>
                <a:lumOff val="32886"/>
                <a:alphaOff val="0"/>
                <a:shade val="93000"/>
                <a:satMod val="130000"/>
              </a:schemeClr>
            </a:gs>
            <a:gs pos="100000">
              <a:schemeClr val="accent3">
                <a:shade val="50000"/>
                <a:hueOff val="214044"/>
                <a:satOff val="-3415"/>
                <a:lumOff val="32886"/>
                <a:alphaOff val="0"/>
                <a:shade val="94000"/>
                <a:satMod val="135000"/>
              </a:schemeClr>
            </a:gs>
          </a:gsLst>
          <a:lin ang="16200000" scaled="0"/>
        </a:gradFill>
        <a:ln w="9525" cap="flat" cmpd="sng" algn="ctr">
          <a:solidFill>
            <a:schemeClr val="accent3">
              <a:shade val="50000"/>
              <a:hueOff val="214044"/>
              <a:satOff val="-3415"/>
              <a:lumOff val="32886"/>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lvl="0" algn="ctr" defTabSz="977900">
            <a:lnSpc>
              <a:spcPct val="90000"/>
            </a:lnSpc>
            <a:spcBef>
              <a:spcPct val="0"/>
            </a:spcBef>
            <a:spcAft>
              <a:spcPct val="35000"/>
            </a:spcAft>
          </a:pPr>
          <a:r>
            <a:rPr lang="ru-RU" sz="2200" b="1" kern="1200" dirty="0" smtClean="0">
              <a:solidFill>
                <a:srgbClr val="002060"/>
              </a:solidFill>
            </a:rPr>
            <a:t>2022</a:t>
          </a:r>
          <a:endParaRPr lang="ru-RU" sz="2200" b="1" kern="1200" dirty="0">
            <a:solidFill>
              <a:srgbClr val="002060"/>
            </a:solidFill>
          </a:endParaRPr>
        </a:p>
      </dsp:txBody>
      <dsp:txXfrm rot="-5400000">
        <a:off x="1" y="3477311"/>
        <a:ext cx="799684" cy="342722"/>
      </dsp:txXfrm>
    </dsp:sp>
    <dsp:sp modelId="{9FE20461-D4C8-C54F-8338-C865A4CF5317}">
      <dsp:nvSpPr>
        <dsp:cNvPr id="0" name=""/>
        <dsp:cNvSpPr/>
      </dsp:nvSpPr>
      <dsp:spPr>
        <a:xfrm rot="5400000">
          <a:off x="4235248" y="-358094"/>
          <a:ext cx="742563" cy="7613692"/>
        </a:xfrm>
        <a:prstGeom prst="round2SameRect">
          <a:avLst/>
        </a:prstGeom>
        <a:solidFill>
          <a:schemeClr val="lt1">
            <a:alpha val="90000"/>
            <a:hueOff val="0"/>
            <a:satOff val="0"/>
            <a:lumOff val="0"/>
            <a:alphaOff val="0"/>
          </a:schemeClr>
        </a:solidFill>
        <a:ln w="9525" cap="flat" cmpd="sng" algn="ctr">
          <a:solidFill>
            <a:schemeClr val="accent3">
              <a:shade val="50000"/>
              <a:hueOff val="214044"/>
              <a:satOff val="-3415"/>
              <a:lumOff val="32886"/>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56464" tIns="13970" rIns="13970" bIns="13970" numCol="1" spcCol="1270" anchor="ctr" anchorCtr="0">
          <a:noAutofit/>
        </a:bodyPr>
        <a:lstStyle/>
        <a:p>
          <a:pPr marL="228600" lvl="1" indent="-228600" algn="l" defTabSz="977900">
            <a:lnSpc>
              <a:spcPct val="90000"/>
            </a:lnSpc>
            <a:spcBef>
              <a:spcPct val="0"/>
            </a:spcBef>
            <a:spcAft>
              <a:spcPct val="15000"/>
            </a:spcAft>
            <a:buChar char="••"/>
          </a:pPr>
          <a:r>
            <a:rPr lang="ru-RU" sz="2200" b="0" i="0" u="none" kern="1200" smtClean="0"/>
            <a:t>Государственная (муниципальная) казна</a:t>
          </a:r>
          <a:endParaRPr lang="ru-RU" sz="2200" kern="1200"/>
        </a:p>
      </dsp:txBody>
      <dsp:txXfrm rot="-5400000">
        <a:off x="799684" y="3113719"/>
        <a:ext cx="7577443" cy="670065"/>
      </dsp:txXfrm>
    </dsp:sp>
    <dsp:sp modelId="{5DFB3771-290C-0045-A837-40662A6F8961}">
      <dsp:nvSpPr>
        <dsp:cNvPr id="0" name=""/>
        <dsp:cNvSpPr/>
      </dsp:nvSpPr>
      <dsp:spPr>
        <a:xfrm rot="5400000">
          <a:off x="-171360" y="4274579"/>
          <a:ext cx="1142406" cy="799684"/>
        </a:xfrm>
        <a:prstGeom prst="chevron">
          <a:avLst/>
        </a:prstGeom>
        <a:gradFill rotWithShape="0">
          <a:gsLst>
            <a:gs pos="0">
              <a:schemeClr val="accent3">
                <a:shade val="50000"/>
                <a:hueOff val="107022"/>
                <a:satOff val="-1708"/>
                <a:lumOff val="16443"/>
                <a:alphaOff val="0"/>
                <a:shade val="51000"/>
                <a:satMod val="130000"/>
              </a:schemeClr>
            </a:gs>
            <a:gs pos="80000">
              <a:schemeClr val="accent3">
                <a:shade val="50000"/>
                <a:hueOff val="107022"/>
                <a:satOff val="-1708"/>
                <a:lumOff val="16443"/>
                <a:alphaOff val="0"/>
                <a:shade val="93000"/>
                <a:satMod val="130000"/>
              </a:schemeClr>
            </a:gs>
            <a:gs pos="100000">
              <a:schemeClr val="accent3">
                <a:shade val="50000"/>
                <a:hueOff val="107022"/>
                <a:satOff val="-1708"/>
                <a:lumOff val="16443"/>
                <a:alphaOff val="0"/>
                <a:shade val="94000"/>
                <a:satMod val="135000"/>
              </a:schemeClr>
            </a:gs>
          </a:gsLst>
          <a:lin ang="16200000" scaled="0"/>
        </a:gradFill>
        <a:ln w="9525" cap="flat" cmpd="sng" algn="ctr">
          <a:solidFill>
            <a:schemeClr val="accent3">
              <a:shade val="50000"/>
              <a:hueOff val="107022"/>
              <a:satOff val="-1708"/>
              <a:lumOff val="16443"/>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lvl="0" algn="ctr" defTabSz="977900">
            <a:lnSpc>
              <a:spcPct val="90000"/>
            </a:lnSpc>
            <a:spcBef>
              <a:spcPct val="0"/>
            </a:spcBef>
            <a:spcAft>
              <a:spcPct val="35000"/>
            </a:spcAft>
          </a:pPr>
          <a:r>
            <a:rPr lang="ru-RU" sz="2200" b="1" kern="1200" dirty="0" smtClean="0">
              <a:solidFill>
                <a:srgbClr val="002060"/>
              </a:solidFill>
            </a:rPr>
            <a:t>2022</a:t>
          </a:r>
          <a:endParaRPr lang="ru-RU" sz="2200" b="1" kern="1200" dirty="0">
            <a:solidFill>
              <a:srgbClr val="002060"/>
            </a:solidFill>
          </a:endParaRPr>
        </a:p>
      </dsp:txBody>
      <dsp:txXfrm rot="-5400000">
        <a:off x="1" y="4503060"/>
        <a:ext cx="799684" cy="342722"/>
      </dsp:txXfrm>
    </dsp:sp>
    <dsp:sp modelId="{0229FBA6-B4B3-CC40-99A5-BBDB88CD948D}">
      <dsp:nvSpPr>
        <dsp:cNvPr id="0" name=""/>
        <dsp:cNvSpPr/>
      </dsp:nvSpPr>
      <dsp:spPr>
        <a:xfrm rot="5400000">
          <a:off x="4235248" y="667654"/>
          <a:ext cx="742563" cy="7613692"/>
        </a:xfrm>
        <a:prstGeom prst="round2SameRect">
          <a:avLst/>
        </a:prstGeom>
        <a:solidFill>
          <a:schemeClr val="lt1">
            <a:alpha val="90000"/>
            <a:hueOff val="0"/>
            <a:satOff val="0"/>
            <a:lumOff val="0"/>
            <a:alphaOff val="0"/>
          </a:schemeClr>
        </a:solidFill>
        <a:ln w="9525" cap="flat" cmpd="sng" algn="ctr">
          <a:solidFill>
            <a:schemeClr val="accent3">
              <a:shade val="50000"/>
              <a:hueOff val="107022"/>
              <a:satOff val="-1708"/>
              <a:lumOff val="16443"/>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56464" tIns="13970" rIns="13970" bIns="13970" numCol="1" spcCol="1270" anchor="ctr" anchorCtr="0">
          <a:noAutofit/>
        </a:bodyPr>
        <a:lstStyle/>
        <a:p>
          <a:pPr marL="228600" lvl="1" indent="-228600" algn="l" defTabSz="977900">
            <a:lnSpc>
              <a:spcPct val="90000"/>
            </a:lnSpc>
            <a:spcBef>
              <a:spcPct val="0"/>
            </a:spcBef>
            <a:spcAft>
              <a:spcPct val="15000"/>
            </a:spcAft>
            <a:buChar char="••"/>
          </a:pPr>
          <a:r>
            <a:rPr lang="ru-RU" sz="2200" b="0" i="0" u="none" kern="1200" smtClean="0"/>
            <a:t>Биологические активы</a:t>
          </a:r>
          <a:endParaRPr lang="ru-RU" sz="2200" kern="1200"/>
        </a:p>
      </dsp:txBody>
      <dsp:txXfrm rot="-5400000">
        <a:off x="799684" y="4139468"/>
        <a:ext cx="7577443" cy="670065"/>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arrow3">
  <dgm:title val=""/>
  <dgm:desc val=""/>
  <dgm:catLst>
    <dgm:cat type="relationship" pri="5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none"/>
      <dgm:param type="vertAlign" val="none"/>
    </dgm:alg>
    <dgm:shape xmlns:r="http://schemas.openxmlformats.org/officeDocument/2006/relationships" r:blip="">
      <dgm:adjLst/>
    </dgm:shape>
    <dgm:presOf/>
    <dgm:choose name="Name0">
      <dgm:if name="Name1" func="var" arg="dir" op="equ" val="norm">
        <dgm:choose name="Name2">
          <dgm:if name="Name3" axis="ch" ptType="node" func="cnt" op="gte" val="2">
            <dgm:constrLst>
              <dgm:constr type="w" for="ch" forName="divider" refType="w"/>
              <dgm:constr type="h" for="ch" forName="divider" refType="w" fact="0.2"/>
              <dgm:constr type="h" for="ch" forName="divider" refType="h" op="gte" fact="0.2"/>
              <dgm:constr type="h" for="ch" forName="divider" refType="h" op="lte" fact="0.4"/>
              <dgm:constr type="ctrX" for="ch" forName="divider" refType="w" fact="0.5"/>
              <dgm:constr type="ctrY" for="ch" forName="divider" refType="h" fact="0.5"/>
              <dgm:constr type="w" for="ch" forName="downArrow" refType="w" fact="0.3"/>
              <dgm:constr type="h" for="ch" forName="downArrow" refType="h" fact="0.4"/>
              <dgm:constr type="l" for="ch" forName="downArrow" refType="w" fact="0.1"/>
              <dgm:constr type="t" for="ch" forName="downArrow" refType="h" fact="0.05"/>
              <dgm:constr type="lOff" for="ch" forName="downArrow" refType="w" fact="0.02"/>
              <dgm:constr type="w" for="ch" forName="downArrowText" refType="w" fact="0.32"/>
              <dgm:constr type="h" for="ch" forName="downArrowText" refType="h" fact="0.42"/>
              <dgm:constr type="t" for="ch" forName="downArrowText"/>
              <dgm:constr type="r" for="ch" forName="downArrowText" refType="w" fact="0.85"/>
              <dgm:constr type="w" for="ch" forName="upArrow" refType="w" fact="0.3"/>
              <dgm:constr type="h" for="ch" forName="upArrow" refType="h" fact="0.4"/>
              <dgm:constr type="b" for="ch" forName="upArrow" refType="h" fact="0.95"/>
              <dgm:constr type="r" for="ch" forName="upArrow" refType="w" fact="0.9"/>
              <dgm:constr type="rOff" for="ch" forName="upArrow" refType="w" fact="-0.02"/>
              <dgm:constr type="w" for="ch" forName="upArrowText" refType="w" fact="0.32"/>
              <dgm:constr type="h" for="ch" forName="upArrowText" refType="h" fact="0.42"/>
              <dgm:constr type="b" for="ch" forName="upArrowText" refType="h"/>
              <dgm:constr type="l" for="ch" forName="upArrowText" refType="w" fact="0.15"/>
              <dgm:constr type="primFontSz" for="ch" ptType="node" op="equ" val="65"/>
            </dgm:constrLst>
          </dgm:if>
          <dgm:else name="Name4">
            <dgm:constrLst>
              <dgm:constr type="w" for="ch" forName="downArrow" refType="w" fact="0.4"/>
              <dgm:constr type="h" for="ch" forName="downArrow" refType="h" fact="0.8"/>
              <dgm:constr type="l" for="ch" forName="downArrow" refType="w" fact="0.02"/>
              <dgm:constr type="t" for="ch" forName="downArrow" refType="h" fact="0.05"/>
              <dgm:constr type="lOff" for="ch" forName="downArrow" refType="w" fact="0.02"/>
              <dgm:constr type="w" for="ch" forName="downArrowText" refType="w" fact="0.5"/>
              <dgm:constr type="h" for="ch" forName="downArrowText" refType="h"/>
              <dgm:constr type="t" for="ch" forName="downArrowText"/>
              <dgm:constr type="r" for="ch" forName="downArrowText" refType="w"/>
              <dgm:constr type="primFontSz" for="ch" ptType="node" op="equ" val="65"/>
            </dgm:constrLst>
          </dgm:else>
        </dgm:choose>
      </dgm:if>
      <dgm:else name="Name5">
        <dgm:choose name="Name6">
          <dgm:if name="Name7" axis="ch" ptType="node" func="cnt" op="gte" val="2">
            <dgm:constrLst>
              <dgm:constr type="w" for="ch" forName="divider" refType="w"/>
              <dgm:constr type="h" for="ch" forName="divider" refType="w" fact="0.2"/>
              <dgm:constr type="h" for="ch" forName="divider" refType="h" op="gte" fact="0.2"/>
              <dgm:constr type="h" for="ch" forName="divider" refType="h" op="lte" fact="0.4"/>
              <dgm:constr type="ctrX" for="ch" forName="divider" refType="w" fact="0.5"/>
              <dgm:constr type="ctrY" for="ch" forName="divider" refType="h" fact="0.5"/>
              <dgm:constr type="w" for="ch" forName="downArrow" refType="w" fact="0.3"/>
              <dgm:constr type="h" for="ch" forName="downArrow" refType="h" fact="0.4"/>
              <dgm:constr type="r" for="ch" forName="downArrow" refType="w" fact="0.9"/>
              <dgm:constr type="t" for="ch" forName="downArrow" refType="h" fact="0.05"/>
              <dgm:constr type="rOff" for="ch" forName="downArrow" refType="w" fact="-0.02"/>
              <dgm:constr type="w" for="ch" forName="downArrowText" refType="w" fact="0.32"/>
              <dgm:constr type="h" for="ch" forName="downArrowText" refType="h" fact="0.42"/>
              <dgm:constr type="t" for="ch" forName="downArrowText"/>
              <dgm:constr type="l" for="ch" forName="downArrowText" refType="w" fact="0.15"/>
              <dgm:constr type="w" for="ch" forName="upArrow" refType="w" fact="0.3"/>
              <dgm:constr type="h" for="ch" forName="upArrow" refType="h" fact="0.4"/>
              <dgm:constr type="b" for="ch" forName="upArrow" refType="h" fact="0.95"/>
              <dgm:constr type="l" for="ch" forName="upArrow" refType="w" fact="0.1"/>
              <dgm:constr type="lOff" for="ch" forName="upArrow" refType="w" fact="0.02"/>
              <dgm:constr type="w" for="ch" forName="upArrowText" refType="w" fact="0.32"/>
              <dgm:constr type="h" for="ch" forName="upArrowText" refType="h" fact="0.42"/>
              <dgm:constr type="b" for="ch" forName="upArrowText" refType="h"/>
              <dgm:constr type="r" for="ch" forName="upArrowText" refType="w" fact="0.85"/>
              <dgm:constr type="primFontSz" for="ch" ptType="node" op="equ" val="65"/>
            </dgm:constrLst>
          </dgm:if>
          <dgm:else name="Name8">
            <dgm:constrLst>
              <dgm:constr type="w" for="ch" forName="downArrow" refType="w" fact="0.4"/>
              <dgm:constr type="h" for="ch" forName="downArrow" refType="h" fact="0.8"/>
              <dgm:constr type="r" for="ch" forName="downArrow" refType="w" fact="0.98"/>
              <dgm:constr type="t" for="ch" forName="downArrow" refType="h" fact="0.05"/>
              <dgm:constr type="rOff" for="ch" forName="downArrow" refType="w" fact="-0.02"/>
              <dgm:constr type="w" for="ch" forName="downArrowText" refType="w" fact="0.5"/>
              <dgm:constr type="h" for="ch" forName="downArrowText" refType="h"/>
              <dgm:constr type="t" for="ch" forName="downArrowText"/>
              <dgm:constr type="l" for="ch" forName="downArrowText"/>
              <dgm:constr type="primFontSz" for="ch" ptType="node" op="equ" val="65"/>
            </dgm:constrLst>
          </dgm:else>
        </dgm:choose>
      </dgm:else>
    </dgm:choose>
    <dgm:ruleLst/>
    <dgm:choose name="Name9">
      <dgm:if name="Name10" axis="ch" ptType="node" func="cnt" op="gte" val="2">
        <dgm:layoutNode name="divider" styleLbl="fgShp">
          <dgm:alg type="sp"/>
          <dgm:choose name="Name11">
            <dgm:if name="Name12" func="var" arg="dir" op="equ" val="norm">
              <dgm:shape xmlns:r="http://schemas.openxmlformats.org/officeDocument/2006/relationships" rot="-5" type="mathMinus" r:blip="">
                <dgm:adjLst/>
              </dgm:shape>
            </dgm:if>
            <dgm:else name="Name13">
              <dgm:shape xmlns:r="http://schemas.openxmlformats.org/officeDocument/2006/relationships" rot="5" type="mathMinus" r:blip="">
                <dgm:adjLst/>
              </dgm:shape>
            </dgm:else>
          </dgm:choose>
          <dgm:presOf/>
          <dgm:constrLst/>
          <dgm:ruleLst/>
        </dgm:layoutNode>
      </dgm:if>
      <dgm:else name="Name14"/>
    </dgm:choose>
    <dgm:forEach name="Name15" axis="ch" ptType="node" cnt="1">
      <dgm:layoutNode name="downArrow" styleLbl="node1">
        <dgm:alg type="sp"/>
        <dgm:shape xmlns:r="http://schemas.openxmlformats.org/officeDocument/2006/relationships" type="downArrow" r:blip="">
          <dgm:adjLst/>
        </dgm:shape>
        <dgm:presOf/>
        <dgm:constrLst/>
        <dgm:ruleLst/>
      </dgm:layoutNode>
      <dgm:layoutNode name="downArrowText" styleLbl="revTx">
        <dgm:varLst>
          <dgm:bulletEnabled val="1"/>
        </dgm:varLst>
        <dgm:alg type="tx">
          <dgm:param type="txAnchorVertCh" val="mid"/>
        </dgm:alg>
        <dgm:shape xmlns:r="http://schemas.openxmlformats.org/officeDocument/2006/relationships" type="rect" r:blip="">
          <dgm:adjLst/>
        </dgm:shape>
        <dgm:presOf axis="desOrSelf" ptType="node"/>
        <dgm:constrLst/>
        <dgm:ruleLst>
          <dgm:rule type="primFontSz" val="5" fact="NaN" max="NaN"/>
        </dgm:ruleLst>
      </dgm:layoutNode>
    </dgm:forEach>
    <dgm:forEach name="Name16" axis="ch" ptType="node" st="2" cnt="1">
      <dgm:layoutNode name="upArrow" styleLbl="node1">
        <dgm:alg type="sp"/>
        <dgm:shape xmlns:r="http://schemas.openxmlformats.org/officeDocument/2006/relationships" type="upArrow" r:blip="">
          <dgm:adjLst/>
        </dgm:shape>
        <dgm:presOf/>
        <dgm:constrLst/>
        <dgm:ruleLst/>
      </dgm:layoutNode>
      <dgm:layoutNode name="upArrowText" styleLbl="revTx">
        <dgm:varLst>
          <dgm:bulletEnabled val="1"/>
        </dgm:varLst>
        <dgm:alg type="tx">
          <dgm:param type="txAnchorVertCh" val="mid"/>
        </dgm:alg>
        <dgm:shape xmlns:r="http://schemas.openxmlformats.org/officeDocument/2006/relationships" type="rect" r:blip="">
          <dgm:adjLst/>
        </dgm:shape>
        <dgm:presOf axis="desOrSelf" ptType="node"/>
        <dgm:constrLst/>
        <dgm:ruleLst>
          <dgm:rule type="primFontSz" val="5" fact="NaN" max="NaN"/>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arrow3">
  <dgm:title val=""/>
  <dgm:desc val=""/>
  <dgm:catLst>
    <dgm:cat type="relationship" pri="5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none"/>
      <dgm:param type="vertAlign" val="none"/>
    </dgm:alg>
    <dgm:shape xmlns:r="http://schemas.openxmlformats.org/officeDocument/2006/relationships" r:blip="">
      <dgm:adjLst/>
    </dgm:shape>
    <dgm:presOf/>
    <dgm:choose name="Name0">
      <dgm:if name="Name1" func="var" arg="dir" op="equ" val="norm">
        <dgm:choose name="Name2">
          <dgm:if name="Name3" axis="ch" ptType="node" func="cnt" op="gte" val="2">
            <dgm:constrLst>
              <dgm:constr type="w" for="ch" forName="divider" refType="w"/>
              <dgm:constr type="h" for="ch" forName="divider" refType="w" fact="0.2"/>
              <dgm:constr type="h" for="ch" forName="divider" refType="h" op="gte" fact="0.2"/>
              <dgm:constr type="h" for="ch" forName="divider" refType="h" op="lte" fact="0.4"/>
              <dgm:constr type="ctrX" for="ch" forName="divider" refType="w" fact="0.5"/>
              <dgm:constr type="ctrY" for="ch" forName="divider" refType="h" fact="0.5"/>
              <dgm:constr type="w" for="ch" forName="downArrow" refType="w" fact="0.3"/>
              <dgm:constr type="h" for="ch" forName="downArrow" refType="h" fact="0.4"/>
              <dgm:constr type="l" for="ch" forName="downArrow" refType="w" fact="0.1"/>
              <dgm:constr type="t" for="ch" forName="downArrow" refType="h" fact="0.05"/>
              <dgm:constr type="lOff" for="ch" forName="downArrow" refType="w" fact="0.02"/>
              <dgm:constr type="w" for="ch" forName="downArrowText" refType="w" fact="0.32"/>
              <dgm:constr type="h" for="ch" forName="downArrowText" refType="h" fact="0.42"/>
              <dgm:constr type="t" for="ch" forName="downArrowText"/>
              <dgm:constr type="r" for="ch" forName="downArrowText" refType="w" fact="0.85"/>
              <dgm:constr type="w" for="ch" forName="upArrow" refType="w" fact="0.3"/>
              <dgm:constr type="h" for="ch" forName="upArrow" refType="h" fact="0.4"/>
              <dgm:constr type="b" for="ch" forName="upArrow" refType="h" fact="0.95"/>
              <dgm:constr type="r" for="ch" forName="upArrow" refType="w" fact="0.9"/>
              <dgm:constr type="rOff" for="ch" forName="upArrow" refType="w" fact="-0.02"/>
              <dgm:constr type="w" for="ch" forName="upArrowText" refType="w" fact="0.32"/>
              <dgm:constr type="h" for="ch" forName="upArrowText" refType="h" fact="0.42"/>
              <dgm:constr type="b" for="ch" forName="upArrowText" refType="h"/>
              <dgm:constr type="l" for="ch" forName="upArrowText" refType="w" fact="0.15"/>
              <dgm:constr type="primFontSz" for="ch" ptType="node" op="equ" val="65"/>
            </dgm:constrLst>
          </dgm:if>
          <dgm:else name="Name4">
            <dgm:constrLst>
              <dgm:constr type="w" for="ch" forName="downArrow" refType="w" fact="0.4"/>
              <dgm:constr type="h" for="ch" forName="downArrow" refType="h" fact="0.8"/>
              <dgm:constr type="l" for="ch" forName="downArrow" refType="w" fact="0.02"/>
              <dgm:constr type="t" for="ch" forName="downArrow" refType="h" fact="0.05"/>
              <dgm:constr type="lOff" for="ch" forName="downArrow" refType="w" fact="0.02"/>
              <dgm:constr type="w" for="ch" forName="downArrowText" refType="w" fact="0.5"/>
              <dgm:constr type="h" for="ch" forName="downArrowText" refType="h"/>
              <dgm:constr type="t" for="ch" forName="downArrowText"/>
              <dgm:constr type="r" for="ch" forName="downArrowText" refType="w"/>
              <dgm:constr type="primFontSz" for="ch" ptType="node" op="equ" val="65"/>
            </dgm:constrLst>
          </dgm:else>
        </dgm:choose>
      </dgm:if>
      <dgm:else name="Name5">
        <dgm:choose name="Name6">
          <dgm:if name="Name7" axis="ch" ptType="node" func="cnt" op="gte" val="2">
            <dgm:constrLst>
              <dgm:constr type="w" for="ch" forName="divider" refType="w"/>
              <dgm:constr type="h" for="ch" forName="divider" refType="w" fact="0.2"/>
              <dgm:constr type="h" for="ch" forName="divider" refType="h" op="gte" fact="0.2"/>
              <dgm:constr type="h" for="ch" forName="divider" refType="h" op="lte" fact="0.4"/>
              <dgm:constr type="ctrX" for="ch" forName="divider" refType="w" fact="0.5"/>
              <dgm:constr type="ctrY" for="ch" forName="divider" refType="h" fact="0.5"/>
              <dgm:constr type="w" for="ch" forName="downArrow" refType="w" fact="0.3"/>
              <dgm:constr type="h" for="ch" forName="downArrow" refType="h" fact="0.4"/>
              <dgm:constr type="r" for="ch" forName="downArrow" refType="w" fact="0.9"/>
              <dgm:constr type="t" for="ch" forName="downArrow" refType="h" fact="0.05"/>
              <dgm:constr type="rOff" for="ch" forName="downArrow" refType="w" fact="-0.02"/>
              <dgm:constr type="w" for="ch" forName="downArrowText" refType="w" fact="0.32"/>
              <dgm:constr type="h" for="ch" forName="downArrowText" refType="h" fact="0.42"/>
              <dgm:constr type="t" for="ch" forName="downArrowText"/>
              <dgm:constr type="l" for="ch" forName="downArrowText" refType="w" fact="0.15"/>
              <dgm:constr type="w" for="ch" forName="upArrow" refType="w" fact="0.3"/>
              <dgm:constr type="h" for="ch" forName="upArrow" refType="h" fact="0.4"/>
              <dgm:constr type="b" for="ch" forName="upArrow" refType="h" fact="0.95"/>
              <dgm:constr type="l" for="ch" forName="upArrow" refType="w" fact="0.1"/>
              <dgm:constr type="lOff" for="ch" forName="upArrow" refType="w" fact="0.02"/>
              <dgm:constr type="w" for="ch" forName="upArrowText" refType="w" fact="0.32"/>
              <dgm:constr type="h" for="ch" forName="upArrowText" refType="h" fact="0.42"/>
              <dgm:constr type="b" for="ch" forName="upArrowText" refType="h"/>
              <dgm:constr type="r" for="ch" forName="upArrowText" refType="w" fact="0.85"/>
              <dgm:constr type="primFontSz" for="ch" ptType="node" op="equ" val="65"/>
            </dgm:constrLst>
          </dgm:if>
          <dgm:else name="Name8">
            <dgm:constrLst>
              <dgm:constr type="w" for="ch" forName="downArrow" refType="w" fact="0.4"/>
              <dgm:constr type="h" for="ch" forName="downArrow" refType="h" fact="0.8"/>
              <dgm:constr type="r" for="ch" forName="downArrow" refType="w" fact="0.98"/>
              <dgm:constr type="t" for="ch" forName="downArrow" refType="h" fact="0.05"/>
              <dgm:constr type="rOff" for="ch" forName="downArrow" refType="w" fact="-0.02"/>
              <dgm:constr type="w" for="ch" forName="downArrowText" refType="w" fact="0.5"/>
              <dgm:constr type="h" for="ch" forName="downArrowText" refType="h"/>
              <dgm:constr type="t" for="ch" forName="downArrowText"/>
              <dgm:constr type="l" for="ch" forName="downArrowText"/>
              <dgm:constr type="primFontSz" for="ch" ptType="node" op="equ" val="65"/>
            </dgm:constrLst>
          </dgm:else>
        </dgm:choose>
      </dgm:else>
    </dgm:choose>
    <dgm:ruleLst/>
    <dgm:choose name="Name9">
      <dgm:if name="Name10" axis="ch" ptType="node" func="cnt" op="gte" val="2">
        <dgm:layoutNode name="divider" styleLbl="fgShp">
          <dgm:alg type="sp"/>
          <dgm:choose name="Name11">
            <dgm:if name="Name12" func="var" arg="dir" op="equ" val="norm">
              <dgm:shape xmlns:r="http://schemas.openxmlformats.org/officeDocument/2006/relationships" rot="-5" type="mathMinus" r:blip="">
                <dgm:adjLst/>
              </dgm:shape>
            </dgm:if>
            <dgm:else name="Name13">
              <dgm:shape xmlns:r="http://schemas.openxmlformats.org/officeDocument/2006/relationships" rot="5" type="mathMinus" r:blip="">
                <dgm:adjLst/>
              </dgm:shape>
            </dgm:else>
          </dgm:choose>
          <dgm:presOf/>
          <dgm:constrLst/>
          <dgm:ruleLst/>
        </dgm:layoutNode>
      </dgm:if>
      <dgm:else name="Name14"/>
    </dgm:choose>
    <dgm:forEach name="Name15" axis="ch" ptType="node" cnt="1">
      <dgm:layoutNode name="downArrow" styleLbl="node1">
        <dgm:alg type="sp"/>
        <dgm:shape xmlns:r="http://schemas.openxmlformats.org/officeDocument/2006/relationships" type="downArrow" r:blip="">
          <dgm:adjLst/>
        </dgm:shape>
        <dgm:presOf/>
        <dgm:constrLst/>
        <dgm:ruleLst/>
      </dgm:layoutNode>
      <dgm:layoutNode name="downArrowText" styleLbl="revTx">
        <dgm:varLst>
          <dgm:bulletEnabled val="1"/>
        </dgm:varLst>
        <dgm:alg type="tx">
          <dgm:param type="txAnchorVertCh" val="mid"/>
        </dgm:alg>
        <dgm:shape xmlns:r="http://schemas.openxmlformats.org/officeDocument/2006/relationships" type="rect" r:blip="">
          <dgm:adjLst/>
        </dgm:shape>
        <dgm:presOf axis="desOrSelf" ptType="node"/>
        <dgm:constrLst/>
        <dgm:ruleLst>
          <dgm:rule type="primFontSz" val="5" fact="NaN" max="NaN"/>
        </dgm:ruleLst>
      </dgm:layoutNode>
    </dgm:forEach>
    <dgm:forEach name="Name16" axis="ch" ptType="node" st="2" cnt="1">
      <dgm:layoutNode name="upArrow" styleLbl="node1">
        <dgm:alg type="sp"/>
        <dgm:shape xmlns:r="http://schemas.openxmlformats.org/officeDocument/2006/relationships" type="upArrow" r:blip="">
          <dgm:adjLst/>
        </dgm:shape>
        <dgm:presOf/>
        <dgm:constrLst/>
        <dgm:ruleLst/>
      </dgm:layoutNode>
      <dgm:layoutNode name="upArrowText" styleLbl="revTx">
        <dgm:varLst>
          <dgm:bulletEnabled val="1"/>
        </dgm:varLst>
        <dgm:alg type="tx">
          <dgm:param type="txAnchorVertCh" val="mid"/>
        </dgm:alg>
        <dgm:shape xmlns:r="http://schemas.openxmlformats.org/officeDocument/2006/relationships" type="rect" r:blip="">
          <dgm:adjLst/>
        </dgm:shape>
        <dgm:presOf axis="desOrSelf" ptType="node"/>
        <dgm:constrLst/>
        <dgm:ruleLst>
          <dgm:rule type="primFontSz" val="5" fact="NaN" max="NaN"/>
        </dgm:ruleLst>
      </dgm:layoutNode>
    </dgm:forEach>
  </dgm:layoutNode>
</dgm:layoutDef>
</file>

<file path=ppt/diagrams/layout6.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7.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2.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4.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35.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36.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37.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 y="2"/>
            <a:ext cx="2945659" cy="496332"/>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50449" y="2"/>
            <a:ext cx="2945659" cy="496332"/>
          </a:xfrm>
          <a:prstGeom prst="rect">
            <a:avLst/>
          </a:prstGeom>
        </p:spPr>
        <p:txBody>
          <a:bodyPr vert="horz" lIns="91440" tIns="45720" rIns="91440" bIns="45720" rtlCol="0"/>
          <a:lstStyle>
            <a:lvl1pPr algn="r">
              <a:defRPr sz="1200"/>
            </a:lvl1pPr>
          </a:lstStyle>
          <a:p>
            <a:fld id="{082487D5-B714-7E4A-B570-3D34B091A04A}" type="datetimeFigureOut">
              <a:rPr lang="en-US" smtClean="0"/>
              <a:pPr/>
              <a:t>9/23/2021</a:t>
            </a:fld>
            <a:endParaRPr lang="en-US" dirty="0"/>
          </a:p>
        </p:txBody>
      </p:sp>
      <p:sp>
        <p:nvSpPr>
          <p:cNvPr id="4" name="Footer Placeholder 3"/>
          <p:cNvSpPr>
            <a:spLocks noGrp="1"/>
          </p:cNvSpPr>
          <p:nvPr>
            <p:ph type="ftr" sz="quarter" idx="2"/>
          </p:nvPr>
        </p:nvSpPr>
        <p:spPr>
          <a:xfrm>
            <a:off x="3" y="9428584"/>
            <a:ext cx="2945659" cy="496332"/>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50449" y="9428584"/>
            <a:ext cx="2945659" cy="496332"/>
          </a:xfrm>
          <a:prstGeom prst="rect">
            <a:avLst/>
          </a:prstGeom>
        </p:spPr>
        <p:txBody>
          <a:bodyPr vert="horz" lIns="91440" tIns="45720" rIns="91440" bIns="45720" rtlCol="0" anchor="b"/>
          <a:lstStyle>
            <a:lvl1pPr algn="r">
              <a:defRPr sz="1200"/>
            </a:lvl1pPr>
          </a:lstStyle>
          <a:p>
            <a:fld id="{0E35AF29-335D-A348-BBFE-1B6F99F3EC63}" type="slidenum">
              <a:rPr lang="en-US" smtClean="0"/>
              <a:pPr/>
              <a:t>‹#›</a:t>
            </a:fld>
            <a:endParaRPr lang="en-US" dirty="0"/>
          </a:p>
        </p:txBody>
      </p:sp>
    </p:spTree>
    <p:extLst>
      <p:ext uri="{BB962C8B-B14F-4D97-AF65-F5344CB8AC3E}">
        <p14:creationId xmlns:p14="http://schemas.microsoft.com/office/powerpoint/2010/main" val="2389943774"/>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 y="2"/>
            <a:ext cx="2945659" cy="496332"/>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50449" y="2"/>
            <a:ext cx="2945659" cy="496332"/>
          </a:xfrm>
          <a:prstGeom prst="rect">
            <a:avLst/>
          </a:prstGeom>
        </p:spPr>
        <p:txBody>
          <a:bodyPr vert="horz" lIns="91440" tIns="45720" rIns="91440" bIns="45720" rtlCol="0"/>
          <a:lstStyle>
            <a:lvl1pPr algn="r">
              <a:defRPr sz="1200"/>
            </a:lvl1pPr>
          </a:lstStyle>
          <a:p>
            <a:fld id="{74DA8CF0-9288-6E43-8350-3311193DC481}" type="datetimeFigureOut">
              <a:rPr lang="en-US" smtClean="0"/>
              <a:pPr/>
              <a:t>9/23/2021</a:t>
            </a:fld>
            <a:endParaRPr lang="en-US" dirty="0"/>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79768" y="4715158"/>
            <a:ext cx="5438140" cy="446698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3" y="9428584"/>
            <a:ext cx="2945659" cy="496332"/>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50449" y="9428584"/>
            <a:ext cx="2945659" cy="496332"/>
          </a:xfrm>
          <a:prstGeom prst="rect">
            <a:avLst/>
          </a:prstGeom>
        </p:spPr>
        <p:txBody>
          <a:bodyPr vert="horz" lIns="91440" tIns="45720" rIns="91440" bIns="45720" rtlCol="0" anchor="b"/>
          <a:lstStyle>
            <a:lvl1pPr algn="r">
              <a:defRPr sz="1200"/>
            </a:lvl1pPr>
          </a:lstStyle>
          <a:p>
            <a:fld id="{553E209D-CC24-404D-BA45-4E524A116977}" type="slidenum">
              <a:rPr lang="en-US" smtClean="0"/>
              <a:pPr/>
              <a:t>‹#›</a:t>
            </a:fld>
            <a:endParaRPr lang="en-US" dirty="0"/>
          </a:p>
        </p:txBody>
      </p:sp>
    </p:spTree>
    <p:extLst>
      <p:ext uri="{BB962C8B-B14F-4D97-AF65-F5344CB8AC3E}">
        <p14:creationId xmlns:p14="http://schemas.microsoft.com/office/powerpoint/2010/main" val="1188083800"/>
      </p:ext>
    </p:extLst>
  </p:cSld>
  <p:clrMap bg1="lt1" tx1="dk1" bg2="lt2" tx2="dk2" accent1="accent1" accent2="accent2" accent3="accent3" accent4="accent4" accent5="accent5" accent6="accent6" hlink="hlink" folHlink="folHlink"/>
  <p:hf sldNum="0"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4988981F-6AAF-46F8-B4B3-8B7354F93985}" type="slidenum">
              <a:rPr lang="ru-RU" smtClean="0">
                <a:solidFill>
                  <a:prstClr val="black"/>
                </a:solidFill>
              </a:rPr>
              <a:pPr/>
              <a:t>2</a:t>
            </a:fld>
            <a:endParaRPr lang="ru-RU" dirty="0">
              <a:solidFill>
                <a:prstClr val="black"/>
              </a:solidFill>
            </a:endParaRPr>
          </a:p>
        </p:txBody>
      </p:sp>
    </p:spTree>
    <p:extLst>
      <p:ext uri="{BB962C8B-B14F-4D97-AF65-F5344CB8AC3E}">
        <p14:creationId xmlns:p14="http://schemas.microsoft.com/office/powerpoint/2010/main" val="2086764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988981F-6AAF-46F8-B4B3-8B7354F93985}" type="slidenum">
              <a:rPr kumimoji="0" lang="ru-RU"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ru-RU"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301942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1165225" y="1241425"/>
            <a:ext cx="4467225" cy="3349625"/>
          </a:xfrm>
        </p:spPr>
      </p:sp>
      <p:sp>
        <p:nvSpPr>
          <p:cNvPr id="3" name="Заметки 2"/>
          <p:cNvSpPr>
            <a:spLocks noGrp="1"/>
          </p:cNvSpPr>
          <p:nvPr>
            <p:ph type="body" idx="1"/>
          </p:nvPr>
        </p:nvSpPr>
        <p:spPr/>
        <p:txBody>
          <a:bodyPr/>
          <a:lstStyle/>
          <a:p>
            <a:r>
              <a:rPr lang="ru-RU" dirty="0" smtClean="0"/>
              <a:t>Определения</a:t>
            </a:r>
            <a:endParaRPr lang="ru-RU" dirty="0"/>
          </a:p>
        </p:txBody>
      </p:sp>
      <p:sp>
        <p:nvSpPr>
          <p:cNvPr id="4" name="Номер слайда 3"/>
          <p:cNvSpPr>
            <a:spLocks noGrp="1"/>
          </p:cNvSpPr>
          <p:nvPr>
            <p:ph type="sldNum" sz="quarter" idx="10"/>
          </p:nvPr>
        </p:nvSpPr>
        <p:spPr/>
        <p:txBody>
          <a:bodyPr/>
          <a:lstStyle/>
          <a:p>
            <a:fld id="{6593D863-AE31-4841-947F-F37D5E11AEDE}" type="slidenum">
              <a:rPr lang="ru-RU" smtClean="0"/>
              <a:t>18</a:t>
            </a:fld>
            <a:endParaRPr lang="ru-RU"/>
          </a:p>
        </p:txBody>
      </p:sp>
    </p:spTree>
    <p:extLst>
      <p:ext uri="{BB962C8B-B14F-4D97-AF65-F5344CB8AC3E}">
        <p14:creationId xmlns:p14="http://schemas.microsoft.com/office/powerpoint/2010/main" val="11337496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sz="1200" b="0" i="0" u="none" strike="noStrike" kern="1200" baseline="0" dirty="0">
              <a:solidFill>
                <a:schemeClr val="tx1"/>
              </a:solidFill>
              <a:latin typeface="+mn-lt"/>
              <a:ea typeface="+mn-ea"/>
              <a:cs typeface="+mn-cs"/>
            </a:endParaRPr>
          </a:p>
        </p:txBody>
      </p:sp>
    </p:spTree>
    <p:extLst>
      <p:ext uri="{BB962C8B-B14F-4D97-AF65-F5344CB8AC3E}">
        <p14:creationId xmlns:p14="http://schemas.microsoft.com/office/powerpoint/2010/main" val="31908059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sz="1200" b="0" i="0" u="none" strike="noStrike" kern="1200" baseline="0" dirty="0">
              <a:solidFill>
                <a:schemeClr val="tx1"/>
              </a:solidFill>
              <a:latin typeface="+mn-lt"/>
              <a:ea typeface="+mn-ea"/>
              <a:cs typeface="+mn-cs"/>
            </a:endParaRPr>
          </a:p>
        </p:txBody>
      </p:sp>
    </p:spTree>
    <p:extLst>
      <p:ext uri="{BB962C8B-B14F-4D97-AF65-F5344CB8AC3E}">
        <p14:creationId xmlns:p14="http://schemas.microsoft.com/office/powerpoint/2010/main" val="10779832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sz="1200" b="0" i="0" u="none" strike="noStrike" kern="1200" baseline="0" dirty="0">
              <a:solidFill>
                <a:schemeClr val="tx1"/>
              </a:solidFill>
              <a:latin typeface="+mn-lt"/>
              <a:ea typeface="+mn-ea"/>
              <a:cs typeface="+mn-cs"/>
            </a:endParaRPr>
          </a:p>
        </p:txBody>
      </p:sp>
    </p:spTree>
    <p:extLst>
      <p:ext uri="{BB962C8B-B14F-4D97-AF65-F5344CB8AC3E}">
        <p14:creationId xmlns:p14="http://schemas.microsoft.com/office/powerpoint/2010/main" val="21726176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4988981F-6AAF-46F8-B4B3-8B7354F93985}" type="slidenum">
              <a:rPr lang="ru-RU" smtClean="0">
                <a:solidFill>
                  <a:prstClr val="black"/>
                </a:solidFill>
              </a:rPr>
              <a:pPr/>
              <a:t>32</a:t>
            </a:fld>
            <a:endParaRPr lang="ru-RU" dirty="0">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E71DEA95-66EA-47A1-AFBD-284DB7673433}" type="slidenum">
              <a:rPr lang="ru-RU" smtClean="0"/>
              <a:t>58</a:t>
            </a:fld>
            <a:endParaRPr lang="ru-RU" dirty="0"/>
          </a:p>
        </p:txBody>
      </p:sp>
    </p:spTree>
    <p:extLst>
      <p:ext uri="{BB962C8B-B14F-4D97-AF65-F5344CB8AC3E}">
        <p14:creationId xmlns:p14="http://schemas.microsoft.com/office/powerpoint/2010/main" val="9620559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sz="1200" b="0" i="0" u="none" strike="noStrike" kern="1200" baseline="0" dirty="0">
              <a:solidFill>
                <a:schemeClr val="tx1"/>
              </a:solidFill>
              <a:latin typeface="+mn-lt"/>
              <a:ea typeface="+mn-ea"/>
              <a:cs typeface="+mn-cs"/>
            </a:endParaRPr>
          </a:p>
        </p:txBody>
      </p:sp>
    </p:spTree>
    <p:extLst>
      <p:ext uri="{BB962C8B-B14F-4D97-AF65-F5344CB8AC3E}">
        <p14:creationId xmlns:p14="http://schemas.microsoft.com/office/powerpoint/2010/main" val="20813370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sz="1200" b="0" i="0" u="none" strike="noStrike" kern="1200" baseline="0" dirty="0">
              <a:solidFill>
                <a:schemeClr val="tx1"/>
              </a:solidFill>
              <a:latin typeface="+mn-lt"/>
              <a:ea typeface="+mn-ea"/>
              <a:cs typeface="+mn-cs"/>
            </a:endParaRPr>
          </a:p>
        </p:txBody>
      </p:sp>
    </p:spTree>
    <p:extLst>
      <p:ext uri="{BB962C8B-B14F-4D97-AF65-F5344CB8AC3E}">
        <p14:creationId xmlns:p14="http://schemas.microsoft.com/office/powerpoint/2010/main" val="6276977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Tree>
    <p:extLst>
      <p:ext uri="{BB962C8B-B14F-4D97-AF65-F5344CB8AC3E}">
        <p14:creationId xmlns:p14="http://schemas.microsoft.com/office/powerpoint/2010/main" val="12477201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Tree>
    <p:extLst>
      <p:ext uri="{BB962C8B-B14F-4D97-AF65-F5344CB8AC3E}">
        <p14:creationId xmlns:p14="http://schemas.microsoft.com/office/powerpoint/2010/main" val="5809118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Tree>
    <p:extLst>
      <p:ext uri="{BB962C8B-B14F-4D97-AF65-F5344CB8AC3E}">
        <p14:creationId xmlns:p14="http://schemas.microsoft.com/office/powerpoint/2010/main" val="13017708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i="1" dirty="0">
                <a:solidFill>
                  <a:srgbClr val="FF0000"/>
                </a:solidFill>
              </a:rPr>
              <a:t>При расходовании за счет МБТ, </a:t>
            </a:r>
            <a:r>
              <a:rPr lang="ru-RU" i="1" dirty="0" err="1">
                <a:solidFill>
                  <a:srgbClr val="FF0000"/>
                </a:solidFill>
              </a:rPr>
              <a:t>Кбк</a:t>
            </a:r>
            <a:r>
              <a:rPr lang="ru-RU" i="1" dirty="0">
                <a:solidFill>
                  <a:srgbClr val="FF0000"/>
                </a:solidFill>
              </a:rPr>
              <a:t> при возвратах остатков МБТ </a:t>
            </a:r>
            <a:r>
              <a:rPr lang="ru-RU" i="1" dirty="0" err="1">
                <a:solidFill>
                  <a:srgbClr val="FF0000"/>
                </a:solidFill>
              </a:rPr>
              <a:t>Нац</a:t>
            </a:r>
            <a:r>
              <a:rPr lang="ru-RU" i="1" dirty="0">
                <a:solidFill>
                  <a:srgbClr val="FF0000"/>
                </a:solidFill>
              </a:rPr>
              <a:t> проекты </a:t>
            </a:r>
          </a:p>
          <a:p>
            <a:endParaRPr lang="ru-RU" dirty="0"/>
          </a:p>
        </p:txBody>
      </p:sp>
      <p:sp>
        <p:nvSpPr>
          <p:cNvPr id="4" name="Номер слайда 3"/>
          <p:cNvSpPr>
            <a:spLocks noGrp="1"/>
          </p:cNvSpPr>
          <p:nvPr>
            <p:ph type="sldNum" sz="quarter" idx="10"/>
          </p:nvPr>
        </p:nvSpPr>
        <p:spPr/>
        <p:txBody>
          <a:bodyPr/>
          <a:lstStyle/>
          <a:p>
            <a:fld id="{FC7317D9-3C07-4D1E-A696-F7ABB87A8CAC}" type="slidenum">
              <a:rPr lang="ru-RU" smtClean="0"/>
              <a:t>86</a:t>
            </a:fld>
            <a:endParaRPr lang="ru-RU"/>
          </a:p>
        </p:txBody>
      </p:sp>
    </p:spTree>
    <p:extLst>
      <p:ext uri="{BB962C8B-B14F-4D97-AF65-F5344CB8AC3E}">
        <p14:creationId xmlns:p14="http://schemas.microsoft.com/office/powerpoint/2010/main" val="345990418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sz="1200" b="0" i="0" u="none" strike="noStrike" kern="1200" baseline="0" dirty="0">
              <a:solidFill>
                <a:schemeClr val="tx1"/>
              </a:solidFill>
              <a:latin typeface="+mn-lt"/>
              <a:ea typeface="+mn-ea"/>
              <a:cs typeface="+mn-cs"/>
            </a:endParaRPr>
          </a:p>
        </p:txBody>
      </p:sp>
    </p:spTree>
    <p:extLst>
      <p:ext uri="{BB962C8B-B14F-4D97-AF65-F5344CB8AC3E}">
        <p14:creationId xmlns:p14="http://schemas.microsoft.com/office/powerpoint/2010/main" val="44309124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sz="1200" b="0" i="0" u="none" strike="noStrike" kern="1200" baseline="0" dirty="0">
              <a:solidFill>
                <a:schemeClr val="tx1"/>
              </a:solidFill>
              <a:latin typeface="+mn-lt"/>
              <a:ea typeface="+mn-ea"/>
              <a:cs typeface="+mn-cs"/>
            </a:endParaRPr>
          </a:p>
        </p:txBody>
      </p:sp>
    </p:spTree>
    <p:extLst>
      <p:ext uri="{BB962C8B-B14F-4D97-AF65-F5344CB8AC3E}">
        <p14:creationId xmlns:p14="http://schemas.microsoft.com/office/powerpoint/2010/main" val="77376499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4988981F-6AAF-46F8-B4B3-8B7354F93985}" type="slidenum">
              <a:rPr lang="ru-RU" smtClean="0"/>
              <a:pPr/>
              <a:t>95</a:t>
            </a:fld>
            <a:endParaRPr lang="ru-RU" dirty="0"/>
          </a:p>
        </p:txBody>
      </p:sp>
    </p:spTree>
    <p:extLst>
      <p:ext uri="{BB962C8B-B14F-4D97-AF65-F5344CB8AC3E}">
        <p14:creationId xmlns:p14="http://schemas.microsoft.com/office/powerpoint/2010/main" val="6562643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sz="1200" b="0" i="0" u="none" strike="noStrike" kern="1200" baseline="0" dirty="0">
              <a:solidFill>
                <a:schemeClr val="tx1"/>
              </a:solidFill>
              <a:latin typeface="+mn-lt"/>
              <a:ea typeface="+mn-ea"/>
              <a:cs typeface="+mn-cs"/>
            </a:endParaRPr>
          </a:p>
        </p:txBody>
      </p:sp>
    </p:spTree>
    <p:extLst>
      <p:ext uri="{BB962C8B-B14F-4D97-AF65-F5344CB8AC3E}">
        <p14:creationId xmlns:p14="http://schemas.microsoft.com/office/powerpoint/2010/main" val="173394760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sz="1200" b="0" i="0" u="none" strike="noStrike" kern="1200" baseline="0" dirty="0" smtClean="0">
              <a:solidFill>
                <a:schemeClr val="tx1"/>
              </a:solidFill>
              <a:latin typeface="+mn-lt"/>
              <a:ea typeface="+mn-ea"/>
              <a:cs typeface="+mn-cs"/>
            </a:endParaRPr>
          </a:p>
        </p:txBody>
      </p:sp>
    </p:spTree>
    <p:extLst>
      <p:ext uri="{BB962C8B-B14F-4D97-AF65-F5344CB8AC3E}">
        <p14:creationId xmlns:p14="http://schemas.microsoft.com/office/powerpoint/2010/main" val="210479800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sz="1200" b="0" i="0" u="none" strike="noStrike" kern="1200" baseline="0" dirty="0" smtClean="0">
              <a:solidFill>
                <a:schemeClr val="tx1"/>
              </a:solidFill>
              <a:latin typeface="+mn-lt"/>
              <a:ea typeface="+mn-ea"/>
              <a:cs typeface="+mn-cs"/>
            </a:endParaRPr>
          </a:p>
        </p:txBody>
      </p:sp>
    </p:spTree>
    <p:extLst>
      <p:ext uri="{BB962C8B-B14F-4D97-AF65-F5344CB8AC3E}">
        <p14:creationId xmlns:p14="http://schemas.microsoft.com/office/powerpoint/2010/main" val="62860225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sz="1200" b="0" i="0" u="none" strike="noStrike" kern="1200" baseline="0" dirty="0">
              <a:solidFill>
                <a:schemeClr val="tx1"/>
              </a:solidFill>
              <a:latin typeface="+mn-lt"/>
              <a:ea typeface="+mn-ea"/>
              <a:cs typeface="+mn-cs"/>
            </a:endParaRPr>
          </a:p>
        </p:txBody>
      </p:sp>
    </p:spTree>
    <p:extLst>
      <p:ext uri="{BB962C8B-B14F-4D97-AF65-F5344CB8AC3E}">
        <p14:creationId xmlns:p14="http://schemas.microsoft.com/office/powerpoint/2010/main" val="162003460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sz="1200" b="0" i="0" u="none" strike="noStrike" kern="1200" baseline="0" dirty="0">
              <a:solidFill>
                <a:schemeClr val="tx1"/>
              </a:solidFill>
              <a:latin typeface="+mn-lt"/>
              <a:ea typeface="+mn-ea"/>
              <a:cs typeface="+mn-cs"/>
            </a:endParaRPr>
          </a:p>
        </p:txBody>
      </p:sp>
    </p:spTree>
    <p:extLst>
      <p:ext uri="{BB962C8B-B14F-4D97-AF65-F5344CB8AC3E}">
        <p14:creationId xmlns:p14="http://schemas.microsoft.com/office/powerpoint/2010/main" val="86908966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200" dirty="0" smtClean="0">
                <a:solidFill>
                  <a:prstClr val="black"/>
                </a:solidFill>
                <a:latin typeface="Times New Roman" panose="02020603050405020304" pitchFamily="18" charset="0"/>
                <a:cs typeface="Times New Roman" panose="02020603050405020304" pitchFamily="18" charset="0"/>
              </a:rPr>
              <a:t>040110195 "Доходы от безвозмездных </a:t>
            </a:r>
            <a:r>
              <a:rPr lang="ru-RU" sz="1200" dirty="0" err="1" smtClean="0">
                <a:solidFill>
                  <a:prstClr val="black"/>
                </a:solidFill>
                <a:latin typeface="Times New Roman" panose="02020603050405020304" pitchFamily="18" charset="0"/>
                <a:cs typeface="Times New Roman" panose="02020603050405020304" pitchFamily="18" charset="0"/>
              </a:rPr>
              <a:t>неденежных</a:t>
            </a:r>
            <a:r>
              <a:rPr lang="ru-RU" sz="1200" dirty="0" smtClean="0">
                <a:solidFill>
                  <a:prstClr val="black"/>
                </a:solidFill>
                <a:latin typeface="Times New Roman" panose="02020603050405020304" pitchFamily="18" charset="0"/>
                <a:cs typeface="Times New Roman" panose="02020603050405020304" pitchFamily="18" charset="0"/>
              </a:rPr>
              <a:t> поступлений капитального характера от сектора государственного управления и организаций государственного сектора"</a:t>
            </a:r>
            <a:endParaRPr lang="ru-RU" sz="1200" dirty="0" smtClean="0">
              <a:solidFill>
                <a:prstClr val="black"/>
              </a:solidFill>
              <a:latin typeface="Times New Roman" panose="02020603050405020304" pitchFamily="18" charset="0"/>
              <a:ea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ru-RU" sz="1200" dirty="0" smtClean="0">
                <a:solidFill>
                  <a:prstClr val="black"/>
                </a:solidFill>
                <a:latin typeface="Times New Roman" panose="02020603050405020304" pitchFamily="18" charset="0"/>
                <a:ea typeface="Calibri" panose="020F0502020204030204" pitchFamily="34" charset="0"/>
              </a:rPr>
              <a:t>176 - </a:t>
            </a:r>
            <a:r>
              <a:rPr lang="ru-RU" sz="1200" dirty="0" smtClean="0">
                <a:solidFill>
                  <a:prstClr val="black"/>
                </a:solidFill>
                <a:latin typeface="Times New Roman" panose="02020603050405020304" pitchFamily="18" charset="0"/>
                <a:ea typeface="Times New Roman" panose="02020603050405020304" pitchFamily="18" charset="0"/>
                <a:cs typeface="Calibri" panose="020F0502020204030204" pitchFamily="34" charset="0"/>
              </a:rPr>
              <a:t>финансовый результат </a:t>
            </a:r>
            <a:r>
              <a:rPr lang="ru-RU" sz="1200" b="1" dirty="0" smtClean="0">
                <a:solidFill>
                  <a:prstClr val="black"/>
                </a:solidFill>
                <a:latin typeface="Times New Roman" panose="02020603050405020304" pitchFamily="18" charset="0"/>
                <a:ea typeface="Times New Roman" panose="02020603050405020304" pitchFamily="18" charset="0"/>
                <a:cs typeface="Calibri" panose="020F0502020204030204" pitchFamily="34" charset="0"/>
              </a:rPr>
              <a:t>от оценки </a:t>
            </a:r>
            <a:r>
              <a:rPr lang="ru-RU" sz="1200" dirty="0" smtClean="0">
                <a:solidFill>
                  <a:prstClr val="black"/>
                </a:solidFill>
                <a:latin typeface="Times New Roman" panose="02020603050405020304" pitchFamily="18" charset="0"/>
                <a:ea typeface="Times New Roman" panose="02020603050405020304" pitchFamily="18" charset="0"/>
                <a:cs typeface="Calibri" panose="020F0502020204030204" pitchFamily="34" charset="0"/>
              </a:rPr>
              <a:t>финансовых и нефинансовых активов и обязательств, в том числе: основных средств, нематериальных активов, непроизведенных активов, материальных запасов;</a:t>
            </a:r>
            <a:endParaRPr lang="ru-RU" sz="1050" dirty="0" smtClean="0">
              <a:solidFill>
                <a:prstClr val="black"/>
              </a:solidFill>
              <a:ea typeface="Times New Roman" panose="02020603050405020304" pitchFamily="18" charset="0"/>
              <a:cs typeface="Calibri" panose="020F0502020204030204" pitchFamily="34" charset="0"/>
            </a:endParaRPr>
          </a:p>
          <a:p>
            <a:endParaRPr lang="ru-RU" dirty="0"/>
          </a:p>
        </p:txBody>
      </p:sp>
      <p:sp>
        <p:nvSpPr>
          <p:cNvPr id="4" name="Номер слайда 3"/>
          <p:cNvSpPr>
            <a:spLocks noGrp="1"/>
          </p:cNvSpPr>
          <p:nvPr>
            <p:ph type="sldNum" sz="quarter" idx="10"/>
          </p:nvPr>
        </p:nvSpPr>
        <p:spPr/>
        <p:txBody>
          <a:bodyPr/>
          <a:lstStyle/>
          <a:p>
            <a:fld id="{5515977D-9A5A-45CA-A236-9BBFF46B9CF6}" type="slidenum">
              <a:rPr lang="ru-RU" smtClean="0">
                <a:solidFill>
                  <a:prstClr val="black"/>
                </a:solidFill>
              </a:rPr>
              <a:pPr/>
              <a:t>106</a:t>
            </a:fld>
            <a:endParaRPr lang="ru-RU">
              <a:solidFill>
                <a:prstClr val="black"/>
              </a:solidFill>
            </a:endParaRPr>
          </a:p>
        </p:txBody>
      </p:sp>
    </p:spTree>
    <p:extLst>
      <p:ext uri="{BB962C8B-B14F-4D97-AF65-F5344CB8AC3E}">
        <p14:creationId xmlns:p14="http://schemas.microsoft.com/office/powerpoint/2010/main" val="104501075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5515977D-9A5A-45CA-A236-9BBFF46B9CF6}" type="slidenum">
              <a:rPr lang="ru-RU" smtClean="0">
                <a:solidFill>
                  <a:prstClr val="black"/>
                </a:solidFill>
              </a:rPr>
              <a:pPr/>
              <a:t>107</a:t>
            </a:fld>
            <a:endParaRPr lang="ru-RU">
              <a:solidFill>
                <a:prstClr val="black"/>
              </a:solidFill>
            </a:endParaRPr>
          </a:p>
        </p:txBody>
      </p:sp>
    </p:spTree>
    <p:extLst>
      <p:ext uri="{BB962C8B-B14F-4D97-AF65-F5344CB8AC3E}">
        <p14:creationId xmlns:p14="http://schemas.microsoft.com/office/powerpoint/2010/main" val="59293575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19"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ru-RU" altLang="ru-RU" smtClean="0"/>
          </a:p>
        </p:txBody>
      </p:sp>
      <p:sp>
        <p:nvSpPr>
          <p:cNvPr id="60420"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fld id="{2A195751-1BB5-4A53-9ED3-025CB9042888}" type="slidenum">
              <a:rPr lang="ru-RU" altLang="ru-RU"/>
              <a:pPr/>
              <a:t>109</a:t>
            </a:fld>
            <a:endParaRPr lang="ru-RU" altLang="ru-RU"/>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43"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ru-RU" altLang="ru-RU" smtClean="0"/>
          </a:p>
        </p:txBody>
      </p:sp>
      <p:sp>
        <p:nvSpPr>
          <p:cNvPr id="61444"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fld id="{BCAE816A-2739-40FC-8408-C46078FF7E77}" type="slidenum">
              <a:rPr lang="ru-RU" altLang="ru-RU"/>
              <a:pPr/>
              <a:t>110</a:t>
            </a:fld>
            <a:endParaRPr lang="ru-RU" altLang="ru-RU"/>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8611"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ru-RU" altLang="ru-RU" smtClean="0"/>
          </a:p>
        </p:txBody>
      </p:sp>
      <p:sp>
        <p:nvSpPr>
          <p:cNvPr id="68612"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fld id="{0B6B4B60-3D5D-44C9-89B4-A4B9C7E90325}" type="slidenum">
              <a:rPr lang="ru-RU" altLang="ru-RU"/>
              <a:pPr/>
              <a:t>111</a:t>
            </a:fld>
            <a:endParaRPr lang="ru-RU" altLang="ru-RU"/>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4515"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ru-RU" altLang="ru-RU" smtClean="0"/>
          </a:p>
        </p:txBody>
      </p:sp>
      <p:sp>
        <p:nvSpPr>
          <p:cNvPr id="64516"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fld id="{64F20583-AB91-4E65-9DE7-1B8A06E7BCFC}" type="slidenum">
              <a:rPr lang="ru-RU" altLang="ru-RU"/>
              <a:pPr/>
              <a:t>112</a:t>
            </a:fld>
            <a:endParaRPr lang="ru-RU" altLang="ru-RU"/>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4755"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ru-RU" altLang="ru-RU" smtClean="0"/>
          </a:p>
        </p:txBody>
      </p:sp>
      <p:sp>
        <p:nvSpPr>
          <p:cNvPr id="74756"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fld id="{3930EE08-3E7D-4EC4-BE7E-377E4368F91F}" type="slidenum">
              <a:rPr lang="ru-RU" altLang="ru-RU"/>
              <a:pPr/>
              <a:t>113</a:t>
            </a:fld>
            <a:endParaRPr lang="ru-RU" altLang="ru-RU"/>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5779"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ru-RU" altLang="ru-RU" smtClean="0"/>
          </a:p>
        </p:txBody>
      </p:sp>
      <p:sp>
        <p:nvSpPr>
          <p:cNvPr id="75780"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fld id="{4BC6CE5B-43D2-4205-A86C-78C80EA1D4EE}" type="slidenum">
              <a:rPr lang="ru-RU" altLang="ru-RU"/>
              <a:pPr/>
              <a:t>114</a:t>
            </a:fld>
            <a:endParaRPr lang="ru-RU" altLang="ru-RU"/>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6803"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ru-RU" altLang="ru-RU" dirty="0" smtClean="0"/>
          </a:p>
        </p:txBody>
      </p:sp>
      <p:sp>
        <p:nvSpPr>
          <p:cNvPr id="76804"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fld id="{408CD5B3-59DD-4ECF-8A17-28175444C301}" type="slidenum">
              <a:rPr lang="ru-RU" altLang="ru-RU"/>
              <a:pPr/>
              <a:t>115</a:t>
            </a:fld>
            <a:endParaRPr lang="ru-RU" altLang="ru-RU"/>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Tree>
    <p:extLst>
      <p:ext uri="{BB962C8B-B14F-4D97-AF65-F5344CB8AC3E}">
        <p14:creationId xmlns:p14="http://schemas.microsoft.com/office/powerpoint/2010/main" val="14832711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E823DF64-BF32-41CF-A9E5-BE3C17BE2EC4}" type="datetimeFigureOut">
              <a:rPr lang="ru-RU" smtClean="0"/>
              <a:t>23.09.2021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F353C4E-0EC6-4AC7-AD15-7B51E3057EBB}" type="slidenum">
              <a:rPr lang="ru-RU" smtClean="0"/>
              <a:t>‹#›</a:t>
            </a:fld>
            <a:endParaRPr lang="ru-RU"/>
          </a:p>
        </p:txBody>
      </p:sp>
    </p:spTree>
    <p:extLst>
      <p:ext uri="{BB962C8B-B14F-4D97-AF65-F5344CB8AC3E}">
        <p14:creationId xmlns:p14="http://schemas.microsoft.com/office/powerpoint/2010/main" val="2108320935"/>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E823DF64-BF32-41CF-A9E5-BE3C17BE2EC4}" type="datetimeFigureOut">
              <a:rPr lang="ru-RU" smtClean="0"/>
              <a:t>23.09.2021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F353C4E-0EC6-4AC7-AD15-7B51E3057EBB}" type="slidenum">
              <a:rPr lang="ru-RU" smtClean="0"/>
              <a:t>‹#›</a:t>
            </a:fld>
            <a:endParaRPr lang="ru-RU"/>
          </a:p>
        </p:txBody>
      </p:sp>
    </p:spTree>
    <p:extLst>
      <p:ext uri="{BB962C8B-B14F-4D97-AF65-F5344CB8AC3E}">
        <p14:creationId xmlns:p14="http://schemas.microsoft.com/office/powerpoint/2010/main" val="386178196"/>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E823DF64-BF32-41CF-A9E5-BE3C17BE2EC4}" type="datetimeFigureOut">
              <a:rPr lang="ru-RU" smtClean="0"/>
              <a:t>23.09.2021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F353C4E-0EC6-4AC7-AD15-7B51E3057EBB}" type="slidenum">
              <a:rPr lang="ru-RU" smtClean="0"/>
              <a:t>‹#›</a:t>
            </a:fld>
            <a:endParaRPr lang="ru-RU"/>
          </a:p>
        </p:txBody>
      </p:sp>
    </p:spTree>
    <p:extLst>
      <p:ext uri="{BB962C8B-B14F-4D97-AF65-F5344CB8AC3E}">
        <p14:creationId xmlns:p14="http://schemas.microsoft.com/office/powerpoint/2010/main" val="635596538"/>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E823DF64-BF32-41CF-A9E5-BE3C17BE2EC4}" type="datetimeFigureOut">
              <a:rPr lang="ru-RU" smtClean="0"/>
              <a:t>23.09.2021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8F353C4E-0EC6-4AC7-AD15-7B51E3057EBB}" type="slidenum">
              <a:rPr lang="ru-RU" smtClean="0"/>
              <a:t>‹#›</a:t>
            </a:fld>
            <a:endParaRPr lang="ru-RU"/>
          </a:p>
        </p:txBody>
      </p:sp>
    </p:spTree>
    <p:extLst>
      <p:ext uri="{BB962C8B-B14F-4D97-AF65-F5344CB8AC3E}">
        <p14:creationId xmlns:p14="http://schemas.microsoft.com/office/powerpoint/2010/main" val="3206982999"/>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E823DF64-BF32-41CF-A9E5-BE3C17BE2EC4}" type="datetimeFigureOut">
              <a:rPr lang="ru-RU" smtClean="0"/>
              <a:t>23.09.2021</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8F353C4E-0EC6-4AC7-AD15-7B51E3057EBB}" type="slidenum">
              <a:rPr lang="ru-RU" smtClean="0"/>
              <a:t>‹#›</a:t>
            </a:fld>
            <a:endParaRPr lang="ru-RU"/>
          </a:p>
        </p:txBody>
      </p:sp>
    </p:spTree>
    <p:extLst>
      <p:ext uri="{BB962C8B-B14F-4D97-AF65-F5344CB8AC3E}">
        <p14:creationId xmlns:p14="http://schemas.microsoft.com/office/powerpoint/2010/main" val="4021048130"/>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E823DF64-BF32-41CF-A9E5-BE3C17BE2EC4}" type="datetimeFigureOut">
              <a:rPr lang="ru-RU" smtClean="0"/>
              <a:t>23.09.2021</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8F353C4E-0EC6-4AC7-AD15-7B51E3057EBB}" type="slidenum">
              <a:rPr lang="ru-RU" smtClean="0"/>
              <a:t>‹#›</a:t>
            </a:fld>
            <a:endParaRPr lang="ru-RU"/>
          </a:p>
        </p:txBody>
      </p:sp>
    </p:spTree>
    <p:extLst>
      <p:ext uri="{BB962C8B-B14F-4D97-AF65-F5344CB8AC3E}">
        <p14:creationId xmlns:p14="http://schemas.microsoft.com/office/powerpoint/2010/main" val="1780355945"/>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E823DF64-BF32-41CF-A9E5-BE3C17BE2EC4}" type="datetimeFigureOut">
              <a:rPr lang="ru-RU" smtClean="0"/>
              <a:t>23.09.2021</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8F353C4E-0EC6-4AC7-AD15-7B51E3057EBB}" type="slidenum">
              <a:rPr lang="ru-RU" smtClean="0"/>
              <a:t>‹#›</a:t>
            </a:fld>
            <a:endParaRPr lang="ru-RU"/>
          </a:p>
        </p:txBody>
      </p:sp>
    </p:spTree>
    <p:extLst>
      <p:ext uri="{BB962C8B-B14F-4D97-AF65-F5344CB8AC3E}">
        <p14:creationId xmlns:p14="http://schemas.microsoft.com/office/powerpoint/2010/main" val="455236748"/>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E823DF64-BF32-41CF-A9E5-BE3C17BE2EC4}" type="datetimeFigureOut">
              <a:rPr lang="ru-RU" smtClean="0"/>
              <a:t>23.09.2021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8F353C4E-0EC6-4AC7-AD15-7B51E3057EBB}" type="slidenum">
              <a:rPr lang="ru-RU" smtClean="0"/>
              <a:t>‹#›</a:t>
            </a:fld>
            <a:endParaRPr lang="ru-RU"/>
          </a:p>
        </p:txBody>
      </p:sp>
    </p:spTree>
    <p:extLst>
      <p:ext uri="{BB962C8B-B14F-4D97-AF65-F5344CB8AC3E}">
        <p14:creationId xmlns:p14="http://schemas.microsoft.com/office/powerpoint/2010/main" val="1302535993"/>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E823DF64-BF32-41CF-A9E5-BE3C17BE2EC4}" type="datetimeFigureOut">
              <a:rPr lang="ru-RU" smtClean="0"/>
              <a:t>23.09.2021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8F353C4E-0EC6-4AC7-AD15-7B51E3057EBB}" type="slidenum">
              <a:rPr lang="ru-RU" smtClean="0"/>
              <a:t>‹#›</a:t>
            </a:fld>
            <a:endParaRPr lang="ru-RU"/>
          </a:p>
        </p:txBody>
      </p:sp>
    </p:spTree>
    <p:extLst>
      <p:ext uri="{BB962C8B-B14F-4D97-AF65-F5344CB8AC3E}">
        <p14:creationId xmlns:p14="http://schemas.microsoft.com/office/powerpoint/2010/main" val="330918056"/>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E823DF64-BF32-41CF-A9E5-BE3C17BE2EC4}" type="datetimeFigureOut">
              <a:rPr lang="ru-RU" smtClean="0"/>
              <a:t>23.09.2021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F353C4E-0EC6-4AC7-AD15-7B51E3057EBB}" type="slidenum">
              <a:rPr lang="ru-RU" smtClean="0"/>
              <a:t>‹#›</a:t>
            </a:fld>
            <a:endParaRPr lang="ru-RU"/>
          </a:p>
        </p:txBody>
      </p:sp>
    </p:spTree>
    <p:extLst>
      <p:ext uri="{BB962C8B-B14F-4D97-AF65-F5344CB8AC3E}">
        <p14:creationId xmlns:p14="http://schemas.microsoft.com/office/powerpoint/2010/main" val="1841723522"/>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E823DF64-BF32-41CF-A9E5-BE3C17BE2EC4}" type="datetimeFigureOut">
              <a:rPr lang="ru-RU" smtClean="0"/>
              <a:t>23.09.2021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F353C4E-0EC6-4AC7-AD15-7B51E3057EBB}" type="slidenum">
              <a:rPr lang="ru-RU" smtClean="0"/>
              <a:t>‹#›</a:t>
            </a:fld>
            <a:endParaRPr lang="ru-RU"/>
          </a:p>
        </p:txBody>
      </p:sp>
    </p:spTree>
    <p:extLst>
      <p:ext uri="{BB962C8B-B14F-4D97-AF65-F5344CB8AC3E}">
        <p14:creationId xmlns:p14="http://schemas.microsoft.com/office/powerpoint/2010/main" val="764798310"/>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1_Сравнение">
    <p:spTree>
      <p:nvGrpSpPr>
        <p:cNvPr id="1" name=""/>
        <p:cNvGrpSpPr/>
        <p:nvPr/>
      </p:nvGrpSpPr>
      <p:grpSpPr>
        <a:xfrm>
          <a:off x="0" y="0"/>
          <a:ext cx="0" cy="0"/>
          <a:chOff x="0" y="0"/>
          <a:chExt cx="0" cy="0"/>
        </a:xfrm>
      </p:grpSpPr>
      <p:sp>
        <p:nvSpPr>
          <p:cNvPr id="7" name="Прямоугольник 6"/>
          <p:cNvSpPr/>
          <p:nvPr userDrawn="1"/>
        </p:nvSpPr>
        <p:spPr>
          <a:xfrm>
            <a:off x="541343" y="4"/>
            <a:ext cx="463550" cy="379413"/>
          </a:xfrm>
          <a:prstGeom prst="rect">
            <a:avLst/>
          </a:prstGeom>
        </p:spPr>
        <p:txBody>
          <a:bodyPr wrap="none">
            <a:normAutofit lnSpcReduction="10000"/>
          </a:bodyPr>
          <a:lstStyle/>
          <a:p>
            <a:pPr fontAlgn="base">
              <a:spcBef>
                <a:spcPct val="0"/>
              </a:spcBef>
              <a:spcAft>
                <a:spcPct val="0"/>
              </a:spcAft>
              <a:defRPr/>
            </a:pPr>
            <a:r>
              <a:rPr lang="ru-RU" sz="2000" dirty="0">
                <a:solidFill>
                  <a:srgbClr val="53548A">
                    <a:lumMod val="20000"/>
                    <a:lumOff val="80000"/>
                  </a:srgbClr>
                </a:solidFill>
                <a:latin typeface="Times New Roman" pitchFamily="18" charset="0"/>
                <a:cs typeface="Times New Roman" pitchFamily="18" charset="0"/>
              </a:rPr>
              <a:t>М</a:t>
            </a:r>
            <a:endParaRPr lang="ru-RU" dirty="0">
              <a:solidFill>
                <a:prstClr val="black"/>
              </a:solidFill>
              <a:latin typeface="Arial" charset="0"/>
            </a:endParaRPr>
          </a:p>
        </p:txBody>
      </p:sp>
      <p:sp>
        <p:nvSpPr>
          <p:cNvPr id="8" name="Прямоугольник 11"/>
          <p:cNvSpPr>
            <a:spLocks noChangeArrowheads="1"/>
          </p:cNvSpPr>
          <p:nvPr userDrawn="1"/>
        </p:nvSpPr>
        <p:spPr bwMode="auto">
          <a:xfrm>
            <a:off x="963613" y="-20638"/>
            <a:ext cx="25359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fontAlgn="base">
              <a:spcBef>
                <a:spcPct val="0"/>
              </a:spcBef>
              <a:spcAft>
                <a:spcPct val="0"/>
              </a:spcAft>
            </a:pPr>
            <a:r>
              <a:rPr lang="ru-RU" sz="1600" dirty="0">
                <a:solidFill>
                  <a:srgbClr val="DBDBE9"/>
                </a:solidFill>
                <a:latin typeface="Times New Roman" pitchFamily="18" charset="0"/>
                <a:cs typeface="Times New Roman" pitchFamily="18" charset="0"/>
              </a:rPr>
              <a:t>]</a:t>
            </a:r>
            <a:endParaRPr lang="ru-RU" dirty="0">
              <a:solidFill>
                <a:srgbClr val="DBDBE9"/>
              </a:solidFill>
              <a:latin typeface="Times New Roman" pitchFamily="18" charset="0"/>
              <a:cs typeface="Times New Roman" pitchFamily="18" charset="0"/>
            </a:endParaRPr>
          </a:p>
        </p:txBody>
      </p:sp>
      <p:sp>
        <p:nvSpPr>
          <p:cNvPr id="9" name="TextBox 13"/>
          <p:cNvSpPr txBox="1">
            <a:spLocks noChangeArrowheads="1"/>
          </p:cNvSpPr>
          <p:nvPr userDrawn="1"/>
        </p:nvSpPr>
        <p:spPr bwMode="auto">
          <a:xfrm>
            <a:off x="774701" y="-61913"/>
            <a:ext cx="385042"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Georgia" pitchFamily="18" charset="0"/>
              </a:defRPr>
            </a:lvl1pPr>
            <a:lvl2pPr marL="742950" indent="-285750" eaLnBrk="0" hangingPunct="0">
              <a:defRPr>
                <a:solidFill>
                  <a:schemeClr val="tx1"/>
                </a:solidFill>
                <a:latin typeface="Georgia" pitchFamily="18" charset="0"/>
              </a:defRPr>
            </a:lvl2pPr>
            <a:lvl3pPr marL="1143000" indent="-228600" eaLnBrk="0" hangingPunct="0">
              <a:defRPr>
                <a:solidFill>
                  <a:schemeClr val="tx1"/>
                </a:solidFill>
                <a:latin typeface="Georgia" pitchFamily="18" charset="0"/>
              </a:defRPr>
            </a:lvl3pPr>
            <a:lvl4pPr marL="1600200" indent="-228600" eaLnBrk="0" hangingPunct="0">
              <a:defRPr>
                <a:solidFill>
                  <a:schemeClr val="tx1"/>
                </a:solidFill>
                <a:latin typeface="Georgia" pitchFamily="18" charset="0"/>
              </a:defRPr>
            </a:lvl4pPr>
            <a:lvl5pPr marL="2057400" indent="-228600" eaLnBrk="0" hangingPunct="0">
              <a:defRPr>
                <a:solidFill>
                  <a:schemeClr val="tx1"/>
                </a:solidFill>
                <a:latin typeface="Georgia" pitchFamily="18" charset="0"/>
              </a:defRPr>
            </a:lvl5pPr>
            <a:lvl6pPr marL="2514600" indent="-228600" eaLnBrk="0" fontAlgn="base" hangingPunct="0">
              <a:spcBef>
                <a:spcPct val="0"/>
              </a:spcBef>
              <a:spcAft>
                <a:spcPct val="0"/>
              </a:spcAft>
              <a:defRPr>
                <a:solidFill>
                  <a:schemeClr val="tx1"/>
                </a:solidFill>
                <a:latin typeface="Georgia" pitchFamily="18" charset="0"/>
              </a:defRPr>
            </a:lvl6pPr>
            <a:lvl7pPr marL="2971800" indent="-228600" eaLnBrk="0" fontAlgn="base" hangingPunct="0">
              <a:spcBef>
                <a:spcPct val="0"/>
              </a:spcBef>
              <a:spcAft>
                <a:spcPct val="0"/>
              </a:spcAft>
              <a:defRPr>
                <a:solidFill>
                  <a:schemeClr val="tx1"/>
                </a:solidFill>
                <a:latin typeface="Georgia" pitchFamily="18" charset="0"/>
              </a:defRPr>
            </a:lvl7pPr>
            <a:lvl8pPr marL="3429000" indent="-228600" eaLnBrk="0" fontAlgn="base" hangingPunct="0">
              <a:spcBef>
                <a:spcPct val="0"/>
              </a:spcBef>
              <a:spcAft>
                <a:spcPct val="0"/>
              </a:spcAft>
              <a:defRPr>
                <a:solidFill>
                  <a:schemeClr val="tx1"/>
                </a:solidFill>
                <a:latin typeface="Georgia" pitchFamily="18" charset="0"/>
              </a:defRPr>
            </a:lvl8pPr>
            <a:lvl9pPr marL="3886200" indent="-228600" eaLnBrk="0" fontAlgn="base" hangingPunct="0">
              <a:spcBef>
                <a:spcPct val="0"/>
              </a:spcBef>
              <a:spcAft>
                <a:spcPct val="0"/>
              </a:spcAft>
              <a:defRPr>
                <a:solidFill>
                  <a:schemeClr val="tx1"/>
                </a:solidFill>
                <a:latin typeface="Georgia" pitchFamily="18" charset="0"/>
              </a:defRPr>
            </a:lvl9pPr>
          </a:lstStyle>
          <a:p>
            <a:pPr eaLnBrk="1" fontAlgn="base" hangingPunct="1">
              <a:spcBef>
                <a:spcPct val="0"/>
              </a:spcBef>
              <a:spcAft>
                <a:spcPct val="0"/>
              </a:spcAft>
              <a:defRPr/>
            </a:pPr>
            <a:r>
              <a:rPr lang="ru-RU" sz="2200" i="1" dirty="0">
                <a:solidFill>
                  <a:prstClr val="white"/>
                </a:solidFill>
                <a:latin typeface="Times New Roman" pitchFamily="18" charset="0"/>
                <a:cs typeface="Times New Roman" pitchFamily="18" charset="0"/>
              </a:rPr>
              <a:t>ф</a:t>
            </a:r>
            <a:endParaRPr lang="ru-RU" sz="2200" dirty="0">
              <a:solidFill>
                <a:srgbClr val="DBDBE9"/>
              </a:solidFill>
              <a:latin typeface="Times New Roman" pitchFamily="18" charset="0"/>
              <a:cs typeface="Times New Roman" pitchFamily="18" charset="0"/>
            </a:endParaRPr>
          </a:p>
        </p:txBody>
      </p:sp>
      <p:sp>
        <p:nvSpPr>
          <p:cNvPr id="10" name="Прямоугольник 9"/>
          <p:cNvSpPr/>
          <p:nvPr/>
        </p:nvSpPr>
        <p:spPr>
          <a:xfrm>
            <a:off x="0" y="0"/>
            <a:ext cx="9144000" cy="311150"/>
          </a:xfrm>
          <a:prstGeom prst="rect">
            <a:avLst/>
          </a:prstGeom>
          <a:solidFill>
            <a:srgbClr val="004821"/>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1" name="Прямоугольник 10"/>
          <p:cNvSpPr/>
          <p:nvPr/>
        </p:nvSpPr>
        <p:spPr bwMode="invGray">
          <a:xfrm>
            <a:off x="9085263" y="-1587"/>
            <a:ext cx="57150" cy="312737"/>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2" name="Прямоугольник 11"/>
          <p:cNvSpPr/>
          <p:nvPr/>
        </p:nvSpPr>
        <p:spPr bwMode="invGray">
          <a:xfrm>
            <a:off x="9043988" y="-1587"/>
            <a:ext cx="28575" cy="312737"/>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3" name="Прямоугольник 12"/>
          <p:cNvSpPr/>
          <p:nvPr/>
        </p:nvSpPr>
        <p:spPr bwMode="invGray">
          <a:xfrm>
            <a:off x="9024943" y="-1587"/>
            <a:ext cx="9525" cy="312737"/>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4" name="Прямоугольник 13"/>
          <p:cNvSpPr/>
          <p:nvPr/>
        </p:nvSpPr>
        <p:spPr bwMode="invGray">
          <a:xfrm>
            <a:off x="8977313" y="-1587"/>
            <a:ext cx="25400" cy="312737"/>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grpSp>
        <p:nvGrpSpPr>
          <p:cNvPr id="24" name="Group 23"/>
          <p:cNvGrpSpPr/>
          <p:nvPr userDrawn="1"/>
        </p:nvGrpSpPr>
        <p:grpSpPr>
          <a:xfrm>
            <a:off x="8875717" y="-787"/>
            <a:ext cx="95251" cy="333443"/>
            <a:chOff x="8875715" y="-787"/>
            <a:chExt cx="95251" cy="295141"/>
          </a:xfrm>
        </p:grpSpPr>
        <p:sp>
          <p:nvSpPr>
            <p:cNvPr id="15" name="Прямоугольник 14"/>
            <p:cNvSpPr/>
            <p:nvPr/>
          </p:nvSpPr>
          <p:spPr bwMode="invGray">
            <a:xfrm>
              <a:off x="8915403" y="-787"/>
              <a:ext cx="55563" cy="295141"/>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sp>
          <p:nvSpPr>
            <p:cNvPr id="16" name="Прямоугольник 15"/>
            <p:cNvSpPr/>
            <p:nvPr/>
          </p:nvSpPr>
          <p:spPr bwMode="invGray">
            <a:xfrm>
              <a:off x="8875715" y="-787"/>
              <a:ext cx="6350" cy="295141"/>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dirty="0">
                <a:solidFill>
                  <a:prstClr val="white"/>
                </a:solidFill>
              </a:endParaRPr>
            </a:p>
          </p:txBody>
        </p:sp>
      </p:grpSp>
      <p:sp>
        <p:nvSpPr>
          <p:cNvPr id="17" name="Прямоугольник 16"/>
          <p:cNvSpPr/>
          <p:nvPr userDrawn="1"/>
        </p:nvSpPr>
        <p:spPr>
          <a:xfrm>
            <a:off x="541343" y="4"/>
            <a:ext cx="463550" cy="379413"/>
          </a:xfrm>
          <a:prstGeom prst="rect">
            <a:avLst/>
          </a:prstGeom>
        </p:spPr>
        <p:txBody>
          <a:bodyPr wrap="none">
            <a:normAutofit lnSpcReduction="10000"/>
          </a:bodyPr>
          <a:lstStyle/>
          <a:p>
            <a:pPr fontAlgn="base">
              <a:spcBef>
                <a:spcPct val="0"/>
              </a:spcBef>
              <a:spcAft>
                <a:spcPct val="0"/>
              </a:spcAft>
              <a:defRPr/>
            </a:pPr>
            <a:r>
              <a:rPr lang="ru-RU" sz="2000" dirty="0">
                <a:solidFill>
                  <a:srgbClr val="53548A">
                    <a:lumMod val="20000"/>
                    <a:lumOff val="80000"/>
                  </a:srgbClr>
                </a:solidFill>
                <a:latin typeface="Times New Roman" pitchFamily="18" charset="0"/>
                <a:cs typeface="Times New Roman" pitchFamily="18" charset="0"/>
              </a:rPr>
              <a:t>М</a:t>
            </a:r>
            <a:endParaRPr lang="ru-RU" dirty="0">
              <a:solidFill>
                <a:prstClr val="black"/>
              </a:solidFill>
              <a:latin typeface="Arial" charset="0"/>
            </a:endParaRPr>
          </a:p>
        </p:txBody>
      </p:sp>
      <p:sp>
        <p:nvSpPr>
          <p:cNvPr id="18" name="Прямоугольник 27"/>
          <p:cNvSpPr>
            <a:spLocks noChangeArrowheads="1"/>
          </p:cNvSpPr>
          <p:nvPr userDrawn="1"/>
        </p:nvSpPr>
        <p:spPr bwMode="auto">
          <a:xfrm>
            <a:off x="963613" y="-20638"/>
            <a:ext cx="25359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fontAlgn="base">
              <a:spcBef>
                <a:spcPct val="0"/>
              </a:spcBef>
              <a:spcAft>
                <a:spcPct val="0"/>
              </a:spcAft>
            </a:pPr>
            <a:r>
              <a:rPr lang="ru-RU" sz="1600" dirty="0">
                <a:solidFill>
                  <a:srgbClr val="DBDBE9"/>
                </a:solidFill>
                <a:latin typeface="Times New Roman" pitchFamily="18" charset="0"/>
                <a:cs typeface="Times New Roman" pitchFamily="18" charset="0"/>
              </a:rPr>
              <a:t>]</a:t>
            </a:r>
            <a:endParaRPr lang="ru-RU" dirty="0">
              <a:solidFill>
                <a:srgbClr val="DBDBE9"/>
              </a:solidFill>
              <a:latin typeface="Times New Roman" pitchFamily="18" charset="0"/>
              <a:cs typeface="Times New Roman" pitchFamily="18" charset="0"/>
            </a:endParaRPr>
          </a:p>
        </p:txBody>
      </p:sp>
      <p:sp>
        <p:nvSpPr>
          <p:cNvPr id="19" name="TextBox 13"/>
          <p:cNvSpPr txBox="1">
            <a:spLocks noChangeArrowheads="1"/>
          </p:cNvSpPr>
          <p:nvPr userDrawn="1"/>
        </p:nvSpPr>
        <p:spPr bwMode="auto">
          <a:xfrm>
            <a:off x="774701" y="-61913"/>
            <a:ext cx="385042"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Georgia" pitchFamily="18" charset="0"/>
              </a:defRPr>
            </a:lvl1pPr>
            <a:lvl2pPr marL="742950" indent="-285750" eaLnBrk="0" hangingPunct="0">
              <a:defRPr>
                <a:solidFill>
                  <a:schemeClr val="tx1"/>
                </a:solidFill>
                <a:latin typeface="Georgia" pitchFamily="18" charset="0"/>
              </a:defRPr>
            </a:lvl2pPr>
            <a:lvl3pPr marL="1143000" indent="-228600" eaLnBrk="0" hangingPunct="0">
              <a:defRPr>
                <a:solidFill>
                  <a:schemeClr val="tx1"/>
                </a:solidFill>
                <a:latin typeface="Georgia" pitchFamily="18" charset="0"/>
              </a:defRPr>
            </a:lvl3pPr>
            <a:lvl4pPr marL="1600200" indent="-228600" eaLnBrk="0" hangingPunct="0">
              <a:defRPr>
                <a:solidFill>
                  <a:schemeClr val="tx1"/>
                </a:solidFill>
                <a:latin typeface="Georgia" pitchFamily="18" charset="0"/>
              </a:defRPr>
            </a:lvl4pPr>
            <a:lvl5pPr marL="2057400" indent="-228600" eaLnBrk="0" hangingPunct="0">
              <a:defRPr>
                <a:solidFill>
                  <a:schemeClr val="tx1"/>
                </a:solidFill>
                <a:latin typeface="Georgia" pitchFamily="18" charset="0"/>
              </a:defRPr>
            </a:lvl5pPr>
            <a:lvl6pPr marL="2514600" indent="-228600" eaLnBrk="0" fontAlgn="base" hangingPunct="0">
              <a:spcBef>
                <a:spcPct val="0"/>
              </a:spcBef>
              <a:spcAft>
                <a:spcPct val="0"/>
              </a:spcAft>
              <a:defRPr>
                <a:solidFill>
                  <a:schemeClr val="tx1"/>
                </a:solidFill>
                <a:latin typeface="Georgia" pitchFamily="18" charset="0"/>
              </a:defRPr>
            </a:lvl6pPr>
            <a:lvl7pPr marL="2971800" indent="-228600" eaLnBrk="0" fontAlgn="base" hangingPunct="0">
              <a:spcBef>
                <a:spcPct val="0"/>
              </a:spcBef>
              <a:spcAft>
                <a:spcPct val="0"/>
              </a:spcAft>
              <a:defRPr>
                <a:solidFill>
                  <a:schemeClr val="tx1"/>
                </a:solidFill>
                <a:latin typeface="Georgia" pitchFamily="18" charset="0"/>
              </a:defRPr>
            </a:lvl7pPr>
            <a:lvl8pPr marL="3429000" indent="-228600" eaLnBrk="0" fontAlgn="base" hangingPunct="0">
              <a:spcBef>
                <a:spcPct val="0"/>
              </a:spcBef>
              <a:spcAft>
                <a:spcPct val="0"/>
              </a:spcAft>
              <a:defRPr>
                <a:solidFill>
                  <a:schemeClr val="tx1"/>
                </a:solidFill>
                <a:latin typeface="Georgia" pitchFamily="18" charset="0"/>
              </a:defRPr>
            </a:lvl8pPr>
            <a:lvl9pPr marL="3886200" indent="-228600" eaLnBrk="0" fontAlgn="base" hangingPunct="0">
              <a:spcBef>
                <a:spcPct val="0"/>
              </a:spcBef>
              <a:spcAft>
                <a:spcPct val="0"/>
              </a:spcAft>
              <a:defRPr>
                <a:solidFill>
                  <a:schemeClr val="tx1"/>
                </a:solidFill>
                <a:latin typeface="Georgia" pitchFamily="18" charset="0"/>
              </a:defRPr>
            </a:lvl9pPr>
          </a:lstStyle>
          <a:p>
            <a:pPr eaLnBrk="1" fontAlgn="base" hangingPunct="1">
              <a:spcBef>
                <a:spcPct val="0"/>
              </a:spcBef>
              <a:spcAft>
                <a:spcPct val="0"/>
              </a:spcAft>
              <a:defRPr/>
            </a:pPr>
            <a:r>
              <a:rPr lang="ru-RU" sz="2200" i="1" dirty="0">
                <a:solidFill>
                  <a:prstClr val="white"/>
                </a:solidFill>
                <a:latin typeface="Times New Roman" pitchFamily="18" charset="0"/>
                <a:cs typeface="Times New Roman" pitchFamily="18" charset="0"/>
              </a:rPr>
              <a:t>ф</a:t>
            </a:r>
            <a:endParaRPr lang="ru-RU" sz="2200" dirty="0">
              <a:solidFill>
                <a:srgbClr val="DBDBE9"/>
              </a:solidFill>
              <a:latin typeface="Times New Roman" pitchFamily="18" charset="0"/>
              <a:cs typeface="Times New Roman" pitchFamily="18" charset="0"/>
            </a:endParaRPr>
          </a:p>
        </p:txBody>
      </p:sp>
      <p:sp>
        <p:nvSpPr>
          <p:cNvPr id="21" name="Номер слайда 26"/>
          <p:cNvSpPr>
            <a:spLocks noGrp="1"/>
          </p:cNvSpPr>
          <p:nvPr userDrawn="1">
            <p:ph type="sldNum" sz="quarter" idx="11"/>
          </p:nvPr>
        </p:nvSpPr>
        <p:spPr/>
        <p:txBody>
          <a:bodyPr rtlCol="0"/>
          <a:lstStyle>
            <a:lvl1pPr>
              <a:defRPr>
                <a:latin typeface="+mn-lt"/>
              </a:defRPr>
            </a:lvl1pPr>
          </a:lstStyle>
          <a:p>
            <a:pPr>
              <a:defRPr/>
            </a:pPr>
            <a:fld id="{7C948A7D-6C52-4157-BEA1-1B3B6891AEA4}" type="slidenum">
              <a:rPr lang="ru-RU"/>
              <a:pPr>
                <a:defRPr/>
              </a:pPr>
              <a:t>‹#›</a:t>
            </a:fld>
            <a:endParaRPr lang="ru-RU" dirty="0"/>
          </a:p>
        </p:txBody>
      </p:sp>
      <p:pic>
        <p:nvPicPr>
          <p:cNvPr id="25" name="Picture 11" descr="MF_emblema [Converted]"/>
          <p:cNvPicPr>
            <a:picLocks noChangeAspect="1" noChangeArrowheads="1"/>
          </p:cNvPicPr>
          <p:nvPr userDrawn="1"/>
        </p:nvPicPr>
        <p:blipFill>
          <a:blip r:embed="rId2" cstate="print">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153988" y="19050"/>
            <a:ext cx="387350" cy="43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Дата 2"/>
          <p:cNvSpPr>
            <a:spLocks noGrp="1"/>
          </p:cNvSpPr>
          <p:nvPr>
            <p:ph type="dt" sz="half" idx="10"/>
          </p:nvPr>
        </p:nvSpPr>
        <p:spPr>
          <a:xfrm>
            <a:off x="7451730" y="6356350"/>
            <a:ext cx="1423987" cy="234950"/>
          </a:xfrm>
        </p:spPr>
        <p:txBody>
          <a:bodyPr/>
          <a:lstStyle/>
          <a:p>
            <a:pPr algn="r">
              <a:defRPr/>
            </a:pPr>
            <a:fld id="{471B2989-0681-48C9-AA25-E11ABAA9F518}" type="datetime8">
              <a:rPr lang="ru-RU" b="1" smtClean="0">
                <a:solidFill>
                  <a:prstClr val="black"/>
                </a:solidFill>
                <a:latin typeface="Trebuchet MS" panose="020B0603020202020204" pitchFamily="34" charset="0"/>
              </a:rPr>
              <a:t>23.09.2021 8:26</a:t>
            </a:fld>
            <a:endParaRPr lang="ru-RU" b="1" dirty="0">
              <a:solidFill>
                <a:prstClr val="black"/>
              </a:solidFill>
              <a:latin typeface="Trebuchet MS" panose="020B0603020202020204" pitchFamily="34" charset="0"/>
            </a:endParaRPr>
          </a:p>
        </p:txBody>
      </p:sp>
    </p:spTree>
    <p:extLst>
      <p:ext uri="{BB962C8B-B14F-4D97-AF65-F5344CB8AC3E}">
        <p14:creationId xmlns:p14="http://schemas.microsoft.com/office/powerpoint/2010/main" val="15030368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Title and Content">
    <p:spTree>
      <p:nvGrpSpPr>
        <p:cNvPr id="1" name=""/>
        <p:cNvGrpSpPr/>
        <p:nvPr/>
      </p:nvGrpSpPr>
      <p:grpSpPr>
        <a:xfrm>
          <a:off x="0" y="0"/>
          <a:ext cx="0" cy="0"/>
          <a:chOff x="0" y="0"/>
          <a:chExt cx="0" cy="0"/>
        </a:xfrm>
      </p:grpSpPr>
      <p:sp>
        <p:nvSpPr>
          <p:cNvPr id="8" name="Slide Number Placeholder 12"/>
          <p:cNvSpPr txBox="1">
            <a:spLocks/>
          </p:cNvSpPr>
          <p:nvPr userDrawn="1"/>
        </p:nvSpPr>
        <p:spPr>
          <a:xfrm>
            <a:off x="8516509" y="97634"/>
            <a:ext cx="848799" cy="537466"/>
          </a:xfrm>
          <a:prstGeom prst="rect">
            <a:avLst/>
          </a:prstGeom>
        </p:spPr>
        <p:txBody>
          <a:bodyPr vert="horz" lIns="91440" tIns="45720" rIns="91440" bIns="45720" rtlCol="0" anchor="ctr"/>
          <a:lstStyle>
            <a:defPPr>
              <a:defRPr lang="en-US"/>
            </a:defPPr>
            <a:lvl1pPr marL="0" algn="l" defTabSz="457200" rtl="0" eaLnBrk="1" latinLnBrk="0" hangingPunct="1">
              <a:defRPr sz="2200" kern="1200">
                <a:solidFill>
                  <a:srgbClr val="DEAA46"/>
                </a:solidFill>
                <a:latin typeface="DINPro-Light"/>
                <a:ea typeface="+mn-ea"/>
                <a:cs typeface="DINPro-Light"/>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B2D350B4-811D-9C49-8D4A-B431FFD45952}" type="slidenum">
              <a:rPr lang="en-US" smtClean="0"/>
              <a:pPr/>
              <a:t>‹#›</a:t>
            </a:fld>
            <a:endParaRPr lang="en-US" dirty="0"/>
          </a:p>
        </p:txBody>
      </p:sp>
    </p:spTree>
    <p:extLst>
      <p:ext uri="{BB962C8B-B14F-4D97-AF65-F5344CB8AC3E}">
        <p14:creationId xmlns:p14="http://schemas.microsoft.com/office/powerpoint/2010/main" val="240953949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Section Header">
    <p:spTree>
      <p:nvGrpSpPr>
        <p:cNvPr id="1" name=""/>
        <p:cNvGrpSpPr/>
        <p:nvPr/>
      </p:nvGrpSpPr>
      <p:grpSpPr>
        <a:xfrm>
          <a:off x="0" y="0"/>
          <a:ext cx="0" cy="0"/>
          <a:chOff x="0" y="0"/>
          <a:chExt cx="0" cy="0"/>
        </a:xfrm>
      </p:grpSpPr>
    </p:spTree>
    <p:extLst>
      <p:ext uri="{BB962C8B-B14F-4D97-AF65-F5344CB8AC3E}">
        <p14:creationId xmlns:p14="http://schemas.microsoft.com/office/powerpoint/2010/main" val="415425851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FB27DF15-E714-4CF6-BEF1-7D53FFC8CFCA}" type="datetime1">
              <a:rPr lang="en-US" smtClean="0">
                <a:solidFill>
                  <a:prstClr val="black">
                    <a:tint val="75000"/>
                  </a:prstClr>
                </a:solidFill>
              </a:rPr>
              <a:pPr/>
              <a:t>9/23/2021</a:t>
            </a:fld>
            <a:endParaRPr lang="en-US">
              <a:solidFill>
                <a:prstClr val="black">
                  <a:tint val="75000"/>
                </a:prstClr>
              </a:solidFill>
            </a:endParaRPr>
          </a:p>
        </p:txBody>
      </p:sp>
      <p:sp>
        <p:nvSpPr>
          <p:cNvPr id="5" name="Holder 5">
            <a:extLst>
              <a:ext uri="{FF2B5EF4-FFF2-40B4-BE49-F238E27FC236}">
                <a16:creationId xmlns:a16="http://schemas.microsoft.com/office/drawing/2014/main" xmlns="" id="{4E065825-85CD-4AFB-994B-2E973E9F02EE}"/>
              </a:ext>
            </a:extLst>
          </p:cNvPr>
          <p:cNvSpPr>
            <a:spLocks noGrp="1"/>
          </p:cNvSpPr>
          <p:nvPr>
            <p:ph type="sldNum" sz="quarter" idx="7"/>
          </p:nvPr>
        </p:nvSpPr>
        <p:spPr>
          <a:xfrm>
            <a:off x="6940177" y="6394480"/>
            <a:ext cx="2103121" cy="268856"/>
          </a:xfrm>
        </p:spPr>
        <p:txBody>
          <a:bodyPr lIns="0" tIns="0" rIns="0" bIns="0"/>
          <a:lstStyle>
            <a:lvl1pPr algn="r">
              <a:defRPr>
                <a:solidFill>
                  <a:schemeClr val="tx2"/>
                </a:solidFill>
              </a:defRPr>
            </a:lvl1pPr>
          </a:lstStyle>
          <a:p>
            <a:fld id="{B6F15528-21DE-4FAA-801E-634DDDAF4B2B}" type="slidenum">
              <a:rPr lang="ru-RU" smtClean="0">
                <a:solidFill>
                  <a:srgbClr val="1F497D"/>
                </a:solidFill>
              </a:rPr>
              <a:pPr/>
              <a:t>‹#›</a:t>
            </a:fld>
            <a:endParaRPr lang="ru-RU">
              <a:solidFill>
                <a:srgbClr val="1F497D"/>
              </a:solidFill>
            </a:endParaRPr>
          </a:p>
        </p:txBody>
      </p:sp>
      <p:sp>
        <p:nvSpPr>
          <p:cNvPr id="6" name="Holder 2">
            <a:extLst>
              <a:ext uri="{FF2B5EF4-FFF2-40B4-BE49-F238E27FC236}">
                <a16:creationId xmlns:a16="http://schemas.microsoft.com/office/drawing/2014/main" xmlns="" id="{E801F513-37A4-4436-BBD3-3D2847934C8A}"/>
              </a:ext>
            </a:extLst>
          </p:cNvPr>
          <p:cNvSpPr>
            <a:spLocks noGrp="1"/>
          </p:cNvSpPr>
          <p:nvPr>
            <p:ph type="title"/>
          </p:nvPr>
        </p:nvSpPr>
        <p:spPr>
          <a:xfrm>
            <a:off x="4700822" y="46977"/>
            <a:ext cx="4342476" cy="268856"/>
          </a:xfrm>
          <a:prstGeom prst="rect">
            <a:avLst/>
          </a:prstGeom>
        </p:spPr>
        <p:txBody>
          <a:bodyPr lIns="0" tIns="0" rIns="0" bIns="0"/>
          <a:lstStyle>
            <a:lvl1pPr algn="r">
              <a:defRPr sz="1747" b="1" i="0">
                <a:solidFill>
                  <a:schemeClr val="tx2"/>
                </a:solidFill>
                <a:latin typeface="Arial"/>
                <a:cs typeface="Arial"/>
              </a:defRPr>
            </a:lvl1pPr>
          </a:lstStyle>
          <a:p>
            <a:endParaRPr dirty="0"/>
          </a:p>
        </p:txBody>
      </p:sp>
      <p:cxnSp>
        <p:nvCxnSpPr>
          <p:cNvPr id="8" name="Прямая соединительная линия 7">
            <a:extLst>
              <a:ext uri="{FF2B5EF4-FFF2-40B4-BE49-F238E27FC236}">
                <a16:creationId xmlns:a16="http://schemas.microsoft.com/office/drawing/2014/main" xmlns="" id="{63ECD8A8-3FA2-40FD-A1B8-32BFEA225FBD}"/>
              </a:ext>
            </a:extLst>
          </p:cNvPr>
          <p:cNvCxnSpPr>
            <a:cxnSpLocks/>
          </p:cNvCxnSpPr>
          <p:nvPr userDrawn="1"/>
        </p:nvCxnSpPr>
        <p:spPr>
          <a:xfrm>
            <a:off x="90000" y="990000"/>
            <a:ext cx="8953298"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326783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3_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a:xfrm>
            <a:off x="457202" y="6377945"/>
            <a:ext cx="2103121" cy="439031"/>
          </a:xfrm>
        </p:spPr>
        <p:txBody>
          <a:bodyPr/>
          <a:lstStyle/>
          <a:p>
            <a:fld id="{DCF62467-51A0-4331-81DA-2BBFEC3C67EF}" type="datetime1">
              <a:rPr lang="en-US" smtClean="0">
                <a:solidFill>
                  <a:prstClr val="black">
                    <a:tint val="75000"/>
                  </a:prstClr>
                </a:solidFill>
              </a:rPr>
              <a:pPr/>
              <a:t>9/23/2021</a:t>
            </a:fld>
            <a:endParaRPr lang="ru-RU">
              <a:solidFill>
                <a:prstClr val="black">
                  <a:tint val="75000"/>
                </a:prstClr>
              </a:solidFill>
            </a:endParaRPr>
          </a:p>
        </p:txBody>
      </p:sp>
      <p:sp>
        <p:nvSpPr>
          <p:cNvPr id="3" name="Нижний колонтитул 2"/>
          <p:cNvSpPr>
            <a:spLocks noGrp="1"/>
          </p:cNvSpPr>
          <p:nvPr>
            <p:ph type="ftr" sz="quarter" idx="11"/>
          </p:nvPr>
        </p:nvSpPr>
        <p:spPr>
          <a:xfrm>
            <a:off x="3108961" y="6377947"/>
            <a:ext cx="2926080" cy="439031"/>
          </a:xfrm>
        </p:spPr>
        <p:txBody>
          <a:bodyPr/>
          <a:lstStyle/>
          <a:p>
            <a:endParaRPr lang="ru-RU">
              <a:solidFill>
                <a:prstClr val="black">
                  <a:tint val="75000"/>
                </a:prstClr>
              </a:solidFill>
            </a:endParaRPr>
          </a:p>
        </p:txBody>
      </p:sp>
      <p:sp>
        <p:nvSpPr>
          <p:cNvPr id="5" name="Holder 5">
            <a:extLst>
              <a:ext uri="{FF2B5EF4-FFF2-40B4-BE49-F238E27FC236}">
                <a16:creationId xmlns="" xmlns:a16="http://schemas.microsoft.com/office/drawing/2014/main" id="{2C64C0D2-3B01-4D89-AC3D-D015BF578CA3}"/>
              </a:ext>
            </a:extLst>
          </p:cNvPr>
          <p:cNvSpPr>
            <a:spLocks noGrp="1"/>
          </p:cNvSpPr>
          <p:nvPr>
            <p:ph type="sldNum" sz="quarter" idx="7"/>
          </p:nvPr>
        </p:nvSpPr>
        <p:spPr>
          <a:xfrm>
            <a:off x="6940177" y="6394480"/>
            <a:ext cx="2103121" cy="268856"/>
          </a:xfrm>
        </p:spPr>
        <p:txBody>
          <a:bodyPr lIns="0" tIns="0" rIns="0" bIns="0"/>
          <a:lstStyle>
            <a:lvl1pPr algn="r">
              <a:defRPr>
                <a:solidFill>
                  <a:schemeClr val="tx2"/>
                </a:solidFill>
              </a:defRPr>
            </a:lvl1pPr>
          </a:lstStyle>
          <a:p>
            <a:fld id="{B6F15528-21DE-4FAA-801E-634DDDAF4B2B}" type="slidenum">
              <a:rPr lang="ru-RU" smtClean="0">
                <a:solidFill>
                  <a:srgbClr val="1F497D"/>
                </a:solidFill>
              </a:rPr>
              <a:pPr/>
              <a:t>‹#›</a:t>
            </a:fld>
            <a:endParaRPr lang="ru-RU">
              <a:solidFill>
                <a:srgbClr val="1F497D"/>
              </a:solidFill>
            </a:endParaRPr>
          </a:p>
        </p:txBody>
      </p:sp>
      <p:sp>
        <p:nvSpPr>
          <p:cNvPr id="6" name="Holder 2">
            <a:extLst>
              <a:ext uri="{FF2B5EF4-FFF2-40B4-BE49-F238E27FC236}">
                <a16:creationId xmlns="" xmlns:a16="http://schemas.microsoft.com/office/drawing/2014/main" id="{ACA70A9C-BB1B-495B-A91D-4FFE807FDF62}"/>
              </a:ext>
            </a:extLst>
          </p:cNvPr>
          <p:cNvSpPr>
            <a:spLocks noGrp="1"/>
          </p:cNvSpPr>
          <p:nvPr>
            <p:ph type="title"/>
          </p:nvPr>
        </p:nvSpPr>
        <p:spPr>
          <a:xfrm>
            <a:off x="4700822" y="46977"/>
            <a:ext cx="4342476" cy="268856"/>
          </a:xfrm>
          <a:prstGeom prst="rect">
            <a:avLst/>
          </a:prstGeom>
        </p:spPr>
        <p:txBody>
          <a:bodyPr lIns="0" tIns="0" rIns="0" bIns="0"/>
          <a:lstStyle>
            <a:lvl1pPr algn="r">
              <a:defRPr sz="1747" b="1" i="0">
                <a:solidFill>
                  <a:schemeClr val="tx2"/>
                </a:solidFill>
                <a:latin typeface="Arial"/>
                <a:cs typeface="Arial"/>
              </a:defRPr>
            </a:lvl1pPr>
          </a:lstStyle>
          <a:p>
            <a:endParaRPr dirty="0"/>
          </a:p>
        </p:txBody>
      </p:sp>
      <p:cxnSp>
        <p:nvCxnSpPr>
          <p:cNvPr id="8" name="Прямая соединительная линия 7">
            <a:extLst>
              <a:ext uri="{FF2B5EF4-FFF2-40B4-BE49-F238E27FC236}">
                <a16:creationId xmlns="" xmlns:a16="http://schemas.microsoft.com/office/drawing/2014/main" id="{14B081CF-64E0-45FA-B2B7-373E8E89AF28}"/>
              </a:ext>
            </a:extLst>
          </p:cNvPr>
          <p:cNvCxnSpPr>
            <a:cxnSpLocks/>
          </p:cNvCxnSpPr>
          <p:nvPr userDrawn="1"/>
        </p:nvCxnSpPr>
        <p:spPr>
          <a:xfrm>
            <a:off x="90000" y="990000"/>
            <a:ext cx="8953298"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451710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23DF64-BF32-41CF-A9E5-BE3C17BE2EC4}" type="datetimeFigureOut">
              <a:rPr lang="ru-RU" smtClean="0"/>
              <a:t>23.09.2021</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F353C4E-0EC6-4AC7-AD15-7B51E3057EBB}" type="slidenum">
              <a:rPr lang="ru-RU" smtClean="0"/>
              <a:t>‹#›</a:t>
            </a:fld>
            <a:endParaRPr lang="ru-RU"/>
          </a:p>
        </p:txBody>
      </p:sp>
      <p:pic>
        <p:nvPicPr>
          <p:cNvPr id="7" name="Picture 6"/>
          <p:cNvPicPr>
            <a:picLocks noChangeAspect="1"/>
          </p:cNvPicPr>
          <p:nvPr userDrawn="1"/>
        </p:nvPicPr>
        <p:blipFill>
          <a:blip>
            <a:alphaModFix amt="33000"/>
            <a:lum bright="20000"/>
          </a:blip>
          <a:stretch>
            <a:fillRect/>
          </a:stretch>
        </p:blipFill>
        <p:spPr>
          <a:xfrm>
            <a:off x="5334759" y="-451827"/>
            <a:ext cx="4584602" cy="5030792"/>
          </a:xfrm>
          <a:prstGeom prst="rect">
            <a:avLst/>
          </a:prstGeom>
        </p:spPr>
      </p:pic>
      <p:sp>
        <p:nvSpPr>
          <p:cNvPr id="8" name="AutoShape 981"/>
          <p:cNvSpPr>
            <a:spLocks noChangeAspect="1" noChangeArrowheads="1" noTextEdit="1"/>
          </p:cNvSpPr>
          <p:nvPr userDrawn="1"/>
        </p:nvSpPr>
        <p:spPr bwMode="auto">
          <a:xfrm>
            <a:off x="309563" y="247650"/>
            <a:ext cx="1787525" cy="46990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dirty="0"/>
          </a:p>
        </p:txBody>
      </p:sp>
      <p:grpSp>
        <p:nvGrpSpPr>
          <p:cNvPr id="9" name="Group 1183"/>
          <p:cNvGrpSpPr>
            <a:grpSpLocks/>
          </p:cNvGrpSpPr>
          <p:nvPr userDrawn="1"/>
        </p:nvGrpSpPr>
        <p:grpSpPr bwMode="auto">
          <a:xfrm>
            <a:off x="309563" y="244475"/>
            <a:ext cx="250825" cy="481013"/>
            <a:chOff x="195" y="154"/>
            <a:chExt cx="158" cy="303"/>
          </a:xfrm>
        </p:grpSpPr>
        <p:sp>
          <p:nvSpPr>
            <p:cNvPr id="10" name="Freeform 983"/>
            <p:cNvSpPr>
              <a:spLocks noEditPoints="1"/>
            </p:cNvSpPr>
            <p:nvPr userDrawn="1"/>
          </p:nvSpPr>
          <p:spPr bwMode="auto">
            <a:xfrm>
              <a:off x="195" y="196"/>
              <a:ext cx="136" cy="261"/>
            </a:xfrm>
            <a:custGeom>
              <a:avLst/>
              <a:gdLst>
                <a:gd name="T0" fmla="*/ 284 w 304"/>
                <a:gd name="T1" fmla="*/ 540 h 573"/>
                <a:gd name="T2" fmla="*/ 283 w 304"/>
                <a:gd name="T3" fmla="*/ 491 h 573"/>
                <a:gd name="T4" fmla="*/ 252 w 304"/>
                <a:gd name="T5" fmla="*/ 499 h 573"/>
                <a:gd name="T6" fmla="*/ 248 w 304"/>
                <a:gd name="T7" fmla="*/ 484 h 573"/>
                <a:gd name="T8" fmla="*/ 244 w 304"/>
                <a:gd name="T9" fmla="*/ 514 h 573"/>
                <a:gd name="T10" fmla="*/ 304 w 304"/>
                <a:gd name="T11" fmla="*/ 573 h 573"/>
                <a:gd name="T12" fmla="*/ 272 w 304"/>
                <a:gd name="T13" fmla="*/ 559 h 573"/>
                <a:gd name="T14" fmla="*/ 206 w 304"/>
                <a:gd name="T15" fmla="*/ 522 h 573"/>
                <a:gd name="T16" fmla="*/ 184 w 304"/>
                <a:gd name="T17" fmla="*/ 521 h 573"/>
                <a:gd name="T18" fmla="*/ 207 w 304"/>
                <a:gd name="T19" fmla="*/ 466 h 573"/>
                <a:gd name="T20" fmla="*/ 273 w 304"/>
                <a:gd name="T21" fmla="*/ 446 h 573"/>
                <a:gd name="T22" fmla="*/ 258 w 304"/>
                <a:gd name="T23" fmla="*/ 395 h 573"/>
                <a:gd name="T24" fmla="*/ 244 w 304"/>
                <a:gd name="T25" fmla="*/ 433 h 573"/>
                <a:gd name="T26" fmla="*/ 214 w 304"/>
                <a:gd name="T27" fmla="*/ 427 h 573"/>
                <a:gd name="T28" fmla="*/ 193 w 304"/>
                <a:gd name="T29" fmla="*/ 433 h 573"/>
                <a:gd name="T30" fmla="*/ 181 w 304"/>
                <a:gd name="T31" fmla="*/ 416 h 573"/>
                <a:gd name="T32" fmla="*/ 168 w 304"/>
                <a:gd name="T33" fmla="*/ 375 h 573"/>
                <a:gd name="T34" fmla="*/ 218 w 304"/>
                <a:gd name="T35" fmla="*/ 344 h 573"/>
                <a:gd name="T36" fmla="*/ 209 w 304"/>
                <a:gd name="T37" fmla="*/ 297 h 573"/>
                <a:gd name="T38" fmla="*/ 190 w 304"/>
                <a:gd name="T39" fmla="*/ 332 h 573"/>
                <a:gd name="T40" fmla="*/ 164 w 304"/>
                <a:gd name="T41" fmla="*/ 301 h 573"/>
                <a:gd name="T42" fmla="*/ 124 w 304"/>
                <a:gd name="T43" fmla="*/ 330 h 573"/>
                <a:gd name="T44" fmla="*/ 97 w 304"/>
                <a:gd name="T45" fmla="*/ 339 h 573"/>
                <a:gd name="T46" fmla="*/ 86 w 304"/>
                <a:gd name="T47" fmla="*/ 318 h 573"/>
                <a:gd name="T48" fmla="*/ 92 w 304"/>
                <a:gd name="T49" fmla="*/ 275 h 573"/>
                <a:gd name="T50" fmla="*/ 64 w 304"/>
                <a:gd name="T51" fmla="*/ 262 h 573"/>
                <a:gd name="T52" fmla="*/ 7 w 304"/>
                <a:gd name="T53" fmla="*/ 225 h 573"/>
                <a:gd name="T54" fmla="*/ 33 w 304"/>
                <a:gd name="T55" fmla="*/ 178 h 573"/>
                <a:gd name="T56" fmla="*/ 6 w 304"/>
                <a:gd name="T57" fmla="*/ 105 h 573"/>
                <a:gd name="T58" fmla="*/ 66 w 304"/>
                <a:gd name="T59" fmla="*/ 93 h 573"/>
                <a:gd name="T60" fmla="*/ 102 w 304"/>
                <a:gd name="T61" fmla="*/ 87 h 573"/>
                <a:gd name="T62" fmla="*/ 136 w 304"/>
                <a:gd name="T63" fmla="*/ 113 h 573"/>
                <a:gd name="T64" fmla="*/ 177 w 304"/>
                <a:gd name="T65" fmla="*/ 216 h 573"/>
                <a:gd name="T66" fmla="*/ 229 w 304"/>
                <a:gd name="T67" fmla="*/ 193 h 573"/>
                <a:gd name="T68" fmla="*/ 242 w 304"/>
                <a:gd name="T69" fmla="*/ 167 h 573"/>
                <a:gd name="T70" fmla="*/ 220 w 304"/>
                <a:gd name="T71" fmla="*/ 108 h 573"/>
                <a:gd name="T72" fmla="*/ 185 w 304"/>
                <a:gd name="T73" fmla="*/ 122 h 573"/>
                <a:gd name="T74" fmla="*/ 149 w 304"/>
                <a:gd name="T75" fmla="*/ 111 h 573"/>
                <a:gd name="T76" fmla="*/ 174 w 304"/>
                <a:gd name="T77" fmla="*/ 95 h 573"/>
                <a:gd name="T78" fmla="*/ 151 w 304"/>
                <a:gd name="T79" fmla="*/ 83 h 573"/>
                <a:gd name="T80" fmla="*/ 186 w 304"/>
                <a:gd name="T81" fmla="*/ 47 h 573"/>
                <a:gd name="T82" fmla="*/ 251 w 304"/>
                <a:gd name="T83" fmla="*/ 61 h 573"/>
                <a:gd name="T84" fmla="*/ 295 w 304"/>
                <a:gd name="T85" fmla="*/ 82 h 573"/>
                <a:gd name="T86" fmla="*/ 304 w 304"/>
                <a:gd name="T87" fmla="*/ 573 h 5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04" h="573">
                  <a:moveTo>
                    <a:pt x="283" y="491"/>
                  </a:moveTo>
                  <a:lnTo>
                    <a:pt x="283" y="491"/>
                  </a:lnTo>
                  <a:cubicBezTo>
                    <a:pt x="278" y="504"/>
                    <a:pt x="269" y="533"/>
                    <a:pt x="284" y="540"/>
                  </a:cubicBezTo>
                  <a:cubicBezTo>
                    <a:pt x="283" y="530"/>
                    <a:pt x="285" y="505"/>
                    <a:pt x="290" y="489"/>
                  </a:cubicBezTo>
                  <a:cubicBezTo>
                    <a:pt x="292" y="480"/>
                    <a:pt x="301" y="445"/>
                    <a:pt x="298" y="439"/>
                  </a:cubicBezTo>
                  <a:cubicBezTo>
                    <a:pt x="297" y="452"/>
                    <a:pt x="291" y="474"/>
                    <a:pt x="283" y="491"/>
                  </a:cubicBezTo>
                  <a:close/>
                  <a:moveTo>
                    <a:pt x="248" y="484"/>
                  </a:moveTo>
                  <a:lnTo>
                    <a:pt x="248" y="484"/>
                  </a:lnTo>
                  <a:cubicBezTo>
                    <a:pt x="246" y="489"/>
                    <a:pt x="244" y="498"/>
                    <a:pt x="252" y="499"/>
                  </a:cubicBezTo>
                  <a:cubicBezTo>
                    <a:pt x="256" y="488"/>
                    <a:pt x="261" y="481"/>
                    <a:pt x="267" y="473"/>
                  </a:cubicBezTo>
                  <a:cubicBezTo>
                    <a:pt x="272" y="467"/>
                    <a:pt x="280" y="457"/>
                    <a:pt x="284" y="451"/>
                  </a:cubicBezTo>
                  <a:cubicBezTo>
                    <a:pt x="274" y="463"/>
                    <a:pt x="253" y="475"/>
                    <a:pt x="248" y="484"/>
                  </a:cubicBezTo>
                  <a:close/>
                  <a:moveTo>
                    <a:pt x="244" y="522"/>
                  </a:moveTo>
                  <a:lnTo>
                    <a:pt x="244" y="522"/>
                  </a:lnTo>
                  <a:cubicBezTo>
                    <a:pt x="244" y="519"/>
                    <a:pt x="244" y="518"/>
                    <a:pt x="244" y="514"/>
                  </a:cubicBezTo>
                  <a:cubicBezTo>
                    <a:pt x="241" y="514"/>
                    <a:pt x="236" y="513"/>
                    <a:pt x="233" y="509"/>
                  </a:cubicBezTo>
                  <a:cubicBezTo>
                    <a:pt x="229" y="517"/>
                    <a:pt x="235" y="522"/>
                    <a:pt x="244" y="522"/>
                  </a:cubicBezTo>
                  <a:close/>
                  <a:moveTo>
                    <a:pt x="304" y="573"/>
                  </a:moveTo>
                  <a:lnTo>
                    <a:pt x="304" y="573"/>
                  </a:lnTo>
                  <a:cubicBezTo>
                    <a:pt x="296" y="569"/>
                    <a:pt x="289" y="562"/>
                    <a:pt x="286" y="555"/>
                  </a:cubicBezTo>
                  <a:cubicBezTo>
                    <a:pt x="282" y="557"/>
                    <a:pt x="277" y="559"/>
                    <a:pt x="272" y="559"/>
                  </a:cubicBezTo>
                  <a:cubicBezTo>
                    <a:pt x="260" y="560"/>
                    <a:pt x="249" y="551"/>
                    <a:pt x="246" y="542"/>
                  </a:cubicBezTo>
                  <a:cubicBezTo>
                    <a:pt x="237" y="550"/>
                    <a:pt x="227" y="549"/>
                    <a:pt x="220" y="546"/>
                  </a:cubicBezTo>
                  <a:cubicBezTo>
                    <a:pt x="210" y="541"/>
                    <a:pt x="206" y="530"/>
                    <a:pt x="206" y="522"/>
                  </a:cubicBezTo>
                  <a:cubicBezTo>
                    <a:pt x="204" y="524"/>
                    <a:pt x="204" y="528"/>
                    <a:pt x="203" y="532"/>
                  </a:cubicBezTo>
                  <a:cubicBezTo>
                    <a:pt x="202" y="537"/>
                    <a:pt x="198" y="541"/>
                    <a:pt x="193" y="542"/>
                  </a:cubicBezTo>
                  <a:cubicBezTo>
                    <a:pt x="197" y="530"/>
                    <a:pt x="187" y="530"/>
                    <a:pt x="184" y="521"/>
                  </a:cubicBezTo>
                  <a:cubicBezTo>
                    <a:pt x="181" y="509"/>
                    <a:pt x="187" y="500"/>
                    <a:pt x="195" y="496"/>
                  </a:cubicBezTo>
                  <a:cubicBezTo>
                    <a:pt x="189" y="493"/>
                    <a:pt x="187" y="486"/>
                    <a:pt x="190" y="477"/>
                  </a:cubicBezTo>
                  <a:cubicBezTo>
                    <a:pt x="192" y="470"/>
                    <a:pt x="201" y="465"/>
                    <a:pt x="207" y="466"/>
                  </a:cubicBezTo>
                  <a:cubicBezTo>
                    <a:pt x="201" y="472"/>
                    <a:pt x="205" y="480"/>
                    <a:pt x="212" y="480"/>
                  </a:cubicBezTo>
                  <a:cubicBezTo>
                    <a:pt x="220" y="480"/>
                    <a:pt x="228" y="469"/>
                    <a:pt x="239" y="463"/>
                  </a:cubicBezTo>
                  <a:cubicBezTo>
                    <a:pt x="251" y="456"/>
                    <a:pt x="261" y="455"/>
                    <a:pt x="273" y="446"/>
                  </a:cubicBezTo>
                  <a:cubicBezTo>
                    <a:pt x="265" y="445"/>
                    <a:pt x="258" y="448"/>
                    <a:pt x="254" y="454"/>
                  </a:cubicBezTo>
                  <a:cubicBezTo>
                    <a:pt x="252" y="441"/>
                    <a:pt x="263" y="436"/>
                    <a:pt x="270" y="431"/>
                  </a:cubicBezTo>
                  <a:cubicBezTo>
                    <a:pt x="285" y="421"/>
                    <a:pt x="269" y="398"/>
                    <a:pt x="258" y="395"/>
                  </a:cubicBezTo>
                  <a:cubicBezTo>
                    <a:pt x="242" y="391"/>
                    <a:pt x="232" y="400"/>
                    <a:pt x="233" y="412"/>
                  </a:cubicBezTo>
                  <a:cubicBezTo>
                    <a:pt x="235" y="426"/>
                    <a:pt x="248" y="422"/>
                    <a:pt x="253" y="419"/>
                  </a:cubicBezTo>
                  <a:cubicBezTo>
                    <a:pt x="253" y="427"/>
                    <a:pt x="247" y="432"/>
                    <a:pt x="244" y="433"/>
                  </a:cubicBezTo>
                  <a:cubicBezTo>
                    <a:pt x="240" y="435"/>
                    <a:pt x="230" y="436"/>
                    <a:pt x="224" y="430"/>
                  </a:cubicBezTo>
                  <a:cubicBezTo>
                    <a:pt x="223" y="434"/>
                    <a:pt x="222" y="436"/>
                    <a:pt x="219" y="438"/>
                  </a:cubicBezTo>
                  <a:cubicBezTo>
                    <a:pt x="217" y="432"/>
                    <a:pt x="217" y="431"/>
                    <a:pt x="214" y="427"/>
                  </a:cubicBezTo>
                  <a:cubicBezTo>
                    <a:pt x="212" y="436"/>
                    <a:pt x="206" y="440"/>
                    <a:pt x="199" y="439"/>
                  </a:cubicBezTo>
                  <a:cubicBezTo>
                    <a:pt x="201" y="435"/>
                    <a:pt x="200" y="430"/>
                    <a:pt x="199" y="427"/>
                  </a:cubicBezTo>
                  <a:cubicBezTo>
                    <a:pt x="198" y="429"/>
                    <a:pt x="196" y="431"/>
                    <a:pt x="193" y="433"/>
                  </a:cubicBezTo>
                  <a:cubicBezTo>
                    <a:pt x="192" y="431"/>
                    <a:pt x="192" y="429"/>
                    <a:pt x="191" y="428"/>
                  </a:cubicBezTo>
                  <a:cubicBezTo>
                    <a:pt x="188" y="432"/>
                    <a:pt x="183" y="435"/>
                    <a:pt x="177" y="435"/>
                  </a:cubicBezTo>
                  <a:cubicBezTo>
                    <a:pt x="181" y="431"/>
                    <a:pt x="183" y="423"/>
                    <a:pt x="181" y="416"/>
                  </a:cubicBezTo>
                  <a:cubicBezTo>
                    <a:pt x="176" y="425"/>
                    <a:pt x="156" y="427"/>
                    <a:pt x="153" y="411"/>
                  </a:cubicBezTo>
                  <a:cubicBezTo>
                    <a:pt x="160" y="414"/>
                    <a:pt x="165" y="411"/>
                    <a:pt x="166" y="407"/>
                  </a:cubicBezTo>
                  <a:cubicBezTo>
                    <a:pt x="168" y="401"/>
                    <a:pt x="161" y="386"/>
                    <a:pt x="168" y="375"/>
                  </a:cubicBezTo>
                  <a:cubicBezTo>
                    <a:pt x="173" y="366"/>
                    <a:pt x="178" y="361"/>
                    <a:pt x="192" y="359"/>
                  </a:cubicBezTo>
                  <a:cubicBezTo>
                    <a:pt x="191" y="357"/>
                    <a:pt x="190" y="356"/>
                    <a:pt x="190" y="353"/>
                  </a:cubicBezTo>
                  <a:cubicBezTo>
                    <a:pt x="202" y="358"/>
                    <a:pt x="213" y="354"/>
                    <a:pt x="218" y="344"/>
                  </a:cubicBezTo>
                  <a:cubicBezTo>
                    <a:pt x="216" y="345"/>
                    <a:pt x="212" y="346"/>
                    <a:pt x="209" y="346"/>
                  </a:cubicBezTo>
                  <a:cubicBezTo>
                    <a:pt x="220" y="337"/>
                    <a:pt x="219" y="312"/>
                    <a:pt x="211" y="298"/>
                  </a:cubicBezTo>
                  <a:cubicBezTo>
                    <a:pt x="210" y="298"/>
                    <a:pt x="210" y="297"/>
                    <a:pt x="209" y="297"/>
                  </a:cubicBezTo>
                  <a:cubicBezTo>
                    <a:pt x="206" y="302"/>
                    <a:pt x="199" y="302"/>
                    <a:pt x="195" y="306"/>
                  </a:cubicBezTo>
                  <a:cubicBezTo>
                    <a:pt x="194" y="304"/>
                    <a:pt x="193" y="304"/>
                    <a:pt x="192" y="303"/>
                  </a:cubicBezTo>
                  <a:cubicBezTo>
                    <a:pt x="192" y="303"/>
                    <a:pt x="191" y="323"/>
                    <a:pt x="190" y="332"/>
                  </a:cubicBezTo>
                  <a:cubicBezTo>
                    <a:pt x="188" y="341"/>
                    <a:pt x="179" y="340"/>
                    <a:pt x="175" y="345"/>
                  </a:cubicBezTo>
                  <a:cubicBezTo>
                    <a:pt x="169" y="339"/>
                    <a:pt x="159" y="339"/>
                    <a:pt x="160" y="328"/>
                  </a:cubicBezTo>
                  <a:cubicBezTo>
                    <a:pt x="162" y="317"/>
                    <a:pt x="164" y="308"/>
                    <a:pt x="164" y="301"/>
                  </a:cubicBezTo>
                  <a:cubicBezTo>
                    <a:pt x="161" y="307"/>
                    <a:pt x="155" y="331"/>
                    <a:pt x="153" y="339"/>
                  </a:cubicBezTo>
                  <a:cubicBezTo>
                    <a:pt x="149" y="349"/>
                    <a:pt x="139" y="346"/>
                    <a:pt x="133" y="349"/>
                  </a:cubicBezTo>
                  <a:cubicBezTo>
                    <a:pt x="129" y="342"/>
                    <a:pt x="120" y="340"/>
                    <a:pt x="124" y="330"/>
                  </a:cubicBezTo>
                  <a:cubicBezTo>
                    <a:pt x="125" y="327"/>
                    <a:pt x="140" y="295"/>
                    <a:pt x="142" y="289"/>
                  </a:cubicBezTo>
                  <a:cubicBezTo>
                    <a:pt x="137" y="297"/>
                    <a:pt x="123" y="325"/>
                    <a:pt x="118" y="332"/>
                  </a:cubicBezTo>
                  <a:cubicBezTo>
                    <a:pt x="113" y="341"/>
                    <a:pt x="104" y="337"/>
                    <a:pt x="97" y="339"/>
                  </a:cubicBezTo>
                  <a:cubicBezTo>
                    <a:pt x="96" y="333"/>
                    <a:pt x="87" y="326"/>
                    <a:pt x="93" y="316"/>
                  </a:cubicBezTo>
                  <a:cubicBezTo>
                    <a:pt x="102" y="302"/>
                    <a:pt x="120" y="278"/>
                    <a:pt x="122" y="275"/>
                  </a:cubicBezTo>
                  <a:cubicBezTo>
                    <a:pt x="118" y="279"/>
                    <a:pt x="88" y="316"/>
                    <a:pt x="86" y="318"/>
                  </a:cubicBezTo>
                  <a:cubicBezTo>
                    <a:pt x="79" y="324"/>
                    <a:pt x="69" y="319"/>
                    <a:pt x="63" y="319"/>
                  </a:cubicBezTo>
                  <a:cubicBezTo>
                    <a:pt x="63" y="312"/>
                    <a:pt x="57" y="305"/>
                    <a:pt x="65" y="297"/>
                  </a:cubicBezTo>
                  <a:cubicBezTo>
                    <a:pt x="72" y="290"/>
                    <a:pt x="88" y="278"/>
                    <a:pt x="92" y="275"/>
                  </a:cubicBezTo>
                  <a:cubicBezTo>
                    <a:pt x="81" y="282"/>
                    <a:pt x="68" y="294"/>
                    <a:pt x="60" y="296"/>
                  </a:cubicBezTo>
                  <a:cubicBezTo>
                    <a:pt x="47" y="299"/>
                    <a:pt x="42" y="294"/>
                    <a:pt x="37" y="292"/>
                  </a:cubicBezTo>
                  <a:cubicBezTo>
                    <a:pt x="41" y="280"/>
                    <a:pt x="36" y="274"/>
                    <a:pt x="64" y="262"/>
                  </a:cubicBezTo>
                  <a:cubicBezTo>
                    <a:pt x="39" y="271"/>
                    <a:pt x="28" y="266"/>
                    <a:pt x="20" y="259"/>
                  </a:cubicBezTo>
                  <a:cubicBezTo>
                    <a:pt x="23" y="250"/>
                    <a:pt x="32" y="243"/>
                    <a:pt x="39" y="240"/>
                  </a:cubicBezTo>
                  <a:cubicBezTo>
                    <a:pt x="24" y="241"/>
                    <a:pt x="14" y="234"/>
                    <a:pt x="7" y="225"/>
                  </a:cubicBezTo>
                  <a:cubicBezTo>
                    <a:pt x="13" y="218"/>
                    <a:pt x="24" y="212"/>
                    <a:pt x="36" y="211"/>
                  </a:cubicBezTo>
                  <a:cubicBezTo>
                    <a:pt x="18" y="208"/>
                    <a:pt x="3" y="196"/>
                    <a:pt x="1" y="183"/>
                  </a:cubicBezTo>
                  <a:cubicBezTo>
                    <a:pt x="9" y="178"/>
                    <a:pt x="21" y="177"/>
                    <a:pt x="33" y="178"/>
                  </a:cubicBezTo>
                  <a:cubicBezTo>
                    <a:pt x="14" y="171"/>
                    <a:pt x="0" y="156"/>
                    <a:pt x="0" y="143"/>
                  </a:cubicBezTo>
                  <a:cubicBezTo>
                    <a:pt x="10" y="140"/>
                    <a:pt x="21" y="142"/>
                    <a:pt x="30" y="144"/>
                  </a:cubicBezTo>
                  <a:cubicBezTo>
                    <a:pt x="20" y="137"/>
                    <a:pt x="5" y="124"/>
                    <a:pt x="6" y="105"/>
                  </a:cubicBezTo>
                  <a:cubicBezTo>
                    <a:pt x="16" y="102"/>
                    <a:pt x="33" y="109"/>
                    <a:pt x="40" y="112"/>
                  </a:cubicBezTo>
                  <a:cubicBezTo>
                    <a:pt x="17" y="99"/>
                    <a:pt x="9" y="69"/>
                    <a:pt x="21" y="52"/>
                  </a:cubicBezTo>
                  <a:cubicBezTo>
                    <a:pt x="28" y="56"/>
                    <a:pt x="60" y="89"/>
                    <a:pt x="66" y="93"/>
                  </a:cubicBezTo>
                  <a:cubicBezTo>
                    <a:pt x="49" y="74"/>
                    <a:pt x="41" y="60"/>
                    <a:pt x="37" y="47"/>
                  </a:cubicBezTo>
                  <a:cubicBezTo>
                    <a:pt x="31" y="33"/>
                    <a:pt x="31" y="8"/>
                    <a:pt x="48" y="0"/>
                  </a:cubicBezTo>
                  <a:cubicBezTo>
                    <a:pt x="56" y="19"/>
                    <a:pt x="85" y="67"/>
                    <a:pt x="102" y="87"/>
                  </a:cubicBezTo>
                  <a:cubicBezTo>
                    <a:pt x="103" y="86"/>
                    <a:pt x="105" y="84"/>
                    <a:pt x="107" y="83"/>
                  </a:cubicBezTo>
                  <a:cubicBezTo>
                    <a:pt x="111" y="96"/>
                    <a:pt x="122" y="112"/>
                    <a:pt x="132" y="120"/>
                  </a:cubicBezTo>
                  <a:cubicBezTo>
                    <a:pt x="133" y="119"/>
                    <a:pt x="134" y="116"/>
                    <a:pt x="136" y="113"/>
                  </a:cubicBezTo>
                  <a:cubicBezTo>
                    <a:pt x="147" y="129"/>
                    <a:pt x="175" y="152"/>
                    <a:pt x="184" y="165"/>
                  </a:cubicBezTo>
                  <a:cubicBezTo>
                    <a:pt x="191" y="176"/>
                    <a:pt x="192" y="185"/>
                    <a:pt x="182" y="195"/>
                  </a:cubicBezTo>
                  <a:cubicBezTo>
                    <a:pt x="178" y="199"/>
                    <a:pt x="170" y="206"/>
                    <a:pt x="177" y="216"/>
                  </a:cubicBezTo>
                  <a:cubicBezTo>
                    <a:pt x="187" y="231"/>
                    <a:pt x="211" y="231"/>
                    <a:pt x="218" y="217"/>
                  </a:cubicBezTo>
                  <a:cubicBezTo>
                    <a:pt x="203" y="216"/>
                    <a:pt x="198" y="197"/>
                    <a:pt x="208" y="186"/>
                  </a:cubicBezTo>
                  <a:cubicBezTo>
                    <a:pt x="212" y="193"/>
                    <a:pt x="220" y="197"/>
                    <a:pt x="229" y="193"/>
                  </a:cubicBezTo>
                  <a:cubicBezTo>
                    <a:pt x="235" y="191"/>
                    <a:pt x="239" y="188"/>
                    <a:pt x="241" y="185"/>
                  </a:cubicBezTo>
                  <a:cubicBezTo>
                    <a:pt x="229" y="189"/>
                    <a:pt x="219" y="182"/>
                    <a:pt x="220" y="169"/>
                  </a:cubicBezTo>
                  <a:cubicBezTo>
                    <a:pt x="230" y="178"/>
                    <a:pt x="240" y="169"/>
                    <a:pt x="242" y="167"/>
                  </a:cubicBezTo>
                  <a:cubicBezTo>
                    <a:pt x="248" y="160"/>
                    <a:pt x="250" y="152"/>
                    <a:pt x="248" y="139"/>
                  </a:cubicBezTo>
                  <a:cubicBezTo>
                    <a:pt x="245" y="128"/>
                    <a:pt x="234" y="111"/>
                    <a:pt x="227" y="105"/>
                  </a:cubicBezTo>
                  <a:cubicBezTo>
                    <a:pt x="226" y="106"/>
                    <a:pt x="224" y="108"/>
                    <a:pt x="220" y="108"/>
                  </a:cubicBezTo>
                  <a:cubicBezTo>
                    <a:pt x="218" y="107"/>
                    <a:pt x="214" y="105"/>
                    <a:pt x="212" y="105"/>
                  </a:cubicBezTo>
                  <a:cubicBezTo>
                    <a:pt x="205" y="102"/>
                    <a:pt x="197" y="104"/>
                    <a:pt x="193" y="107"/>
                  </a:cubicBezTo>
                  <a:cubicBezTo>
                    <a:pt x="184" y="112"/>
                    <a:pt x="185" y="118"/>
                    <a:pt x="185" y="122"/>
                  </a:cubicBezTo>
                  <a:cubicBezTo>
                    <a:pt x="172" y="115"/>
                    <a:pt x="177" y="103"/>
                    <a:pt x="193" y="98"/>
                  </a:cubicBezTo>
                  <a:cubicBezTo>
                    <a:pt x="182" y="98"/>
                    <a:pt x="172" y="109"/>
                    <a:pt x="170" y="110"/>
                  </a:cubicBezTo>
                  <a:cubicBezTo>
                    <a:pt x="163" y="115"/>
                    <a:pt x="154" y="114"/>
                    <a:pt x="149" y="111"/>
                  </a:cubicBezTo>
                  <a:cubicBezTo>
                    <a:pt x="139" y="106"/>
                    <a:pt x="136" y="94"/>
                    <a:pt x="139" y="91"/>
                  </a:cubicBezTo>
                  <a:cubicBezTo>
                    <a:pt x="140" y="96"/>
                    <a:pt x="144" y="100"/>
                    <a:pt x="149" y="100"/>
                  </a:cubicBezTo>
                  <a:cubicBezTo>
                    <a:pt x="158" y="101"/>
                    <a:pt x="167" y="98"/>
                    <a:pt x="174" y="95"/>
                  </a:cubicBezTo>
                  <a:cubicBezTo>
                    <a:pt x="179" y="92"/>
                    <a:pt x="189" y="91"/>
                    <a:pt x="195" y="91"/>
                  </a:cubicBezTo>
                  <a:cubicBezTo>
                    <a:pt x="183" y="84"/>
                    <a:pt x="165" y="85"/>
                    <a:pt x="159" y="95"/>
                  </a:cubicBezTo>
                  <a:cubicBezTo>
                    <a:pt x="155" y="92"/>
                    <a:pt x="152" y="89"/>
                    <a:pt x="151" y="83"/>
                  </a:cubicBezTo>
                  <a:cubicBezTo>
                    <a:pt x="148" y="65"/>
                    <a:pt x="161" y="56"/>
                    <a:pt x="176" y="56"/>
                  </a:cubicBezTo>
                  <a:cubicBezTo>
                    <a:pt x="176" y="52"/>
                    <a:pt x="179" y="50"/>
                    <a:pt x="183" y="51"/>
                  </a:cubicBezTo>
                  <a:cubicBezTo>
                    <a:pt x="182" y="49"/>
                    <a:pt x="184" y="47"/>
                    <a:pt x="186" y="47"/>
                  </a:cubicBezTo>
                  <a:lnTo>
                    <a:pt x="243" y="47"/>
                  </a:lnTo>
                  <a:cubicBezTo>
                    <a:pt x="255" y="47"/>
                    <a:pt x="275" y="46"/>
                    <a:pt x="277" y="43"/>
                  </a:cubicBezTo>
                  <a:cubicBezTo>
                    <a:pt x="277" y="50"/>
                    <a:pt x="261" y="59"/>
                    <a:pt x="251" y="61"/>
                  </a:cubicBezTo>
                  <a:cubicBezTo>
                    <a:pt x="259" y="62"/>
                    <a:pt x="267" y="61"/>
                    <a:pt x="274" y="58"/>
                  </a:cubicBezTo>
                  <a:cubicBezTo>
                    <a:pt x="270" y="63"/>
                    <a:pt x="266" y="67"/>
                    <a:pt x="259" y="69"/>
                  </a:cubicBezTo>
                  <a:cubicBezTo>
                    <a:pt x="266" y="78"/>
                    <a:pt x="281" y="83"/>
                    <a:pt x="295" y="82"/>
                  </a:cubicBezTo>
                  <a:cubicBezTo>
                    <a:pt x="291" y="86"/>
                    <a:pt x="285" y="89"/>
                    <a:pt x="279" y="88"/>
                  </a:cubicBezTo>
                  <a:cubicBezTo>
                    <a:pt x="291" y="106"/>
                    <a:pt x="301" y="126"/>
                    <a:pt x="304" y="153"/>
                  </a:cubicBezTo>
                  <a:lnTo>
                    <a:pt x="304" y="573"/>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11" name="Freeform 984"/>
            <p:cNvSpPr>
              <a:spLocks/>
            </p:cNvSpPr>
            <p:nvPr userDrawn="1"/>
          </p:nvSpPr>
          <p:spPr bwMode="auto">
            <a:xfrm>
              <a:off x="324" y="447"/>
              <a:ext cx="7" cy="7"/>
            </a:xfrm>
            <a:custGeom>
              <a:avLst/>
              <a:gdLst>
                <a:gd name="T0" fmla="*/ 15 w 15"/>
                <a:gd name="T1" fmla="*/ 13 h 17"/>
                <a:gd name="T2" fmla="*/ 15 w 15"/>
                <a:gd name="T3" fmla="*/ 13 h 17"/>
                <a:gd name="T4" fmla="*/ 15 w 15"/>
                <a:gd name="T5" fmla="*/ 17 h 17"/>
                <a:gd name="T6" fmla="*/ 0 w 15"/>
                <a:gd name="T7" fmla="*/ 2 h 17"/>
                <a:gd name="T8" fmla="*/ 1 w 15"/>
                <a:gd name="T9" fmla="*/ 0 h 17"/>
                <a:gd name="T10" fmla="*/ 15 w 15"/>
                <a:gd name="T11" fmla="*/ 13 h 17"/>
              </a:gdLst>
              <a:ahLst/>
              <a:cxnLst>
                <a:cxn ang="0">
                  <a:pos x="T0" y="T1"/>
                </a:cxn>
                <a:cxn ang="0">
                  <a:pos x="T2" y="T3"/>
                </a:cxn>
                <a:cxn ang="0">
                  <a:pos x="T4" y="T5"/>
                </a:cxn>
                <a:cxn ang="0">
                  <a:pos x="T6" y="T7"/>
                </a:cxn>
                <a:cxn ang="0">
                  <a:pos x="T8" y="T9"/>
                </a:cxn>
                <a:cxn ang="0">
                  <a:pos x="T10" y="T11"/>
                </a:cxn>
              </a:cxnLst>
              <a:rect l="0" t="0" r="r" b="b"/>
              <a:pathLst>
                <a:path w="15" h="17">
                  <a:moveTo>
                    <a:pt x="15" y="13"/>
                  </a:moveTo>
                  <a:lnTo>
                    <a:pt x="15" y="13"/>
                  </a:lnTo>
                  <a:lnTo>
                    <a:pt x="15" y="17"/>
                  </a:lnTo>
                  <a:cubicBezTo>
                    <a:pt x="10" y="16"/>
                    <a:pt x="1" y="8"/>
                    <a:pt x="0" y="2"/>
                  </a:cubicBezTo>
                  <a:cubicBezTo>
                    <a:pt x="1" y="1"/>
                    <a:pt x="1" y="0"/>
                    <a:pt x="1" y="0"/>
                  </a:cubicBezTo>
                  <a:cubicBezTo>
                    <a:pt x="3" y="5"/>
                    <a:pt x="9" y="13"/>
                    <a:pt x="15" y="13"/>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12" name="Freeform 985"/>
            <p:cNvSpPr>
              <a:spLocks/>
            </p:cNvSpPr>
            <p:nvPr userDrawn="1"/>
          </p:nvSpPr>
          <p:spPr bwMode="auto">
            <a:xfrm>
              <a:off x="323" y="398"/>
              <a:ext cx="8" cy="53"/>
            </a:xfrm>
            <a:custGeom>
              <a:avLst/>
              <a:gdLst>
                <a:gd name="T0" fmla="*/ 19 w 19"/>
                <a:gd name="T1" fmla="*/ 108 h 116"/>
                <a:gd name="T2" fmla="*/ 19 w 19"/>
                <a:gd name="T3" fmla="*/ 108 h 116"/>
                <a:gd name="T4" fmla="*/ 19 w 19"/>
                <a:gd name="T5" fmla="*/ 116 h 116"/>
                <a:gd name="T6" fmla="*/ 7 w 19"/>
                <a:gd name="T7" fmla="*/ 104 h 116"/>
                <a:gd name="T8" fmla="*/ 12 w 19"/>
                <a:gd name="T9" fmla="*/ 94 h 116"/>
                <a:gd name="T10" fmla="*/ 6 w 19"/>
                <a:gd name="T11" fmla="*/ 96 h 116"/>
                <a:gd name="T12" fmla="*/ 7 w 19"/>
                <a:gd name="T13" fmla="*/ 71 h 116"/>
                <a:gd name="T14" fmla="*/ 4 w 19"/>
                <a:gd name="T15" fmla="*/ 96 h 116"/>
                <a:gd name="T16" fmla="*/ 2 w 19"/>
                <a:gd name="T17" fmla="*/ 96 h 116"/>
                <a:gd name="T18" fmla="*/ 7 w 19"/>
                <a:gd name="T19" fmla="*/ 45 h 116"/>
                <a:gd name="T20" fmla="*/ 16 w 19"/>
                <a:gd name="T21" fmla="*/ 0 h 116"/>
                <a:gd name="T22" fmla="*/ 18 w 19"/>
                <a:gd name="T23" fmla="*/ 54 h 116"/>
                <a:gd name="T24" fmla="*/ 19 w 19"/>
                <a:gd name="T25" fmla="*/ 108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 h="116">
                  <a:moveTo>
                    <a:pt x="19" y="108"/>
                  </a:moveTo>
                  <a:lnTo>
                    <a:pt x="19" y="108"/>
                  </a:lnTo>
                  <a:lnTo>
                    <a:pt x="19" y="116"/>
                  </a:lnTo>
                  <a:cubicBezTo>
                    <a:pt x="13" y="114"/>
                    <a:pt x="8" y="107"/>
                    <a:pt x="7" y="104"/>
                  </a:cubicBezTo>
                  <a:cubicBezTo>
                    <a:pt x="10" y="101"/>
                    <a:pt x="11" y="97"/>
                    <a:pt x="12" y="94"/>
                  </a:cubicBezTo>
                  <a:cubicBezTo>
                    <a:pt x="9" y="96"/>
                    <a:pt x="8" y="96"/>
                    <a:pt x="6" y="96"/>
                  </a:cubicBezTo>
                  <a:cubicBezTo>
                    <a:pt x="5" y="90"/>
                    <a:pt x="6" y="79"/>
                    <a:pt x="7" y="71"/>
                  </a:cubicBezTo>
                  <a:cubicBezTo>
                    <a:pt x="5" y="76"/>
                    <a:pt x="3" y="89"/>
                    <a:pt x="4" y="96"/>
                  </a:cubicBezTo>
                  <a:cubicBezTo>
                    <a:pt x="4" y="96"/>
                    <a:pt x="2" y="96"/>
                    <a:pt x="2" y="96"/>
                  </a:cubicBezTo>
                  <a:cubicBezTo>
                    <a:pt x="0" y="82"/>
                    <a:pt x="3" y="61"/>
                    <a:pt x="7" y="45"/>
                  </a:cubicBezTo>
                  <a:cubicBezTo>
                    <a:pt x="11" y="28"/>
                    <a:pt x="14" y="17"/>
                    <a:pt x="16" y="0"/>
                  </a:cubicBezTo>
                  <a:cubicBezTo>
                    <a:pt x="18" y="14"/>
                    <a:pt x="18" y="36"/>
                    <a:pt x="18" y="54"/>
                  </a:cubicBezTo>
                  <a:cubicBezTo>
                    <a:pt x="17" y="60"/>
                    <a:pt x="18" y="99"/>
                    <a:pt x="19" y="108"/>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13" name="Freeform 986"/>
            <p:cNvSpPr>
              <a:spLocks/>
            </p:cNvSpPr>
            <p:nvPr userDrawn="1"/>
          </p:nvSpPr>
          <p:spPr bwMode="auto">
            <a:xfrm>
              <a:off x="306" y="393"/>
              <a:ext cx="22" cy="57"/>
            </a:xfrm>
            <a:custGeom>
              <a:avLst/>
              <a:gdLst>
                <a:gd name="T0" fmla="*/ 48 w 50"/>
                <a:gd name="T1" fmla="*/ 0 h 125"/>
                <a:gd name="T2" fmla="*/ 48 w 50"/>
                <a:gd name="T3" fmla="*/ 0 h 125"/>
                <a:gd name="T4" fmla="*/ 38 w 50"/>
                <a:gd name="T5" fmla="*/ 47 h 125"/>
                <a:gd name="T6" fmla="*/ 25 w 50"/>
                <a:gd name="T7" fmla="*/ 84 h 125"/>
                <a:gd name="T8" fmla="*/ 45 w 50"/>
                <a:gd name="T9" fmla="*/ 111 h 125"/>
                <a:gd name="T10" fmla="*/ 31 w 50"/>
                <a:gd name="T11" fmla="*/ 122 h 125"/>
                <a:gd name="T12" fmla="*/ 4 w 50"/>
                <a:gd name="T13" fmla="*/ 112 h 125"/>
                <a:gd name="T14" fmla="*/ 2 w 50"/>
                <a:gd name="T15" fmla="*/ 107 h 125"/>
                <a:gd name="T16" fmla="*/ 11 w 50"/>
                <a:gd name="T17" fmla="*/ 108 h 125"/>
                <a:gd name="T18" fmla="*/ 0 w 50"/>
                <a:gd name="T19" fmla="*/ 89 h 125"/>
                <a:gd name="T20" fmla="*/ 1 w 50"/>
                <a:gd name="T21" fmla="*/ 81 h 125"/>
                <a:gd name="T22" fmla="*/ 13 w 50"/>
                <a:gd name="T23" fmla="*/ 65 h 125"/>
                <a:gd name="T24" fmla="*/ 8 w 50"/>
                <a:gd name="T25" fmla="*/ 66 h 125"/>
                <a:gd name="T26" fmla="*/ 29 w 50"/>
                <a:gd name="T27" fmla="*/ 33 h 125"/>
                <a:gd name="T28" fmla="*/ 48 w 50"/>
                <a:gd name="T29"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0" h="125">
                  <a:moveTo>
                    <a:pt x="48" y="0"/>
                  </a:moveTo>
                  <a:lnTo>
                    <a:pt x="48" y="0"/>
                  </a:lnTo>
                  <a:cubicBezTo>
                    <a:pt x="50" y="12"/>
                    <a:pt x="42" y="34"/>
                    <a:pt x="38" y="47"/>
                  </a:cubicBezTo>
                  <a:cubicBezTo>
                    <a:pt x="33" y="59"/>
                    <a:pt x="26" y="69"/>
                    <a:pt x="25" y="84"/>
                  </a:cubicBezTo>
                  <a:cubicBezTo>
                    <a:pt x="24" y="101"/>
                    <a:pt x="30" y="113"/>
                    <a:pt x="45" y="111"/>
                  </a:cubicBezTo>
                  <a:cubicBezTo>
                    <a:pt x="43" y="117"/>
                    <a:pt x="38" y="120"/>
                    <a:pt x="31" y="122"/>
                  </a:cubicBezTo>
                  <a:cubicBezTo>
                    <a:pt x="19" y="125"/>
                    <a:pt x="9" y="119"/>
                    <a:pt x="4" y="112"/>
                  </a:cubicBezTo>
                  <a:cubicBezTo>
                    <a:pt x="3" y="110"/>
                    <a:pt x="3" y="109"/>
                    <a:pt x="2" y="107"/>
                  </a:cubicBezTo>
                  <a:cubicBezTo>
                    <a:pt x="5" y="104"/>
                    <a:pt x="10" y="106"/>
                    <a:pt x="11" y="108"/>
                  </a:cubicBezTo>
                  <a:cubicBezTo>
                    <a:pt x="16" y="97"/>
                    <a:pt x="10" y="91"/>
                    <a:pt x="0" y="89"/>
                  </a:cubicBezTo>
                  <a:cubicBezTo>
                    <a:pt x="0" y="86"/>
                    <a:pt x="0" y="83"/>
                    <a:pt x="1" y="81"/>
                  </a:cubicBezTo>
                  <a:cubicBezTo>
                    <a:pt x="10" y="80"/>
                    <a:pt x="13" y="70"/>
                    <a:pt x="13" y="65"/>
                  </a:cubicBezTo>
                  <a:cubicBezTo>
                    <a:pt x="11" y="66"/>
                    <a:pt x="9" y="66"/>
                    <a:pt x="8" y="66"/>
                  </a:cubicBezTo>
                  <a:cubicBezTo>
                    <a:pt x="11" y="56"/>
                    <a:pt x="21" y="43"/>
                    <a:pt x="29" y="33"/>
                  </a:cubicBezTo>
                  <a:cubicBezTo>
                    <a:pt x="36" y="25"/>
                    <a:pt x="45" y="13"/>
                    <a:pt x="48"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14" name="Freeform 987"/>
            <p:cNvSpPr>
              <a:spLocks/>
            </p:cNvSpPr>
            <p:nvPr userDrawn="1"/>
          </p:nvSpPr>
          <p:spPr bwMode="auto">
            <a:xfrm>
              <a:off x="278" y="388"/>
              <a:ext cx="49" cy="58"/>
            </a:xfrm>
            <a:custGeom>
              <a:avLst/>
              <a:gdLst>
                <a:gd name="T0" fmla="*/ 105 w 110"/>
                <a:gd name="T1" fmla="*/ 0 h 127"/>
                <a:gd name="T2" fmla="*/ 105 w 110"/>
                <a:gd name="T3" fmla="*/ 0 h 127"/>
                <a:gd name="T4" fmla="*/ 102 w 110"/>
                <a:gd name="T5" fmla="*/ 20 h 127"/>
                <a:gd name="T6" fmla="*/ 73 w 110"/>
                <a:gd name="T7" fmla="*/ 48 h 127"/>
                <a:gd name="T8" fmla="*/ 60 w 110"/>
                <a:gd name="T9" fmla="*/ 61 h 127"/>
                <a:gd name="T10" fmla="*/ 66 w 110"/>
                <a:gd name="T11" fmla="*/ 81 h 127"/>
                <a:gd name="T12" fmla="*/ 71 w 110"/>
                <a:gd name="T13" fmla="*/ 80 h 127"/>
                <a:gd name="T14" fmla="*/ 66 w 110"/>
                <a:gd name="T15" fmla="*/ 87 h 127"/>
                <a:gd name="T16" fmla="*/ 48 w 110"/>
                <a:gd name="T17" fmla="*/ 82 h 127"/>
                <a:gd name="T18" fmla="*/ 52 w 110"/>
                <a:gd name="T19" fmla="*/ 103 h 127"/>
                <a:gd name="T20" fmla="*/ 72 w 110"/>
                <a:gd name="T21" fmla="*/ 114 h 127"/>
                <a:gd name="T22" fmla="*/ 57 w 110"/>
                <a:gd name="T23" fmla="*/ 118 h 127"/>
                <a:gd name="T24" fmla="*/ 27 w 110"/>
                <a:gd name="T25" fmla="*/ 110 h 127"/>
                <a:gd name="T26" fmla="*/ 25 w 110"/>
                <a:gd name="T27" fmla="*/ 93 h 127"/>
                <a:gd name="T28" fmla="*/ 12 w 110"/>
                <a:gd name="T29" fmla="*/ 114 h 127"/>
                <a:gd name="T30" fmla="*/ 3 w 110"/>
                <a:gd name="T31" fmla="*/ 97 h 127"/>
                <a:gd name="T32" fmla="*/ 22 w 110"/>
                <a:gd name="T33" fmla="*/ 74 h 127"/>
                <a:gd name="T34" fmla="*/ 8 w 110"/>
                <a:gd name="T35" fmla="*/ 65 h 127"/>
                <a:gd name="T36" fmla="*/ 16 w 110"/>
                <a:gd name="T37" fmla="*/ 48 h 127"/>
                <a:gd name="T38" fmla="*/ 34 w 110"/>
                <a:gd name="T39" fmla="*/ 60 h 127"/>
                <a:gd name="T40" fmla="*/ 56 w 110"/>
                <a:gd name="T41" fmla="*/ 43 h 127"/>
                <a:gd name="T42" fmla="*/ 90 w 110"/>
                <a:gd name="T43" fmla="*/ 26 h 127"/>
                <a:gd name="T44" fmla="*/ 105 w 110"/>
                <a:gd name="T45" fmla="*/ 0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10" h="127">
                  <a:moveTo>
                    <a:pt x="105" y="0"/>
                  </a:moveTo>
                  <a:lnTo>
                    <a:pt x="105" y="0"/>
                  </a:lnTo>
                  <a:cubicBezTo>
                    <a:pt x="110" y="8"/>
                    <a:pt x="106" y="15"/>
                    <a:pt x="102" y="20"/>
                  </a:cubicBezTo>
                  <a:cubicBezTo>
                    <a:pt x="94" y="31"/>
                    <a:pt x="84" y="40"/>
                    <a:pt x="73" y="48"/>
                  </a:cubicBezTo>
                  <a:cubicBezTo>
                    <a:pt x="69" y="52"/>
                    <a:pt x="63" y="55"/>
                    <a:pt x="60" y="61"/>
                  </a:cubicBezTo>
                  <a:cubicBezTo>
                    <a:pt x="56" y="68"/>
                    <a:pt x="57" y="80"/>
                    <a:pt x="66" y="81"/>
                  </a:cubicBezTo>
                  <a:cubicBezTo>
                    <a:pt x="68" y="81"/>
                    <a:pt x="70" y="80"/>
                    <a:pt x="71" y="80"/>
                  </a:cubicBezTo>
                  <a:cubicBezTo>
                    <a:pt x="71" y="82"/>
                    <a:pt x="69" y="86"/>
                    <a:pt x="66" y="87"/>
                  </a:cubicBezTo>
                  <a:cubicBezTo>
                    <a:pt x="59" y="92"/>
                    <a:pt x="51" y="86"/>
                    <a:pt x="48" y="82"/>
                  </a:cubicBezTo>
                  <a:cubicBezTo>
                    <a:pt x="39" y="90"/>
                    <a:pt x="44" y="101"/>
                    <a:pt x="52" y="103"/>
                  </a:cubicBezTo>
                  <a:cubicBezTo>
                    <a:pt x="61" y="104"/>
                    <a:pt x="73" y="104"/>
                    <a:pt x="72" y="114"/>
                  </a:cubicBezTo>
                  <a:cubicBezTo>
                    <a:pt x="65" y="111"/>
                    <a:pt x="61" y="115"/>
                    <a:pt x="57" y="118"/>
                  </a:cubicBezTo>
                  <a:cubicBezTo>
                    <a:pt x="45" y="127"/>
                    <a:pt x="32" y="121"/>
                    <a:pt x="27" y="110"/>
                  </a:cubicBezTo>
                  <a:cubicBezTo>
                    <a:pt x="26" y="107"/>
                    <a:pt x="24" y="97"/>
                    <a:pt x="25" y="93"/>
                  </a:cubicBezTo>
                  <a:cubicBezTo>
                    <a:pt x="13" y="98"/>
                    <a:pt x="17" y="109"/>
                    <a:pt x="12" y="114"/>
                  </a:cubicBezTo>
                  <a:cubicBezTo>
                    <a:pt x="12" y="106"/>
                    <a:pt x="4" y="103"/>
                    <a:pt x="3" y="97"/>
                  </a:cubicBezTo>
                  <a:cubicBezTo>
                    <a:pt x="0" y="87"/>
                    <a:pt x="8" y="74"/>
                    <a:pt x="22" y="74"/>
                  </a:cubicBezTo>
                  <a:cubicBezTo>
                    <a:pt x="14" y="74"/>
                    <a:pt x="9" y="71"/>
                    <a:pt x="8" y="65"/>
                  </a:cubicBezTo>
                  <a:cubicBezTo>
                    <a:pt x="6" y="55"/>
                    <a:pt x="11" y="50"/>
                    <a:pt x="16" y="48"/>
                  </a:cubicBezTo>
                  <a:cubicBezTo>
                    <a:pt x="12" y="56"/>
                    <a:pt x="21" y="67"/>
                    <a:pt x="34" y="60"/>
                  </a:cubicBezTo>
                  <a:cubicBezTo>
                    <a:pt x="40" y="57"/>
                    <a:pt x="48" y="47"/>
                    <a:pt x="56" y="43"/>
                  </a:cubicBezTo>
                  <a:cubicBezTo>
                    <a:pt x="68" y="37"/>
                    <a:pt x="77" y="35"/>
                    <a:pt x="90" y="26"/>
                  </a:cubicBezTo>
                  <a:cubicBezTo>
                    <a:pt x="98" y="21"/>
                    <a:pt x="105" y="12"/>
                    <a:pt x="105"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15" name="Freeform 988"/>
            <p:cNvSpPr>
              <a:spLocks/>
            </p:cNvSpPr>
            <p:nvPr userDrawn="1"/>
          </p:nvSpPr>
          <p:spPr bwMode="auto">
            <a:xfrm>
              <a:off x="311" y="383"/>
              <a:ext cx="13" cy="16"/>
            </a:xfrm>
            <a:custGeom>
              <a:avLst/>
              <a:gdLst>
                <a:gd name="T0" fmla="*/ 20 w 30"/>
                <a:gd name="T1" fmla="*/ 0 h 34"/>
                <a:gd name="T2" fmla="*/ 20 w 30"/>
                <a:gd name="T3" fmla="*/ 0 h 34"/>
                <a:gd name="T4" fmla="*/ 15 w 30"/>
                <a:gd name="T5" fmla="*/ 30 h 34"/>
                <a:gd name="T6" fmla="*/ 0 w 30"/>
                <a:gd name="T7" fmla="*/ 34 h 34"/>
                <a:gd name="T8" fmla="*/ 14 w 30"/>
                <a:gd name="T9" fmla="*/ 22 h 34"/>
                <a:gd name="T10" fmla="*/ 20 w 30"/>
                <a:gd name="T11" fmla="*/ 0 h 34"/>
              </a:gdLst>
              <a:ahLst/>
              <a:cxnLst>
                <a:cxn ang="0">
                  <a:pos x="T0" y="T1"/>
                </a:cxn>
                <a:cxn ang="0">
                  <a:pos x="T2" y="T3"/>
                </a:cxn>
                <a:cxn ang="0">
                  <a:pos x="T4" y="T5"/>
                </a:cxn>
                <a:cxn ang="0">
                  <a:pos x="T6" y="T7"/>
                </a:cxn>
                <a:cxn ang="0">
                  <a:pos x="T8" y="T9"/>
                </a:cxn>
                <a:cxn ang="0">
                  <a:pos x="T10" y="T11"/>
                </a:cxn>
              </a:cxnLst>
              <a:rect l="0" t="0" r="r" b="b"/>
              <a:pathLst>
                <a:path w="30" h="34">
                  <a:moveTo>
                    <a:pt x="20" y="0"/>
                  </a:moveTo>
                  <a:lnTo>
                    <a:pt x="20" y="0"/>
                  </a:lnTo>
                  <a:cubicBezTo>
                    <a:pt x="30" y="15"/>
                    <a:pt x="24" y="31"/>
                    <a:pt x="15" y="30"/>
                  </a:cubicBezTo>
                  <a:cubicBezTo>
                    <a:pt x="8" y="30"/>
                    <a:pt x="5" y="30"/>
                    <a:pt x="0" y="34"/>
                  </a:cubicBezTo>
                  <a:cubicBezTo>
                    <a:pt x="2" y="27"/>
                    <a:pt x="11" y="24"/>
                    <a:pt x="14" y="22"/>
                  </a:cubicBezTo>
                  <a:cubicBezTo>
                    <a:pt x="19" y="18"/>
                    <a:pt x="22" y="14"/>
                    <a:pt x="20"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16" name="Freeform 989"/>
            <p:cNvSpPr>
              <a:spLocks/>
            </p:cNvSpPr>
            <p:nvPr userDrawn="1"/>
          </p:nvSpPr>
          <p:spPr bwMode="auto">
            <a:xfrm>
              <a:off x="281" y="377"/>
              <a:ext cx="4" cy="14"/>
            </a:xfrm>
            <a:custGeom>
              <a:avLst/>
              <a:gdLst>
                <a:gd name="T0" fmla="*/ 4 w 9"/>
                <a:gd name="T1" fmla="*/ 0 h 31"/>
                <a:gd name="T2" fmla="*/ 4 w 9"/>
                <a:gd name="T3" fmla="*/ 0 h 31"/>
                <a:gd name="T4" fmla="*/ 4 w 9"/>
                <a:gd name="T5" fmla="*/ 12 h 31"/>
                <a:gd name="T6" fmla="*/ 9 w 9"/>
                <a:gd name="T7" fmla="*/ 8 h 31"/>
                <a:gd name="T8" fmla="*/ 8 w 9"/>
                <a:gd name="T9" fmla="*/ 25 h 31"/>
                <a:gd name="T10" fmla="*/ 3 w 9"/>
                <a:gd name="T11" fmla="*/ 31 h 31"/>
                <a:gd name="T12" fmla="*/ 2 w 9"/>
                <a:gd name="T13" fmla="*/ 26 h 31"/>
                <a:gd name="T14" fmla="*/ 0 w 9"/>
                <a:gd name="T15" fmla="*/ 9 h 31"/>
                <a:gd name="T16" fmla="*/ 4 w 9"/>
                <a:gd name="T17"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31">
                  <a:moveTo>
                    <a:pt x="4" y="0"/>
                  </a:moveTo>
                  <a:lnTo>
                    <a:pt x="4" y="0"/>
                  </a:lnTo>
                  <a:cubicBezTo>
                    <a:pt x="3" y="5"/>
                    <a:pt x="3" y="8"/>
                    <a:pt x="4" y="12"/>
                  </a:cubicBezTo>
                  <a:cubicBezTo>
                    <a:pt x="6" y="11"/>
                    <a:pt x="8" y="9"/>
                    <a:pt x="9" y="8"/>
                  </a:cubicBezTo>
                  <a:cubicBezTo>
                    <a:pt x="8" y="12"/>
                    <a:pt x="8" y="20"/>
                    <a:pt x="8" y="25"/>
                  </a:cubicBezTo>
                  <a:cubicBezTo>
                    <a:pt x="7" y="26"/>
                    <a:pt x="5" y="29"/>
                    <a:pt x="3" y="31"/>
                  </a:cubicBezTo>
                  <a:cubicBezTo>
                    <a:pt x="3" y="31"/>
                    <a:pt x="2" y="28"/>
                    <a:pt x="2" y="26"/>
                  </a:cubicBezTo>
                  <a:cubicBezTo>
                    <a:pt x="4" y="20"/>
                    <a:pt x="3" y="14"/>
                    <a:pt x="0" y="9"/>
                  </a:cubicBezTo>
                  <a:cubicBezTo>
                    <a:pt x="0" y="8"/>
                    <a:pt x="3" y="2"/>
                    <a:pt x="4"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17" name="Freeform 990"/>
            <p:cNvSpPr>
              <a:spLocks/>
            </p:cNvSpPr>
            <p:nvPr userDrawn="1"/>
          </p:nvSpPr>
          <p:spPr bwMode="auto">
            <a:xfrm>
              <a:off x="285" y="377"/>
              <a:ext cx="7" cy="17"/>
            </a:xfrm>
            <a:custGeom>
              <a:avLst/>
              <a:gdLst>
                <a:gd name="T0" fmla="*/ 10 w 15"/>
                <a:gd name="T1" fmla="*/ 1 h 37"/>
                <a:gd name="T2" fmla="*/ 10 w 15"/>
                <a:gd name="T3" fmla="*/ 1 h 37"/>
                <a:gd name="T4" fmla="*/ 15 w 15"/>
                <a:gd name="T5" fmla="*/ 0 h 37"/>
                <a:gd name="T6" fmla="*/ 10 w 15"/>
                <a:gd name="T7" fmla="*/ 12 h 37"/>
                <a:gd name="T8" fmla="*/ 2 w 15"/>
                <a:gd name="T9" fmla="*/ 37 h 37"/>
                <a:gd name="T10" fmla="*/ 2 w 15"/>
                <a:gd name="T11" fmla="*/ 31 h 37"/>
                <a:gd name="T12" fmla="*/ 2 w 15"/>
                <a:gd name="T13" fmla="*/ 6 h 37"/>
                <a:gd name="T14" fmla="*/ 7 w 15"/>
                <a:gd name="T15" fmla="*/ 2 h 37"/>
                <a:gd name="T16" fmla="*/ 5 w 15"/>
                <a:gd name="T17" fmla="*/ 19 h 37"/>
                <a:gd name="T18" fmla="*/ 10 w 15"/>
                <a:gd name="T19" fmla="*/ 1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 h="37">
                  <a:moveTo>
                    <a:pt x="10" y="1"/>
                  </a:moveTo>
                  <a:lnTo>
                    <a:pt x="10" y="1"/>
                  </a:lnTo>
                  <a:cubicBezTo>
                    <a:pt x="11" y="0"/>
                    <a:pt x="13" y="0"/>
                    <a:pt x="15" y="0"/>
                  </a:cubicBezTo>
                  <a:cubicBezTo>
                    <a:pt x="12" y="4"/>
                    <a:pt x="11" y="8"/>
                    <a:pt x="10" y="12"/>
                  </a:cubicBezTo>
                  <a:cubicBezTo>
                    <a:pt x="9" y="23"/>
                    <a:pt x="12" y="33"/>
                    <a:pt x="2" y="37"/>
                  </a:cubicBezTo>
                  <a:cubicBezTo>
                    <a:pt x="2" y="37"/>
                    <a:pt x="2" y="32"/>
                    <a:pt x="2" y="31"/>
                  </a:cubicBezTo>
                  <a:cubicBezTo>
                    <a:pt x="0" y="21"/>
                    <a:pt x="1" y="12"/>
                    <a:pt x="2" y="6"/>
                  </a:cubicBezTo>
                  <a:cubicBezTo>
                    <a:pt x="3" y="5"/>
                    <a:pt x="5" y="3"/>
                    <a:pt x="7" y="2"/>
                  </a:cubicBezTo>
                  <a:cubicBezTo>
                    <a:pt x="5" y="7"/>
                    <a:pt x="4" y="14"/>
                    <a:pt x="5" y="19"/>
                  </a:cubicBezTo>
                  <a:cubicBezTo>
                    <a:pt x="6" y="12"/>
                    <a:pt x="6" y="7"/>
                    <a:pt x="10" y="1"/>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18" name="Freeform 991"/>
            <p:cNvSpPr>
              <a:spLocks/>
            </p:cNvSpPr>
            <p:nvPr userDrawn="1"/>
          </p:nvSpPr>
          <p:spPr bwMode="auto">
            <a:xfrm>
              <a:off x="290" y="374"/>
              <a:ext cx="7" cy="19"/>
            </a:xfrm>
            <a:custGeom>
              <a:avLst/>
              <a:gdLst>
                <a:gd name="T0" fmla="*/ 16 w 16"/>
                <a:gd name="T1" fmla="*/ 0 h 42"/>
                <a:gd name="T2" fmla="*/ 16 w 16"/>
                <a:gd name="T3" fmla="*/ 0 h 42"/>
                <a:gd name="T4" fmla="*/ 8 w 16"/>
                <a:gd name="T5" fmla="*/ 24 h 42"/>
                <a:gd name="T6" fmla="*/ 9 w 16"/>
                <a:gd name="T7" fmla="*/ 42 h 42"/>
                <a:gd name="T8" fmla="*/ 2 w 16"/>
                <a:gd name="T9" fmla="*/ 27 h 42"/>
                <a:gd name="T10" fmla="*/ 16 w 16"/>
                <a:gd name="T11" fmla="*/ 0 h 42"/>
              </a:gdLst>
              <a:ahLst/>
              <a:cxnLst>
                <a:cxn ang="0">
                  <a:pos x="T0" y="T1"/>
                </a:cxn>
                <a:cxn ang="0">
                  <a:pos x="T2" y="T3"/>
                </a:cxn>
                <a:cxn ang="0">
                  <a:pos x="T4" y="T5"/>
                </a:cxn>
                <a:cxn ang="0">
                  <a:pos x="T6" y="T7"/>
                </a:cxn>
                <a:cxn ang="0">
                  <a:pos x="T8" y="T9"/>
                </a:cxn>
                <a:cxn ang="0">
                  <a:pos x="T10" y="T11"/>
                </a:cxn>
              </a:cxnLst>
              <a:rect l="0" t="0" r="r" b="b"/>
              <a:pathLst>
                <a:path w="16" h="42">
                  <a:moveTo>
                    <a:pt x="16" y="0"/>
                  </a:moveTo>
                  <a:lnTo>
                    <a:pt x="16" y="0"/>
                  </a:lnTo>
                  <a:cubicBezTo>
                    <a:pt x="9" y="7"/>
                    <a:pt x="6" y="15"/>
                    <a:pt x="8" y="24"/>
                  </a:cubicBezTo>
                  <a:cubicBezTo>
                    <a:pt x="8" y="31"/>
                    <a:pt x="12" y="33"/>
                    <a:pt x="9" y="42"/>
                  </a:cubicBezTo>
                  <a:cubicBezTo>
                    <a:pt x="9" y="37"/>
                    <a:pt x="3" y="34"/>
                    <a:pt x="2" y="27"/>
                  </a:cubicBezTo>
                  <a:cubicBezTo>
                    <a:pt x="0" y="14"/>
                    <a:pt x="8" y="4"/>
                    <a:pt x="16"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19" name="Freeform 992"/>
            <p:cNvSpPr>
              <a:spLocks/>
            </p:cNvSpPr>
            <p:nvPr userDrawn="1"/>
          </p:nvSpPr>
          <p:spPr bwMode="auto">
            <a:xfrm>
              <a:off x="316" y="372"/>
              <a:ext cx="9" cy="21"/>
            </a:xfrm>
            <a:custGeom>
              <a:avLst/>
              <a:gdLst>
                <a:gd name="T0" fmla="*/ 0 w 21"/>
                <a:gd name="T1" fmla="*/ 0 h 46"/>
                <a:gd name="T2" fmla="*/ 0 w 21"/>
                <a:gd name="T3" fmla="*/ 0 h 46"/>
                <a:gd name="T4" fmla="*/ 13 w 21"/>
                <a:gd name="T5" fmla="*/ 16 h 46"/>
                <a:gd name="T6" fmla="*/ 16 w 21"/>
                <a:gd name="T7" fmla="*/ 46 h 46"/>
                <a:gd name="T8" fmla="*/ 6 w 21"/>
                <a:gd name="T9" fmla="*/ 21 h 46"/>
                <a:gd name="T10" fmla="*/ 0 w 21"/>
                <a:gd name="T11" fmla="*/ 0 h 46"/>
              </a:gdLst>
              <a:ahLst/>
              <a:cxnLst>
                <a:cxn ang="0">
                  <a:pos x="T0" y="T1"/>
                </a:cxn>
                <a:cxn ang="0">
                  <a:pos x="T2" y="T3"/>
                </a:cxn>
                <a:cxn ang="0">
                  <a:pos x="T4" y="T5"/>
                </a:cxn>
                <a:cxn ang="0">
                  <a:pos x="T6" y="T7"/>
                </a:cxn>
                <a:cxn ang="0">
                  <a:pos x="T8" y="T9"/>
                </a:cxn>
                <a:cxn ang="0">
                  <a:pos x="T10" y="T11"/>
                </a:cxn>
              </a:cxnLst>
              <a:rect l="0" t="0" r="r" b="b"/>
              <a:pathLst>
                <a:path w="21" h="46">
                  <a:moveTo>
                    <a:pt x="0" y="0"/>
                  </a:moveTo>
                  <a:lnTo>
                    <a:pt x="0" y="0"/>
                  </a:lnTo>
                  <a:cubicBezTo>
                    <a:pt x="4" y="9"/>
                    <a:pt x="11" y="15"/>
                    <a:pt x="13" y="16"/>
                  </a:cubicBezTo>
                  <a:cubicBezTo>
                    <a:pt x="18" y="30"/>
                    <a:pt x="21" y="37"/>
                    <a:pt x="16" y="46"/>
                  </a:cubicBezTo>
                  <a:cubicBezTo>
                    <a:pt x="16" y="33"/>
                    <a:pt x="12" y="27"/>
                    <a:pt x="6" y="21"/>
                  </a:cubicBezTo>
                  <a:cubicBezTo>
                    <a:pt x="5" y="18"/>
                    <a:pt x="1" y="5"/>
                    <a:pt x="0"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20" name="Freeform 993"/>
            <p:cNvSpPr>
              <a:spLocks/>
            </p:cNvSpPr>
            <p:nvPr userDrawn="1"/>
          </p:nvSpPr>
          <p:spPr bwMode="auto">
            <a:xfrm>
              <a:off x="291" y="372"/>
              <a:ext cx="19" cy="21"/>
            </a:xfrm>
            <a:custGeom>
              <a:avLst/>
              <a:gdLst>
                <a:gd name="T0" fmla="*/ 26 w 43"/>
                <a:gd name="T1" fmla="*/ 0 h 47"/>
                <a:gd name="T2" fmla="*/ 26 w 43"/>
                <a:gd name="T3" fmla="*/ 0 h 47"/>
                <a:gd name="T4" fmla="*/ 43 w 43"/>
                <a:gd name="T5" fmla="*/ 4 h 47"/>
                <a:gd name="T6" fmla="*/ 16 w 43"/>
                <a:gd name="T7" fmla="*/ 21 h 47"/>
                <a:gd name="T8" fmla="*/ 31 w 43"/>
                <a:gd name="T9" fmla="*/ 38 h 47"/>
                <a:gd name="T10" fmla="*/ 21 w 43"/>
                <a:gd name="T11" fmla="*/ 40 h 47"/>
                <a:gd name="T12" fmla="*/ 35 w 43"/>
                <a:gd name="T13" fmla="*/ 37 h 47"/>
                <a:gd name="T14" fmla="*/ 11 w 43"/>
                <a:gd name="T15" fmla="*/ 38 h 47"/>
                <a:gd name="T16" fmla="*/ 26 w 43"/>
                <a:gd name="T17"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 h="47">
                  <a:moveTo>
                    <a:pt x="26" y="0"/>
                  </a:moveTo>
                  <a:lnTo>
                    <a:pt x="26" y="0"/>
                  </a:lnTo>
                  <a:cubicBezTo>
                    <a:pt x="31" y="0"/>
                    <a:pt x="38" y="1"/>
                    <a:pt x="43" y="4"/>
                  </a:cubicBezTo>
                  <a:cubicBezTo>
                    <a:pt x="27" y="2"/>
                    <a:pt x="17" y="9"/>
                    <a:pt x="16" y="21"/>
                  </a:cubicBezTo>
                  <a:cubicBezTo>
                    <a:pt x="14" y="29"/>
                    <a:pt x="19" y="39"/>
                    <a:pt x="31" y="38"/>
                  </a:cubicBezTo>
                  <a:cubicBezTo>
                    <a:pt x="30" y="39"/>
                    <a:pt x="26" y="41"/>
                    <a:pt x="21" y="40"/>
                  </a:cubicBezTo>
                  <a:cubicBezTo>
                    <a:pt x="27" y="43"/>
                    <a:pt x="31" y="40"/>
                    <a:pt x="35" y="37"/>
                  </a:cubicBezTo>
                  <a:cubicBezTo>
                    <a:pt x="31" y="45"/>
                    <a:pt x="17" y="47"/>
                    <a:pt x="11" y="38"/>
                  </a:cubicBezTo>
                  <a:cubicBezTo>
                    <a:pt x="0" y="24"/>
                    <a:pt x="10" y="2"/>
                    <a:pt x="26"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21" name="Freeform 994"/>
            <p:cNvSpPr>
              <a:spLocks/>
            </p:cNvSpPr>
            <p:nvPr userDrawn="1"/>
          </p:nvSpPr>
          <p:spPr bwMode="auto">
            <a:xfrm>
              <a:off x="321" y="370"/>
              <a:ext cx="10" cy="27"/>
            </a:xfrm>
            <a:custGeom>
              <a:avLst/>
              <a:gdLst>
                <a:gd name="T0" fmla="*/ 22 w 22"/>
                <a:gd name="T1" fmla="*/ 50 h 60"/>
                <a:gd name="T2" fmla="*/ 22 w 22"/>
                <a:gd name="T3" fmla="*/ 50 h 60"/>
                <a:gd name="T4" fmla="*/ 22 w 22"/>
                <a:gd name="T5" fmla="*/ 60 h 60"/>
                <a:gd name="T6" fmla="*/ 0 w 22"/>
                <a:gd name="T7" fmla="*/ 0 h 60"/>
                <a:gd name="T8" fmla="*/ 11 w 22"/>
                <a:gd name="T9" fmla="*/ 26 h 60"/>
                <a:gd name="T10" fmla="*/ 21 w 22"/>
                <a:gd name="T11" fmla="*/ 41 h 60"/>
                <a:gd name="T12" fmla="*/ 22 w 22"/>
                <a:gd name="T13" fmla="*/ 50 h 60"/>
              </a:gdLst>
              <a:ahLst/>
              <a:cxnLst>
                <a:cxn ang="0">
                  <a:pos x="T0" y="T1"/>
                </a:cxn>
                <a:cxn ang="0">
                  <a:pos x="T2" y="T3"/>
                </a:cxn>
                <a:cxn ang="0">
                  <a:pos x="T4" y="T5"/>
                </a:cxn>
                <a:cxn ang="0">
                  <a:pos x="T6" y="T7"/>
                </a:cxn>
                <a:cxn ang="0">
                  <a:pos x="T8" y="T9"/>
                </a:cxn>
                <a:cxn ang="0">
                  <a:pos x="T10" y="T11"/>
                </a:cxn>
                <a:cxn ang="0">
                  <a:pos x="T12" y="T13"/>
                </a:cxn>
              </a:cxnLst>
              <a:rect l="0" t="0" r="r" b="b"/>
              <a:pathLst>
                <a:path w="22" h="60">
                  <a:moveTo>
                    <a:pt x="22" y="50"/>
                  </a:moveTo>
                  <a:lnTo>
                    <a:pt x="22" y="50"/>
                  </a:lnTo>
                  <a:lnTo>
                    <a:pt x="22" y="60"/>
                  </a:lnTo>
                  <a:cubicBezTo>
                    <a:pt x="13" y="44"/>
                    <a:pt x="1" y="27"/>
                    <a:pt x="0" y="0"/>
                  </a:cubicBezTo>
                  <a:cubicBezTo>
                    <a:pt x="2" y="10"/>
                    <a:pt x="6" y="18"/>
                    <a:pt x="11" y="26"/>
                  </a:cubicBezTo>
                  <a:cubicBezTo>
                    <a:pt x="14" y="30"/>
                    <a:pt x="20" y="35"/>
                    <a:pt x="21" y="41"/>
                  </a:cubicBezTo>
                  <a:cubicBezTo>
                    <a:pt x="21" y="44"/>
                    <a:pt x="20" y="47"/>
                    <a:pt x="22" y="5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22" name="Freeform 995"/>
            <p:cNvSpPr>
              <a:spLocks/>
            </p:cNvSpPr>
            <p:nvPr userDrawn="1"/>
          </p:nvSpPr>
          <p:spPr bwMode="auto">
            <a:xfrm>
              <a:off x="283" y="369"/>
              <a:ext cx="11" cy="11"/>
            </a:xfrm>
            <a:custGeom>
              <a:avLst/>
              <a:gdLst>
                <a:gd name="T0" fmla="*/ 20 w 25"/>
                <a:gd name="T1" fmla="*/ 0 h 24"/>
                <a:gd name="T2" fmla="*/ 20 w 25"/>
                <a:gd name="T3" fmla="*/ 0 h 24"/>
                <a:gd name="T4" fmla="*/ 8 w 25"/>
                <a:gd name="T5" fmla="*/ 12 h 24"/>
                <a:gd name="T6" fmla="*/ 25 w 25"/>
                <a:gd name="T7" fmla="*/ 3 h 24"/>
                <a:gd name="T8" fmla="*/ 17 w 25"/>
                <a:gd name="T9" fmla="*/ 15 h 24"/>
                <a:gd name="T10" fmla="*/ 0 w 25"/>
                <a:gd name="T11" fmla="*/ 24 h 24"/>
                <a:gd name="T12" fmla="*/ 20 w 25"/>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25" h="24">
                  <a:moveTo>
                    <a:pt x="20" y="0"/>
                  </a:moveTo>
                  <a:lnTo>
                    <a:pt x="20" y="0"/>
                  </a:lnTo>
                  <a:cubicBezTo>
                    <a:pt x="19" y="2"/>
                    <a:pt x="12" y="8"/>
                    <a:pt x="8" y="12"/>
                  </a:cubicBezTo>
                  <a:cubicBezTo>
                    <a:pt x="13" y="10"/>
                    <a:pt x="19" y="5"/>
                    <a:pt x="25" y="3"/>
                  </a:cubicBezTo>
                  <a:cubicBezTo>
                    <a:pt x="24" y="4"/>
                    <a:pt x="18" y="14"/>
                    <a:pt x="17" y="15"/>
                  </a:cubicBezTo>
                  <a:cubicBezTo>
                    <a:pt x="10" y="17"/>
                    <a:pt x="5" y="20"/>
                    <a:pt x="0" y="24"/>
                  </a:cubicBezTo>
                  <a:cubicBezTo>
                    <a:pt x="0" y="7"/>
                    <a:pt x="8" y="2"/>
                    <a:pt x="20"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23" name="Freeform 996"/>
            <p:cNvSpPr>
              <a:spLocks/>
            </p:cNvSpPr>
            <p:nvPr userDrawn="1"/>
          </p:nvSpPr>
          <p:spPr bwMode="auto">
            <a:xfrm>
              <a:off x="282" y="369"/>
              <a:ext cx="4" cy="3"/>
            </a:xfrm>
            <a:custGeom>
              <a:avLst/>
              <a:gdLst>
                <a:gd name="T0" fmla="*/ 4 w 9"/>
                <a:gd name="T1" fmla="*/ 1 h 6"/>
                <a:gd name="T2" fmla="*/ 4 w 9"/>
                <a:gd name="T3" fmla="*/ 1 h 6"/>
                <a:gd name="T4" fmla="*/ 9 w 9"/>
                <a:gd name="T5" fmla="*/ 0 h 6"/>
                <a:gd name="T6" fmla="*/ 0 w 9"/>
                <a:gd name="T7" fmla="*/ 6 h 6"/>
                <a:gd name="T8" fmla="*/ 4 w 9"/>
                <a:gd name="T9" fmla="*/ 1 h 6"/>
              </a:gdLst>
              <a:ahLst/>
              <a:cxnLst>
                <a:cxn ang="0">
                  <a:pos x="T0" y="T1"/>
                </a:cxn>
                <a:cxn ang="0">
                  <a:pos x="T2" y="T3"/>
                </a:cxn>
                <a:cxn ang="0">
                  <a:pos x="T4" y="T5"/>
                </a:cxn>
                <a:cxn ang="0">
                  <a:pos x="T6" y="T7"/>
                </a:cxn>
                <a:cxn ang="0">
                  <a:pos x="T8" y="T9"/>
                </a:cxn>
              </a:cxnLst>
              <a:rect l="0" t="0" r="r" b="b"/>
              <a:pathLst>
                <a:path w="9" h="6">
                  <a:moveTo>
                    <a:pt x="4" y="1"/>
                  </a:moveTo>
                  <a:lnTo>
                    <a:pt x="4" y="1"/>
                  </a:lnTo>
                  <a:lnTo>
                    <a:pt x="9" y="0"/>
                  </a:lnTo>
                  <a:lnTo>
                    <a:pt x="0" y="6"/>
                  </a:lnTo>
                  <a:lnTo>
                    <a:pt x="4" y="1"/>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24" name="Freeform 997"/>
            <p:cNvSpPr>
              <a:spLocks/>
            </p:cNvSpPr>
            <p:nvPr userDrawn="1"/>
          </p:nvSpPr>
          <p:spPr bwMode="auto">
            <a:xfrm>
              <a:off x="277" y="370"/>
              <a:ext cx="10" cy="12"/>
            </a:xfrm>
            <a:custGeom>
              <a:avLst/>
              <a:gdLst>
                <a:gd name="T0" fmla="*/ 4 w 24"/>
                <a:gd name="T1" fmla="*/ 3 h 27"/>
                <a:gd name="T2" fmla="*/ 4 w 24"/>
                <a:gd name="T3" fmla="*/ 3 h 27"/>
                <a:gd name="T4" fmla="*/ 13 w 24"/>
                <a:gd name="T5" fmla="*/ 0 h 27"/>
                <a:gd name="T6" fmla="*/ 8 w 24"/>
                <a:gd name="T7" fmla="*/ 10 h 27"/>
                <a:gd name="T8" fmla="*/ 19 w 24"/>
                <a:gd name="T9" fmla="*/ 0 h 27"/>
                <a:gd name="T10" fmla="*/ 24 w 24"/>
                <a:gd name="T11" fmla="*/ 1 h 27"/>
                <a:gd name="T12" fmla="*/ 7 w 24"/>
                <a:gd name="T13" fmla="*/ 27 h 27"/>
                <a:gd name="T14" fmla="*/ 4 w 24"/>
                <a:gd name="T15" fmla="*/ 3 h 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27">
                  <a:moveTo>
                    <a:pt x="4" y="3"/>
                  </a:moveTo>
                  <a:lnTo>
                    <a:pt x="4" y="3"/>
                  </a:lnTo>
                  <a:cubicBezTo>
                    <a:pt x="7" y="2"/>
                    <a:pt x="14" y="0"/>
                    <a:pt x="13" y="0"/>
                  </a:cubicBezTo>
                  <a:cubicBezTo>
                    <a:pt x="12" y="1"/>
                    <a:pt x="9" y="5"/>
                    <a:pt x="8" y="10"/>
                  </a:cubicBezTo>
                  <a:cubicBezTo>
                    <a:pt x="10" y="6"/>
                    <a:pt x="16" y="2"/>
                    <a:pt x="19" y="0"/>
                  </a:cubicBezTo>
                  <a:cubicBezTo>
                    <a:pt x="20" y="1"/>
                    <a:pt x="23" y="0"/>
                    <a:pt x="24" y="1"/>
                  </a:cubicBezTo>
                  <a:cubicBezTo>
                    <a:pt x="14" y="9"/>
                    <a:pt x="10" y="18"/>
                    <a:pt x="7" y="27"/>
                  </a:cubicBezTo>
                  <a:cubicBezTo>
                    <a:pt x="0" y="19"/>
                    <a:pt x="1" y="11"/>
                    <a:pt x="4" y="3"/>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25" name="Freeform 998"/>
            <p:cNvSpPr>
              <a:spLocks/>
            </p:cNvSpPr>
            <p:nvPr userDrawn="1"/>
          </p:nvSpPr>
          <p:spPr bwMode="auto">
            <a:xfrm>
              <a:off x="272" y="368"/>
              <a:ext cx="10" cy="24"/>
            </a:xfrm>
            <a:custGeom>
              <a:avLst/>
              <a:gdLst>
                <a:gd name="T0" fmla="*/ 12 w 22"/>
                <a:gd name="T1" fmla="*/ 0 h 53"/>
                <a:gd name="T2" fmla="*/ 12 w 22"/>
                <a:gd name="T3" fmla="*/ 0 h 53"/>
                <a:gd name="T4" fmla="*/ 12 w 22"/>
                <a:gd name="T5" fmla="*/ 7 h 53"/>
                <a:gd name="T6" fmla="*/ 18 w 22"/>
                <a:gd name="T7" fmla="*/ 34 h 53"/>
                <a:gd name="T8" fmla="*/ 19 w 22"/>
                <a:gd name="T9" fmla="*/ 30 h 53"/>
                <a:gd name="T10" fmla="*/ 21 w 22"/>
                <a:gd name="T11" fmla="*/ 41 h 53"/>
                <a:gd name="T12" fmla="*/ 11 w 22"/>
                <a:gd name="T13" fmla="*/ 53 h 53"/>
                <a:gd name="T14" fmla="*/ 10 w 22"/>
                <a:gd name="T15" fmla="*/ 32 h 53"/>
                <a:gd name="T16" fmla="*/ 12 w 22"/>
                <a:gd name="T17" fmla="*/ 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53">
                  <a:moveTo>
                    <a:pt x="12" y="0"/>
                  </a:moveTo>
                  <a:lnTo>
                    <a:pt x="12" y="0"/>
                  </a:lnTo>
                  <a:cubicBezTo>
                    <a:pt x="12" y="0"/>
                    <a:pt x="11" y="4"/>
                    <a:pt x="12" y="7"/>
                  </a:cubicBezTo>
                  <a:cubicBezTo>
                    <a:pt x="9" y="15"/>
                    <a:pt x="8" y="26"/>
                    <a:pt x="18" y="34"/>
                  </a:cubicBezTo>
                  <a:cubicBezTo>
                    <a:pt x="18" y="32"/>
                    <a:pt x="18" y="31"/>
                    <a:pt x="19" y="30"/>
                  </a:cubicBezTo>
                  <a:cubicBezTo>
                    <a:pt x="21" y="32"/>
                    <a:pt x="22" y="38"/>
                    <a:pt x="21" y="41"/>
                  </a:cubicBezTo>
                  <a:cubicBezTo>
                    <a:pt x="20" y="47"/>
                    <a:pt x="16" y="51"/>
                    <a:pt x="11" y="53"/>
                  </a:cubicBezTo>
                  <a:cubicBezTo>
                    <a:pt x="15" y="45"/>
                    <a:pt x="10" y="33"/>
                    <a:pt x="10" y="32"/>
                  </a:cubicBezTo>
                  <a:cubicBezTo>
                    <a:pt x="5" y="21"/>
                    <a:pt x="0" y="9"/>
                    <a:pt x="12"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26" name="Freeform 999"/>
            <p:cNvSpPr>
              <a:spLocks/>
            </p:cNvSpPr>
            <p:nvPr userDrawn="1"/>
          </p:nvSpPr>
          <p:spPr bwMode="auto">
            <a:xfrm>
              <a:off x="322" y="368"/>
              <a:ext cx="9" cy="19"/>
            </a:xfrm>
            <a:custGeom>
              <a:avLst/>
              <a:gdLst>
                <a:gd name="T0" fmla="*/ 20 w 20"/>
                <a:gd name="T1" fmla="*/ 32 h 42"/>
                <a:gd name="T2" fmla="*/ 20 w 20"/>
                <a:gd name="T3" fmla="*/ 32 h 42"/>
                <a:gd name="T4" fmla="*/ 20 w 20"/>
                <a:gd name="T5" fmla="*/ 42 h 42"/>
                <a:gd name="T6" fmla="*/ 0 w 20"/>
                <a:gd name="T7" fmla="*/ 0 h 42"/>
                <a:gd name="T8" fmla="*/ 20 w 20"/>
                <a:gd name="T9" fmla="*/ 32 h 42"/>
              </a:gdLst>
              <a:ahLst/>
              <a:cxnLst>
                <a:cxn ang="0">
                  <a:pos x="T0" y="T1"/>
                </a:cxn>
                <a:cxn ang="0">
                  <a:pos x="T2" y="T3"/>
                </a:cxn>
                <a:cxn ang="0">
                  <a:pos x="T4" y="T5"/>
                </a:cxn>
                <a:cxn ang="0">
                  <a:pos x="T6" y="T7"/>
                </a:cxn>
                <a:cxn ang="0">
                  <a:pos x="T8" y="T9"/>
                </a:cxn>
              </a:cxnLst>
              <a:rect l="0" t="0" r="r" b="b"/>
              <a:pathLst>
                <a:path w="20" h="42">
                  <a:moveTo>
                    <a:pt x="20" y="32"/>
                  </a:moveTo>
                  <a:lnTo>
                    <a:pt x="20" y="32"/>
                  </a:lnTo>
                  <a:lnTo>
                    <a:pt x="20" y="42"/>
                  </a:lnTo>
                  <a:cubicBezTo>
                    <a:pt x="11" y="31"/>
                    <a:pt x="2" y="17"/>
                    <a:pt x="0" y="0"/>
                  </a:cubicBezTo>
                  <a:cubicBezTo>
                    <a:pt x="13" y="3"/>
                    <a:pt x="18" y="14"/>
                    <a:pt x="20" y="32"/>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27" name="Freeform 1000"/>
            <p:cNvSpPr>
              <a:spLocks/>
            </p:cNvSpPr>
            <p:nvPr userDrawn="1"/>
          </p:nvSpPr>
          <p:spPr bwMode="auto">
            <a:xfrm>
              <a:off x="290" y="368"/>
              <a:ext cx="8" cy="5"/>
            </a:xfrm>
            <a:custGeom>
              <a:avLst/>
              <a:gdLst>
                <a:gd name="T0" fmla="*/ 8 w 17"/>
                <a:gd name="T1" fmla="*/ 4 h 11"/>
                <a:gd name="T2" fmla="*/ 8 w 17"/>
                <a:gd name="T3" fmla="*/ 4 h 11"/>
                <a:gd name="T4" fmla="*/ 17 w 17"/>
                <a:gd name="T5" fmla="*/ 0 h 11"/>
                <a:gd name="T6" fmla="*/ 12 w 17"/>
                <a:gd name="T7" fmla="*/ 5 h 11"/>
                <a:gd name="T8" fmla="*/ 0 w 17"/>
                <a:gd name="T9" fmla="*/ 11 h 11"/>
                <a:gd name="T10" fmla="*/ 8 w 17"/>
                <a:gd name="T11" fmla="*/ 4 h 11"/>
              </a:gdLst>
              <a:ahLst/>
              <a:cxnLst>
                <a:cxn ang="0">
                  <a:pos x="T0" y="T1"/>
                </a:cxn>
                <a:cxn ang="0">
                  <a:pos x="T2" y="T3"/>
                </a:cxn>
                <a:cxn ang="0">
                  <a:pos x="T4" y="T5"/>
                </a:cxn>
                <a:cxn ang="0">
                  <a:pos x="T6" y="T7"/>
                </a:cxn>
                <a:cxn ang="0">
                  <a:pos x="T8" y="T9"/>
                </a:cxn>
                <a:cxn ang="0">
                  <a:pos x="T10" y="T11"/>
                </a:cxn>
              </a:cxnLst>
              <a:rect l="0" t="0" r="r" b="b"/>
              <a:pathLst>
                <a:path w="17" h="11">
                  <a:moveTo>
                    <a:pt x="8" y="4"/>
                  </a:moveTo>
                  <a:lnTo>
                    <a:pt x="8" y="4"/>
                  </a:lnTo>
                  <a:cubicBezTo>
                    <a:pt x="10" y="3"/>
                    <a:pt x="13" y="2"/>
                    <a:pt x="17" y="0"/>
                  </a:cubicBezTo>
                  <a:cubicBezTo>
                    <a:pt x="15" y="2"/>
                    <a:pt x="13" y="4"/>
                    <a:pt x="12" y="5"/>
                  </a:cubicBezTo>
                  <a:cubicBezTo>
                    <a:pt x="8" y="6"/>
                    <a:pt x="3" y="9"/>
                    <a:pt x="0" y="11"/>
                  </a:cubicBezTo>
                  <a:cubicBezTo>
                    <a:pt x="0" y="10"/>
                    <a:pt x="6" y="5"/>
                    <a:pt x="8" y="4"/>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28" name="Freeform 1001"/>
            <p:cNvSpPr>
              <a:spLocks/>
            </p:cNvSpPr>
            <p:nvPr userDrawn="1"/>
          </p:nvSpPr>
          <p:spPr bwMode="auto">
            <a:xfrm>
              <a:off x="317" y="368"/>
              <a:ext cx="1" cy="2"/>
            </a:xfrm>
            <a:custGeom>
              <a:avLst/>
              <a:gdLst>
                <a:gd name="T0" fmla="*/ 0 w 2"/>
                <a:gd name="T1" fmla="*/ 0 h 5"/>
                <a:gd name="T2" fmla="*/ 0 w 2"/>
                <a:gd name="T3" fmla="*/ 0 h 5"/>
                <a:gd name="T4" fmla="*/ 1 w 2"/>
                <a:gd name="T5" fmla="*/ 0 h 5"/>
                <a:gd name="T6" fmla="*/ 2 w 2"/>
                <a:gd name="T7" fmla="*/ 5 h 5"/>
                <a:gd name="T8" fmla="*/ 0 w 2"/>
                <a:gd name="T9" fmla="*/ 0 h 5"/>
              </a:gdLst>
              <a:ahLst/>
              <a:cxnLst>
                <a:cxn ang="0">
                  <a:pos x="T0" y="T1"/>
                </a:cxn>
                <a:cxn ang="0">
                  <a:pos x="T2" y="T3"/>
                </a:cxn>
                <a:cxn ang="0">
                  <a:pos x="T4" y="T5"/>
                </a:cxn>
                <a:cxn ang="0">
                  <a:pos x="T6" y="T7"/>
                </a:cxn>
                <a:cxn ang="0">
                  <a:pos x="T8" y="T9"/>
                </a:cxn>
              </a:cxnLst>
              <a:rect l="0" t="0" r="r" b="b"/>
              <a:pathLst>
                <a:path w="2" h="5">
                  <a:moveTo>
                    <a:pt x="0" y="0"/>
                  </a:moveTo>
                  <a:lnTo>
                    <a:pt x="0" y="0"/>
                  </a:lnTo>
                  <a:lnTo>
                    <a:pt x="1" y="0"/>
                  </a:lnTo>
                  <a:lnTo>
                    <a:pt x="2" y="5"/>
                  </a:lnTo>
                  <a:lnTo>
                    <a:pt x="0" y="0"/>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29" name="Freeform 1002"/>
            <p:cNvSpPr>
              <a:spLocks/>
            </p:cNvSpPr>
            <p:nvPr userDrawn="1"/>
          </p:nvSpPr>
          <p:spPr bwMode="auto">
            <a:xfrm>
              <a:off x="315" y="367"/>
              <a:ext cx="7" cy="11"/>
            </a:xfrm>
            <a:custGeom>
              <a:avLst/>
              <a:gdLst>
                <a:gd name="T0" fmla="*/ 0 w 16"/>
                <a:gd name="T1" fmla="*/ 1 h 23"/>
                <a:gd name="T2" fmla="*/ 0 w 16"/>
                <a:gd name="T3" fmla="*/ 1 h 23"/>
                <a:gd name="T4" fmla="*/ 4 w 16"/>
                <a:gd name="T5" fmla="*/ 1 h 23"/>
                <a:gd name="T6" fmla="*/ 10 w 16"/>
                <a:gd name="T7" fmla="*/ 12 h 23"/>
                <a:gd name="T8" fmla="*/ 9 w 16"/>
                <a:gd name="T9" fmla="*/ 1 h 23"/>
                <a:gd name="T10" fmla="*/ 14 w 16"/>
                <a:gd name="T11" fmla="*/ 1 h 23"/>
                <a:gd name="T12" fmla="*/ 16 w 16"/>
                <a:gd name="T13" fmla="*/ 23 h 23"/>
                <a:gd name="T14" fmla="*/ 8 w 16"/>
                <a:gd name="T15" fmla="*/ 15 h 23"/>
                <a:gd name="T16" fmla="*/ 0 w 16"/>
                <a:gd name="T17" fmla="*/ 1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23">
                  <a:moveTo>
                    <a:pt x="0" y="1"/>
                  </a:moveTo>
                  <a:lnTo>
                    <a:pt x="0" y="1"/>
                  </a:lnTo>
                  <a:lnTo>
                    <a:pt x="4" y="1"/>
                  </a:lnTo>
                  <a:cubicBezTo>
                    <a:pt x="5" y="3"/>
                    <a:pt x="6" y="6"/>
                    <a:pt x="10" y="12"/>
                  </a:cubicBezTo>
                  <a:cubicBezTo>
                    <a:pt x="10" y="6"/>
                    <a:pt x="9" y="1"/>
                    <a:pt x="9" y="1"/>
                  </a:cubicBezTo>
                  <a:cubicBezTo>
                    <a:pt x="9" y="1"/>
                    <a:pt x="13" y="0"/>
                    <a:pt x="14" y="1"/>
                  </a:cubicBezTo>
                  <a:cubicBezTo>
                    <a:pt x="13" y="10"/>
                    <a:pt x="15" y="16"/>
                    <a:pt x="16" y="23"/>
                  </a:cubicBezTo>
                  <a:cubicBezTo>
                    <a:pt x="13" y="22"/>
                    <a:pt x="8" y="16"/>
                    <a:pt x="8" y="15"/>
                  </a:cubicBezTo>
                  <a:cubicBezTo>
                    <a:pt x="5" y="11"/>
                    <a:pt x="2" y="5"/>
                    <a:pt x="0" y="1"/>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30" name="Freeform 1003"/>
            <p:cNvSpPr>
              <a:spLocks/>
            </p:cNvSpPr>
            <p:nvPr userDrawn="1"/>
          </p:nvSpPr>
          <p:spPr bwMode="auto">
            <a:xfrm>
              <a:off x="308" y="367"/>
              <a:ext cx="9" cy="12"/>
            </a:xfrm>
            <a:custGeom>
              <a:avLst/>
              <a:gdLst>
                <a:gd name="T0" fmla="*/ 0 w 21"/>
                <a:gd name="T1" fmla="*/ 0 h 27"/>
                <a:gd name="T2" fmla="*/ 0 w 21"/>
                <a:gd name="T3" fmla="*/ 0 h 27"/>
                <a:gd name="T4" fmla="*/ 4 w 21"/>
                <a:gd name="T5" fmla="*/ 1 h 27"/>
                <a:gd name="T6" fmla="*/ 12 w 21"/>
                <a:gd name="T7" fmla="*/ 12 h 27"/>
                <a:gd name="T8" fmla="*/ 8 w 21"/>
                <a:gd name="T9" fmla="*/ 1 h 27"/>
                <a:gd name="T10" fmla="*/ 12 w 21"/>
                <a:gd name="T11" fmla="*/ 1 h 27"/>
                <a:gd name="T12" fmla="*/ 21 w 21"/>
                <a:gd name="T13" fmla="*/ 27 h 27"/>
                <a:gd name="T14" fmla="*/ 0 w 21"/>
                <a:gd name="T15" fmla="*/ 0 h 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27">
                  <a:moveTo>
                    <a:pt x="0" y="0"/>
                  </a:moveTo>
                  <a:lnTo>
                    <a:pt x="0" y="0"/>
                  </a:lnTo>
                  <a:cubicBezTo>
                    <a:pt x="1" y="1"/>
                    <a:pt x="4" y="1"/>
                    <a:pt x="4" y="1"/>
                  </a:cubicBezTo>
                  <a:cubicBezTo>
                    <a:pt x="5" y="2"/>
                    <a:pt x="11" y="11"/>
                    <a:pt x="12" y="12"/>
                  </a:cubicBezTo>
                  <a:cubicBezTo>
                    <a:pt x="11" y="7"/>
                    <a:pt x="9" y="3"/>
                    <a:pt x="8" y="1"/>
                  </a:cubicBezTo>
                  <a:lnTo>
                    <a:pt x="12" y="1"/>
                  </a:lnTo>
                  <a:cubicBezTo>
                    <a:pt x="13" y="2"/>
                    <a:pt x="21" y="27"/>
                    <a:pt x="21" y="27"/>
                  </a:cubicBezTo>
                  <a:cubicBezTo>
                    <a:pt x="18" y="24"/>
                    <a:pt x="2" y="7"/>
                    <a:pt x="0"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31" name="Freeform 1004"/>
            <p:cNvSpPr>
              <a:spLocks/>
            </p:cNvSpPr>
            <p:nvPr userDrawn="1"/>
          </p:nvSpPr>
          <p:spPr bwMode="auto">
            <a:xfrm>
              <a:off x="303" y="367"/>
              <a:ext cx="4" cy="1"/>
            </a:xfrm>
            <a:custGeom>
              <a:avLst/>
              <a:gdLst>
                <a:gd name="T0" fmla="*/ 7 w 10"/>
                <a:gd name="T1" fmla="*/ 0 h 3"/>
                <a:gd name="T2" fmla="*/ 7 w 10"/>
                <a:gd name="T3" fmla="*/ 0 h 3"/>
                <a:gd name="T4" fmla="*/ 9 w 10"/>
                <a:gd name="T5" fmla="*/ 0 h 3"/>
                <a:gd name="T6" fmla="*/ 10 w 10"/>
                <a:gd name="T7" fmla="*/ 1 h 3"/>
                <a:gd name="T8" fmla="*/ 0 w 10"/>
                <a:gd name="T9" fmla="*/ 3 h 3"/>
                <a:gd name="T10" fmla="*/ 7 w 10"/>
                <a:gd name="T11" fmla="*/ 0 h 3"/>
              </a:gdLst>
              <a:ahLst/>
              <a:cxnLst>
                <a:cxn ang="0">
                  <a:pos x="T0" y="T1"/>
                </a:cxn>
                <a:cxn ang="0">
                  <a:pos x="T2" y="T3"/>
                </a:cxn>
                <a:cxn ang="0">
                  <a:pos x="T4" y="T5"/>
                </a:cxn>
                <a:cxn ang="0">
                  <a:pos x="T6" y="T7"/>
                </a:cxn>
                <a:cxn ang="0">
                  <a:pos x="T8" y="T9"/>
                </a:cxn>
                <a:cxn ang="0">
                  <a:pos x="T10" y="T11"/>
                </a:cxn>
              </a:cxnLst>
              <a:rect l="0" t="0" r="r" b="b"/>
              <a:pathLst>
                <a:path w="10" h="3">
                  <a:moveTo>
                    <a:pt x="7" y="0"/>
                  </a:moveTo>
                  <a:lnTo>
                    <a:pt x="7" y="0"/>
                  </a:lnTo>
                  <a:lnTo>
                    <a:pt x="9" y="0"/>
                  </a:lnTo>
                  <a:lnTo>
                    <a:pt x="10" y="1"/>
                  </a:lnTo>
                  <a:lnTo>
                    <a:pt x="0" y="3"/>
                  </a:lnTo>
                  <a:lnTo>
                    <a:pt x="7" y="0"/>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32" name="Freeform 1005"/>
            <p:cNvSpPr>
              <a:spLocks/>
            </p:cNvSpPr>
            <p:nvPr userDrawn="1"/>
          </p:nvSpPr>
          <p:spPr bwMode="auto">
            <a:xfrm>
              <a:off x="292" y="365"/>
              <a:ext cx="18" cy="11"/>
            </a:xfrm>
            <a:custGeom>
              <a:avLst/>
              <a:gdLst>
                <a:gd name="T0" fmla="*/ 22 w 41"/>
                <a:gd name="T1" fmla="*/ 0 h 24"/>
                <a:gd name="T2" fmla="*/ 22 w 41"/>
                <a:gd name="T3" fmla="*/ 0 h 24"/>
                <a:gd name="T4" fmla="*/ 30 w 41"/>
                <a:gd name="T5" fmla="*/ 4 h 24"/>
                <a:gd name="T6" fmla="*/ 17 w 41"/>
                <a:gd name="T7" fmla="*/ 10 h 24"/>
                <a:gd name="T8" fmla="*/ 35 w 41"/>
                <a:gd name="T9" fmla="*/ 7 h 24"/>
                <a:gd name="T10" fmla="*/ 41 w 41"/>
                <a:gd name="T11" fmla="*/ 17 h 24"/>
                <a:gd name="T12" fmla="*/ 0 w 41"/>
                <a:gd name="T13" fmla="*/ 24 h 24"/>
                <a:gd name="T14" fmla="*/ 22 w 41"/>
                <a:gd name="T15" fmla="*/ 0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1" h="24">
                  <a:moveTo>
                    <a:pt x="22" y="0"/>
                  </a:moveTo>
                  <a:lnTo>
                    <a:pt x="22" y="0"/>
                  </a:lnTo>
                  <a:cubicBezTo>
                    <a:pt x="24" y="1"/>
                    <a:pt x="27" y="3"/>
                    <a:pt x="30" y="4"/>
                  </a:cubicBezTo>
                  <a:cubicBezTo>
                    <a:pt x="27" y="5"/>
                    <a:pt x="20" y="7"/>
                    <a:pt x="17" y="10"/>
                  </a:cubicBezTo>
                  <a:cubicBezTo>
                    <a:pt x="19" y="10"/>
                    <a:pt x="30" y="7"/>
                    <a:pt x="35" y="7"/>
                  </a:cubicBezTo>
                  <a:cubicBezTo>
                    <a:pt x="37" y="10"/>
                    <a:pt x="41" y="16"/>
                    <a:pt x="41" y="17"/>
                  </a:cubicBezTo>
                  <a:cubicBezTo>
                    <a:pt x="30" y="10"/>
                    <a:pt x="13" y="12"/>
                    <a:pt x="0" y="24"/>
                  </a:cubicBezTo>
                  <a:cubicBezTo>
                    <a:pt x="4" y="15"/>
                    <a:pt x="19" y="1"/>
                    <a:pt x="22"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33" name="Freeform 1006"/>
            <p:cNvSpPr>
              <a:spLocks/>
            </p:cNvSpPr>
            <p:nvPr userDrawn="1"/>
          </p:nvSpPr>
          <p:spPr bwMode="auto">
            <a:xfrm>
              <a:off x="287" y="362"/>
              <a:ext cx="7" cy="2"/>
            </a:xfrm>
            <a:custGeom>
              <a:avLst/>
              <a:gdLst>
                <a:gd name="T0" fmla="*/ 15 w 15"/>
                <a:gd name="T1" fmla="*/ 0 h 5"/>
                <a:gd name="T2" fmla="*/ 15 w 15"/>
                <a:gd name="T3" fmla="*/ 0 h 5"/>
                <a:gd name="T4" fmla="*/ 9 w 15"/>
                <a:gd name="T5" fmla="*/ 4 h 5"/>
                <a:gd name="T6" fmla="*/ 0 w 15"/>
                <a:gd name="T7" fmla="*/ 5 h 5"/>
                <a:gd name="T8" fmla="*/ 7 w 15"/>
                <a:gd name="T9" fmla="*/ 2 h 5"/>
                <a:gd name="T10" fmla="*/ 15 w 15"/>
                <a:gd name="T11" fmla="*/ 0 h 5"/>
              </a:gdLst>
              <a:ahLst/>
              <a:cxnLst>
                <a:cxn ang="0">
                  <a:pos x="T0" y="T1"/>
                </a:cxn>
                <a:cxn ang="0">
                  <a:pos x="T2" y="T3"/>
                </a:cxn>
                <a:cxn ang="0">
                  <a:pos x="T4" y="T5"/>
                </a:cxn>
                <a:cxn ang="0">
                  <a:pos x="T6" y="T7"/>
                </a:cxn>
                <a:cxn ang="0">
                  <a:pos x="T8" y="T9"/>
                </a:cxn>
                <a:cxn ang="0">
                  <a:pos x="T10" y="T11"/>
                </a:cxn>
              </a:cxnLst>
              <a:rect l="0" t="0" r="r" b="b"/>
              <a:pathLst>
                <a:path w="15" h="5">
                  <a:moveTo>
                    <a:pt x="15" y="0"/>
                  </a:moveTo>
                  <a:lnTo>
                    <a:pt x="15" y="0"/>
                  </a:lnTo>
                  <a:cubicBezTo>
                    <a:pt x="13" y="1"/>
                    <a:pt x="11" y="3"/>
                    <a:pt x="9" y="4"/>
                  </a:cubicBezTo>
                  <a:cubicBezTo>
                    <a:pt x="7" y="4"/>
                    <a:pt x="5" y="5"/>
                    <a:pt x="0" y="5"/>
                  </a:cubicBezTo>
                  <a:cubicBezTo>
                    <a:pt x="1" y="5"/>
                    <a:pt x="6" y="2"/>
                    <a:pt x="7" y="2"/>
                  </a:cubicBezTo>
                  <a:cubicBezTo>
                    <a:pt x="10" y="2"/>
                    <a:pt x="12" y="1"/>
                    <a:pt x="15"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34" name="Freeform 1007"/>
            <p:cNvSpPr>
              <a:spLocks/>
            </p:cNvSpPr>
            <p:nvPr userDrawn="1"/>
          </p:nvSpPr>
          <p:spPr bwMode="auto">
            <a:xfrm>
              <a:off x="278" y="362"/>
              <a:ext cx="12" cy="8"/>
            </a:xfrm>
            <a:custGeom>
              <a:avLst/>
              <a:gdLst>
                <a:gd name="T0" fmla="*/ 13 w 28"/>
                <a:gd name="T1" fmla="*/ 0 h 18"/>
                <a:gd name="T2" fmla="*/ 13 w 28"/>
                <a:gd name="T3" fmla="*/ 0 h 18"/>
                <a:gd name="T4" fmla="*/ 24 w 28"/>
                <a:gd name="T5" fmla="*/ 2 h 18"/>
                <a:gd name="T6" fmla="*/ 10 w 28"/>
                <a:gd name="T7" fmla="*/ 9 h 18"/>
                <a:gd name="T8" fmla="*/ 28 w 28"/>
                <a:gd name="T9" fmla="*/ 5 h 18"/>
                <a:gd name="T10" fmla="*/ 21 w 28"/>
                <a:gd name="T11" fmla="*/ 11 h 18"/>
                <a:gd name="T12" fmla="*/ 0 w 28"/>
                <a:gd name="T13" fmla="*/ 18 h 18"/>
                <a:gd name="T14" fmla="*/ 13 w 28"/>
                <a:gd name="T15" fmla="*/ 0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 h="18">
                  <a:moveTo>
                    <a:pt x="13" y="0"/>
                  </a:moveTo>
                  <a:lnTo>
                    <a:pt x="13" y="0"/>
                  </a:lnTo>
                  <a:cubicBezTo>
                    <a:pt x="17" y="1"/>
                    <a:pt x="20" y="2"/>
                    <a:pt x="24" y="2"/>
                  </a:cubicBezTo>
                  <a:cubicBezTo>
                    <a:pt x="19" y="4"/>
                    <a:pt x="15" y="5"/>
                    <a:pt x="10" y="9"/>
                  </a:cubicBezTo>
                  <a:cubicBezTo>
                    <a:pt x="17" y="6"/>
                    <a:pt x="23" y="6"/>
                    <a:pt x="28" y="5"/>
                  </a:cubicBezTo>
                  <a:cubicBezTo>
                    <a:pt x="26" y="7"/>
                    <a:pt x="22" y="10"/>
                    <a:pt x="21" y="11"/>
                  </a:cubicBezTo>
                  <a:cubicBezTo>
                    <a:pt x="14" y="15"/>
                    <a:pt x="6" y="17"/>
                    <a:pt x="0" y="18"/>
                  </a:cubicBezTo>
                  <a:cubicBezTo>
                    <a:pt x="0" y="10"/>
                    <a:pt x="4" y="3"/>
                    <a:pt x="13"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35" name="Freeform 1008"/>
            <p:cNvSpPr>
              <a:spLocks/>
            </p:cNvSpPr>
            <p:nvPr userDrawn="1"/>
          </p:nvSpPr>
          <p:spPr bwMode="auto">
            <a:xfrm>
              <a:off x="267" y="360"/>
              <a:ext cx="16" cy="27"/>
            </a:xfrm>
            <a:custGeom>
              <a:avLst/>
              <a:gdLst>
                <a:gd name="T0" fmla="*/ 33 w 36"/>
                <a:gd name="T1" fmla="*/ 0 h 59"/>
                <a:gd name="T2" fmla="*/ 33 w 36"/>
                <a:gd name="T3" fmla="*/ 0 h 59"/>
                <a:gd name="T4" fmla="*/ 36 w 36"/>
                <a:gd name="T5" fmla="*/ 3 h 59"/>
                <a:gd name="T6" fmla="*/ 24 w 36"/>
                <a:gd name="T7" fmla="*/ 14 h 59"/>
                <a:gd name="T8" fmla="*/ 16 w 36"/>
                <a:gd name="T9" fmla="*/ 25 h 59"/>
                <a:gd name="T10" fmla="*/ 18 w 36"/>
                <a:gd name="T11" fmla="*/ 43 h 59"/>
                <a:gd name="T12" fmla="*/ 7 w 36"/>
                <a:gd name="T13" fmla="*/ 55 h 59"/>
                <a:gd name="T14" fmla="*/ 19 w 36"/>
                <a:gd name="T15" fmla="*/ 46 h 59"/>
                <a:gd name="T16" fmla="*/ 13 w 36"/>
                <a:gd name="T17" fmla="*/ 58 h 59"/>
                <a:gd name="T18" fmla="*/ 0 w 36"/>
                <a:gd name="T19" fmla="*/ 55 h 59"/>
                <a:gd name="T20" fmla="*/ 10 w 36"/>
                <a:gd name="T21" fmla="*/ 15 h 59"/>
                <a:gd name="T22" fmla="*/ 33 w 36"/>
                <a:gd name="T23" fmla="*/ 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6" h="59">
                  <a:moveTo>
                    <a:pt x="33" y="0"/>
                  </a:moveTo>
                  <a:lnTo>
                    <a:pt x="33" y="0"/>
                  </a:lnTo>
                  <a:cubicBezTo>
                    <a:pt x="34" y="1"/>
                    <a:pt x="35" y="2"/>
                    <a:pt x="36" y="3"/>
                  </a:cubicBezTo>
                  <a:cubicBezTo>
                    <a:pt x="30" y="5"/>
                    <a:pt x="25" y="12"/>
                    <a:pt x="24" y="14"/>
                  </a:cubicBezTo>
                  <a:cubicBezTo>
                    <a:pt x="22" y="15"/>
                    <a:pt x="17" y="19"/>
                    <a:pt x="16" y="25"/>
                  </a:cubicBezTo>
                  <a:cubicBezTo>
                    <a:pt x="14" y="31"/>
                    <a:pt x="15" y="36"/>
                    <a:pt x="18" y="43"/>
                  </a:cubicBezTo>
                  <a:cubicBezTo>
                    <a:pt x="17" y="49"/>
                    <a:pt x="14" y="55"/>
                    <a:pt x="7" y="55"/>
                  </a:cubicBezTo>
                  <a:cubicBezTo>
                    <a:pt x="14" y="56"/>
                    <a:pt x="17" y="52"/>
                    <a:pt x="19" y="46"/>
                  </a:cubicBezTo>
                  <a:cubicBezTo>
                    <a:pt x="21" y="51"/>
                    <a:pt x="18" y="56"/>
                    <a:pt x="13" y="58"/>
                  </a:cubicBezTo>
                  <a:cubicBezTo>
                    <a:pt x="9" y="59"/>
                    <a:pt x="3" y="59"/>
                    <a:pt x="0" y="55"/>
                  </a:cubicBezTo>
                  <a:cubicBezTo>
                    <a:pt x="19" y="52"/>
                    <a:pt x="2" y="29"/>
                    <a:pt x="10" y="15"/>
                  </a:cubicBezTo>
                  <a:cubicBezTo>
                    <a:pt x="13" y="9"/>
                    <a:pt x="20" y="2"/>
                    <a:pt x="33"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36" name="Freeform 1009"/>
            <p:cNvSpPr>
              <a:spLocks/>
            </p:cNvSpPr>
            <p:nvPr userDrawn="1"/>
          </p:nvSpPr>
          <p:spPr bwMode="auto">
            <a:xfrm>
              <a:off x="286" y="360"/>
              <a:ext cx="15" cy="9"/>
            </a:xfrm>
            <a:custGeom>
              <a:avLst/>
              <a:gdLst>
                <a:gd name="T0" fmla="*/ 26 w 33"/>
                <a:gd name="T1" fmla="*/ 0 h 20"/>
                <a:gd name="T2" fmla="*/ 26 w 33"/>
                <a:gd name="T3" fmla="*/ 0 h 20"/>
                <a:gd name="T4" fmla="*/ 28 w 33"/>
                <a:gd name="T5" fmla="*/ 4 h 20"/>
                <a:gd name="T6" fmla="*/ 15 w 33"/>
                <a:gd name="T7" fmla="*/ 13 h 20"/>
                <a:gd name="T8" fmla="*/ 30 w 33"/>
                <a:gd name="T9" fmla="*/ 7 h 20"/>
                <a:gd name="T10" fmla="*/ 33 w 33"/>
                <a:gd name="T11" fmla="*/ 10 h 20"/>
                <a:gd name="T12" fmla="*/ 0 w 33"/>
                <a:gd name="T13" fmla="*/ 20 h 20"/>
                <a:gd name="T14" fmla="*/ 26 w 33"/>
                <a:gd name="T15" fmla="*/ 0 h 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 h="20">
                  <a:moveTo>
                    <a:pt x="26" y="0"/>
                  </a:moveTo>
                  <a:lnTo>
                    <a:pt x="26" y="0"/>
                  </a:lnTo>
                  <a:cubicBezTo>
                    <a:pt x="27" y="1"/>
                    <a:pt x="27" y="2"/>
                    <a:pt x="28" y="4"/>
                  </a:cubicBezTo>
                  <a:cubicBezTo>
                    <a:pt x="24" y="6"/>
                    <a:pt x="19" y="10"/>
                    <a:pt x="15" y="13"/>
                  </a:cubicBezTo>
                  <a:cubicBezTo>
                    <a:pt x="20" y="11"/>
                    <a:pt x="26" y="8"/>
                    <a:pt x="30" y="7"/>
                  </a:cubicBezTo>
                  <a:cubicBezTo>
                    <a:pt x="31" y="8"/>
                    <a:pt x="32" y="9"/>
                    <a:pt x="33" y="10"/>
                  </a:cubicBezTo>
                  <a:cubicBezTo>
                    <a:pt x="20" y="19"/>
                    <a:pt x="6" y="20"/>
                    <a:pt x="0" y="20"/>
                  </a:cubicBezTo>
                  <a:cubicBezTo>
                    <a:pt x="5" y="11"/>
                    <a:pt x="20" y="3"/>
                    <a:pt x="26"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37" name="Freeform 1010"/>
            <p:cNvSpPr>
              <a:spLocks/>
            </p:cNvSpPr>
            <p:nvPr userDrawn="1"/>
          </p:nvSpPr>
          <p:spPr bwMode="auto">
            <a:xfrm>
              <a:off x="282" y="348"/>
              <a:ext cx="16" cy="16"/>
            </a:xfrm>
            <a:custGeom>
              <a:avLst/>
              <a:gdLst>
                <a:gd name="T0" fmla="*/ 33 w 35"/>
                <a:gd name="T1" fmla="*/ 0 h 35"/>
                <a:gd name="T2" fmla="*/ 33 w 35"/>
                <a:gd name="T3" fmla="*/ 0 h 35"/>
                <a:gd name="T4" fmla="*/ 33 w 35"/>
                <a:gd name="T5" fmla="*/ 7 h 35"/>
                <a:gd name="T6" fmla="*/ 25 w 35"/>
                <a:gd name="T7" fmla="*/ 19 h 35"/>
                <a:gd name="T8" fmla="*/ 33 w 35"/>
                <a:gd name="T9" fmla="*/ 11 h 35"/>
                <a:gd name="T10" fmla="*/ 35 w 35"/>
                <a:gd name="T11" fmla="*/ 25 h 35"/>
                <a:gd name="T12" fmla="*/ 27 w 35"/>
                <a:gd name="T13" fmla="*/ 29 h 35"/>
                <a:gd name="T14" fmla="*/ 0 w 35"/>
                <a:gd name="T15" fmla="*/ 23 h 35"/>
                <a:gd name="T16" fmla="*/ 26 w 35"/>
                <a:gd name="T17" fmla="*/ 26 h 35"/>
                <a:gd name="T18" fmla="*/ 4 w 35"/>
                <a:gd name="T19" fmla="*/ 24 h 35"/>
                <a:gd name="T20" fmla="*/ 26 w 35"/>
                <a:gd name="T21" fmla="*/ 8 h 35"/>
                <a:gd name="T22" fmla="*/ 33 w 35"/>
                <a:gd name="T23"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5" h="35">
                  <a:moveTo>
                    <a:pt x="33" y="0"/>
                  </a:moveTo>
                  <a:lnTo>
                    <a:pt x="33" y="0"/>
                  </a:lnTo>
                  <a:lnTo>
                    <a:pt x="33" y="7"/>
                  </a:lnTo>
                  <a:cubicBezTo>
                    <a:pt x="32" y="12"/>
                    <a:pt x="27" y="17"/>
                    <a:pt x="25" y="19"/>
                  </a:cubicBezTo>
                  <a:cubicBezTo>
                    <a:pt x="28" y="18"/>
                    <a:pt x="32" y="13"/>
                    <a:pt x="33" y="11"/>
                  </a:cubicBezTo>
                  <a:cubicBezTo>
                    <a:pt x="33" y="18"/>
                    <a:pt x="34" y="21"/>
                    <a:pt x="35" y="25"/>
                  </a:cubicBezTo>
                  <a:cubicBezTo>
                    <a:pt x="34" y="26"/>
                    <a:pt x="30" y="28"/>
                    <a:pt x="27" y="29"/>
                  </a:cubicBezTo>
                  <a:cubicBezTo>
                    <a:pt x="15" y="35"/>
                    <a:pt x="3" y="30"/>
                    <a:pt x="0" y="23"/>
                  </a:cubicBezTo>
                  <a:cubicBezTo>
                    <a:pt x="4" y="27"/>
                    <a:pt x="16" y="32"/>
                    <a:pt x="26" y="26"/>
                  </a:cubicBezTo>
                  <a:cubicBezTo>
                    <a:pt x="18" y="29"/>
                    <a:pt x="9" y="28"/>
                    <a:pt x="4" y="24"/>
                  </a:cubicBezTo>
                  <a:cubicBezTo>
                    <a:pt x="11" y="24"/>
                    <a:pt x="23" y="21"/>
                    <a:pt x="26" y="8"/>
                  </a:cubicBezTo>
                  <a:cubicBezTo>
                    <a:pt x="29" y="6"/>
                    <a:pt x="32" y="3"/>
                    <a:pt x="33"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38" name="Freeform 1011"/>
            <p:cNvSpPr>
              <a:spLocks/>
            </p:cNvSpPr>
            <p:nvPr userDrawn="1"/>
          </p:nvSpPr>
          <p:spPr bwMode="auto">
            <a:xfrm>
              <a:off x="291" y="332"/>
              <a:ext cx="6" cy="19"/>
            </a:xfrm>
            <a:custGeom>
              <a:avLst/>
              <a:gdLst>
                <a:gd name="T0" fmla="*/ 13 w 13"/>
                <a:gd name="T1" fmla="*/ 0 h 41"/>
                <a:gd name="T2" fmla="*/ 13 w 13"/>
                <a:gd name="T3" fmla="*/ 0 h 41"/>
                <a:gd name="T4" fmla="*/ 13 w 13"/>
                <a:gd name="T5" fmla="*/ 30 h 41"/>
                <a:gd name="T6" fmla="*/ 2 w 13"/>
                <a:gd name="T7" fmla="*/ 41 h 41"/>
                <a:gd name="T8" fmla="*/ 0 w 13"/>
                <a:gd name="T9" fmla="*/ 1 h 41"/>
                <a:gd name="T10" fmla="*/ 7 w 13"/>
                <a:gd name="T11" fmla="*/ 5 h 41"/>
                <a:gd name="T12" fmla="*/ 9 w 13"/>
                <a:gd name="T13" fmla="*/ 25 h 41"/>
                <a:gd name="T14" fmla="*/ 10 w 13"/>
                <a:gd name="T15" fmla="*/ 5 h 41"/>
                <a:gd name="T16" fmla="*/ 13 w 13"/>
                <a:gd name="T17"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41">
                  <a:moveTo>
                    <a:pt x="13" y="0"/>
                  </a:moveTo>
                  <a:lnTo>
                    <a:pt x="13" y="0"/>
                  </a:lnTo>
                  <a:lnTo>
                    <a:pt x="13" y="30"/>
                  </a:lnTo>
                  <a:cubicBezTo>
                    <a:pt x="12" y="34"/>
                    <a:pt x="7" y="40"/>
                    <a:pt x="2" y="41"/>
                  </a:cubicBezTo>
                  <a:cubicBezTo>
                    <a:pt x="7" y="30"/>
                    <a:pt x="8" y="15"/>
                    <a:pt x="0" y="1"/>
                  </a:cubicBezTo>
                  <a:cubicBezTo>
                    <a:pt x="2" y="2"/>
                    <a:pt x="6" y="4"/>
                    <a:pt x="7" y="5"/>
                  </a:cubicBezTo>
                  <a:cubicBezTo>
                    <a:pt x="8" y="8"/>
                    <a:pt x="9" y="18"/>
                    <a:pt x="9" y="25"/>
                  </a:cubicBezTo>
                  <a:cubicBezTo>
                    <a:pt x="11" y="18"/>
                    <a:pt x="10" y="7"/>
                    <a:pt x="10" y="5"/>
                  </a:cubicBezTo>
                  <a:cubicBezTo>
                    <a:pt x="10" y="3"/>
                    <a:pt x="11" y="2"/>
                    <a:pt x="13"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39" name="Freeform 1012"/>
            <p:cNvSpPr>
              <a:spLocks/>
            </p:cNvSpPr>
            <p:nvPr userDrawn="1"/>
          </p:nvSpPr>
          <p:spPr bwMode="auto">
            <a:xfrm>
              <a:off x="268" y="331"/>
              <a:ext cx="12" cy="20"/>
            </a:xfrm>
            <a:custGeom>
              <a:avLst/>
              <a:gdLst>
                <a:gd name="T0" fmla="*/ 15 w 27"/>
                <a:gd name="T1" fmla="*/ 1 h 44"/>
                <a:gd name="T2" fmla="*/ 15 w 27"/>
                <a:gd name="T3" fmla="*/ 1 h 44"/>
                <a:gd name="T4" fmla="*/ 14 w 27"/>
                <a:gd name="T5" fmla="*/ 28 h 44"/>
                <a:gd name="T6" fmla="*/ 21 w 27"/>
                <a:gd name="T7" fmla="*/ 0 h 44"/>
                <a:gd name="T8" fmla="*/ 27 w 27"/>
                <a:gd name="T9" fmla="*/ 5 h 44"/>
                <a:gd name="T10" fmla="*/ 26 w 27"/>
                <a:gd name="T11" fmla="*/ 32 h 44"/>
                <a:gd name="T12" fmla="*/ 13 w 27"/>
                <a:gd name="T13" fmla="*/ 44 h 44"/>
                <a:gd name="T14" fmla="*/ 1 w 27"/>
                <a:gd name="T15" fmla="*/ 33 h 44"/>
                <a:gd name="T16" fmla="*/ 6 w 27"/>
                <a:gd name="T17" fmla="*/ 4 h 44"/>
                <a:gd name="T18" fmla="*/ 15 w 27"/>
                <a:gd name="T19" fmla="*/ 1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 h="44">
                  <a:moveTo>
                    <a:pt x="15" y="1"/>
                  </a:moveTo>
                  <a:lnTo>
                    <a:pt x="15" y="1"/>
                  </a:lnTo>
                  <a:cubicBezTo>
                    <a:pt x="15" y="6"/>
                    <a:pt x="14" y="20"/>
                    <a:pt x="14" y="28"/>
                  </a:cubicBezTo>
                  <a:cubicBezTo>
                    <a:pt x="16" y="23"/>
                    <a:pt x="20" y="2"/>
                    <a:pt x="21" y="0"/>
                  </a:cubicBezTo>
                  <a:cubicBezTo>
                    <a:pt x="21" y="3"/>
                    <a:pt x="25" y="3"/>
                    <a:pt x="27" y="5"/>
                  </a:cubicBezTo>
                  <a:cubicBezTo>
                    <a:pt x="26" y="9"/>
                    <a:pt x="26" y="30"/>
                    <a:pt x="26" y="32"/>
                  </a:cubicBezTo>
                  <a:cubicBezTo>
                    <a:pt x="25" y="43"/>
                    <a:pt x="17" y="41"/>
                    <a:pt x="13" y="44"/>
                  </a:cubicBezTo>
                  <a:cubicBezTo>
                    <a:pt x="9" y="41"/>
                    <a:pt x="0" y="39"/>
                    <a:pt x="1" y="33"/>
                  </a:cubicBezTo>
                  <a:cubicBezTo>
                    <a:pt x="3" y="22"/>
                    <a:pt x="5" y="13"/>
                    <a:pt x="6" y="4"/>
                  </a:cubicBezTo>
                  <a:cubicBezTo>
                    <a:pt x="9" y="2"/>
                    <a:pt x="12" y="3"/>
                    <a:pt x="15" y="1"/>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40" name="Freeform 1013"/>
            <p:cNvSpPr>
              <a:spLocks/>
            </p:cNvSpPr>
            <p:nvPr userDrawn="1"/>
          </p:nvSpPr>
          <p:spPr bwMode="auto">
            <a:xfrm>
              <a:off x="251" y="327"/>
              <a:ext cx="17" cy="26"/>
            </a:xfrm>
            <a:custGeom>
              <a:avLst/>
              <a:gdLst>
                <a:gd name="T0" fmla="*/ 28 w 38"/>
                <a:gd name="T1" fmla="*/ 0 h 57"/>
                <a:gd name="T2" fmla="*/ 28 w 38"/>
                <a:gd name="T3" fmla="*/ 0 h 57"/>
                <a:gd name="T4" fmla="*/ 18 w 38"/>
                <a:gd name="T5" fmla="*/ 36 h 57"/>
                <a:gd name="T6" fmla="*/ 34 w 38"/>
                <a:gd name="T7" fmla="*/ 1 h 57"/>
                <a:gd name="T8" fmla="*/ 38 w 38"/>
                <a:gd name="T9" fmla="*/ 8 h 57"/>
                <a:gd name="T10" fmla="*/ 25 w 38"/>
                <a:gd name="T11" fmla="*/ 50 h 57"/>
                <a:gd name="T12" fmla="*/ 11 w 38"/>
                <a:gd name="T13" fmla="*/ 57 h 57"/>
                <a:gd name="T14" fmla="*/ 2 w 38"/>
                <a:gd name="T15" fmla="*/ 43 h 57"/>
                <a:gd name="T16" fmla="*/ 21 w 38"/>
                <a:gd name="T17" fmla="*/ 1 h 57"/>
                <a:gd name="T18" fmla="*/ 28 w 38"/>
                <a:gd name="T19" fmla="*/ 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 h="57">
                  <a:moveTo>
                    <a:pt x="28" y="0"/>
                  </a:moveTo>
                  <a:lnTo>
                    <a:pt x="28" y="0"/>
                  </a:lnTo>
                  <a:cubicBezTo>
                    <a:pt x="26" y="8"/>
                    <a:pt x="19" y="32"/>
                    <a:pt x="18" y="36"/>
                  </a:cubicBezTo>
                  <a:cubicBezTo>
                    <a:pt x="23" y="29"/>
                    <a:pt x="31" y="8"/>
                    <a:pt x="34" y="1"/>
                  </a:cubicBezTo>
                  <a:cubicBezTo>
                    <a:pt x="35" y="4"/>
                    <a:pt x="37" y="6"/>
                    <a:pt x="38" y="8"/>
                  </a:cubicBezTo>
                  <a:cubicBezTo>
                    <a:pt x="35" y="19"/>
                    <a:pt x="27" y="46"/>
                    <a:pt x="25" y="50"/>
                  </a:cubicBezTo>
                  <a:cubicBezTo>
                    <a:pt x="23" y="56"/>
                    <a:pt x="14" y="54"/>
                    <a:pt x="11" y="57"/>
                  </a:cubicBezTo>
                  <a:cubicBezTo>
                    <a:pt x="8" y="54"/>
                    <a:pt x="0" y="50"/>
                    <a:pt x="2" y="43"/>
                  </a:cubicBezTo>
                  <a:cubicBezTo>
                    <a:pt x="5" y="34"/>
                    <a:pt x="17" y="9"/>
                    <a:pt x="21" y="1"/>
                  </a:cubicBezTo>
                  <a:cubicBezTo>
                    <a:pt x="23" y="1"/>
                    <a:pt x="26" y="1"/>
                    <a:pt x="28"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41" name="Freeform 1014"/>
            <p:cNvSpPr>
              <a:spLocks/>
            </p:cNvSpPr>
            <p:nvPr userDrawn="1"/>
          </p:nvSpPr>
          <p:spPr bwMode="auto">
            <a:xfrm>
              <a:off x="237" y="320"/>
              <a:ext cx="20" cy="29"/>
            </a:xfrm>
            <a:custGeom>
              <a:avLst/>
              <a:gdLst>
                <a:gd name="T0" fmla="*/ 32 w 46"/>
                <a:gd name="T1" fmla="*/ 2 h 63"/>
                <a:gd name="T2" fmla="*/ 32 w 46"/>
                <a:gd name="T3" fmla="*/ 2 h 63"/>
                <a:gd name="T4" fmla="*/ 44 w 46"/>
                <a:gd name="T5" fmla="*/ 0 h 63"/>
                <a:gd name="T6" fmla="*/ 19 w 46"/>
                <a:gd name="T7" fmla="*/ 40 h 63"/>
                <a:gd name="T8" fmla="*/ 44 w 46"/>
                <a:gd name="T9" fmla="*/ 8 h 63"/>
                <a:gd name="T10" fmla="*/ 46 w 46"/>
                <a:gd name="T11" fmla="*/ 15 h 63"/>
                <a:gd name="T12" fmla="*/ 21 w 46"/>
                <a:gd name="T13" fmla="*/ 59 h 63"/>
                <a:gd name="T14" fmla="*/ 6 w 46"/>
                <a:gd name="T15" fmla="*/ 62 h 63"/>
                <a:gd name="T16" fmla="*/ 1 w 46"/>
                <a:gd name="T17" fmla="*/ 48 h 63"/>
                <a:gd name="T18" fmla="*/ 32 w 46"/>
                <a:gd name="T19" fmla="*/ 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63">
                  <a:moveTo>
                    <a:pt x="32" y="2"/>
                  </a:moveTo>
                  <a:lnTo>
                    <a:pt x="32" y="2"/>
                  </a:lnTo>
                  <a:cubicBezTo>
                    <a:pt x="35" y="2"/>
                    <a:pt x="40" y="2"/>
                    <a:pt x="44" y="0"/>
                  </a:cubicBezTo>
                  <a:cubicBezTo>
                    <a:pt x="43" y="1"/>
                    <a:pt x="23" y="31"/>
                    <a:pt x="19" y="40"/>
                  </a:cubicBezTo>
                  <a:cubicBezTo>
                    <a:pt x="24" y="36"/>
                    <a:pt x="39" y="14"/>
                    <a:pt x="44" y="8"/>
                  </a:cubicBezTo>
                  <a:cubicBezTo>
                    <a:pt x="45" y="10"/>
                    <a:pt x="46" y="12"/>
                    <a:pt x="46" y="15"/>
                  </a:cubicBezTo>
                  <a:cubicBezTo>
                    <a:pt x="43" y="21"/>
                    <a:pt x="24" y="57"/>
                    <a:pt x="21" y="59"/>
                  </a:cubicBezTo>
                  <a:cubicBezTo>
                    <a:pt x="17" y="63"/>
                    <a:pt x="11" y="60"/>
                    <a:pt x="6" y="62"/>
                  </a:cubicBezTo>
                  <a:cubicBezTo>
                    <a:pt x="4" y="58"/>
                    <a:pt x="0" y="55"/>
                    <a:pt x="1" y="48"/>
                  </a:cubicBezTo>
                  <a:cubicBezTo>
                    <a:pt x="2" y="42"/>
                    <a:pt x="29" y="7"/>
                    <a:pt x="32" y="2"/>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42" name="Freeform 1015"/>
            <p:cNvSpPr>
              <a:spLocks/>
            </p:cNvSpPr>
            <p:nvPr userDrawn="1"/>
          </p:nvSpPr>
          <p:spPr bwMode="auto">
            <a:xfrm>
              <a:off x="288" y="314"/>
              <a:ext cx="10" cy="19"/>
            </a:xfrm>
            <a:custGeom>
              <a:avLst/>
              <a:gdLst>
                <a:gd name="T0" fmla="*/ 23 w 24"/>
                <a:gd name="T1" fmla="*/ 30 h 43"/>
                <a:gd name="T2" fmla="*/ 23 w 24"/>
                <a:gd name="T3" fmla="*/ 30 h 43"/>
                <a:gd name="T4" fmla="*/ 16 w 24"/>
                <a:gd name="T5" fmla="*/ 43 h 43"/>
                <a:gd name="T6" fmla="*/ 3 w 24"/>
                <a:gd name="T7" fmla="*/ 35 h 43"/>
                <a:gd name="T8" fmla="*/ 0 w 24"/>
                <a:gd name="T9" fmla="*/ 4 h 43"/>
                <a:gd name="T10" fmla="*/ 6 w 24"/>
                <a:gd name="T11" fmla="*/ 6 h 43"/>
                <a:gd name="T12" fmla="*/ 13 w 24"/>
                <a:gd name="T13" fmla="*/ 27 h 43"/>
                <a:gd name="T14" fmla="*/ 11 w 24"/>
                <a:gd name="T15" fmla="*/ 4 h 43"/>
                <a:gd name="T16" fmla="*/ 15 w 24"/>
                <a:gd name="T17" fmla="*/ 0 h 43"/>
                <a:gd name="T18" fmla="*/ 23 w 24"/>
                <a:gd name="T19" fmla="*/ 3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43">
                  <a:moveTo>
                    <a:pt x="23" y="30"/>
                  </a:moveTo>
                  <a:lnTo>
                    <a:pt x="23" y="30"/>
                  </a:lnTo>
                  <a:cubicBezTo>
                    <a:pt x="24" y="37"/>
                    <a:pt x="19" y="38"/>
                    <a:pt x="16" y="43"/>
                  </a:cubicBezTo>
                  <a:cubicBezTo>
                    <a:pt x="12" y="40"/>
                    <a:pt x="4" y="39"/>
                    <a:pt x="3" y="35"/>
                  </a:cubicBezTo>
                  <a:cubicBezTo>
                    <a:pt x="2" y="29"/>
                    <a:pt x="1" y="11"/>
                    <a:pt x="0" y="4"/>
                  </a:cubicBezTo>
                  <a:cubicBezTo>
                    <a:pt x="2" y="5"/>
                    <a:pt x="4" y="5"/>
                    <a:pt x="6" y="6"/>
                  </a:cubicBezTo>
                  <a:cubicBezTo>
                    <a:pt x="7" y="11"/>
                    <a:pt x="12" y="23"/>
                    <a:pt x="13" y="27"/>
                  </a:cubicBezTo>
                  <a:cubicBezTo>
                    <a:pt x="13" y="21"/>
                    <a:pt x="11" y="4"/>
                    <a:pt x="11" y="4"/>
                  </a:cubicBezTo>
                  <a:cubicBezTo>
                    <a:pt x="11" y="4"/>
                    <a:pt x="14" y="1"/>
                    <a:pt x="15" y="0"/>
                  </a:cubicBezTo>
                  <a:cubicBezTo>
                    <a:pt x="17" y="8"/>
                    <a:pt x="21" y="19"/>
                    <a:pt x="23" y="3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43" name="Freeform 1016"/>
            <p:cNvSpPr>
              <a:spLocks/>
            </p:cNvSpPr>
            <p:nvPr userDrawn="1"/>
          </p:nvSpPr>
          <p:spPr bwMode="auto">
            <a:xfrm>
              <a:off x="277" y="313"/>
              <a:ext cx="11" cy="20"/>
            </a:xfrm>
            <a:custGeom>
              <a:avLst/>
              <a:gdLst>
                <a:gd name="T0" fmla="*/ 14 w 23"/>
                <a:gd name="T1" fmla="*/ 3 h 46"/>
                <a:gd name="T2" fmla="*/ 14 w 23"/>
                <a:gd name="T3" fmla="*/ 3 h 46"/>
                <a:gd name="T4" fmla="*/ 16 w 23"/>
                <a:gd name="T5" fmla="*/ 0 h 46"/>
                <a:gd name="T6" fmla="*/ 21 w 23"/>
                <a:gd name="T7" fmla="*/ 6 h 46"/>
                <a:gd name="T8" fmla="*/ 22 w 23"/>
                <a:gd name="T9" fmla="*/ 36 h 46"/>
                <a:gd name="T10" fmla="*/ 12 w 23"/>
                <a:gd name="T11" fmla="*/ 46 h 46"/>
                <a:gd name="T12" fmla="*/ 0 w 23"/>
                <a:gd name="T13" fmla="*/ 35 h 46"/>
                <a:gd name="T14" fmla="*/ 3 w 23"/>
                <a:gd name="T15" fmla="*/ 8 h 46"/>
                <a:gd name="T16" fmla="*/ 5 w 23"/>
                <a:gd name="T17" fmla="*/ 10 h 46"/>
                <a:gd name="T18" fmla="*/ 10 w 23"/>
                <a:gd name="T19" fmla="*/ 6 h 46"/>
                <a:gd name="T20" fmla="*/ 12 w 23"/>
                <a:gd name="T21" fmla="*/ 29 h 46"/>
                <a:gd name="T22" fmla="*/ 14 w 23"/>
                <a:gd name="T23" fmla="*/ 3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3" h="46">
                  <a:moveTo>
                    <a:pt x="14" y="3"/>
                  </a:moveTo>
                  <a:lnTo>
                    <a:pt x="14" y="3"/>
                  </a:lnTo>
                  <a:cubicBezTo>
                    <a:pt x="15" y="2"/>
                    <a:pt x="16" y="2"/>
                    <a:pt x="16" y="0"/>
                  </a:cubicBezTo>
                  <a:cubicBezTo>
                    <a:pt x="17" y="3"/>
                    <a:pt x="19" y="5"/>
                    <a:pt x="21" y="6"/>
                  </a:cubicBezTo>
                  <a:cubicBezTo>
                    <a:pt x="21" y="11"/>
                    <a:pt x="22" y="33"/>
                    <a:pt x="22" y="36"/>
                  </a:cubicBezTo>
                  <a:cubicBezTo>
                    <a:pt x="23" y="42"/>
                    <a:pt x="16" y="43"/>
                    <a:pt x="12" y="46"/>
                  </a:cubicBezTo>
                  <a:cubicBezTo>
                    <a:pt x="7" y="42"/>
                    <a:pt x="0" y="41"/>
                    <a:pt x="0" y="35"/>
                  </a:cubicBezTo>
                  <a:cubicBezTo>
                    <a:pt x="0" y="27"/>
                    <a:pt x="3" y="14"/>
                    <a:pt x="3" y="8"/>
                  </a:cubicBezTo>
                  <a:cubicBezTo>
                    <a:pt x="4" y="8"/>
                    <a:pt x="5" y="9"/>
                    <a:pt x="5" y="10"/>
                  </a:cubicBezTo>
                  <a:cubicBezTo>
                    <a:pt x="7" y="7"/>
                    <a:pt x="9" y="7"/>
                    <a:pt x="10" y="6"/>
                  </a:cubicBezTo>
                  <a:cubicBezTo>
                    <a:pt x="10" y="9"/>
                    <a:pt x="10" y="21"/>
                    <a:pt x="12" y="29"/>
                  </a:cubicBezTo>
                  <a:cubicBezTo>
                    <a:pt x="13" y="21"/>
                    <a:pt x="13" y="11"/>
                    <a:pt x="14" y="3"/>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44" name="Freeform 1017"/>
            <p:cNvSpPr>
              <a:spLocks/>
            </p:cNvSpPr>
            <p:nvPr userDrawn="1"/>
          </p:nvSpPr>
          <p:spPr bwMode="auto">
            <a:xfrm>
              <a:off x="273" y="313"/>
              <a:ext cx="3" cy="6"/>
            </a:xfrm>
            <a:custGeom>
              <a:avLst/>
              <a:gdLst>
                <a:gd name="T0" fmla="*/ 3 w 5"/>
                <a:gd name="T1" fmla="*/ 0 h 12"/>
                <a:gd name="T2" fmla="*/ 3 w 5"/>
                <a:gd name="T3" fmla="*/ 0 h 12"/>
                <a:gd name="T4" fmla="*/ 5 w 5"/>
                <a:gd name="T5" fmla="*/ 1 h 12"/>
                <a:gd name="T6" fmla="*/ 0 w 5"/>
                <a:gd name="T7" fmla="*/ 12 h 12"/>
                <a:gd name="T8" fmla="*/ 3 w 5"/>
                <a:gd name="T9" fmla="*/ 0 h 12"/>
              </a:gdLst>
              <a:ahLst/>
              <a:cxnLst>
                <a:cxn ang="0">
                  <a:pos x="T0" y="T1"/>
                </a:cxn>
                <a:cxn ang="0">
                  <a:pos x="T2" y="T3"/>
                </a:cxn>
                <a:cxn ang="0">
                  <a:pos x="T4" y="T5"/>
                </a:cxn>
                <a:cxn ang="0">
                  <a:pos x="T6" y="T7"/>
                </a:cxn>
                <a:cxn ang="0">
                  <a:pos x="T8" y="T9"/>
                </a:cxn>
              </a:cxnLst>
              <a:rect l="0" t="0" r="r" b="b"/>
              <a:pathLst>
                <a:path w="5" h="12">
                  <a:moveTo>
                    <a:pt x="3" y="0"/>
                  </a:moveTo>
                  <a:lnTo>
                    <a:pt x="3" y="0"/>
                  </a:lnTo>
                  <a:lnTo>
                    <a:pt x="5" y="1"/>
                  </a:lnTo>
                  <a:lnTo>
                    <a:pt x="0" y="12"/>
                  </a:lnTo>
                  <a:lnTo>
                    <a:pt x="3" y="0"/>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45" name="Freeform 1018"/>
            <p:cNvSpPr>
              <a:spLocks/>
            </p:cNvSpPr>
            <p:nvPr userDrawn="1"/>
          </p:nvSpPr>
          <p:spPr bwMode="auto">
            <a:xfrm>
              <a:off x="265" y="312"/>
              <a:ext cx="13" cy="19"/>
            </a:xfrm>
            <a:custGeom>
              <a:avLst/>
              <a:gdLst>
                <a:gd name="T0" fmla="*/ 20 w 28"/>
                <a:gd name="T1" fmla="*/ 0 h 42"/>
                <a:gd name="T2" fmla="*/ 20 w 28"/>
                <a:gd name="T3" fmla="*/ 0 h 42"/>
                <a:gd name="T4" fmla="*/ 15 w 28"/>
                <a:gd name="T5" fmla="*/ 24 h 42"/>
                <a:gd name="T6" fmla="*/ 24 w 28"/>
                <a:gd name="T7" fmla="*/ 4 h 42"/>
                <a:gd name="T8" fmla="*/ 28 w 28"/>
                <a:gd name="T9" fmla="*/ 7 h 42"/>
                <a:gd name="T10" fmla="*/ 23 w 28"/>
                <a:gd name="T11" fmla="*/ 35 h 42"/>
                <a:gd name="T12" fmla="*/ 9 w 28"/>
                <a:gd name="T13" fmla="*/ 42 h 42"/>
                <a:gd name="T14" fmla="*/ 4 w 28"/>
                <a:gd name="T15" fmla="*/ 25 h 42"/>
                <a:gd name="T16" fmla="*/ 14 w 28"/>
                <a:gd name="T17" fmla="*/ 3 h 42"/>
                <a:gd name="T18" fmla="*/ 20 w 28"/>
                <a:gd name="T19"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42">
                  <a:moveTo>
                    <a:pt x="20" y="0"/>
                  </a:moveTo>
                  <a:lnTo>
                    <a:pt x="20" y="0"/>
                  </a:lnTo>
                  <a:cubicBezTo>
                    <a:pt x="19" y="7"/>
                    <a:pt x="16" y="19"/>
                    <a:pt x="15" y="24"/>
                  </a:cubicBezTo>
                  <a:cubicBezTo>
                    <a:pt x="19" y="18"/>
                    <a:pt x="22" y="9"/>
                    <a:pt x="24" y="4"/>
                  </a:cubicBezTo>
                  <a:lnTo>
                    <a:pt x="28" y="7"/>
                  </a:lnTo>
                  <a:cubicBezTo>
                    <a:pt x="27" y="14"/>
                    <a:pt x="24" y="31"/>
                    <a:pt x="23" y="35"/>
                  </a:cubicBezTo>
                  <a:cubicBezTo>
                    <a:pt x="21" y="41"/>
                    <a:pt x="15" y="40"/>
                    <a:pt x="9" y="42"/>
                  </a:cubicBezTo>
                  <a:cubicBezTo>
                    <a:pt x="6" y="37"/>
                    <a:pt x="0" y="34"/>
                    <a:pt x="4" y="25"/>
                  </a:cubicBezTo>
                  <a:cubicBezTo>
                    <a:pt x="6" y="20"/>
                    <a:pt x="12" y="6"/>
                    <a:pt x="14" y="3"/>
                  </a:cubicBezTo>
                  <a:cubicBezTo>
                    <a:pt x="16" y="2"/>
                    <a:pt x="18" y="3"/>
                    <a:pt x="20"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46" name="Freeform 1019"/>
            <p:cNvSpPr>
              <a:spLocks/>
            </p:cNvSpPr>
            <p:nvPr userDrawn="1"/>
          </p:nvSpPr>
          <p:spPr bwMode="auto">
            <a:xfrm>
              <a:off x="295" y="311"/>
              <a:ext cx="2" cy="9"/>
            </a:xfrm>
            <a:custGeom>
              <a:avLst/>
              <a:gdLst>
                <a:gd name="T0" fmla="*/ 0 w 5"/>
                <a:gd name="T1" fmla="*/ 3 h 20"/>
                <a:gd name="T2" fmla="*/ 0 w 5"/>
                <a:gd name="T3" fmla="*/ 3 h 20"/>
                <a:gd name="T4" fmla="*/ 1 w 5"/>
                <a:gd name="T5" fmla="*/ 0 h 20"/>
                <a:gd name="T6" fmla="*/ 5 w 5"/>
                <a:gd name="T7" fmla="*/ 2 h 20"/>
                <a:gd name="T8" fmla="*/ 5 w 5"/>
                <a:gd name="T9" fmla="*/ 20 h 20"/>
                <a:gd name="T10" fmla="*/ 0 w 5"/>
                <a:gd name="T11" fmla="*/ 3 h 20"/>
              </a:gdLst>
              <a:ahLst/>
              <a:cxnLst>
                <a:cxn ang="0">
                  <a:pos x="T0" y="T1"/>
                </a:cxn>
                <a:cxn ang="0">
                  <a:pos x="T2" y="T3"/>
                </a:cxn>
                <a:cxn ang="0">
                  <a:pos x="T4" y="T5"/>
                </a:cxn>
                <a:cxn ang="0">
                  <a:pos x="T6" y="T7"/>
                </a:cxn>
                <a:cxn ang="0">
                  <a:pos x="T8" y="T9"/>
                </a:cxn>
                <a:cxn ang="0">
                  <a:pos x="T10" y="T11"/>
                </a:cxn>
              </a:cxnLst>
              <a:rect l="0" t="0" r="r" b="b"/>
              <a:pathLst>
                <a:path w="5" h="20">
                  <a:moveTo>
                    <a:pt x="0" y="3"/>
                  </a:moveTo>
                  <a:lnTo>
                    <a:pt x="0" y="3"/>
                  </a:lnTo>
                  <a:cubicBezTo>
                    <a:pt x="1" y="2"/>
                    <a:pt x="1" y="1"/>
                    <a:pt x="1" y="0"/>
                  </a:cubicBezTo>
                  <a:cubicBezTo>
                    <a:pt x="2" y="1"/>
                    <a:pt x="4" y="2"/>
                    <a:pt x="5" y="2"/>
                  </a:cubicBezTo>
                  <a:lnTo>
                    <a:pt x="5" y="20"/>
                  </a:lnTo>
                  <a:lnTo>
                    <a:pt x="0" y="3"/>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47" name="Freeform 1020"/>
            <p:cNvSpPr>
              <a:spLocks/>
            </p:cNvSpPr>
            <p:nvPr userDrawn="1"/>
          </p:nvSpPr>
          <p:spPr bwMode="auto">
            <a:xfrm>
              <a:off x="256" y="309"/>
              <a:ext cx="15" cy="18"/>
            </a:xfrm>
            <a:custGeom>
              <a:avLst/>
              <a:gdLst>
                <a:gd name="T0" fmla="*/ 19 w 32"/>
                <a:gd name="T1" fmla="*/ 0 h 39"/>
                <a:gd name="T2" fmla="*/ 19 w 32"/>
                <a:gd name="T3" fmla="*/ 0 h 39"/>
                <a:gd name="T4" fmla="*/ 22 w 32"/>
                <a:gd name="T5" fmla="*/ 5 h 39"/>
                <a:gd name="T6" fmla="*/ 14 w 32"/>
                <a:gd name="T7" fmla="*/ 25 h 39"/>
                <a:gd name="T8" fmla="*/ 26 w 32"/>
                <a:gd name="T9" fmla="*/ 8 h 39"/>
                <a:gd name="T10" fmla="*/ 32 w 32"/>
                <a:gd name="T11" fmla="*/ 9 h 39"/>
                <a:gd name="T12" fmla="*/ 20 w 32"/>
                <a:gd name="T13" fmla="*/ 34 h 39"/>
                <a:gd name="T14" fmla="*/ 5 w 32"/>
                <a:gd name="T15" fmla="*/ 39 h 39"/>
                <a:gd name="T16" fmla="*/ 2 w 32"/>
                <a:gd name="T17" fmla="*/ 25 h 39"/>
                <a:gd name="T18" fmla="*/ 19 w 32"/>
                <a:gd name="T19"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9">
                  <a:moveTo>
                    <a:pt x="19" y="0"/>
                  </a:moveTo>
                  <a:lnTo>
                    <a:pt x="19" y="0"/>
                  </a:lnTo>
                  <a:cubicBezTo>
                    <a:pt x="20" y="2"/>
                    <a:pt x="21" y="3"/>
                    <a:pt x="22" y="5"/>
                  </a:cubicBezTo>
                  <a:cubicBezTo>
                    <a:pt x="20" y="11"/>
                    <a:pt x="15" y="20"/>
                    <a:pt x="14" y="25"/>
                  </a:cubicBezTo>
                  <a:cubicBezTo>
                    <a:pt x="17" y="23"/>
                    <a:pt x="24" y="11"/>
                    <a:pt x="26" y="8"/>
                  </a:cubicBezTo>
                  <a:cubicBezTo>
                    <a:pt x="28" y="8"/>
                    <a:pt x="30" y="9"/>
                    <a:pt x="32" y="9"/>
                  </a:cubicBezTo>
                  <a:cubicBezTo>
                    <a:pt x="29" y="15"/>
                    <a:pt x="25" y="24"/>
                    <a:pt x="20" y="34"/>
                  </a:cubicBezTo>
                  <a:cubicBezTo>
                    <a:pt x="18" y="39"/>
                    <a:pt x="10" y="38"/>
                    <a:pt x="5" y="39"/>
                  </a:cubicBezTo>
                  <a:cubicBezTo>
                    <a:pt x="3" y="33"/>
                    <a:pt x="0" y="30"/>
                    <a:pt x="2" y="25"/>
                  </a:cubicBezTo>
                  <a:cubicBezTo>
                    <a:pt x="5" y="18"/>
                    <a:pt x="15" y="6"/>
                    <a:pt x="19"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48" name="Freeform 1021"/>
            <p:cNvSpPr>
              <a:spLocks/>
            </p:cNvSpPr>
            <p:nvPr userDrawn="1"/>
          </p:nvSpPr>
          <p:spPr bwMode="auto">
            <a:xfrm>
              <a:off x="247" y="305"/>
              <a:ext cx="17" cy="15"/>
            </a:xfrm>
            <a:custGeom>
              <a:avLst/>
              <a:gdLst>
                <a:gd name="T0" fmla="*/ 26 w 40"/>
                <a:gd name="T1" fmla="*/ 0 h 33"/>
                <a:gd name="T2" fmla="*/ 26 w 40"/>
                <a:gd name="T3" fmla="*/ 0 h 33"/>
                <a:gd name="T4" fmla="*/ 30 w 40"/>
                <a:gd name="T5" fmla="*/ 2 h 33"/>
                <a:gd name="T6" fmla="*/ 17 w 40"/>
                <a:gd name="T7" fmla="*/ 19 h 33"/>
                <a:gd name="T8" fmla="*/ 36 w 40"/>
                <a:gd name="T9" fmla="*/ 3 h 33"/>
                <a:gd name="T10" fmla="*/ 40 w 40"/>
                <a:gd name="T11" fmla="*/ 1 h 33"/>
                <a:gd name="T12" fmla="*/ 40 w 40"/>
                <a:gd name="T13" fmla="*/ 6 h 33"/>
                <a:gd name="T14" fmla="*/ 23 w 40"/>
                <a:gd name="T15" fmla="*/ 28 h 33"/>
                <a:gd name="T16" fmla="*/ 5 w 40"/>
                <a:gd name="T17" fmla="*/ 33 h 33"/>
                <a:gd name="T18" fmla="*/ 6 w 40"/>
                <a:gd name="T19" fmla="*/ 15 h 33"/>
                <a:gd name="T20" fmla="*/ 26 w 40"/>
                <a:gd name="T21"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 h="33">
                  <a:moveTo>
                    <a:pt x="26" y="0"/>
                  </a:moveTo>
                  <a:lnTo>
                    <a:pt x="26" y="0"/>
                  </a:lnTo>
                  <a:cubicBezTo>
                    <a:pt x="28" y="1"/>
                    <a:pt x="29" y="1"/>
                    <a:pt x="30" y="2"/>
                  </a:cubicBezTo>
                  <a:cubicBezTo>
                    <a:pt x="26" y="6"/>
                    <a:pt x="21" y="13"/>
                    <a:pt x="17" y="19"/>
                  </a:cubicBezTo>
                  <a:cubicBezTo>
                    <a:pt x="22" y="15"/>
                    <a:pt x="34" y="4"/>
                    <a:pt x="36" y="3"/>
                  </a:cubicBezTo>
                  <a:cubicBezTo>
                    <a:pt x="38" y="3"/>
                    <a:pt x="39" y="2"/>
                    <a:pt x="40" y="1"/>
                  </a:cubicBezTo>
                  <a:cubicBezTo>
                    <a:pt x="40" y="3"/>
                    <a:pt x="40" y="5"/>
                    <a:pt x="40" y="6"/>
                  </a:cubicBezTo>
                  <a:cubicBezTo>
                    <a:pt x="37" y="11"/>
                    <a:pt x="26" y="24"/>
                    <a:pt x="23" y="28"/>
                  </a:cubicBezTo>
                  <a:cubicBezTo>
                    <a:pt x="18" y="32"/>
                    <a:pt x="12" y="32"/>
                    <a:pt x="5" y="33"/>
                  </a:cubicBezTo>
                  <a:cubicBezTo>
                    <a:pt x="4" y="26"/>
                    <a:pt x="0" y="20"/>
                    <a:pt x="6" y="15"/>
                  </a:cubicBezTo>
                  <a:cubicBezTo>
                    <a:pt x="9" y="11"/>
                    <a:pt x="24" y="1"/>
                    <a:pt x="26"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49" name="Freeform 1022"/>
            <p:cNvSpPr>
              <a:spLocks/>
            </p:cNvSpPr>
            <p:nvPr userDrawn="1"/>
          </p:nvSpPr>
          <p:spPr bwMode="auto">
            <a:xfrm>
              <a:off x="239" y="299"/>
              <a:ext cx="18" cy="13"/>
            </a:xfrm>
            <a:custGeom>
              <a:avLst/>
              <a:gdLst>
                <a:gd name="T0" fmla="*/ 9 w 40"/>
                <a:gd name="T1" fmla="*/ 6 h 27"/>
                <a:gd name="T2" fmla="*/ 9 w 40"/>
                <a:gd name="T3" fmla="*/ 6 h 27"/>
                <a:gd name="T4" fmla="*/ 36 w 40"/>
                <a:gd name="T5" fmla="*/ 0 h 27"/>
                <a:gd name="T6" fmla="*/ 36 w 40"/>
                <a:gd name="T7" fmla="*/ 5 h 27"/>
                <a:gd name="T8" fmla="*/ 15 w 40"/>
                <a:gd name="T9" fmla="*/ 14 h 27"/>
                <a:gd name="T10" fmla="*/ 36 w 40"/>
                <a:gd name="T11" fmla="*/ 10 h 27"/>
                <a:gd name="T12" fmla="*/ 40 w 40"/>
                <a:gd name="T13" fmla="*/ 12 h 27"/>
                <a:gd name="T14" fmla="*/ 20 w 40"/>
                <a:gd name="T15" fmla="*/ 23 h 27"/>
                <a:gd name="T16" fmla="*/ 0 w 40"/>
                <a:gd name="T17" fmla="*/ 21 h 27"/>
                <a:gd name="T18" fmla="*/ 9 w 40"/>
                <a:gd name="T19" fmla="*/ 6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 h="27">
                  <a:moveTo>
                    <a:pt x="9" y="6"/>
                  </a:moveTo>
                  <a:lnTo>
                    <a:pt x="9" y="6"/>
                  </a:lnTo>
                  <a:cubicBezTo>
                    <a:pt x="12" y="5"/>
                    <a:pt x="36" y="0"/>
                    <a:pt x="36" y="0"/>
                  </a:cubicBezTo>
                  <a:cubicBezTo>
                    <a:pt x="36" y="2"/>
                    <a:pt x="36" y="3"/>
                    <a:pt x="36" y="5"/>
                  </a:cubicBezTo>
                  <a:cubicBezTo>
                    <a:pt x="29" y="8"/>
                    <a:pt x="21" y="12"/>
                    <a:pt x="15" y="14"/>
                  </a:cubicBezTo>
                  <a:cubicBezTo>
                    <a:pt x="23" y="14"/>
                    <a:pt x="34" y="10"/>
                    <a:pt x="36" y="10"/>
                  </a:cubicBezTo>
                  <a:cubicBezTo>
                    <a:pt x="37" y="10"/>
                    <a:pt x="40" y="12"/>
                    <a:pt x="40" y="12"/>
                  </a:cubicBezTo>
                  <a:cubicBezTo>
                    <a:pt x="36" y="14"/>
                    <a:pt x="28" y="20"/>
                    <a:pt x="20" y="23"/>
                  </a:cubicBezTo>
                  <a:cubicBezTo>
                    <a:pt x="12" y="27"/>
                    <a:pt x="3" y="23"/>
                    <a:pt x="0" y="21"/>
                  </a:cubicBezTo>
                  <a:cubicBezTo>
                    <a:pt x="1" y="15"/>
                    <a:pt x="3" y="8"/>
                    <a:pt x="9" y="6"/>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50" name="Freeform 1023"/>
            <p:cNvSpPr>
              <a:spLocks/>
            </p:cNvSpPr>
            <p:nvPr userDrawn="1"/>
          </p:nvSpPr>
          <p:spPr bwMode="auto">
            <a:xfrm>
              <a:off x="223" y="298"/>
              <a:ext cx="10" cy="1"/>
            </a:xfrm>
            <a:custGeom>
              <a:avLst/>
              <a:gdLst>
                <a:gd name="T0" fmla="*/ 0 w 23"/>
                <a:gd name="T1" fmla="*/ 2 h 3"/>
                <a:gd name="T2" fmla="*/ 0 w 23"/>
                <a:gd name="T3" fmla="*/ 2 h 3"/>
                <a:gd name="T4" fmla="*/ 23 w 23"/>
                <a:gd name="T5" fmla="*/ 0 h 3"/>
                <a:gd name="T6" fmla="*/ 23 w 23"/>
                <a:gd name="T7" fmla="*/ 2 h 3"/>
                <a:gd name="T8" fmla="*/ 0 w 23"/>
                <a:gd name="T9" fmla="*/ 2 h 3"/>
              </a:gdLst>
              <a:ahLst/>
              <a:cxnLst>
                <a:cxn ang="0">
                  <a:pos x="T0" y="T1"/>
                </a:cxn>
                <a:cxn ang="0">
                  <a:pos x="T2" y="T3"/>
                </a:cxn>
                <a:cxn ang="0">
                  <a:pos x="T4" y="T5"/>
                </a:cxn>
                <a:cxn ang="0">
                  <a:pos x="T6" y="T7"/>
                </a:cxn>
                <a:cxn ang="0">
                  <a:pos x="T8" y="T9"/>
                </a:cxn>
              </a:cxnLst>
              <a:rect l="0" t="0" r="r" b="b"/>
              <a:pathLst>
                <a:path w="23" h="3">
                  <a:moveTo>
                    <a:pt x="0" y="2"/>
                  </a:moveTo>
                  <a:lnTo>
                    <a:pt x="0" y="2"/>
                  </a:lnTo>
                  <a:cubicBezTo>
                    <a:pt x="11" y="0"/>
                    <a:pt x="20" y="0"/>
                    <a:pt x="23" y="0"/>
                  </a:cubicBezTo>
                  <a:cubicBezTo>
                    <a:pt x="23" y="1"/>
                    <a:pt x="23" y="2"/>
                    <a:pt x="23" y="2"/>
                  </a:cubicBezTo>
                  <a:cubicBezTo>
                    <a:pt x="16" y="3"/>
                    <a:pt x="11" y="2"/>
                    <a:pt x="0" y="2"/>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51" name="Freeform 1024"/>
            <p:cNvSpPr>
              <a:spLocks/>
            </p:cNvSpPr>
            <p:nvPr userDrawn="1"/>
          </p:nvSpPr>
          <p:spPr bwMode="auto">
            <a:xfrm>
              <a:off x="200" y="293"/>
              <a:ext cx="38" cy="12"/>
            </a:xfrm>
            <a:custGeom>
              <a:avLst/>
              <a:gdLst>
                <a:gd name="T0" fmla="*/ 0 w 84"/>
                <a:gd name="T1" fmla="*/ 12 h 27"/>
                <a:gd name="T2" fmla="*/ 0 w 84"/>
                <a:gd name="T3" fmla="*/ 12 h 27"/>
                <a:gd name="T4" fmla="*/ 36 w 84"/>
                <a:gd name="T5" fmla="*/ 0 h 27"/>
                <a:gd name="T6" fmla="*/ 80 w 84"/>
                <a:gd name="T7" fmla="*/ 2 h 27"/>
                <a:gd name="T8" fmla="*/ 74 w 84"/>
                <a:gd name="T9" fmla="*/ 9 h 27"/>
                <a:gd name="T10" fmla="*/ 34 w 84"/>
                <a:gd name="T11" fmla="*/ 13 h 27"/>
                <a:gd name="T12" fmla="*/ 76 w 84"/>
                <a:gd name="T13" fmla="*/ 14 h 27"/>
                <a:gd name="T14" fmla="*/ 84 w 84"/>
                <a:gd name="T15" fmla="*/ 20 h 27"/>
                <a:gd name="T16" fmla="*/ 35 w 84"/>
                <a:gd name="T17" fmla="*/ 26 h 27"/>
                <a:gd name="T18" fmla="*/ 0 w 84"/>
                <a:gd name="T19" fmla="*/ 12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 h="27">
                  <a:moveTo>
                    <a:pt x="0" y="12"/>
                  </a:moveTo>
                  <a:lnTo>
                    <a:pt x="0" y="12"/>
                  </a:lnTo>
                  <a:cubicBezTo>
                    <a:pt x="8" y="5"/>
                    <a:pt x="21" y="0"/>
                    <a:pt x="36" y="0"/>
                  </a:cubicBezTo>
                  <a:cubicBezTo>
                    <a:pt x="50" y="1"/>
                    <a:pt x="64" y="1"/>
                    <a:pt x="80" y="2"/>
                  </a:cubicBezTo>
                  <a:cubicBezTo>
                    <a:pt x="77" y="4"/>
                    <a:pt x="75" y="7"/>
                    <a:pt x="74" y="9"/>
                  </a:cubicBezTo>
                  <a:cubicBezTo>
                    <a:pt x="60" y="10"/>
                    <a:pt x="50" y="10"/>
                    <a:pt x="34" y="13"/>
                  </a:cubicBezTo>
                  <a:cubicBezTo>
                    <a:pt x="49" y="15"/>
                    <a:pt x="71" y="15"/>
                    <a:pt x="76" y="14"/>
                  </a:cubicBezTo>
                  <a:cubicBezTo>
                    <a:pt x="77" y="17"/>
                    <a:pt x="80" y="19"/>
                    <a:pt x="84" y="20"/>
                  </a:cubicBezTo>
                  <a:cubicBezTo>
                    <a:pt x="63" y="23"/>
                    <a:pt x="48" y="25"/>
                    <a:pt x="35" y="26"/>
                  </a:cubicBezTo>
                  <a:cubicBezTo>
                    <a:pt x="18" y="27"/>
                    <a:pt x="7" y="23"/>
                    <a:pt x="0" y="12"/>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52" name="Freeform 1025"/>
            <p:cNvSpPr>
              <a:spLocks/>
            </p:cNvSpPr>
            <p:nvPr userDrawn="1"/>
          </p:nvSpPr>
          <p:spPr bwMode="auto">
            <a:xfrm>
              <a:off x="234" y="292"/>
              <a:ext cx="24" cy="10"/>
            </a:xfrm>
            <a:custGeom>
              <a:avLst/>
              <a:gdLst>
                <a:gd name="T0" fmla="*/ 13 w 52"/>
                <a:gd name="T1" fmla="*/ 2 h 22"/>
                <a:gd name="T2" fmla="*/ 13 w 52"/>
                <a:gd name="T3" fmla="*/ 2 h 22"/>
                <a:gd name="T4" fmla="*/ 42 w 52"/>
                <a:gd name="T5" fmla="*/ 1 h 22"/>
                <a:gd name="T6" fmla="*/ 46 w 52"/>
                <a:gd name="T7" fmla="*/ 5 h 22"/>
                <a:gd name="T8" fmla="*/ 23 w 52"/>
                <a:gd name="T9" fmla="*/ 10 h 22"/>
                <a:gd name="T10" fmla="*/ 52 w 52"/>
                <a:gd name="T11" fmla="*/ 9 h 22"/>
                <a:gd name="T12" fmla="*/ 48 w 52"/>
                <a:gd name="T13" fmla="*/ 15 h 22"/>
                <a:gd name="T14" fmla="*/ 18 w 52"/>
                <a:gd name="T15" fmla="*/ 20 h 22"/>
                <a:gd name="T16" fmla="*/ 0 w 52"/>
                <a:gd name="T17" fmla="*/ 13 h 22"/>
                <a:gd name="T18" fmla="*/ 13 w 52"/>
                <a:gd name="T19" fmla="*/ 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 h="22">
                  <a:moveTo>
                    <a:pt x="13" y="2"/>
                  </a:moveTo>
                  <a:lnTo>
                    <a:pt x="13" y="2"/>
                  </a:lnTo>
                  <a:cubicBezTo>
                    <a:pt x="21" y="1"/>
                    <a:pt x="37" y="0"/>
                    <a:pt x="42" y="1"/>
                  </a:cubicBezTo>
                  <a:cubicBezTo>
                    <a:pt x="43" y="2"/>
                    <a:pt x="45" y="4"/>
                    <a:pt x="46" y="5"/>
                  </a:cubicBezTo>
                  <a:cubicBezTo>
                    <a:pt x="41" y="7"/>
                    <a:pt x="30" y="8"/>
                    <a:pt x="23" y="10"/>
                  </a:cubicBezTo>
                  <a:cubicBezTo>
                    <a:pt x="30" y="11"/>
                    <a:pt x="45" y="9"/>
                    <a:pt x="52" y="9"/>
                  </a:cubicBezTo>
                  <a:cubicBezTo>
                    <a:pt x="49" y="11"/>
                    <a:pt x="48" y="13"/>
                    <a:pt x="48" y="15"/>
                  </a:cubicBezTo>
                  <a:cubicBezTo>
                    <a:pt x="42" y="17"/>
                    <a:pt x="18" y="20"/>
                    <a:pt x="18" y="20"/>
                  </a:cubicBezTo>
                  <a:cubicBezTo>
                    <a:pt x="7" y="22"/>
                    <a:pt x="4" y="18"/>
                    <a:pt x="0" y="13"/>
                  </a:cubicBezTo>
                  <a:cubicBezTo>
                    <a:pt x="2" y="7"/>
                    <a:pt x="7" y="2"/>
                    <a:pt x="13" y="2"/>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53" name="Freeform 1026"/>
            <p:cNvSpPr>
              <a:spLocks/>
            </p:cNvSpPr>
            <p:nvPr userDrawn="1"/>
          </p:nvSpPr>
          <p:spPr bwMode="auto">
            <a:xfrm>
              <a:off x="245" y="286"/>
              <a:ext cx="7" cy="2"/>
            </a:xfrm>
            <a:custGeom>
              <a:avLst/>
              <a:gdLst>
                <a:gd name="T0" fmla="*/ 0 w 15"/>
                <a:gd name="T1" fmla="*/ 0 h 3"/>
                <a:gd name="T2" fmla="*/ 0 w 15"/>
                <a:gd name="T3" fmla="*/ 0 h 3"/>
                <a:gd name="T4" fmla="*/ 15 w 15"/>
                <a:gd name="T5" fmla="*/ 1 h 3"/>
                <a:gd name="T6" fmla="*/ 13 w 15"/>
                <a:gd name="T7" fmla="*/ 3 h 3"/>
                <a:gd name="T8" fmla="*/ 0 w 15"/>
                <a:gd name="T9" fmla="*/ 0 h 3"/>
              </a:gdLst>
              <a:ahLst/>
              <a:cxnLst>
                <a:cxn ang="0">
                  <a:pos x="T0" y="T1"/>
                </a:cxn>
                <a:cxn ang="0">
                  <a:pos x="T2" y="T3"/>
                </a:cxn>
                <a:cxn ang="0">
                  <a:pos x="T4" y="T5"/>
                </a:cxn>
                <a:cxn ang="0">
                  <a:pos x="T6" y="T7"/>
                </a:cxn>
                <a:cxn ang="0">
                  <a:pos x="T8" y="T9"/>
                </a:cxn>
              </a:cxnLst>
              <a:rect l="0" t="0" r="r" b="b"/>
              <a:pathLst>
                <a:path w="15" h="3">
                  <a:moveTo>
                    <a:pt x="0" y="0"/>
                  </a:moveTo>
                  <a:lnTo>
                    <a:pt x="0" y="0"/>
                  </a:lnTo>
                  <a:cubicBezTo>
                    <a:pt x="5" y="0"/>
                    <a:pt x="11" y="1"/>
                    <a:pt x="15" y="1"/>
                  </a:cubicBezTo>
                  <a:cubicBezTo>
                    <a:pt x="15" y="1"/>
                    <a:pt x="14" y="2"/>
                    <a:pt x="13" y="3"/>
                  </a:cubicBezTo>
                  <a:cubicBezTo>
                    <a:pt x="9" y="2"/>
                    <a:pt x="3" y="1"/>
                    <a:pt x="0"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54" name="Freeform 1027"/>
            <p:cNvSpPr>
              <a:spLocks/>
            </p:cNvSpPr>
            <p:nvPr userDrawn="1"/>
          </p:nvSpPr>
          <p:spPr bwMode="auto">
            <a:xfrm>
              <a:off x="222" y="286"/>
              <a:ext cx="9" cy="2"/>
            </a:xfrm>
            <a:custGeom>
              <a:avLst/>
              <a:gdLst>
                <a:gd name="T0" fmla="*/ 0 w 21"/>
                <a:gd name="T1" fmla="*/ 0 h 4"/>
                <a:gd name="T2" fmla="*/ 0 w 21"/>
                <a:gd name="T3" fmla="*/ 0 h 4"/>
                <a:gd name="T4" fmla="*/ 19 w 21"/>
                <a:gd name="T5" fmla="*/ 2 h 4"/>
                <a:gd name="T6" fmla="*/ 21 w 21"/>
                <a:gd name="T7" fmla="*/ 4 h 4"/>
                <a:gd name="T8" fmla="*/ 0 w 21"/>
                <a:gd name="T9" fmla="*/ 0 h 4"/>
              </a:gdLst>
              <a:ahLst/>
              <a:cxnLst>
                <a:cxn ang="0">
                  <a:pos x="T0" y="T1"/>
                </a:cxn>
                <a:cxn ang="0">
                  <a:pos x="T2" y="T3"/>
                </a:cxn>
                <a:cxn ang="0">
                  <a:pos x="T4" y="T5"/>
                </a:cxn>
                <a:cxn ang="0">
                  <a:pos x="T6" y="T7"/>
                </a:cxn>
                <a:cxn ang="0">
                  <a:pos x="T8" y="T9"/>
                </a:cxn>
              </a:cxnLst>
              <a:rect l="0" t="0" r="r" b="b"/>
              <a:pathLst>
                <a:path w="21" h="4">
                  <a:moveTo>
                    <a:pt x="0" y="0"/>
                  </a:moveTo>
                  <a:lnTo>
                    <a:pt x="0" y="0"/>
                  </a:lnTo>
                  <a:cubicBezTo>
                    <a:pt x="4" y="0"/>
                    <a:pt x="19" y="2"/>
                    <a:pt x="19" y="2"/>
                  </a:cubicBezTo>
                  <a:cubicBezTo>
                    <a:pt x="20" y="3"/>
                    <a:pt x="20" y="4"/>
                    <a:pt x="21" y="4"/>
                  </a:cubicBezTo>
                  <a:cubicBezTo>
                    <a:pt x="21" y="4"/>
                    <a:pt x="4" y="1"/>
                    <a:pt x="0"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55" name="Freeform 1028"/>
            <p:cNvSpPr>
              <a:spLocks/>
            </p:cNvSpPr>
            <p:nvPr userDrawn="1"/>
          </p:nvSpPr>
          <p:spPr bwMode="auto">
            <a:xfrm>
              <a:off x="285" y="284"/>
              <a:ext cx="12" cy="11"/>
            </a:xfrm>
            <a:custGeom>
              <a:avLst/>
              <a:gdLst>
                <a:gd name="T0" fmla="*/ 6 w 26"/>
                <a:gd name="T1" fmla="*/ 0 h 24"/>
                <a:gd name="T2" fmla="*/ 6 w 26"/>
                <a:gd name="T3" fmla="*/ 0 h 24"/>
                <a:gd name="T4" fmla="*/ 26 w 26"/>
                <a:gd name="T5" fmla="*/ 3 h 24"/>
                <a:gd name="T6" fmla="*/ 26 w 26"/>
                <a:gd name="T7" fmla="*/ 22 h 24"/>
                <a:gd name="T8" fmla="*/ 6 w 26"/>
                <a:gd name="T9" fmla="*/ 0 h 24"/>
              </a:gdLst>
              <a:ahLst/>
              <a:cxnLst>
                <a:cxn ang="0">
                  <a:pos x="T0" y="T1"/>
                </a:cxn>
                <a:cxn ang="0">
                  <a:pos x="T2" y="T3"/>
                </a:cxn>
                <a:cxn ang="0">
                  <a:pos x="T4" y="T5"/>
                </a:cxn>
                <a:cxn ang="0">
                  <a:pos x="T6" y="T7"/>
                </a:cxn>
                <a:cxn ang="0">
                  <a:pos x="T8" y="T9"/>
                </a:cxn>
              </a:cxnLst>
              <a:rect l="0" t="0" r="r" b="b"/>
              <a:pathLst>
                <a:path w="26" h="24">
                  <a:moveTo>
                    <a:pt x="6" y="0"/>
                  </a:moveTo>
                  <a:lnTo>
                    <a:pt x="6" y="0"/>
                  </a:lnTo>
                  <a:cubicBezTo>
                    <a:pt x="13" y="5"/>
                    <a:pt x="18" y="5"/>
                    <a:pt x="26" y="3"/>
                  </a:cubicBezTo>
                  <a:lnTo>
                    <a:pt x="26" y="22"/>
                  </a:lnTo>
                  <a:cubicBezTo>
                    <a:pt x="13" y="24"/>
                    <a:pt x="0" y="14"/>
                    <a:pt x="6"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56" name="Freeform 1029"/>
            <p:cNvSpPr>
              <a:spLocks/>
            </p:cNvSpPr>
            <p:nvPr userDrawn="1"/>
          </p:nvSpPr>
          <p:spPr bwMode="auto">
            <a:xfrm>
              <a:off x="324" y="280"/>
              <a:ext cx="2" cy="5"/>
            </a:xfrm>
            <a:custGeom>
              <a:avLst/>
              <a:gdLst>
                <a:gd name="T0" fmla="*/ 3 w 4"/>
                <a:gd name="T1" fmla="*/ 0 h 11"/>
                <a:gd name="T2" fmla="*/ 3 w 4"/>
                <a:gd name="T3" fmla="*/ 0 h 11"/>
                <a:gd name="T4" fmla="*/ 4 w 4"/>
                <a:gd name="T5" fmla="*/ 11 h 11"/>
                <a:gd name="T6" fmla="*/ 0 w 4"/>
                <a:gd name="T7" fmla="*/ 11 h 11"/>
                <a:gd name="T8" fmla="*/ 3 w 4"/>
                <a:gd name="T9" fmla="*/ 0 h 11"/>
              </a:gdLst>
              <a:ahLst/>
              <a:cxnLst>
                <a:cxn ang="0">
                  <a:pos x="T0" y="T1"/>
                </a:cxn>
                <a:cxn ang="0">
                  <a:pos x="T2" y="T3"/>
                </a:cxn>
                <a:cxn ang="0">
                  <a:pos x="T4" y="T5"/>
                </a:cxn>
                <a:cxn ang="0">
                  <a:pos x="T6" y="T7"/>
                </a:cxn>
                <a:cxn ang="0">
                  <a:pos x="T8" y="T9"/>
                </a:cxn>
              </a:cxnLst>
              <a:rect l="0" t="0" r="r" b="b"/>
              <a:pathLst>
                <a:path w="4" h="11">
                  <a:moveTo>
                    <a:pt x="3" y="0"/>
                  </a:moveTo>
                  <a:lnTo>
                    <a:pt x="3" y="0"/>
                  </a:lnTo>
                  <a:cubicBezTo>
                    <a:pt x="4" y="3"/>
                    <a:pt x="4" y="7"/>
                    <a:pt x="4" y="11"/>
                  </a:cubicBezTo>
                  <a:lnTo>
                    <a:pt x="0" y="11"/>
                  </a:lnTo>
                  <a:cubicBezTo>
                    <a:pt x="0" y="8"/>
                    <a:pt x="2" y="4"/>
                    <a:pt x="3"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57" name="Freeform 1030"/>
            <p:cNvSpPr>
              <a:spLocks/>
            </p:cNvSpPr>
            <p:nvPr userDrawn="1"/>
          </p:nvSpPr>
          <p:spPr bwMode="auto">
            <a:xfrm>
              <a:off x="232" y="280"/>
              <a:ext cx="23" cy="11"/>
            </a:xfrm>
            <a:custGeom>
              <a:avLst/>
              <a:gdLst>
                <a:gd name="T0" fmla="*/ 0 w 53"/>
                <a:gd name="T1" fmla="*/ 11 h 24"/>
                <a:gd name="T2" fmla="*/ 0 w 53"/>
                <a:gd name="T3" fmla="*/ 11 h 24"/>
                <a:gd name="T4" fmla="*/ 24 w 53"/>
                <a:gd name="T5" fmla="*/ 2 h 24"/>
                <a:gd name="T6" fmla="*/ 53 w 53"/>
                <a:gd name="T7" fmla="*/ 8 h 24"/>
                <a:gd name="T8" fmla="*/ 47 w 53"/>
                <a:gd name="T9" fmla="*/ 13 h 24"/>
                <a:gd name="T10" fmla="*/ 21 w 53"/>
                <a:gd name="T11" fmla="*/ 13 h 24"/>
                <a:gd name="T12" fmla="*/ 43 w 53"/>
                <a:gd name="T13" fmla="*/ 17 h 24"/>
                <a:gd name="T14" fmla="*/ 46 w 53"/>
                <a:gd name="T15" fmla="*/ 23 h 24"/>
                <a:gd name="T16" fmla="*/ 17 w 53"/>
                <a:gd name="T17" fmla="*/ 23 h 24"/>
                <a:gd name="T18" fmla="*/ 0 w 53"/>
                <a:gd name="T19" fmla="*/ 1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3" h="24">
                  <a:moveTo>
                    <a:pt x="0" y="11"/>
                  </a:moveTo>
                  <a:lnTo>
                    <a:pt x="0" y="11"/>
                  </a:lnTo>
                  <a:cubicBezTo>
                    <a:pt x="4" y="2"/>
                    <a:pt x="14" y="0"/>
                    <a:pt x="24" y="2"/>
                  </a:cubicBezTo>
                  <a:cubicBezTo>
                    <a:pt x="34" y="5"/>
                    <a:pt x="42" y="6"/>
                    <a:pt x="53" y="8"/>
                  </a:cubicBezTo>
                  <a:cubicBezTo>
                    <a:pt x="50" y="9"/>
                    <a:pt x="49" y="10"/>
                    <a:pt x="47" y="13"/>
                  </a:cubicBezTo>
                  <a:cubicBezTo>
                    <a:pt x="40" y="13"/>
                    <a:pt x="30" y="11"/>
                    <a:pt x="21" y="13"/>
                  </a:cubicBezTo>
                  <a:cubicBezTo>
                    <a:pt x="28" y="15"/>
                    <a:pt x="37" y="17"/>
                    <a:pt x="43" y="17"/>
                  </a:cubicBezTo>
                  <a:cubicBezTo>
                    <a:pt x="44" y="19"/>
                    <a:pt x="46" y="23"/>
                    <a:pt x="46" y="23"/>
                  </a:cubicBezTo>
                  <a:cubicBezTo>
                    <a:pt x="40" y="23"/>
                    <a:pt x="26" y="24"/>
                    <a:pt x="17" y="23"/>
                  </a:cubicBezTo>
                  <a:cubicBezTo>
                    <a:pt x="9" y="22"/>
                    <a:pt x="3" y="16"/>
                    <a:pt x="0" y="11"/>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58" name="Freeform 1031"/>
            <p:cNvSpPr>
              <a:spLocks/>
            </p:cNvSpPr>
            <p:nvPr userDrawn="1"/>
          </p:nvSpPr>
          <p:spPr bwMode="auto">
            <a:xfrm>
              <a:off x="314" y="278"/>
              <a:ext cx="2" cy="7"/>
            </a:xfrm>
            <a:custGeom>
              <a:avLst/>
              <a:gdLst>
                <a:gd name="T0" fmla="*/ 6 w 6"/>
                <a:gd name="T1" fmla="*/ 0 h 16"/>
                <a:gd name="T2" fmla="*/ 6 w 6"/>
                <a:gd name="T3" fmla="*/ 0 h 16"/>
                <a:gd name="T4" fmla="*/ 5 w 6"/>
                <a:gd name="T5" fmla="*/ 16 h 16"/>
                <a:gd name="T6" fmla="*/ 0 w 6"/>
                <a:gd name="T7" fmla="*/ 16 h 16"/>
                <a:gd name="T8" fmla="*/ 6 w 6"/>
                <a:gd name="T9" fmla="*/ 0 h 16"/>
              </a:gdLst>
              <a:ahLst/>
              <a:cxnLst>
                <a:cxn ang="0">
                  <a:pos x="T0" y="T1"/>
                </a:cxn>
                <a:cxn ang="0">
                  <a:pos x="T2" y="T3"/>
                </a:cxn>
                <a:cxn ang="0">
                  <a:pos x="T4" y="T5"/>
                </a:cxn>
                <a:cxn ang="0">
                  <a:pos x="T6" y="T7"/>
                </a:cxn>
                <a:cxn ang="0">
                  <a:pos x="T8" y="T9"/>
                </a:cxn>
              </a:cxnLst>
              <a:rect l="0" t="0" r="r" b="b"/>
              <a:pathLst>
                <a:path w="6" h="16">
                  <a:moveTo>
                    <a:pt x="6" y="0"/>
                  </a:moveTo>
                  <a:lnTo>
                    <a:pt x="6" y="0"/>
                  </a:lnTo>
                  <a:cubicBezTo>
                    <a:pt x="6" y="6"/>
                    <a:pt x="5" y="12"/>
                    <a:pt x="5" y="16"/>
                  </a:cubicBezTo>
                  <a:lnTo>
                    <a:pt x="0" y="16"/>
                  </a:lnTo>
                  <a:cubicBezTo>
                    <a:pt x="2" y="11"/>
                    <a:pt x="5" y="7"/>
                    <a:pt x="6"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59" name="Freeform 1032"/>
            <p:cNvSpPr>
              <a:spLocks/>
            </p:cNvSpPr>
            <p:nvPr userDrawn="1"/>
          </p:nvSpPr>
          <p:spPr bwMode="auto">
            <a:xfrm>
              <a:off x="307" y="276"/>
              <a:ext cx="5" cy="9"/>
            </a:xfrm>
            <a:custGeom>
              <a:avLst/>
              <a:gdLst>
                <a:gd name="T0" fmla="*/ 12 w 12"/>
                <a:gd name="T1" fmla="*/ 0 h 20"/>
                <a:gd name="T2" fmla="*/ 12 w 12"/>
                <a:gd name="T3" fmla="*/ 0 h 20"/>
                <a:gd name="T4" fmla="*/ 6 w 12"/>
                <a:gd name="T5" fmla="*/ 20 h 20"/>
                <a:gd name="T6" fmla="*/ 0 w 12"/>
                <a:gd name="T7" fmla="*/ 20 h 20"/>
                <a:gd name="T8" fmla="*/ 12 w 12"/>
                <a:gd name="T9" fmla="*/ 0 h 20"/>
              </a:gdLst>
              <a:ahLst/>
              <a:cxnLst>
                <a:cxn ang="0">
                  <a:pos x="T0" y="T1"/>
                </a:cxn>
                <a:cxn ang="0">
                  <a:pos x="T2" y="T3"/>
                </a:cxn>
                <a:cxn ang="0">
                  <a:pos x="T4" y="T5"/>
                </a:cxn>
                <a:cxn ang="0">
                  <a:pos x="T6" y="T7"/>
                </a:cxn>
                <a:cxn ang="0">
                  <a:pos x="T8" y="T9"/>
                </a:cxn>
              </a:cxnLst>
              <a:rect l="0" t="0" r="r" b="b"/>
              <a:pathLst>
                <a:path w="12" h="20">
                  <a:moveTo>
                    <a:pt x="12" y="0"/>
                  </a:moveTo>
                  <a:lnTo>
                    <a:pt x="12" y="0"/>
                  </a:lnTo>
                  <a:cubicBezTo>
                    <a:pt x="11" y="7"/>
                    <a:pt x="7" y="16"/>
                    <a:pt x="6" y="20"/>
                  </a:cubicBezTo>
                  <a:lnTo>
                    <a:pt x="0" y="20"/>
                  </a:lnTo>
                  <a:cubicBezTo>
                    <a:pt x="2" y="16"/>
                    <a:pt x="10" y="7"/>
                    <a:pt x="12"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60" name="Freeform 1033"/>
            <p:cNvSpPr>
              <a:spLocks/>
            </p:cNvSpPr>
            <p:nvPr userDrawn="1"/>
          </p:nvSpPr>
          <p:spPr bwMode="auto">
            <a:xfrm>
              <a:off x="197" y="278"/>
              <a:ext cx="41" cy="14"/>
            </a:xfrm>
            <a:custGeom>
              <a:avLst/>
              <a:gdLst>
                <a:gd name="T0" fmla="*/ 0 w 90"/>
                <a:gd name="T1" fmla="*/ 6 h 32"/>
                <a:gd name="T2" fmla="*/ 0 w 90"/>
                <a:gd name="T3" fmla="*/ 6 h 32"/>
                <a:gd name="T4" fmla="*/ 42 w 90"/>
                <a:gd name="T5" fmla="*/ 4 h 32"/>
                <a:gd name="T6" fmla="*/ 76 w 90"/>
                <a:gd name="T7" fmla="*/ 12 h 32"/>
                <a:gd name="T8" fmla="*/ 73 w 90"/>
                <a:gd name="T9" fmla="*/ 17 h 32"/>
                <a:gd name="T10" fmla="*/ 74 w 90"/>
                <a:gd name="T11" fmla="*/ 19 h 32"/>
                <a:gd name="T12" fmla="*/ 34 w 90"/>
                <a:gd name="T13" fmla="*/ 15 h 32"/>
                <a:gd name="T14" fmla="*/ 78 w 90"/>
                <a:gd name="T15" fmla="*/ 24 h 32"/>
                <a:gd name="T16" fmla="*/ 90 w 90"/>
                <a:gd name="T17" fmla="*/ 31 h 32"/>
                <a:gd name="T18" fmla="*/ 37 w 90"/>
                <a:gd name="T19" fmla="*/ 30 h 32"/>
                <a:gd name="T20" fmla="*/ 0 w 90"/>
                <a:gd name="T21" fmla="*/ 6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0" h="32">
                  <a:moveTo>
                    <a:pt x="0" y="6"/>
                  </a:moveTo>
                  <a:lnTo>
                    <a:pt x="0" y="6"/>
                  </a:lnTo>
                  <a:cubicBezTo>
                    <a:pt x="11" y="0"/>
                    <a:pt x="30" y="1"/>
                    <a:pt x="42" y="4"/>
                  </a:cubicBezTo>
                  <a:cubicBezTo>
                    <a:pt x="52" y="6"/>
                    <a:pt x="70" y="10"/>
                    <a:pt x="76" y="12"/>
                  </a:cubicBezTo>
                  <a:cubicBezTo>
                    <a:pt x="75" y="13"/>
                    <a:pt x="74" y="15"/>
                    <a:pt x="73" y="17"/>
                  </a:cubicBezTo>
                  <a:cubicBezTo>
                    <a:pt x="73" y="18"/>
                    <a:pt x="73" y="18"/>
                    <a:pt x="74" y="19"/>
                  </a:cubicBezTo>
                  <a:cubicBezTo>
                    <a:pt x="73" y="19"/>
                    <a:pt x="48" y="14"/>
                    <a:pt x="34" y="15"/>
                  </a:cubicBezTo>
                  <a:cubicBezTo>
                    <a:pt x="47" y="20"/>
                    <a:pt x="77" y="24"/>
                    <a:pt x="78" y="24"/>
                  </a:cubicBezTo>
                  <a:cubicBezTo>
                    <a:pt x="81" y="28"/>
                    <a:pt x="86" y="30"/>
                    <a:pt x="90" y="31"/>
                  </a:cubicBezTo>
                  <a:cubicBezTo>
                    <a:pt x="86" y="32"/>
                    <a:pt x="46" y="31"/>
                    <a:pt x="37" y="30"/>
                  </a:cubicBezTo>
                  <a:cubicBezTo>
                    <a:pt x="24" y="28"/>
                    <a:pt x="4" y="20"/>
                    <a:pt x="0" y="6"/>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61" name="Freeform 1034"/>
            <p:cNvSpPr>
              <a:spLocks/>
            </p:cNvSpPr>
            <p:nvPr userDrawn="1"/>
          </p:nvSpPr>
          <p:spPr bwMode="auto">
            <a:xfrm>
              <a:off x="317" y="277"/>
              <a:ext cx="4" cy="8"/>
            </a:xfrm>
            <a:custGeom>
              <a:avLst/>
              <a:gdLst>
                <a:gd name="T0" fmla="*/ 7 w 9"/>
                <a:gd name="T1" fmla="*/ 0 h 19"/>
                <a:gd name="T2" fmla="*/ 7 w 9"/>
                <a:gd name="T3" fmla="*/ 0 h 19"/>
                <a:gd name="T4" fmla="*/ 8 w 9"/>
                <a:gd name="T5" fmla="*/ 19 h 19"/>
                <a:gd name="T6" fmla="*/ 0 w 9"/>
                <a:gd name="T7" fmla="*/ 19 h 19"/>
                <a:gd name="T8" fmla="*/ 7 w 9"/>
                <a:gd name="T9" fmla="*/ 0 h 19"/>
              </a:gdLst>
              <a:ahLst/>
              <a:cxnLst>
                <a:cxn ang="0">
                  <a:pos x="T0" y="T1"/>
                </a:cxn>
                <a:cxn ang="0">
                  <a:pos x="T2" y="T3"/>
                </a:cxn>
                <a:cxn ang="0">
                  <a:pos x="T4" y="T5"/>
                </a:cxn>
                <a:cxn ang="0">
                  <a:pos x="T6" y="T7"/>
                </a:cxn>
                <a:cxn ang="0">
                  <a:pos x="T8" y="T9"/>
                </a:cxn>
              </a:cxnLst>
              <a:rect l="0" t="0" r="r" b="b"/>
              <a:pathLst>
                <a:path w="9" h="19">
                  <a:moveTo>
                    <a:pt x="7" y="0"/>
                  </a:moveTo>
                  <a:lnTo>
                    <a:pt x="7" y="0"/>
                  </a:lnTo>
                  <a:cubicBezTo>
                    <a:pt x="8" y="5"/>
                    <a:pt x="9" y="13"/>
                    <a:pt x="8" y="19"/>
                  </a:cubicBezTo>
                  <a:lnTo>
                    <a:pt x="0" y="19"/>
                  </a:lnTo>
                  <a:cubicBezTo>
                    <a:pt x="1" y="12"/>
                    <a:pt x="5" y="6"/>
                    <a:pt x="7"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62" name="Freeform 1035"/>
            <p:cNvSpPr>
              <a:spLocks/>
            </p:cNvSpPr>
            <p:nvPr userDrawn="1"/>
          </p:nvSpPr>
          <p:spPr bwMode="auto">
            <a:xfrm>
              <a:off x="327" y="276"/>
              <a:ext cx="4" cy="9"/>
            </a:xfrm>
            <a:custGeom>
              <a:avLst/>
              <a:gdLst>
                <a:gd name="T0" fmla="*/ 8 w 9"/>
                <a:gd name="T1" fmla="*/ 0 h 20"/>
                <a:gd name="T2" fmla="*/ 8 w 9"/>
                <a:gd name="T3" fmla="*/ 0 h 20"/>
                <a:gd name="T4" fmla="*/ 9 w 9"/>
                <a:gd name="T5" fmla="*/ 20 h 20"/>
                <a:gd name="T6" fmla="*/ 0 w 9"/>
                <a:gd name="T7" fmla="*/ 20 h 20"/>
                <a:gd name="T8" fmla="*/ 8 w 9"/>
                <a:gd name="T9" fmla="*/ 0 h 20"/>
              </a:gdLst>
              <a:ahLst/>
              <a:cxnLst>
                <a:cxn ang="0">
                  <a:pos x="T0" y="T1"/>
                </a:cxn>
                <a:cxn ang="0">
                  <a:pos x="T2" y="T3"/>
                </a:cxn>
                <a:cxn ang="0">
                  <a:pos x="T4" y="T5"/>
                </a:cxn>
                <a:cxn ang="0">
                  <a:pos x="T6" y="T7"/>
                </a:cxn>
                <a:cxn ang="0">
                  <a:pos x="T8" y="T9"/>
                </a:cxn>
              </a:cxnLst>
              <a:rect l="0" t="0" r="r" b="b"/>
              <a:pathLst>
                <a:path w="9" h="20">
                  <a:moveTo>
                    <a:pt x="8" y="0"/>
                  </a:moveTo>
                  <a:lnTo>
                    <a:pt x="8" y="0"/>
                  </a:lnTo>
                  <a:cubicBezTo>
                    <a:pt x="9" y="6"/>
                    <a:pt x="8" y="15"/>
                    <a:pt x="9" y="20"/>
                  </a:cubicBezTo>
                  <a:lnTo>
                    <a:pt x="0" y="20"/>
                  </a:lnTo>
                  <a:cubicBezTo>
                    <a:pt x="2" y="13"/>
                    <a:pt x="6" y="8"/>
                    <a:pt x="8"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63" name="Freeform 1036"/>
            <p:cNvSpPr>
              <a:spLocks/>
            </p:cNvSpPr>
            <p:nvPr userDrawn="1"/>
          </p:nvSpPr>
          <p:spPr bwMode="auto">
            <a:xfrm>
              <a:off x="222" y="274"/>
              <a:ext cx="11" cy="4"/>
            </a:xfrm>
            <a:custGeom>
              <a:avLst/>
              <a:gdLst>
                <a:gd name="T0" fmla="*/ 0 w 24"/>
                <a:gd name="T1" fmla="*/ 0 h 9"/>
                <a:gd name="T2" fmla="*/ 0 w 24"/>
                <a:gd name="T3" fmla="*/ 0 h 9"/>
                <a:gd name="T4" fmla="*/ 22 w 24"/>
                <a:gd name="T5" fmla="*/ 6 h 9"/>
                <a:gd name="T6" fmla="*/ 24 w 24"/>
                <a:gd name="T7" fmla="*/ 9 h 9"/>
                <a:gd name="T8" fmla="*/ 0 w 24"/>
                <a:gd name="T9" fmla="*/ 0 h 9"/>
              </a:gdLst>
              <a:ahLst/>
              <a:cxnLst>
                <a:cxn ang="0">
                  <a:pos x="T0" y="T1"/>
                </a:cxn>
                <a:cxn ang="0">
                  <a:pos x="T2" y="T3"/>
                </a:cxn>
                <a:cxn ang="0">
                  <a:pos x="T4" y="T5"/>
                </a:cxn>
                <a:cxn ang="0">
                  <a:pos x="T6" y="T7"/>
                </a:cxn>
                <a:cxn ang="0">
                  <a:pos x="T8" y="T9"/>
                </a:cxn>
              </a:cxnLst>
              <a:rect l="0" t="0" r="r" b="b"/>
              <a:pathLst>
                <a:path w="24" h="9">
                  <a:moveTo>
                    <a:pt x="0" y="0"/>
                  </a:moveTo>
                  <a:lnTo>
                    <a:pt x="0" y="0"/>
                  </a:lnTo>
                  <a:cubicBezTo>
                    <a:pt x="7" y="2"/>
                    <a:pt x="19" y="5"/>
                    <a:pt x="22" y="6"/>
                  </a:cubicBezTo>
                  <a:cubicBezTo>
                    <a:pt x="23" y="7"/>
                    <a:pt x="23" y="8"/>
                    <a:pt x="24" y="9"/>
                  </a:cubicBezTo>
                  <a:cubicBezTo>
                    <a:pt x="23" y="8"/>
                    <a:pt x="6" y="3"/>
                    <a:pt x="0"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64" name="Freeform 1037"/>
            <p:cNvSpPr>
              <a:spLocks/>
            </p:cNvSpPr>
            <p:nvPr userDrawn="1"/>
          </p:nvSpPr>
          <p:spPr bwMode="auto">
            <a:xfrm>
              <a:off x="320" y="268"/>
              <a:ext cx="5" cy="17"/>
            </a:xfrm>
            <a:custGeom>
              <a:avLst/>
              <a:gdLst>
                <a:gd name="T0" fmla="*/ 7 w 11"/>
                <a:gd name="T1" fmla="*/ 0 h 38"/>
                <a:gd name="T2" fmla="*/ 7 w 11"/>
                <a:gd name="T3" fmla="*/ 0 h 38"/>
                <a:gd name="T4" fmla="*/ 11 w 11"/>
                <a:gd name="T5" fmla="*/ 24 h 38"/>
                <a:gd name="T6" fmla="*/ 5 w 11"/>
                <a:gd name="T7" fmla="*/ 38 h 38"/>
                <a:gd name="T8" fmla="*/ 2 w 11"/>
                <a:gd name="T9" fmla="*/ 38 h 38"/>
                <a:gd name="T10" fmla="*/ 0 w 11"/>
                <a:gd name="T11" fmla="*/ 17 h 38"/>
                <a:gd name="T12" fmla="*/ 2 w 11"/>
                <a:gd name="T13" fmla="*/ 6 h 38"/>
                <a:gd name="T14" fmla="*/ 5 w 11"/>
                <a:gd name="T15" fmla="*/ 25 h 38"/>
                <a:gd name="T16" fmla="*/ 7 w 11"/>
                <a:gd name="T17"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38">
                  <a:moveTo>
                    <a:pt x="7" y="0"/>
                  </a:moveTo>
                  <a:lnTo>
                    <a:pt x="7" y="0"/>
                  </a:lnTo>
                  <a:cubicBezTo>
                    <a:pt x="7" y="0"/>
                    <a:pt x="11" y="18"/>
                    <a:pt x="11" y="24"/>
                  </a:cubicBezTo>
                  <a:cubicBezTo>
                    <a:pt x="9" y="29"/>
                    <a:pt x="7" y="34"/>
                    <a:pt x="5" y="38"/>
                  </a:cubicBezTo>
                  <a:lnTo>
                    <a:pt x="2" y="38"/>
                  </a:lnTo>
                  <a:cubicBezTo>
                    <a:pt x="2" y="33"/>
                    <a:pt x="2" y="24"/>
                    <a:pt x="0" y="17"/>
                  </a:cubicBezTo>
                  <a:cubicBezTo>
                    <a:pt x="1" y="13"/>
                    <a:pt x="2" y="9"/>
                    <a:pt x="2" y="6"/>
                  </a:cubicBezTo>
                  <a:cubicBezTo>
                    <a:pt x="4" y="13"/>
                    <a:pt x="4" y="16"/>
                    <a:pt x="5" y="25"/>
                  </a:cubicBezTo>
                  <a:cubicBezTo>
                    <a:pt x="6" y="16"/>
                    <a:pt x="7" y="7"/>
                    <a:pt x="7"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65" name="Freeform 1038"/>
            <p:cNvSpPr>
              <a:spLocks/>
            </p:cNvSpPr>
            <p:nvPr userDrawn="1"/>
          </p:nvSpPr>
          <p:spPr bwMode="auto">
            <a:xfrm>
              <a:off x="311" y="269"/>
              <a:ext cx="6" cy="16"/>
            </a:xfrm>
            <a:custGeom>
              <a:avLst/>
              <a:gdLst>
                <a:gd name="T0" fmla="*/ 11 w 15"/>
                <a:gd name="T1" fmla="*/ 0 h 36"/>
                <a:gd name="T2" fmla="*/ 11 w 15"/>
                <a:gd name="T3" fmla="*/ 0 h 36"/>
                <a:gd name="T4" fmla="*/ 5 w 15"/>
                <a:gd name="T5" fmla="*/ 36 h 36"/>
                <a:gd name="T6" fmla="*/ 0 w 15"/>
                <a:gd name="T7" fmla="*/ 36 h 36"/>
                <a:gd name="T8" fmla="*/ 6 w 15"/>
                <a:gd name="T9" fmla="*/ 1 h 36"/>
                <a:gd name="T10" fmla="*/ 7 w 15"/>
                <a:gd name="T11" fmla="*/ 21 h 36"/>
                <a:gd name="T12" fmla="*/ 11 w 15"/>
                <a:gd name="T13" fmla="*/ 0 h 36"/>
              </a:gdLst>
              <a:ahLst/>
              <a:cxnLst>
                <a:cxn ang="0">
                  <a:pos x="T0" y="T1"/>
                </a:cxn>
                <a:cxn ang="0">
                  <a:pos x="T2" y="T3"/>
                </a:cxn>
                <a:cxn ang="0">
                  <a:pos x="T4" y="T5"/>
                </a:cxn>
                <a:cxn ang="0">
                  <a:pos x="T6" y="T7"/>
                </a:cxn>
                <a:cxn ang="0">
                  <a:pos x="T8" y="T9"/>
                </a:cxn>
                <a:cxn ang="0">
                  <a:pos x="T10" y="T11"/>
                </a:cxn>
                <a:cxn ang="0">
                  <a:pos x="T12" y="T13"/>
                </a:cxn>
              </a:cxnLst>
              <a:rect l="0" t="0" r="r" b="b"/>
              <a:pathLst>
                <a:path w="15" h="36">
                  <a:moveTo>
                    <a:pt x="11" y="0"/>
                  </a:moveTo>
                  <a:lnTo>
                    <a:pt x="11" y="0"/>
                  </a:lnTo>
                  <a:cubicBezTo>
                    <a:pt x="15" y="20"/>
                    <a:pt x="11" y="27"/>
                    <a:pt x="5" y="36"/>
                  </a:cubicBezTo>
                  <a:lnTo>
                    <a:pt x="0" y="36"/>
                  </a:lnTo>
                  <a:cubicBezTo>
                    <a:pt x="3" y="30"/>
                    <a:pt x="6" y="12"/>
                    <a:pt x="6" y="1"/>
                  </a:cubicBezTo>
                  <a:cubicBezTo>
                    <a:pt x="6" y="2"/>
                    <a:pt x="8" y="13"/>
                    <a:pt x="7" y="21"/>
                  </a:cubicBezTo>
                  <a:cubicBezTo>
                    <a:pt x="9" y="13"/>
                    <a:pt x="10" y="8"/>
                    <a:pt x="11"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66" name="Freeform 1039"/>
            <p:cNvSpPr>
              <a:spLocks/>
            </p:cNvSpPr>
            <p:nvPr userDrawn="1"/>
          </p:nvSpPr>
          <p:spPr bwMode="auto">
            <a:xfrm>
              <a:off x="295" y="267"/>
              <a:ext cx="13" cy="14"/>
            </a:xfrm>
            <a:custGeom>
              <a:avLst/>
              <a:gdLst>
                <a:gd name="T0" fmla="*/ 28 w 28"/>
                <a:gd name="T1" fmla="*/ 0 h 31"/>
                <a:gd name="T2" fmla="*/ 28 w 28"/>
                <a:gd name="T3" fmla="*/ 0 h 31"/>
                <a:gd name="T4" fmla="*/ 16 w 28"/>
                <a:gd name="T5" fmla="*/ 23 h 31"/>
                <a:gd name="T6" fmla="*/ 27 w 28"/>
                <a:gd name="T7" fmla="*/ 13 h 31"/>
                <a:gd name="T8" fmla="*/ 24 w 28"/>
                <a:gd name="T9" fmla="*/ 24 h 31"/>
                <a:gd name="T10" fmla="*/ 0 w 28"/>
                <a:gd name="T11" fmla="*/ 20 h 31"/>
                <a:gd name="T12" fmla="*/ 28 w 28"/>
                <a:gd name="T13" fmla="*/ 0 h 31"/>
              </a:gdLst>
              <a:ahLst/>
              <a:cxnLst>
                <a:cxn ang="0">
                  <a:pos x="T0" y="T1"/>
                </a:cxn>
                <a:cxn ang="0">
                  <a:pos x="T2" y="T3"/>
                </a:cxn>
                <a:cxn ang="0">
                  <a:pos x="T4" y="T5"/>
                </a:cxn>
                <a:cxn ang="0">
                  <a:pos x="T6" y="T7"/>
                </a:cxn>
                <a:cxn ang="0">
                  <a:pos x="T8" y="T9"/>
                </a:cxn>
                <a:cxn ang="0">
                  <a:pos x="T10" y="T11"/>
                </a:cxn>
                <a:cxn ang="0">
                  <a:pos x="T12" y="T13"/>
                </a:cxn>
              </a:cxnLst>
              <a:rect l="0" t="0" r="r" b="b"/>
              <a:pathLst>
                <a:path w="28" h="31">
                  <a:moveTo>
                    <a:pt x="28" y="0"/>
                  </a:moveTo>
                  <a:lnTo>
                    <a:pt x="28" y="0"/>
                  </a:lnTo>
                  <a:cubicBezTo>
                    <a:pt x="28" y="10"/>
                    <a:pt x="23" y="20"/>
                    <a:pt x="16" y="23"/>
                  </a:cubicBezTo>
                  <a:cubicBezTo>
                    <a:pt x="24" y="21"/>
                    <a:pt x="27" y="13"/>
                    <a:pt x="27" y="13"/>
                  </a:cubicBezTo>
                  <a:cubicBezTo>
                    <a:pt x="27" y="15"/>
                    <a:pt x="26" y="21"/>
                    <a:pt x="24" y="24"/>
                  </a:cubicBezTo>
                  <a:cubicBezTo>
                    <a:pt x="16" y="31"/>
                    <a:pt x="3" y="29"/>
                    <a:pt x="0" y="20"/>
                  </a:cubicBezTo>
                  <a:cubicBezTo>
                    <a:pt x="14" y="26"/>
                    <a:pt x="24" y="15"/>
                    <a:pt x="28"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67" name="Freeform 1040"/>
            <p:cNvSpPr>
              <a:spLocks/>
            </p:cNvSpPr>
            <p:nvPr userDrawn="1"/>
          </p:nvSpPr>
          <p:spPr bwMode="auto">
            <a:xfrm>
              <a:off x="231" y="268"/>
              <a:ext cx="26" cy="15"/>
            </a:xfrm>
            <a:custGeom>
              <a:avLst/>
              <a:gdLst>
                <a:gd name="T0" fmla="*/ 0 w 59"/>
                <a:gd name="T1" fmla="*/ 7 h 34"/>
                <a:gd name="T2" fmla="*/ 0 w 59"/>
                <a:gd name="T3" fmla="*/ 7 h 34"/>
                <a:gd name="T4" fmla="*/ 24 w 59"/>
                <a:gd name="T5" fmla="*/ 4 h 34"/>
                <a:gd name="T6" fmla="*/ 47 w 59"/>
                <a:gd name="T7" fmla="*/ 15 h 34"/>
                <a:gd name="T8" fmla="*/ 48 w 59"/>
                <a:gd name="T9" fmla="*/ 21 h 34"/>
                <a:gd name="T10" fmla="*/ 24 w 59"/>
                <a:gd name="T11" fmla="*/ 15 h 34"/>
                <a:gd name="T12" fmla="*/ 50 w 59"/>
                <a:gd name="T13" fmla="*/ 25 h 34"/>
                <a:gd name="T14" fmla="*/ 59 w 59"/>
                <a:gd name="T15" fmla="*/ 34 h 34"/>
                <a:gd name="T16" fmla="*/ 13 w 59"/>
                <a:gd name="T17" fmla="*/ 24 h 34"/>
                <a:gd name="T18" fmla="*/ 0 w 59"/>
                <a:gd name="T19" fmla="*/ 7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9" h="34">
                  <a:moveTo>
                    <a:pt x="0" y="7"/>
                  </a:moveTo>
                  <a:lnTo>
                    <a:pt x="0" y="7"/>
                  </a:lnTo>
                  <a:cubicBezTo>
                    <a:pt x="6" y="2"/>
                    <a:pt x="15" y="0"/>
                    <a:pt x="24" y="4"/>
                  </a:cubicBezTo>
                  <a:cubicBezTo>
                    <a:pt x="26" y="5"/>
                    <a:pt x="41" y="12"/>
                    <a:pt x="47" y="15"/>
                  </a:cubicBezTo>
                  <a:cubicBezTo>
                    <a:pt x="47" y="17"/>
                    <a:pt x="48" y="20"/>
                    <a:pt x="48" y="21"/>
                  </a:cubicBezTo>
                  <a:cubicBezTo>
                    <a:pt x="43" y="19"/>
                    <a:pt x="33" y="16"/>
                    <a:pt x="24" y="15"/>
                  </a:cubicBezTo>
                  <a:cubicBezTo>
                    <a:pt x="34" y="21"/>
                    <a:pt x="46" y="24"/>
                    <a:pt x="50" y="25"/>
                  </a:cubicBezTo>
                  <a:cubicBezTo>
                    <a:pt x="52" y="28"/>
                    <a:pt x="54" y="31"/>
                    <a:pt x="59" y="34"/>
                  </a:cubicBezTo>
                  <a:cubicBezTo>
                    <a:pt x="44" y="31"/>
                    <a:pt x="25" y="29"/>
                    <a:pt x="13" y="24"/>
                  </a:cubicBezTo>
                  <a:cubicBezTo>
                    <a:pt x="9" y="22"/>
                    <a:pt x="1" y="15"/>
                    <a:pt x="0" y="7"/>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68" name="Freeform 1041"/>
            <p:cNvSpPr>
              <a:spLocks/>
            </p:cNvSpPr>
            <p:nvPr userDrawn="1"/>
          </p:nvSpPr>
          <p:spPr bwMode="auto">
            <a:xfrm>
              <a:off x="250" y="268"/>
              <a:ext cx="6" cy="3"/>
            </a:xfrm>
            <a:custGeom>
              <a:avLst/>
              <a:gdLst>
                <a:gd name="T0" fmla="*/ 0 w 14"/>
                <a:gd name="T1" fmla="*/ 0 h 8"/>
                <a:gd name="T2" fmla="*/ 0 w 14"/>
                <a:gd name="T3" fmla="*/ 0 h 8"/>
                <a:gd name="T4" fmla="*/ 14 w 14"/>
                <a:gd name="T5" fmla="*/ 8 h 8"/>
                <a:gd name="T6" fmla="*/ 12 w 14"/>
                <a:gd name="T7" fmla="*/ 8 h 8"/>
                <a:gd name="T8" fmla="*/ 0 w 14"/>
                <a:gd name="T9" fmla="*/ 0 h 8"/>
              </a:gdLst>
              <a:ahLst/>
              <a:cxnLst>
                <a:cxn ang="0">
                  <a:pos x="T0" y="T1"/>
                </a:cxn>
                <a:cxn ang="0">
                  <a:pos x="T2" y="T3"/>
                </a:cxn>
                <a:cxn ang="0">
                  <a:pos x="T4" y="T5"/>
                </a:cxn>
                <a:cxn ang="0">
                  <a:pos x="T6" y="T7"/>
                </a:cxn>
                <a:cxn ang="0">
                  <a:pos x="T8" y="T9"/>
                </a:cxn>
              </a:cxnLst>
              <a:rect l="0" t="0" r="r" b="b"/>
              <a:pathLst>
                <a:path w="14" h="8">
                  <a:moveTo>
                    <a:pt x="0" y="0"/>
                  </a:moveTo>
                  <a:lnTo>
                    <a:pt x="0" y="0"/>
                  </a:lnTo>
                  <a:cubicBezTo>
                    <a:pt x="5" y="2"/>
                    <a:pt x="10" y="6"/>
                    <a:pt x="14" y="8"/>
                  </a:cubicBezTo>
                  <a:lnTo>
                    <a:pt x="12" y="8"/>
                  </a:lnTo>
                  <a:cubicBezTo>
                    <a:pt x="8" y="6"/>
                    <a:pt x="5" y="3"/>
                    <a:pt x="0"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69" name="Freeform 1042"/>
            <p:cNvSpPr>
              <a:spLocks/>
            </p:cNvSpPr>
            <p:nvPr userDrawn="1"/>
          </p:nvSpPr>
          <p:spPr bwMode="auto">
            <a:xfrm>
              <a:off x="298" y="263"/>
              <a:ext cx="16" cy="22"/>
            </a:xfrm>
            <a:custGeom>
              <a:avLst/>
              <a:gdLst>
                <a:gd name="T0" fmla="*/ 34 w 37"/>
                <a:gd name="T1" fmla="*/ 0 h 50"/>
                <a:gd name="T2" fmla="*/ 34 w 37"/>
                <a:gd name="T3" fmla="*/ 0 h 50"/>
                <a:gd name="T4" fmla="*/ 18 w 37"/>
                <a:gd name="T5" fmla="*/ 50 h 50"/>
                <a:gd name="T6" fmla="*/ 0 w 37"/>
                <a:gd name="T7" fmla="*/ 50 h 50"/>
                <a:gd name="T8" fmla="*/ 2 w 37"/>
                <a:gd name="T9" fmla="*/ 49 h 50"/>
                <a:gd name="T10" fmla="*/ 32 w 37"/>
                <a:gd name="T11" fmla="*/ 0 h 50"/>
                <a:gd name="T12" fmla="*/ 31 w 37"/>
                <a:gd name="T13" fmla="*/ 19 h 50"/>
                <a:gd name="T14" fmla="*/ 34 w 37"/>
                <a:gd name="T15" fmla="*/ 0 h 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 h="50">
                  <a:moveTo>
                    <a:pt x="34" y="0"/>
                  </a:moveTo>
                  <a:lnTo>
                    <a:pt x="34" y="0"/>
                  </a:lnTo>
                  <a:cubicBezTo>
                    <a:pt x="37" y="21"/>
                    <a:pt x="31" y="38"/>
                    <a:pt x="18" y="50"/>
                  </a:cubicBezTo>
                  <a:lnTo>
                    <a:pt x="0" y="50"/>
                  </a:lnTo>
                  <a:lnTo>
                    <a:pt x="2" y="49"/>
                  </a:lnTo>
                  <a:cubicBezTo>
                    <a:pt x="21" y="42"/>
                    <a:pt x="29" y="25"/>
                    <a:pt x="32" y="0"/>
                  </a:cubicBezTo>
                  <a:cubicBezTo>
                    <a:pt x="32" y="5"/>
                    <a:pt x="32" y="14"/>
                    <a:pt x="31" y="19"/>
                  </a:cubicBezTo>
                  <a:cubicBezTo>
                    <a:pt x="33" y="13"/>
                    <a:pt x="33" y="6"/>
                    <a:pt x="34"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70" name="Freeform 1043"/>
            <p:cNvSpPr>
              <a:spLocks/>
            </p:cNvSpPr>
            <p:nvPr userDrawn="1"/>
          </p:nvSpPr>
          <p:spPr bwMode="auto">
            <a:xfrm>
              <a:off x="197" y="261"/>
              <a:ext cx="39" cy="21"/>
            </a:xfrm>
            <a:custGeom>
              <a:avLst/>
              <a:gdLst>
                <a:gd name="T0" fmla="*/ 0 w 87"/>
                <a:gd name="T1" fmla="*/ 3 h 45"/>
                <a:gd name="T2" fmla="*/ 0 w 87"/>
                <a:gd name="T3" fmla="*/ 3 h 45"/>
                <a:gd name="T4" fmla="*/ 40 w 87"/>
                <a:gd name="T5" fmla="*/ 8 h 45"/>
                <a:gd name="T6" fmla="*/ 72 w 87"/>
                <a:gd name="T7" fmla="*/ 23 h 45"/>
                <a:gd name="T8" fmla="*/ 76 w 87"/>
                <a:gd name="T9" fmla="*/ 31 h 45"/>
                <a:gd name="T10" fmla="*/ 28 w 87"/>
                <a:gd name="T11" fmla="*/ 17 h 45"/>
                <a:gd name="T12" fmla="*/ 83 w 87"/>
                <a:gd name="T13" fmla="*/ 38 h 45"/>
                <a:gd name="T14" fmla="*/ 87 w 87"/>
                <a:gd name="T15" fmla="*/ 42 h 45"/>
                <a:gd name="T16" fmla="*/ 80 w 87"/>
                <a:gd name="T17" fmla="*/ 45 h 45"/>
                <a:gd name="T18" fmla="*/ 43 w 87"/>
                <a:gd name="T19" fmla="*/ 37 h 45"/>
                <a:gd name="T20" fmla="*/ 0 w 87"/>
                <a:gd name="T21" fmla="*/ 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7" h="45">
                  <a:moveTo>
                    <a:pt x="0" y="3"/>
                  </a:moveTo>
                  <a:lnTo>
                    <a:pt x="0" y="3"/>
                  </a:lnTo>
                  <a:cubicBezTo>
                    <a:pt x="10" y="0"/>
                    <a:pt x="30" y="4"/>
                    <a:pt x="40" y="8"/>
                  </a:cubicBezTo>
                  <a:cubicBezTo>
                    <a:pt x="46" y="11"/>
                    <a:pt x="67" y="19"/>
                    <a:pt x="72" y="23"/>
                  </a:cubicBezTo>
                  <a:cubicBezTo>
                    <a:pt x="74" y="26"/>
                    <a:pt x="74" y="28"/>
                    <a:pt x="76" y="31"/>
                  </a:cubicBezTo>
                  <a:cubicBezTo>
                    <a:pt x="68" y="28"/>
                    <a:pt x="49" y="21"/>
                    <a:pt x="28" y="17"/>
                  </a:cubicBezTo>
                  <a:cubicBezTo>
                    <a:pt x="43" y="24"/>
                    <a:pt x="68" y="33"/>
                    <a:pt x="83" y="38"/>
                  </a:cubicBezTo>
                  <a:cubicBezTo>
                    <a:pt x="84" y="39"/>
                    <a:pt x="86" y="41"/>
                    <a:pt x="87" y="42"/>
                  </a:cubicBezTo>
                  <a:cubicBezTo>
                    <a:pt x="84" y="42"/>
                    <a:pt x="82" y="44"/>
                    <a:pt x="80" y="45"/>
                  </a:cubicBezTo>
                  <a:cubicBezTo>
                    <a:pt x="75" y="45"/>
                    <a:pt x="49" y="39"/>
                    <a:pt x="43" y="37"/>
                  </a:cubicBezTo>
                  <a:cubicBezTo>
                    <a:pt x="24" y="31"/>
                    <a:pt x="2" y="18"/>
                    <a:pt x="0" y="3"/>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71" name="Freeform 1044"/>
            <p:cNvSpPr>
              <a:spLocks/>
            </p:cNvSpPr>
            <p:nvPr userDrawn="1"/>
          </p:nvSpPr>
          <p:spPr bwMode="auto">
            <a:xfrm>
              <a:off x="222" y="260"/>
              <a:ext cx="13" cy="8"/>
            </a:xfrm>
            <a:custGeom>
              <a:avLst/>
              <a:gdLst>
                <a:gd name="T0" fmla="*/ 0 w 29"/>
                <a:gd name="T1" fmla="*/ 0 h 16"/>
                <a:gd name="T2" fmla="*/ 0 w 29"/>
                <a:gd name="T3" fmla="*/ 0 h 16"/>
                <a:gd name="T4" fmla="*/ 29 w 29"/>
                <a:gd name="T5" fmla="*/ 15 h 16"/>
                <a:gd name="T6" fmla="*/ 25 w 29"/>
                <a:gd name="T7" fmla="*/ 16 h 16"/>
                <a:gd name="T8" fmla="*/ 0 w 29"/>
                <a:gd name="T9" fmla="*/ 0 h 16"/>
              </a:gdLst>
              <a:ahLst/>
              <a:cxnLst>
                <a:cxn ang="0">
                  <a:pos x="T0" y="T1"/>
                </a:cxn>
                <a:cxn ang="0">
                  <a:pos x="T2" y="T3"/>
                </a:cxn>
                <a:cxn ang="0">
                  <a:pos x="T4" y="T5"/>
                </a:cxn>
                <a:cxn ang="0">
                  <a:pos x="T6" y="T7"/>
                </a:cxn>
                <a:cxn ang="0">
                  <a:pos x="T8" y="T9"/>
                </a:cxn>
              </a:cxnLst>
              <a:rect l="0" t="0" r="r" b="b"/>
              <a:pathLst>
                <a:path w="29" h="16">
                  <a:moveTo>
                    <a:pt x="0" y="0"/>
                  </a:moveTo>
                  <a:lnTo>
                    <a:pt x="0" y="0"/>
                  </a:lnTo>
                  <a:cubicBezTo>
                    <a:pt x="10" y="5"/>
                    <a:pt x="27" y="14"/>
                    <a:pt x="29" y="15"/>
                  </a:cubicBezTo>
                  <a:cubicBezTo>
                    <a:pt x="28" y="15"/>
                    <a:pt x="27" y="15"/>
                    <a:pt x="25" y="16"/>
                  </a:cubicBezTo>
                  <a:cubicBezTo>
                    <a:pt x="25" y="16"/>
                    <a:pt x="7" y="6"/>
                    <a:pt x="0"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72" name="Freeform 1045"/>
            <p:cNvSpPr>
              <a:spLocks/>
            </p:cNvSpPr>
            <p:nvPr userDrawn="1"/>
          </p:nvSpPr>
          <p:spPr bwMode="auto">
            <a:xfrm>
              <a:off x="315" y="257"/>
              <a:ext cx="6" cy="25"/>
            </a:xfrm>
            <a:custGeom>
              <a:avLst/>
              <a:gdLst>
                <a:gd name="T0" fmla="*/ 3 w 12"/>
                <a:gd name="T1" fmla="*/ 0 h 55"/>
                <a:gd name="T2" fmla="*/ 3 w 12"/>
                <a:gd name="T3" fmla="*/ 0 h 55"/>
                <a:gd name="T4" fmla="*/ 12 w 12"/>
                <a:gd name="T5" fmla="*/ 27 h 55"/>
                <a:gd name="T6" fmla="*/ 3 w 12"/>
                <a:gd name="T7" fmla="*/ 55 h 55"/>
                <a:gd name="T8" fmla="*/ 0 w 12"/>
                <a:gd name="T9" fmla="*/ 24 h 55"/>
                <a:gd name="T10" fmla="*/ 1 w 12"/>
                <a:gd name="T11" fmla="*/ 1 h 55"/>
                <a:gd name="T12" fmla="*/ 7 w 12"/>
                <a:gd name="T13" fmla="*/ 28 h 55"/>
                <a:gd name="T14" fmla="*/ 3 w 12"/>
                <a:gd name="T15" fmla="*/ 0 h 5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55">
                  <a:moveTo>
                    <a:pt x="3" y="0"/>
                  </a:moveTo>
                  <a:lnTo>
                    <a:pt x="3" y="0"/>
                  </a:lnTo>
                  <a:cubicBezTo>
                    <a:pt x="6" y="6"/>
                    <a:pt x="12" y="22"/>
                    <a:pt x="12" y="27"/>
                  </a:cubicBezTo>
                  <a:cubicBezTo>
                    <a:pt x="12" y="39"/>
                    <a:pt x="6" y="48"/>
                    <a:pt x="3" y="55"/>
                  </a:cubicBezTo>
                  <a:cubicBezTo>
                    <a:pt x="4" y="45"/>
                    <a:pt x="3" y="33"/>
                    <a:pt x="0" y="24"/>
                  </a:cubicBezTo>
                  <a:cubicBezTo>
                    <a:pt x="1" y="17"/>
                    <a:pt x="1" y="8"/>
                    <a:pt x="1" y="1"/>
                  </a:cubicBezTo>
                  <a:cubicBezTo>
                    <a:pt x="2" y="4"/>
                    <a:pt x="6" y="19"/>
                    <a:pt x="7" y="28"/>
                  </a:cubicBezTo>
                  <a:cubicBezTo>
                    <a:pt x="7" y="20"/>
                    <a:pt x="4" y="6"/>
                    <a:pt x="3"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73" name="Freeform 1046"/>
            <p:cNvSpPr>
              <a:spLocks/>
            </p:cNvSpPr>
            <p:nvPr userDrawn="1"/>
          </p:nvSpPr>
          <p:spPr bwMode="auto">
            <a:xfrm>
              <a:off x="323" y="257"/>
              <a:ext cx="7" cy="27"/>
            </a:xfrm>
            <a:custGeom>
              <a:avLst/>
              <a:gdLst>
                <a:gd name="T0" fmla="*/ 0 w 15"/>
                <a:gd name="T1" fmla="*/ 0 h 60"/>
                <a:gd name="T2" fmla="*/ 0 w 15"/>
                <a:gd name="T3" fmla="*/ 0 h 60"/>
                <a:gd name="T4" fmla="*/ 7 w 15"/>
                <a:gd name="T5" fmla="*/ 29 h 60"/>
                <a:gd name="T6" fmla="*/ 2 w 15"/>
                <a:gd name="T7" fmla="*/ 1 h 60"/>
                <a:gd name="T8" fmla="*/ 7 w 15"/>
                <a:gd name="T9" fmla="*/ 15 h 60"/>
                <a:gd name="T10" fmla="*/ 15 w 15"/>
                <a:gd name="T11" fmla="*/ 42 h 60"/>
                <a:gd name="T12" fmla="*/ 7 w 15"/>
                <a:gd name="T13" fmla="*/ 60 h 60"/>
                <a:gd name="T14" fmla="*/ 4 w 15"/>
                <a:gd name="T15" fmla="*/ 31 h 60"/>
                <a:gd name="T16" fmla="*/ 1 w 15"/>
                <a:gd name="T17" fmla="*/ 20 h 60"/>
                <a:gd name="T18" fmla="*/ 0 w 15"/>
                <a:gd name="T19"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 h="60">
                  <a:moveTo>
                    <a:pt x="0" y="0"/>
                  </a:moveTo>
                  <a:lnTo>
                    <a:pt x="0" y="0"/>
                  </a:lnTo>
                  <a:cubicBezTo>
                    <a:pt x="1" y="6"/>
                    <a:pt x="7" y="26"/>
                    <a:pt x="7" y="29"/>
                  </a:cubicBezTo>
                  <a:cubicBezTo>
                    <a:pt x="6" y="19"/>
                    <a:pt x="4" y="10"/>
                    <a:pt x="2" y="1"/>
                  </a:cubicBezTo>
                  <a:cubicBezTo>
                    <a:pt x="2" y="1"/>
                    <a:pt x="6" y="12"/>
                    <a:pt x="7" y="15"/>
                  </a:cubicBezTo>
                  <a:cubicBezTo>
                    <a:pt x="9" y="22"/>
                    <a:pt x="14" y="35"/>
                    <a:pt x="15" y="42"/>
                  </a:cubicBezTo>
                  <a:cubicBezTo>
                    <a:pt x="13" y="49"/>
                    <a:pt x="10" y="54"/>
                    <a:pt x="7" y="60"/>
                  </a:cubicBezTo>
                  <a:cubicBezTo>
                    <a:pt x="7" y="50"/>
                    <a:pt x="6" y="41"/>
                    <a:pt x="4" y="31"/>
                  </a:cubicBezTo>
                  <a:cubicBezTo>
                    <a:pt x="3" y="28"/>
                    <a:pt x="1" y="24"/>
                    <a:pt x="1" y="20"/>
                  </a:cubicBezTo>
                  <a:cubicBezTo>
                    <a:pt x="0" y="14"/>
                    <a:pt x="0" y="4"/>
                    <a:pt x="0"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74" name="Freeform 1047"/>
            <p:cNvSpPr>
              <a:spLocks/>
            </p:cNvSpPr>
            <p:nvPr userDrawn="1"/>
          </p:nvSpPr>
          <p:spPr bwMode="auto">
            <a:xfrm>
              <a:off x="235" y="256"/>
              <a:ext cx="26" cy="18"/>
            </a:xfrm>
            <a:custGeom>
              <a:avLst/>
              <a:gdLst>
                <a:gd name="T0" fmla="*/ 0 w 58"/>
                <a:gd name="T1" fmla="*/ 0 h 39"/>
                <a:gd name="T2" fmla="*/ 0 w 58"/>
                <a:gd name="T3" fmla="*/ 0 h 39"/>
                <a:gd name="T4" fmla="*/ 58 w 58"/>
                <a:gd name="T5" fmla="*/ 34 h 39"/>
                <a:gd name="T6" fmla="*/ 51 w 58"/>
                <a:gd name="T7" fmla="*/ 34 h 39"/>
                <a:gd name="T8" fmla="*/ 23 w 58"/>
                <a:gd name="T9" fmla="*/ 18 h 39"/>
                <a:gd name="T10" fmla="*/ 45 w 58"/>
                <a:gd name="T11" fmla="*/ 35 h 39"/>
                <a:gd name="T12" fmla="*/ 38 w 58"/>
                <a:gd name="T13" fmla="*/ 39 h 39"/>
                <a:gd name="T14" fmla="*/ 12 w 58"/>
                <a:gd name="T15" fmla="*/ 26 h 39"/>
                <a:gd name="T16" fmla="*/ 0 w 58"/>
                <a:gd name="T17"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8" h="39">
                  <a:moveTo>
                    <a:pt x="0" y="0"/>
                  </a:moveTo>
                  <a:lnTo>
                    <a:pt x="0" y="0"/>
                  </a:lnTo>
                  <a:cubicBezTo>
                    <a:pt x="27" y="2"/>
                    <a:pt x="41" y="22"/>
                    <a:pt x="58" y="34"/>
                  </a:cubicBezTo>
                  <a:cubicBezTo>
                    <a:pt x="56" y="34"/>
                    <a:pt x="54" y="34"/>
                    <a:pt x="51" y="34"/>
                  </a:cubicBezTo>
                  <a:cubicBezTo>
                    <a:pt x="48" y="33"/>
                    <a:pt x="33" y="22"/>
                    <a:pt x="23" y="18"/>
                  </a:cubicBezTo>
                  <a:cubicBezTo>
                    <a:pt x="28" y="25"/>
                    <a:pt x="38" y="29"/>
                    <a:pt x="45" y="35"/>
                  </a:cubicBezTo>
                  <a:cubicBezTo>
                    <a:pt x="43" y="36"/>
                    <a:pt x="41" y="37"/>
                    <a:pt x="38" y="39"/>
                  </a:cubicBezTo>
                  <a:cubicBezTo>
                    <a:pt x="34" y="37"/>
                    <a:pt x="18" y="28"/>
                    <a:pt x="12" y="26"/>
                  </a:cubicBezTo>
                  <a:cubicBezTo>
                    <a:pt x="5" y="18"/>
                    <a:pt x="0" y="8"/>
                    <a:pt x="0"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75" name="Freeform 1048"/>
            <p:cNvSpPr>
              <a:spLocks/>
            </p:cNvSpPr>
            <p:nvPr userDrawn="1"/>
          </p:nvSpPr>
          <p:spPr bwMode="auto">
            <a:xfrm>
              <a:off x="251" y="255"/>
              <a:ext cx="3" cy="4"/>
            </a:xfrm>
            <a:custGeom>
              <a:avLst/>
              <a:gdLst>
                <a:gd name="T0" fmla="*/ 0 w 7"/>
                <a:gd name="T1" fmla="*/ 0 h 10"/>
                <a:gd name="T2" fmla="*/ 0 w 7"/>
                <a:gd name="T3" fmla="*/ 0 h 10"/>
                <a:gd name="T4" fmla="*/ 7 w 7"/>
                <a:gd name="T5" fmla="*/ 7 h 10"/>
                <a:gd name="T6" fmla="*/ 7 w 7"/>
                <a:gd name="T7" fmla="*/ 10 h 10"/>
                <a:gd name="T8" fmla="*/ 0 w 7"/>
                <a:gd name="T9" fmla="*/ 0 h 10"/>
              </a:gdLst>
              <a:ahLst/>
              <a:cxnLst>
                <a:cxn ang="0">
                  <a:pos x="T0" y="T1"/>
                </a:cxn>
                <a:cxn ang="0">
                  <a:pos x="T2" y="T3"/>
                </a:cxn>
                <a:cxn ang="0">
                  <a:pos x="T4" y="T5"/>
                </a:cxn>
                <a:cxn ang="0">
                  <a:pos x="T6" y="T7"/>
                </a:cxn>
                <a:cxn ang="0">
                  <a:pos x="T8" y="T9"/>
                </a:cxn>
              </a:cxnLst>
              <a:rect l="0" t="0" r="r" b="b"/>
              <a:pathLst>
                <a:path w="7" h="10">
                  <a:moveTo>
                    <a:pt x="0" y="0"/>
                  </a:moveTo>
                  <a:lnTo>
                    <a:pt x="0" y="0"/>
                  </a:lnTo>
                  <a:cubicBezTo>
                    <a:pt x="2" y="2"/>
                    <a:pt x="5" y="5"/>
                    <a:pt x="7" y="7"/>
                  </a:cubicBezTo>
                  <a:cubicBezTo>
                    <a:pt x="7" y="8"/>
                    <a:pt x="7" y="9"/>
                    <a:pt x="7" y="10"/>
                  </a:cubicBezTo>
                  <a:cubicBezTo>
                    <a:pt x="5" y="7"/>
                    <a:pt x="1" y="2"/>
                    <a:pt x="0"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76" name="Freeform 1049"/>
            <p:cNvSpPr>
              <a:spLocks/>
            </p:cNvSpPr>
            <p:nvPr userDrawn="1"/>
          </p:nvSpPr>
          <p:spPr bwMode="auto">
            <a:xfrm>
              <a:off x="252" y="251"/>
              <a:ext cx="45" cy="64"/>
            </a:xfrm>
            <a:custGeom>
              <a:avLst/>
              <a:gdLst>
                <a:gd name="T0" fmla="*/ 13 w 100"/>
                <a:gd name="T1" fmla="*/ 95 h 142"/>
                <a:gd name="T2" fmla="*/ 13 w 100"/>
                <a:gd name="T3" fmla="*/ 95 h 142"/>
                <a:gd name="T4" fmla="*/ 0 w 100"/>
                <a:gd name="T5" fmla="*/ 82 h 142"/>
                <a:gd name="T6" fmla="*/ 16 w 100"/>
                <a:gd name="T7" fmla="*/ 74 h 142"/>
                <a:gd name="T8" fmla="*/ 30 w 100"/>
                <a:gd name="T9" fmla="*/ 78 h 142"/>
                <a:gd name="T10" fmla="*/ 31 w 100"/>
                <a:gd name="T11" fmla="*/ 76 h 142"/>
                <a:gd name="T12" fmla="*/ 2 w 100"/>
                <a:gd name="T13" fmla="*/ 51 h 142"/>
                <a:gd name="T14" fmla="*/ 37 w 100"/>
                <a:gd name="T15" fmla="*/ 61 h 142"/>
                <a:gd name="T16" fmla="*/ 38 w 100"/>
                <a:gd name="T17" fmla="*/ 60 h 142"/>
                <a:gd name="T18" fmla="*/ 14 w 100"/>
                <a:gd name="T19" fmla="*/ 36 h 142"/>
                <a:gd name="T20" fmla="*/ 8 w 100"/>
                <a:gd name="T21" fmla="*/ 0 h 142"/>
                <a:gd name="T22" fmla="*/ 55 w 100"/>
                <a:gd name="T23" fmla="*/ 52 h 142"/>
                <a:gd name="T24" fmla="*/ 42 w 100"/>
                <a:gd name="T25" fmla="*/ 83 h 142"/>
                <a:gd name="T26" fmla="*/ 62 w 100"/>
                <a:gd name="T27" fmla="*/ 110 h 142"/>
                <a:gd name="T28" fmla="*/ 93 w 100"/>
                <a:gd name="T29" fmla="*/ 98 h 142"/>
                <a:gd name="T30" fmla="*/ 100 w 100"/>
                <a:gd name="T31" fmla="*/ 98 h 142"/>
                <a:gd name="T32" fmla="*/ 100 w 100"/>
                <a:gd name="T33" fmla="*/ 110 h 142"/>
                <a:gd name="T34" fmla="*/ 98 w 100"/>
                <a:gd name="T35" fmla="*/ 112 h 142"/>
                <a:gd name="T36" fmla="*/ 100 w 100"/>
                <a:gd name="T37" fmla="*/ 120 h 142"/>
                <a:gd name="T38" fmla="*/ 100 w 100"/>
                <a:gd name="T39" fmla="*/ 129 h 142"/>
                <a:gd name="T40" fmla="*/ 96 w 100"/>
                <a:gd name="T41" fmla="*/ 126 h 142"/>
                <a:gd name="T42" fmla="*/ 100 w 100"/>
                <a:gd name="T43" fmla="*/ 131 h 142"/>
                <a:gd name="T44" fmla="*/ 100 w 100"/>
                <a:gd name="T45" fmla="*/ 133 h 142"/>
                <a:gd name="T46" fmla="*/ 96 w 100"/>
                <a:gd name="T47" fmla="*/ 131 h 142"/>
                <a:gd name="T48" fmla="*/ 91 w 100"/>
                <a:gd name="T49" fmla="*/ 115 h 142"/>
                <a:gd name="T50" fmla="*/ 89 w 100"/>
                <a:gd name="T51" fmla="*/ 116 h 142"/>
                <a:gd name="T52" fmla="*/ 94 w 100"/>
                <a:gd name="T53" fmla="*/ 130 h 142"/>
                <a:gd name="T54" fmla="*/ 87 w 100"/>
                <a:gd name="T55" fmla="*/ 142 h 142"/>
                <a:gd name="T56" fmla="*/ 74 w 100"/>
                <a:gd name="T57" fmla="*/ 134 h 142"/>
                <a:gd name="T58" fmla="*/ 72 w 100"/>
                <a:gd name="T59" fmla="*/ 120 h 142"/>
                <a:gd name="T60" fmla="*/ 70 w 100"/>
                <a:gd name="T61" fmla="*/ 120 h 142"/>
                <a:gd name="T62" fmla="*/ 71 w 100"/>
                <a:gd name="T63" fmla="*/ 133 h 142"/>
                <a:gd name="T64" fmla="*/ 61 w 100"/>
                <a:gd name="T65" fmla="*/ 142 h 142"/>
                <a:gd name="T66" fmla="*/ 52 w 100"/>
                <a:gd name="T67" fmla="*/ 132 h 142"/>
                <a:gd name="T68" fmla="*/ 55 w 100"/>
                <a:gd name="T69" fmla="*/ 119 h 142"/>
                <a:gd name="T70" fmla="*/ 54 w 100"/>
                <a:gd name="T71" fmla="*/ 118 h 142"/>
                <a:gd name="T72" fmla="*/ 48 w 100"/>
                <a:gd name="T73" fmla="*/ 133 h 142"/>
                <a:gd name="T74" fmla="*/ 34 w 100"/>
                <a:gd name="T75" fmla="*/ 134 h 142"/>
                <a:gd name="T76" fmla="*/ 30 w 100"/>
                <a:gd name="T77" fmla="*/ 121 h 142"/>
                <a:gd name="T78" fmla="*/ 38 w 100"/>
                <a:gd name="T79" fmla="*/ 111 h 142"/>
                <a:gd name="T80" fmla="*/ 36 w 100"/>
                <a:gd name="T81" fmla="*/ 110 h 142"/>
                <a:gd name="T82" fmla="*/ 26 w 100"/>
                <a:gd name="T83" fmla="*/ 120 h 142"/>
                <a:gd name="T84" fmla="*/ 8 w 100"/>
                <a:gd name="T85" fmla="*/ 116 h 142"/>
                <a:gd name="T86" fmla="*/ 14 w 100"/>
                <a:gd name="T87" fmla="*/ 100 h 142"/>
                <a:gd name="T88" fmla="*/ 28 w 100"/>
                <a:gd name="T89" fmla="*/ 97 h 142"/>
                <a:gd name="T90" fmla="*/ 27 w 100"/>
                <a:gd name="T91" fmla="*/ 95 h 142"/>
                <a:gd name="T92" fmla="*/ 13 w 100"/>
                <a:gd name="T93" fmla="*/ 95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00" h="142">
                  <a:moveTo>
                    <a:pt x="13" y="95"/>
                  </a:moveTo>
                  <a:lnTo>
                    <a:pt x="13" y="95"/>
                  </a:lnTo>
                  <a:cubicBezTo>
                    <a:pt x="5" y="94"/>
                    <a:pt x="2" y="86"/>
                    <a:pt x="0" y="82"/>
                  </a:cubicBezTo>
                  <a:cubicBezTo>
                    <a:pt x="3" y="80"/>
                    <a:pt x="8" y="72"/>
                    <a:pt x="16" y="74"/>
                  </a:cubicBezTo>
                  <a:cubicBezTo>
                    <a:pt x="21" y="75"/>
                    <a:pt x="26" y="76"/>
                    <a:pt x="30" y="78"/>
                  </a:cubicBezTo>
                  <a:cubicBezTo>
                    <a:pt x="31" y="77"/>
                    <a:pt x="31" y="77"/>
                    <a:pt x="31" y="76"/>
                  </a:cubicBezTo>
                  <a:cubicBezTo>
                    <a:pt x="14" y="72"/>
                    <a:pt x="2" y="65"/>
                    <a:pt x="2" y="51"/>
                  </a:cubicBezTo>
                  <a:cubicBezTo>
                    <a:pt x="15" y="42"/>
                    <a:pt x="28" y="50"/>
                    <a:pt x="37" y="61"/>
                  </a:cubicBezTo>
                  <a:lnTo>
                    <a:pt x="38" y="60"/>
                  </a:lnTo>
                  <a:cubicBezTo>
                    <a:pt x="31" y="49"/>
                    <a:pt x="22" y="44"/>
                    <a:pt x="14" y="36"/>
                  </a:cubicBezTo>
                  <a:cubicBezTo>
                    <a:pt x="7" y="28"/>
                    <a:pt x="4" y="12"/>
                    <a:pt x="8" y="0"/>
                  </a:cubicBezTo>
                  <a:cubicBezTo>
                    <a:pt x="23" y="19"/>
                    <a:pt x="49" y="37"/>
                    <a:pt x="55" y="52"/>
                  </a:cubicBezTo>
                  <a:cubicBezTo>
                    <a:pt x="62" y="68"/>
                    <a:pt x="45" y="72"/>
                    <a:pt x="42" y="83"/>
                  </a:cubicBezTo>
                  <a:cubicBezTo>
                    <a:pt x="39" y="96"/>
                    <a:pt x="47" y="105"/>
                    <a:pt x="62" y="110"/>
                  </a:cubicBezTo>
                  <a:cubicBezTo>
                    <a:pt x="74" y="114"/>
                    <a:pt x="88" y="110"/>
                    <a:pt x="93" y="98"/>
                  </a:cubicBezTo>
                  <a:cubicBezTo>
                    <a:pt x="96" y="98"/>
                    <a:pt x="97" y="99"/>
                    <a:pt x="100" y="98"/>
                  </a:cubicBezTo>
                  <a:lnTo>
                    <a:pt x="100" y="110"/>
                  </a:lnTo>
                  <a:cubicBezTo>
                    <a:pt x="98" y="111"/>
                    <a:pt x="100" y="110"/>
                    <a:pt x="98" y="112"/>
                  </a:cubicBezTo>
                  <a:cubicBezTo>
                    <a:pt x="99" y="115"/>
                    <a:pt x="100" y="118"/>
                    <a:pt x="100" y="120"/>
                  </a:cubicBezTo>
                  <a:lnTo>
                    <a:pt x="100" y="129"/>
                  </a:lnTo>
                  <a:cubicBezTo>
                    <a:pt x="99" y="129"/>
                    <a:pt x="98" y="129"/>
                    <a:pt x="96" y="126"/>
                  </a:cubicBezTo>
                  <a:cubicBezTo>
                    <a:pt x="97" y="129"/>
                    <a:pt x="98" y="130"/>
                    <a:pt x="100" y="131"/>
                  </a:cubicBezTo>
                  <a:lnTo>
                    <a:pt x="100" y="133"/>
                  </a:lnTo>
                  <a:cubicBezTo>
                    <a:pt x="99" y="133"/>
                    <a:pt x="97" y="132"/>
                    <a:pt x="96" y="131"/>
                  </a:cubicBezTo>
                  <a:cubicBezTo>
                    <a:pt x="94" y="127"/>
                    <a:pt x="93" y="119"/>
                    <a:pt x="91" y="115"/>
                  </a:cubicBezTo>
                  <a:cubicBezTo>
                    <a:pt x="91" y="114"/>
                    <a:pt x="89" y="114"/>
                    <a:pt x="89" y="116"/>
                  </a:cubicBezTo>
                  <a:cubicBezTo>
                    <a:pt x="90" y="118"/>
                    <a:pt x="93" y="128"/>
                    <a:pt x="94" y="130"/>
                  </a:cubicBezTo>
                  <a:cubicBezTo>
                    <a:pt x="95" y="137"/>
                    <a:pt x="90" y="138"/>
                    <a:pt x="87" y="142"/>
                  </a:cubicBezTo>
                  <a:cubicBezTo>
                    <a:pt x="81" y="139"/>
                    <a:pt x="75" y="141"/>
                    <a:pt x="74" y="134"/>
                  </a:cubicBezTo>
                  <a:cubicBezTo>
                    <a:pt x="73" y="129"/>
                    <a:pt x="73" y="125"/>
                    <a:pt x="72" y="120"/>
                  </a:cubicBezTo>
                  <a:cubicBezTo>
                    <a:pt x="72" y="119"/>
                    <a:pt x="70" y="119"/>
                    <a:pt x="70" y="120"/>
                  </a:cubicBezTo>
                  <a:cubicBezTo>
                    <a:pt x="71" y="125"/>
                    <a:pt x="71" y="132"/>
                    <a:pt x="71" y="133"/>
                  </a:cubicBezTo>
                  <a:cubicBezTo>
                    <a:pt x="71" y="139"/>
                    <a:pt x="65" y="139"/>
                    <a:pt x="61" y="142"/>
                  </a:cubicBezTo>
                  <a:cubicBezTo>
                    <a:pt x="57" y="139"/>
                    <a:pt x="51" y="138"/>
                    <a:pt x="52" y="132"/>
                  </a:cubicBezTo>
                  <a:cubicBezTo>
                    <a:pt x="52" y="130"/>
                    <a:pt x="55" y="122"/>
                    <a:pt x="55" y="119"/>
                  </a:cubicBezTo>
                  <a:cubicBezTo>
                    <a:pt x="56" y="118"/>
                    <a:pt x="54" y="118"/>
                    <a:pt x="54" y="118"/>
                  </a:cubicBezTo>
                  <a:cubicBezTo>
                    <a:pt x="53" y="122"/>
                    <a:pt x="50" y="129"/>
                    <a:pt x="48" y="133"/>
                  </a:cubicBezTo>
                  <a:cubicBezTo>
                    <a:pt x="45" y="138"/>
                    <a:pt x="40" y="134"/>
                    <a:pt x="34" y="134"/>
                  </a:cubicBezTo>
                  <a:cubicBezTo>
                    <a:pt x="32" y="130"/>
                    <a:pt x="26" y="126"/>
                    <a:pt x="30" y="121"/>
                  </a:cubicBezTo>
                  <a:cubicBezTo>
                    <a:pt x="31" y="119"/>
                    <a:pt x="38" y="111"/>
                    <a:pt x="38" y="111"/>
                  </a:cubicBezTo>
                  <a:cubicBezTo>
                    <a:pt x="38" y="110"/>
                    <a:pt x="37" y="109"/>
                    <a:pt x="36" y="110"/>
                  </a:cubicBezTo>
                  <a:cubicBezTo>
                    <a:pt x="34" y="111"/>
                    <a:pt x="31" y="115"/>
                    <a:pt x="26" y="120"/>
                  </a:cubicBezTo>
                  <a:cubicBezTo>
                    <a:pt x="21" y="124"/>
                    <a:pt x="11" y="116"/>
                    <a:pt x="8" y="116"/>
                  </a:cubicBezTo>
                  <a:cubicBezTo>
                    <a:pt x="9" y="111"/>
                    <a:pt x="8" y="103"/>
                    <a:pt x="14" y="100"/>
                  </a:cubicBezTo>
                  <a:cubicBezTo>
                    <a:pt x="19" y="98"/>
                    <a:pt x="26" y="97"/>
                    <a:pt x="28" y="97"/>
                  </a:cubicBezTo>
                  <a:cubicBezTo>
                    <a:pt x="28" y="96"/>
                    <a:pt x="27" y="95"/>
                    <a:pt x="27" y="95"/>
                  </a:cubicBezTo>
                  <a:cubicBezTo>
                    <a:pt x="23" y="96"/>
                    <a:pt x="17" y="96"/>
                    <a:pt x="13" y="95"/>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77" name="Freeform 1050"/>
            <p:cNvSpPr>
              <a:spLocks/>
            </p:cNvSpPr>
            <p:nvPr userDrawn="1"/>
          </p:nvSpPr>
          <p:spPr bwMode="auto">
            <a:xfrm>
              <a:off x="224" y="248"/>
              <a:ext cx="10" cy="7"/>
            </a:xfrm>
            <a:custGeom>
              <a:avLst/>
              <a:gdLst>
                <a:gd name="T0" fmla="*/ 0 w 22"/>
                <a:gd name="T1" fmla="*/ 0 h 16"/>
                <a:gd name="T2" fmla="*/ 0 w 22"/>
                <a:gd name="T3" fmla="*/ 0 h 16"/>
                <a:gd name="T4" fmla="*/ 22 w 22"/>
                <a:gd name="T5" fmla="*/ 14 h 16"/>
                <a:gd name="T6" fmla="*/ 20 w 22"/>
                <a:gd name="T7" fmla="*/ 14 h 16"/>
                <a:gd name="T8" fmla="*/ 20 w 22"/>
                <a:gd name="T9" fmla="*/ 16 h 16"/>
                <a:gd name="T10" fmla="*/ 0 w 22"/>
                <a:gd name="T11" fmla="*/ 0 h 16"/>
              </a:gdLst>
              <a:ahLst/>
              <a:cxnLst>
                <a:cxn ang="0">
                  <a:pos x="T0" y="T1"/>
                </a:cxn>
                <a:cxn ang="0">
                  <a:pos x="T2" y="T3"/>
                </a:cxn>
                <a:cxn ang="0">
                  <a:pos x="T4" y="T5"/>
                </a:cxn>
                <a:cxn ang="0">
                  <a:pos x="T6" y="T7"/>
                </a:cxn>
                <a:cxn ang="0">
                  <a:pos x="T8" y="T9"/>
                </a:cxn>
                <a:cxn ang="0">
                  <a:pos x="T10" y="T11"/>
                </a:cxn>
              </a:cxnLst>
              <a:rect l="0" t="0" r="r" b="b"/>
              <a:pathLst>
                <a:path w="22" h="16">
                  <a:moveTo>
                    <a:pt x="0" y="0"/>
                  </a:moveTo>
                  <a:lnTo>
                    <a:pt x="0" y="0"/>
                  </a:lnTo>
                  <a:cubicBezTo>
                    <a:pt x="6" y="3"/>
                    <a:pt x="19" y="11"/>
                    <a:pt x="22" y="14"/>
                  </a:cubicBezTo>
                  <a:cubicBezTo>
                    <a:pt x="21" y="14"/>
                    <a:pt x="21" y="14"/>
                    <a:pt x="20" y="14"/>
                  </a:cubicBezTo>
                  <a:cubicBezTo>
                    <a:pt x="20" y="15"/>
                    <a:pt x="20" y="16"/>
                    <a:pt x="20" y="16"/>
                  </a:cubicBezTo>
                  <a:cubicBezTo>
                    <a:pt x="16" y="12"/>
                    <a:pt x="5" y="4"/>
                    <a:pt x="0"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78" name="Freeform 1051"/>
            <p:cNvSpPr>
              <a:spLocks/>
            </p:cNvSpPr>
            <p:nvPr userDrawn="1"/>
          </p:nvSpPr>
          <p:spPr bwMode="auto">
            <a:xfrm>
              <a:off x="315" y="243"/>
              <a:ext cx="8" cy="31"/>
            </a:xfrm>
            <a:custGeom>
              <a:avLst/>
              <a:gdLst>
                <a:gd name="T0" fmla="*/ 2 w 17"/>
                <a:gd name="T1" fmla="*/ 0 h 68"/>
                <a:gd name="T2" fmla="*/ 2 w 17"/>
                <a:gd name="T3" fmla="*/ 0 h 68"/>
                <a:gd name="T4" fmla="*/ 9 w 17"/>
                <a:gd name="T5" fmla="*/ 14 h 68"/>
                <a:gd name="T6" fmla="*/ 16 w 17"/>
                <a:gd name="T7" fmla="*/ 68 h 68"/>
                <a:gd name="T8" fmla="*/ 0 w 17"/>
                <a:gd name="T9" fmla="*/ 16 h 68"/>
                <a:gd name="T10" fmla="*/ 14 w 17"/>
                <a:gd name="T11" fmla="*/ 42 h 68"/>
                <a:gd name="T12" fmla="*/ 2 w 17"/>
                <a:gd name="T13" fmla="*/ 0 h 68"/>
              </a:gdLst>
              <a:ahLst/>
              <a:cxnLst>
                <a:cxn ang="0">
                  <a:pos x="T0" y="T1"/>
                </a:cxn>
                <a:cxn ang="0">
                  <a:pos x="T2" y="T3"/>
                </a:cxn>
                <a:cxn ang="0">
                  <a:pos x="T4" y="T5"/>
                </a:cxn>
                <a:cxn ang="0">
                  <a:pos x="T6" y="T7"/>
                </a:cxn>
                <a:cxn ang="0">
                  <a:pos x="T8" y="T9"/>
                </a:cxn>
                <a:cxn ang="0">
                  <a:pos x="T10" y="T11"/>
                </a:cxn>
                <a:cxn ang="0">
                  <a:pos x="T12" y="T13"/>
                </a:cxn>
              </a:cxnLst>
              <a:rect l="0" t="0" r="r" b="b"/>
              <a:pathLst>
                <a:path w="17" h="68">
                  <a:moveTo>
                    <a:pt x="2" y="0"/>
                  </a:moveTo>
                  <a:lnTo>
                    <a:pt x="2" y="0"/>
                  </a:lnTo>
                  <a:cubicBezTo>
                    <a:pt x="2" y="0"/>
                    <a:pt x="8" y="12"/>
                    <a:pt x="9" y="14"/>
                  </a:cubicBezTo>
                  <a:cubicBezTo>
                    <a:pt x="16" y="25"/>
                    <a:pt x="17" y="44"/>
                    <a:pt x="16" y="68"/>
                  </a:cubicBezTo>
                  <a:cubicBezTo>
                    <a:pt x="12" y="44"/>
                    <a:pt x="1" y="26"/>
                    <a:pt x="0" y="16"/>
                  </a:cubicBezTo>
                  <a:cubicBezTo>
                    <a:pt x="5" y="22"/>
                    <a:pt x="10" y="31"/>
                    <a:pt x="14" y="42"/>
                  </a:cubicBezTo>
                  <a:cubicBezTo>
                    <a:pt x="13" y="36"/>
                    <a:pt x="5" y="7"/>
                    <a:pt x="2"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79" name="Freeform 1052"/>
            <p:cNvSpPr>
              <a:spLocks/>
            </p:cNvSpPr>
            <p:nvPr userDrawn="1"/>
          </p:nvSpPr>
          <p:spPr bwMode="auto">
            <a:xfrm>
              <a:off x="199" y="245"/>
              <a:ext cx="40" cy="25"/>
            </a:xfrm>
            <a:custGeom>
              <a:avLst/>
              <a:gdLst>
                <a:gd name="T0" fmla="*/ 1 w 88"/>
                <a:gd name="T1" fmla="*/ 1 h 55"/>
                <a:gd name="T2" fmla="*/ 1 w 88"/>
                <a:gd name="T3" fmla="*/ 1 h 55"/>
                <a:gd name="T4" fmla="*/ 45 w 88"/>
                <a:gd name="T5" fmla="*/ 15 h 55"/>
                <a:gd name="T6" fmla="*/ 79 w 88"/>
                <a:gd name="T7" fmla="*/ 37 h 55"/>
                <a:gd name="T8" fmla="*/ 88 w 88"/>
                <a:gd name="T9" fmla="*/ 49 h 55"/>
                <a:gd name="T10" fmla="*/ 81 w 88"/>
                <a:gd name="T11" fmla="*/ 49 h 55"/>
                <a:gd name="T12" fmla="*/ 31 w 88"/>
                <a:gd name="T13" fmla="*/ 23 h 55"/>
                <a:gd name="T14" fmla="*/ 73 w 88"/>
                <a:gd name="T15" fmla="*/ 51 h 55"/>
                <a:gd name="T16" fmla="*/ 67 w 88"/>
                <a:gd name="T17" fmla="*/ 55 h 55"/>
                <a:gd name="T18" fmla="*/ 27 w 88"/>
                <a:gd name="T19" fmla="*/ 37 h 55"/>
                <a:gd name="T20" fmla="*/ 1 w 88"/>
                <a:gd name="T21" fmla="*/ 1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8" h="55">
                  <a:moveTo>
                    <a:pt x="1" y="1"/>
                  </a:moveTo>
                  <a:lnTo>
                    <a:pt x="1" y="1"/>
                  </a:lnTo>
                  <a:cubicBezTo>
                    <a:pt x="16" y="0"/>
                    <a:pt x="33" y="8"/>
                    <a:pt x="45" y="15"/>
                  </a:cubicBezTo>
                  <a:cubicBezTo>
                    <a:pt x="53" y="20"/>
                    <a:pt x="68" y="29"/>
                    <a:pt x="79" y="37"/>
                  </a:cubicBezTo>
                  <a:cubicBezTo>
                    <a:pt x="81" y="42"/>
                    <a:pt x="82" y="41"/>
                    <a:pt x="88" y="49"/>
                  </a:cubicBezTo>
                  <a:cubicBezTo>
                    <a:pt x="83" y="48"/>
                    <a:pt x="83" y="49"/>
                    <a:pt x="81" y="49"/>
                  </a:cubicBezTo>
                  <a:cubicBezTo>
                    <a:pt x="75" y="45"/>
                    <a:pt x="47" y="29"/>
                    <a:pt x="31" y="23"/>
                  </a:cubicBezTo>
                  <a:cubicBezTo>
                    <a:pt x="44" y="34"/>
                    <a:pt x="68" y="48"/>
                    <a:pt x="73" y="51"/>
                  </a:cubicBezTo>
                  <a:cubicBezTo>
                    <a:pt x="70" y="52"/>
                    <a:pt x="68" y="54"/>
                    <a:pt x="67" y="55"/>
                  </a:cubicBezTo>
                  <a:cubicBezTo>
                    <a:pt x="58" y="52"/>
                    <a:pt x="35" y="43"/>
                    <a:pt x="27" y="37"/>
                  </a:cubicBezTo>
                  <a:cubicBezTo>
                    <a:pt x="15" y="29"/>
                    <a:pt x="0" y="18"/>
                    <a:pt x="1" y="1"/>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80" name="Freeform 1053"/>
            <p:cNvSpPr>
              <a:spLocks/>
            </p:cNvSpPr>
            <p:nvPr userDrawn="1"/>
          </p:nvSpPr>
          <p:spPr bwMode="auto">
            <a:xfrm>
              <a:off x="317" y="243"/>
              <a:ext cx="14" cy="32"/>
            </a:xfrm>
            <a:custGeom>
              <a:avLst/>
              <a:gdLst>
                <a:gd name="T0" fmla="*/ 0 w 31"/>
                <a:gd name="T1" fmla="*/ 0 h 72"/>
                <a:gd name="T2" fmla="*/ 0 w 31"/>
                <a:gd name="T3" fmla="*/ 0 h 72"/>
                <a:gd name="T4" fmla="*/ 27 w 31"/>
                <a:gd name="T5" fmla="*/ 38 h 72"/>
                <a:gd name="T6" fmla="*/ 30 w 31"/>
                <a:gd name="T7" fmla="*/ 72 h 72"/>
                <a:gd name="T8" fmla="*/ 0 w 31"/>
                <a:gd name="T9" fmla="*/ 0 h 72"/>
              </a:gdLst>
              <a:ahLst/>
              <a:cxnLst>
                <a:cxn ang="0">
                  <a:pos x="T0" y="T1"/>
                </a:cxn>
                <a:cxn ang="0">
                  <a:pos x="T2" y="T3"/>
                </a:cxn>
                <a:cxn ang="0">
                  <a:pos x="T4" y="T5"/>
                </a:cxn>
                <a:cxn ang="0">
                  <a:pos x="T6" y="T7"/>
                </a:cxn>
                <a:cxn ang="0">
                  <a:pos x="T8" y="T9"/>
                </a:cxn>
              </a:cxnLst>
              <a:rect l="0" t="0" r="r" b="b"/>
              <a:pathLst>
                <a:path w="31" h="72">
                  <a:moveTo>
                    <a:pt x="0" y="0"/>
                  </a:moveTo>
                  <a:lnTo>
                    <a:pt x="0" y="0"/>
                  </a:lnTo>
                  <a:cubicBezTo>
                    <a:pt x="10" y="12"/>
                    <a:pt x="23" y="29"/>
                    <a:pt x="27" y="38"/>
                  </a:cubicBezTo>
                  <a:cubicBezTo>
                    <a:pt x="31" y="52"/>
                    <a:pt x="30" y="64"/>
                    <a:pt x="30" y="72"/>
                  </a:cubicBezTo>
                  <a:cubicBezTo>
                    <a:pt x="25" y="46"/>
                    <a:pt x="15" y="23"/>
                    <a:pt x="0"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81" name="Freeform 1054"/>
            <p:cNvSpPr>
              <a:spLocks/>
            </p:cNvSpPr>
            <p:nvPr userDrawn="1"/>
          </p:nvSpPr>
          <p:spPr bwMode="auto">
            <a:xfrm>
              <a:off x="305" y="243"/>
              <a:ext cx="11" cy="33"/>
            </a:xfrm>
            <a:custGeom>
              <a:avLst/>
              <a:gdLst>
                <a:gd name="T0" fmla="*/ 10 w 25"/>
                <a:gd name="T1" fmla="*/ 0 h 74"/>
                <a:gd name="T2" fmla="*/ 10 w 25"/>
                <a:gd name="T3" fmla="*/ 0 h 74"/>
                <a:gd name="T4" fmla="*/ 23 w 25"/>
                <a:gd name="T5" fmla="*/ 16 h 74"/>
                <a:gd name="T6" fmla="*/ 21 w 25"/>
                <a:gd name="T7" fmla="*/ 69 h 74"/>
                <a:gd name="T8" fmla="*/ 13 w 25"/>
                <a:gd name="T9" fmla="*/ 29 h 74"/>
                <a:gd name="T10" fmla="*/ 6 w 25"/>
                <a:gd name="T11" fmla="*/ 74 h 74"/>
                <a:gd name="T12" fmla="*/ 6 w 25"/>
                <a:gd name="T13" fmla="*/ 20 h 74"/>
                <a:gd name="T14" fmla="*/ 0 w 25"/>
                <a:gd name="T15" fmla="*/ 8 h 74"/>
                <a:gd name="T16" fmla="*/ 20 w 25"/>
                <a:gd name="T17" fmla="*/ 30 h 74"/>
                <a:gd name="T18" fmla="*/ 10 w 25"/>
                <a:gd name="T19" fmla="*/ 0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 h="74">
                  <a:moveTo>
                    <a:pt x="10" y="0"/>
                  </a:moveTo>
                  <a:lnTo>
                    <a:pt x="10" y="0"/>
                  </a:lnTo>
                  <a:cubicBezTo>
                    <a:pt x="14" y="4"/>
                    <a:pt x="21" y="11"/>
                    <a:pt x="23" y="16"/>
                  </a:cubicBezTo>
                  <a:cubicBezTo>
                    <a:pt x="25" y="30"/>
                    <a:pt x="24" y="56"/>
                    <a:pt x="21" y="69"/>
                  </a:cubicBezTo>
                  <a:cubicBezTo>
                    <a:pt x="21" y="56"/>
                    <a:pt x="19" y="37"/>
                    <a:pt x="13" y="29"/>
                  </a:cubicBezTo>
                  <a:cubicBezTo>
                    <a:pt x="17" y="43"/>
                    <a:pt x="14" y="58"/>
                    <a:pt x="6" y="74"/>
                  </a:cubicBezTo>
                  <a:cubicBezTo>
                    <a:pt x="10" y="60"/>
                    <a:pt x="11" y="34"/>
                    <a:pt x="6" y="20"/>
                  </a:cubicBezTo>
                  <a:cubicBezTo>
                    <a:pt x="5" y="16"/>
                    <a:pt x="2" y="11"/>
                    <a:pt x="0" y="8"/>
                  </a:cubicBezTo>
                  <a:cubicBezTo>
                    <a:pt x="6" y="11"/>
                    <a:pt x="17" y="23"/>
                    <a:pt x="20" y="30"/>
                  </a:cubicBezTo>
                  <a:cubicBezTo>
                    <a:pt x="17" y="18"/>
                    <a:pt x="14" y="10"/>
                    <a:pt x="10"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82" name="Freeform 1055"/>
            <p:cNvSpPr>
              <a:spLocks/>
            </p:cNvSpPr>
            <p:nvPr userDrawn="1"/>
          </p:nvSpPr>
          <p:spPr bwMode="auto">
            <a:xfrm>
              <a:off x="276" y="241"/>
              <a:ext cx="14" cy="8"/>
            </a:xfrm>
            <a:custGeom>
              <a:avLst/>
              <a:gdLst>
                <a:gd name="T0" fmla="*/ 5 w 32"/>
                <a:gd name="T1" fmla="*/ 6 h 16"/>
                <a:gd name="T2" fmla="*/ 5 w 32"/>
                <a:gd name="T3" fmla="*/ 6 h 16"/>
                <a:gd name="T4" fmla="*/ 32 w 32"/>
                <a:gd name="T5" fmla="*/ 2 h 16"/>
                <a:gd name="T6" fmla="*/ 2 w 32"/>
                <a:gd name="T7" fmla="*/ 16 h 16"/>
                <a:gd name="T8" fmla="*/ 5 w 32"/>
                <a:gd name="T9" fmla="*/ 6 h 16"/>
              </a:gdLst>
              <a:ahLst/>
              <a:cxnLst>
                <a:cxn ang="0">
                  <a:pos x="T0" y="T1"/>
                </a:cxn>
                <a:cxn ang="0">
                  <a:pos x="T2" y="T3"/>
                </a:cxn>
                <a:cxn ang="0">
                  <a:pos x="T4" y="T5"/>
                </a:cxn>
                <a:cxn ang="0">
                  <a:pos x="T6" y="T7"/>
                </a:cxn>
                <a:cxn ang="0">
                  <a:pos x="T8" y="T9"/>
                </a:cxn>
              </a:cxnLst>
              <a:rect l="0" t="0" r="r" b="b"/>
              <a:pathLst>
                <a:path w="32" h="16">
                  <a:moveTo>
                    <a:pt x="5" y="6"/>
                  </a:moveTo>
                  <a:lnTo>
                    <a:pt x="5" y="6"/>
                  </a:lnTo>
                  <a:cubicBezTo>
                    <a:pt x="12" y="1"/>
                    <a:pt x="20" y="0"/>
                    <a:pt x="32" y="2"/>
                  </a:cubicBezTo>
                  <a:cubicBezTo>
                    <a:pt x="23" y="2"/>
                    <a:pt x="6" y="0"/>
                    <a:pt x="2" y="16"/>
                  </a:cubicBezTo>
                  <a:cubicBezTo>
                    <a:pt x="0" y="13"/>
                    <a:pt x="1" y="8"/>
                    <a:pt x="5" y="6"/>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83" name="Freeform 1056"/>
            <p:cNvSpPr>
              <a:spLocks/>
            </p:cNvSpPr>
            <p:nvPr userDrawn="1"/>
          </p:nvSpPr>
          <p:spPr bwMode="auto">
            <a:xfrm>
              <a:off x="259" y="238"/>
              <a:ext cx="26" cy="9"/>
            </a:xfrm>
            <a:custGeom>
              <a:avLst/>
              <a:gdLst>
                <a:gd name="T0" fmla="*/ 44 w 59"/>
                <a:gd name="T1" fmla="*/ 2 h 20"/>
                <a:gd name="T2" fmla="*/ 44 w 59"/>
                <a:gd name="T3" fmla="*/ 2 h 20"/>
                <a:gd name="T4" fmla="*/ 59 w 59"/>
                <a:gd name="T5" fmla="*/ 3 h 20"/>
                <a:gd name="T6" fmla="*/ 22 w 59"/>
                <a:gd name="T7" fmla="*/ 18 h 20"/>
                <a:gd name="T8" fmla="*/ 0 w 59"/>
                <a:gd name="T9" fmla="*/ 9 h 20"/>
                <a:gd name="T10" fmla="*/ 19 w 59"/>
                <a:gd name="T11" fmla="*/ 10 h 20"/>
                <a:gd name="T12" fmla="*/ 44 w 59"/>
                <a:gd name="T13" fmla="*/ 2 h 20"/>
              </a:gdLst>
              <a:ahLst/>
              <a:cxnLst>
                <a:cxn ang="0">
                  <a:pos x="T0" y="T1"/>
                </a:cxn>
                <a:cxn ang="0">
                  <a:pos x="T2" y="T3"/>
                </a:cxn>
                <a:cxn ang="0">
                  <a:pos x="T4" y="T5"/>
                </a:cxn>
                <a:cxn ang="0">
                  <a:pos x="T6" y="T7"/>
                </a:cxn>
                <a:cxn ang="0">
                  <a:pos x="T8" y="T9"/>
                </a:cxn>
                <a:cxn ang="0">
                  <a:pos x="T10" y="T11"/>
                </a:cxn>
                <a:cxn ang="0">
                  <a:pos x="T12" y="T13"/>
                </a:cxn>
              </a:cxnLst>
              <a:rect l="0" t="0" r="r" b="b"/>
              <a:pathLst>
                <a:path w="59" h="20">
                  <a:moveTo>
                    <a:pt x="44" y="2"/>
                  </a:moveTo>
                  <a:lnTo>
                    <a:pt x="44" y="2"/>
                  </a:lnTo>
                  <a:cubicBezTo>
                    <a:pt x="47" y="1"/>
                    <a:pt x="54" y="0"/>
                    <a:pt x="59" y="3"/>
                  </a:cubicBezTo>
                  <a:cubicBezTo>
                    <a:pt x="33" y="3"/>
                    <a:pt x="32" y="15"/>
                    <a:pt x="22" y="18"/>
                  </a:cubicBezTo>
                  <a:cubicBezTo>
                    <a:pt x="14" y="20"/>
                    <a:pt x="4" y="17"/>
                    <a:pt x="0" y="9"/>
                  </a:cubicBezTo>
                  <a:cubicBezTo>
                    <a:pt x="6" y="12"/>
                    <a:pt x="12" y="12"/>
                    <a:pt x="19" y="10"/>
                  </a:cubicBezTo>
                  <a:cubicBezTo>
                    <a:pt x="27" y="8"/>
                    <a:pt x="34" y="3"/>
                    <a:pt x="44" y="2"/>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84" name="Freeform 1057"/>
            <p:cNvSpPr>
              <a:spLocks/>
            </p:cNvSpPr>
            <p:nvPr userDrawn="1"/>
          </p:nvSpPr>
          <p:spPr bwMode="auto">
            <a:xfrm>
              <a:off x="308" y="236"/>
              <a:ext cx="12" cy="19"/>
            </a:xfrm>
            <a:custGeom>
              <a:avLst/>
              <a:gdLst>
                <a:gd name="T0" fmla="*/ 0 w 26"/>
                <a:gd name="T1" fmla="*/ 0 h 42"/>
                <a:gd name="T2" fmla="*/ 0 w 26"/>
                <a:gd name="T3" fmla="*/ 0 h 42"/>
                <a:gd name="T4" fmla="*/ 15 w 26"/>
                <a:gd name="T5" fmla="*/ 20 h 42"/>
                <a:gd name="T6" fmla="*/ 2 w 26"/>
                <a:gd name="T7" fmla="*/ 0 h 42"/>
                <a:gd name="T8" fmla="*/ 14 w 26"/>
                <a:gd name="T9" fmla="*/ 9 h 42"/>
                <a:gd name="T10" fmla="*/ 26 w 26"/>
                <a:gd name="T11" fmla="*/ 42 h 42"/>
                <a:gd name="T12" fmla="*/ 3 w 26"/>
                <a:gd name="T13" fmla="*/ 13 h 42"/>
                <a:gd name="T14" fmla="*/ 0 w 26"/>
                <a:gd name="T15" fmla="*/ 0 h 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 h="42">
                  <a:moveTo>
                    <a:pt x="0" y="0"/>
                  </a:moveTo>
                  <a:lnTo>
                    <a:pt x="0" y="0"/>
                  </a:lnTo>
                  <a:cubicBezTo>
                    <a:pt x="3" y="4"/>
                    <a:pt x="11" y="16"/>
                    <a:pt x="15" y="20"/>
                  </a:cubicBezTo>
                  <a:cubicBezTo>
                    <a:pt x="12" y="13"/>
                    <a:pt x="6" y="6"/>
                    <a:pt x="2" y="0"/>
                  </a:cubicBezTo>
                  <a:cubicBezTo>
                    <a:pt x="4" y="3"/>
                    <a:pt x="11" y="7"/>
                    <a:pt x="14" y="9"/>
                  </a:cubicBezTo>
                  <a:cubicBezTo>
                    <a:pt x="18" y="16"/>
                    <a:pt x="24" y="33"/>
                    <a:pt x="26" y="42"/>
                  </a:cubicBezTo>
                  <a:cubicBezTo>
                    <a:pt x="18" y="30"/>
                    <a:pt x="8" y="18"/>
                    <a:pt x="3" y="13"/>
                  </a:cubicBezTo>
                  <a:cubicBezTo>
                    <a:pt x="3" y="9"/>
                    <a:pt x="1" y="4"/>
                    <a:pt x="0"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85" name="Freeform 1058"/>
            <p:cNvSpPr>
              <a:spLocks/>
            </p:cNvSpPr>
            <p:nvPr userDrawn="1"/>
          </p:nvSpPr>
          <p:spPr bwMode="auto">
            <a:xfrm>
              <a:off x="238" y="237"/>
              <a:ext cx="17" cy="28"/>
            </a:xfrm>
            <a:custGeom>
              <a:avLst/>
              <a:gdLst>
                <a:gd name="T0" fmla="*/ 8 w 38"/>
                <a:gd name="T1" fmla="*/ 0 h 62"/>
                <a:gd name="T2" fmla="*/ 8 w 38"/>
                <a:gd name="T3" fmla="*/ 0 h 62"/>
                <a:gd name="T4" fmla="*/ 35 w 38"/>
                <a:gd name="T5" fmla="*/ 34 h 62"/>
                <a:gd name="T6" fmla="*/ 34 w 38"/>
                <a:gd name="T7" fmla="*/ 44 h 62"/>
                <a:gd name="T8" fmla="*/ 19 w 38"/>
                <a:gd name="T9" fmla="*/ 28 h 62"/>
                <a:gd name="T10" fmla="*/ 35 w 38"/>
                <a:gd name="T11" fmla="*/ 51 h 62"/>
                <a:gd name="T12" fmla="*/ 38 w 38"/>
                <a:gd name="T13" fmla="*/ 62 h 62"/>
                <a:gd name="T14" fmla="*/ 15 w 38"/>
                <a:gd name="T15" fmla="*/ 42 h 62"/>
                <a:gd name="T16" fmla="*/ 8 w 38"/>
                <a:gd name="T17" fmla="*/ 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8" h="62">
                  <a:moveTo>
                    <a:pt x="8" y="0"/>
                  </a:moveTo>
                  <a:lnTo>
                    <a:pt x="8" y="0"/>
                  </a:lnTo>
                  <a:cubicBezTo>
                    <a:pt x="13" y="14"/>
                    <a:pt x="27" y="28"/>
                    <a:pt x="35" y="34"/>
                  </a:cubicBezTo>
                  <a:cubicBezTo>
                    <a:pt x="34" y="38"/>
                    <a:pt x="34" y="41"/>
                    <a:pt x="34" y="44"/>
                  </a:cubicBezTo>
                  <a:cubicBezTo>
                    <a:pt x="32" y="42"/>
                    <a:pt x="25" y="34"/>
                    <a:pt x="19" y="28"/>
                  </a:cubicBezTo>
                  <a:cubicBezTo>
                    <a:pt x="23" y="38"/>
                    <a:pt x="31" y="47"/>
                    <a:pt x="35" y="51"/>
                  </a:cubicBezTo>
                  <a:cubicBezTo>
                    <a:pt x="35" y="54"/>
                    <a:pt x="36" y="58"/>
                    <a:pt x="38" y="62"/>
                  </a:cubicBezTo>
                  <a:cubicBezTo>
                    <a:pt x="32" y="57"/>
                    <a:pt x="20" y="47"/>
                    <a:pt x="15" y="42"/>
                  </a:cubicBezTo>
                  <a:cubicBezTo>
                    <a:pt x="5" y="31"/>
                    <a:pt x="0" y="14"/>
                    <a:pt x="8"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86" name="Freeform 1059"/>
            <p:cNvSpPr>
              <a:spLocks/>
            </p:cNvSpPr>
            <p:nvPr userDrawn="1"/>
          </p:nvSpPr>
          <p:spPr bwMode="auto">
            <a:xfrm>
              <a:off x="228" y="231"/>
              <a:ext cx="10" cy="14"/>
            </a:xfrm>
            <a:custGeom>
              <a:avLst/>
              <a:gdLst>
                <a:gd name="T0" fmla="*/ 0 w 23"/>
                <a:gd name="T1" fmla="*/ 0 h 30"/>
                <a:gd name="T2" fmla="*/ 0 w 23"/>
                <a:gd name="T3" fmla="*/ 0 h 30"/>
                <a:gd name="T4" fmla="*/ 23 w 23"/>
                <a:gd name="T5" fmla="*/ 26 h 30"/>
                <a:gd name="T6" fmla="*/ 23 w 23"/>
                <a:gd name="T7" fmla="*/ 30 h 30"/>
                <a:gd name="T8" fmla="*/ 0 w 23"/>
                <a:gd name="T9" fmla="*/ 0 h 30"/>
              </a:gdLst>
              <a:ahLst/>
              <a:cxnLst>
                <a:cxn ang="0">
                  <a:pos x="T0" y="T1"/>
                </a:cxn>
                <a:cxn ang="0">
                  <a:pos x="T2" y="T3"/>
                </a:cxn>
                <a:cxn ang="0">
                  <a:pos x="T4" y="T5"/>
                </a:cxn>
                <a:cxn ang="0">
                  <a:pos x="T6" y="T7"/>
                </a:cxn>
                <a:cxn ang="0">
                  <a:pos x="T8" y="T9"/>
                </a:cxn>
              </a:cxnLst>
              <a:rect l="0" t="0" r="r" b="b"/>
              <a:pathLst>
                <a:path w="23" h="30">
                  <a:moveTo>
                    <a:pt x="0" y="0"/>
                  </a:moveTo>
                  <a:lnTo>
                    <a:pt x="0" y="0"/>
                  </a:lnTo>
                  <a:cubicBezTo>
                    <a:pt x="7" y="10"/>
                    <a:pt x="21" y="25"/>
                    <a:pt x="23" y="26"/>
                  </a:cubicBezTo>
                  <a:cubicBezTo>
                    <a:pt x="23" y="27"/>
                    <a:pt x="23" y="28"/>
                    <a:pt x="23" y="30"/>
                  </a:cubicBezTo>
                  <a:cubicBezTo>
                    <a:pt x="16" y="23"/>
                    <a:pt x="5" y="9"/>
                    <a:pt x="0"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87" name="Freeform 1060"/>
            <p:cNvSpPr>
              <a:spLocks/>
            </p:cNvSpPr>
            <p:nvPr userDrawn="1"/>
          </p:nvSpPr>
          <p:spPr bwMode="auto">
            <a:xfrm>
              <a:off x="311" y="233"/>
              <a:ext cx="17" cy="24"/>
            </a:xfrm>
            <a:custGeom>
              <a:avLst/>
              <a:gdLst>
                <a:gd name="T0" fmla="*/ 0 w 38"/>
                <a:gd name="T1" fmla="*/ 0 h 52"/>
                <a:gd name="T2" fmla="*/ 0 w 38"/>
                <a:gd name="T3" fmla="*/ 0 h 52"/>
                <a:gd name="T4" fmla="*/ 18 w 38"/>
                <a:gd name="T5" fmla="*/ 19 h 52"/>
                <a:gd name="T6" fmla="*/ 1 w 38"/>
                <a:gd name="T7" fmla="*/ 0 h 52"/>
                <a:gd name="T8" fmla="*/ 16 w 38"/>
                <a:gd name="T9" fmla="*/ 6 h 52"/>
                <a:gd name="T10" fmla="*/ 38 w 38"/>
                <a:gd name="T11" fmla="*/ 52 h 52"/>
                <a:gd name="T12" fmla="*/ 0 w 38"/>
                <a:gd name="T13" fmla="*/ 0 h 52"/>
              </a:gdLst>
              <a:ahLst/>
              <a:cxnLst>
                <a:cxn ang="0">
                  <a:pos x="T0" y="T1"/>
                </a:cxn>
                <a:cxn ang="0">
                  <a:pos x="T2" y="T3"/>
                </a:cxn>
                <a:cxn ang="0">
                  <a:pos x="T4" y="T5"/>
                </a:cxn>
                <a:cxn ang="0">
                  <a:pos x="T6" y="T7"/>
                </a:cxn>
                <a:cxn ang="0">
                  <a:pos x="T8" y="T9"/>
                </a:cxn>
                <a:cxn ang="0">
                  <a:pos x="T10" y="T11"/>
                </a:cxn>
                <a:cxn ang="0">
                  <a:pos x="T12" y="T13"/>
                </a:cxn>
              </a:cxnLst>
              <a:rect l="0" t="0" r="r" b="b"/>
              <a:pathLst>
                <a:path w="38" h="52">
                  <a:moveTo>
                    <a:pt x="0" y="0"/>
                  </a:moveTo>
                  <a:lnTo>
                    <a:pt x="0" y="0"/>
                  </a:lnTo>
                  <a:cubicBezTo>
                    <a:pt x="4" y="3"/>
                    <a:pt x="15" y="17"/>
                    <a:pt x="18" y="19"/>
                  </a:cubicBezTo>
                  <a:cubicBezTo>
                    <a:pt x="16" y="13"/>
                    <a:pt x="5" y="4"/>
                    <a:pt x="1" y="0"/>
                  </a:cubicBezTo>
                  <a:cubicBezTo>
                    <a:pt x="5" y="2"/>
                    <a:pt x="11" y="5"/>
                    <a:pt x="16" y="6"/>
                  </a:cubicBezTo>
                  <a:cubicBezTo>
                    <a:pt x="19" y="10"/>
                    <a:pt x="34" y="34"/>
                    <a:pt x="38" y="52"/>
                  </a:cubicBezTo>
                  <a:cubicBezTo>
                    <a:pt x="24" y="29"/>
                    <a:pt x="10" y="21"/>
                    <a:pt x="0"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88" name="Freeform 1061"/>
            <p:cNvSpPr>
              <a:spLocks/>
            </p:cNvSpPr>
            <p:nvPr userDrawn="1"/>
          </p:nvSpPr>
          <p:spPr bwMode="auto">
            <a:xfrm>
              <a:off x="292" y="231"/>
              <a:ext cx="20" cy="21"/>
            </a:xfrm>
            <a:custGeom>
              <a:avLst/>
              <a:gdLst>
                <a:gd name="T0" fmla="*/ 11 w 44"/>
                <a:gd name="T1" fmla="*/ 0 h 47"/>
                <a:gd name="T2" fmla="*/ 11 w 44"/>
                <a:gd name="T3" fmla="*/ 0 h 47"/>
                <a:gd name="T4" fmla="*/ 35 w 44"/>
                <a:gd name="T5" fmla="*/ 22 h 47"/>
                <a:gd name="T6" fmla="*/ 44 w 44"/>
                <a:gd name="T7" fmla="*/ 47 h 47"/>
                <a:gd name="T8" fmla="*/ 26 w 44"/>
                <a:gd name="T9" fmla="*/ 32 h 47"/>
                <a:gd name="T10" fmla="*/ 9 w 44"/>
                <a:gd name="T11" fmla="*/ 18 h 47"/>
                <a:gd name="T12" fmla="*/ 0 w 44"/>
                <a:gd name="T13" fmla="*/ 6 h 47"/>
                <a:gd name="T14" fmla="*/ 32 w 44"/>
                <a:gd name="T15" fmla="*/ 29 h 47"/>
                <a:gd name="T16" fmla="*/ 11 w 44"/>
                <a:gd name="T17"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 h="47">
                  <a:moveTo>
                    <a:pt x="11" y="0"/>
                  </a:moveTo>
                  <a:lnTo>
                    <a:pt x="11" y="0"/>
                  </a:lnTo>
                  <a:cubicBezTo>
                    <a:pt x="19" y="4"/>
                    <a:pt x="32" y="15"/>
                    <a:pt x="35" y="22"/>
                  </a:cubicBezTo>
                  <a:cubicBezTo>
                    <a:pt x="38" y="28"/>
                    <a:pt x="44" y="45"/>
                    <a:pt x="44" y="47"/>
                  </a:cubicBezTo>
                  <a:cubicBezTo>
                    <a:pt x="39" y="41"/>
                    <a:pt x="34" y="35"/>
                    <a:pt x="26" y="32"/>
                  </a:cubicBezTo>
                  <a:cubicBezTo>
                    <a:pt x="22" y="27"/>
                    <a:pt x="15" y="21"/>
                    <a:pt x="9" y="18"/>
                  </a:cubicBezTo>
                  <a:cubicBezTo>
                    <a:pt x="7" y="15"/>
                    <a:pt x="2" y="9"/>
                    <a:pt x="0" y="6"/>
                  </a:cubicBezTo>
                  <a:cubicBezTo>
                    <a:pt x="6" y="11"/>
                    <a:pt x="23" y="24"/>
                    <a:pt x="32" y="29"/>
                  </a:cubicBezTo>
                  <a:cubicBezTo>
                    <a:pt x="26" y="18"/>
                    <a:pt x="18" y="7"/>
                    <a:pt x="11"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89" name="Freeform 1062"/>
            <p:cNvSpPr>
              <a:spLocks/>
            </p:cNvSpPr>
            <p:nvPr userDrawn="1"/>
          </p:nvSpPr>
          <p:spPr bwMode="auto">
            <a:xfrm>
              <a:off x="301" y="227"/>
              <a:ext cx="13" cy="12"/>
            </a:xfrm>
            <a:custGeom>
              <a:avLst/>
              <a:gdLst>
                <a:gd name="T0" fmla="*/ 0 w 29"/>
                <a:gd name="T1" fmla="*/ 0 h 26"/>
                <a:gd name="T2" fmla="*/ 0 w 29"/>
                <a:gd name="T3" fmla="*/ 0 h 26"/>
                <a:gd name="T4" fmla="*/ 12 w 29"/>
                <a:gd name="T5" fmla="*/ 2 h 26"/>
                <a:gd name="T6" fmla="*/ 29 w 29"/>
                <a:gd name="T7" fmla="*/ 26 h 26"/>
                <a:gd name="T8" fmla="*/ 0 w 29"/>
                <a:gd name="T9" fmla="*/ 0 h 26"/>
              </a:gdLst>
              <a:ahLst/>
              <a:cxnLst>
                <a:cxn ang="0">
                  <a:pos x="T0" y="T1"/>
                </a:cxn>
                <a:cxn ang="0">
                  <a:pos x="T2" y="T3"/>
                </a:cxn>
                <a:cxn ang="0">
                  <a:pos x="T4" y="T5"/>
                </a:cxn>
                <a:cxn ang="0">
                  <a:pos x="T6" y="T7"/>
                </a:cxn>
                <a:cxn ang="0">
                  <a:pos x="T8" y="T9"/>
                </a:cxn>
              </a:cxnLst>
              <a:rect l="0" t="0" r="r" b="b"/>
              <a:pathLst>
                <a:path w="29" h="26">
                  <a:moveTo>
                    <a:pt x="0" y="0"/>
                  </a:moveTo>
                  <a:lnTo>
                    <a:pt x="0" y="0"/>
                  </a:lnTo>
                  <a:cubicBezTo>
                    <a:pt x="4" y="1"/>
                    <a:pt x="9" y="2"/>
                    <a:pt x="12" y="2"/>
                  </a:cubicBezTo>
                  <a:cubicBezTo>
                    <a:pt x="17" y="6"/>
                    <a:pt x="23" y="15"/>
                    <a:pt x="29" y="26"/>
                  </a:cubicBezTo>
                  <a:cubicBezTo>
                    <a:pt x="17" y="19"/>
                    <a:pt x="6" y="6"/>
                    <a:pt x="0"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90" name="Freeform 1063"/>
            <p:cNvSpPr>
              <a:spLocks/>
            </p:cNvSpPr>
            <p:nvPr userDrawn="1"/>
          </p:nvSpPr>
          <p:spPr bwMode="auto">
            <a:xfrm>
              <a:off x="307" y="228"/>
              <a:ext cx="16" cy="8"/>
            </a:xfrm>
            <a:custGeom>
              <a:avLst/>
              <a:gdLst>
                <a:gd name="T0" fmla="*/ 5 w 34"/>
                <a:gd name="T1" fmla="*/ 0 h 18"/>
                <a:gd name="T2" fmla="*/ 5 w 34"/>
                <a:gd name="T3" fmla="*/ 0 h 18"/>
                <a:gd name="T4" fmla="*/ 34 w 34"/>
                <a:gd name="T5" fmla="*/ 15 h 18"/>
                <a:gd name="T6" fmla="*/ 0 w 34"/>
                <a:gd name="T7" fmla="*/ 0 h 18"/>
                <a:gd name="T8" fmla="*/ 5 w 34"/>
                <a:gd name="T9" fmla="*/ 0 h 18"/>
              </a:gdLst>
              <a:ahLst/>
              <a:cxnLst>
                <a:cxn ang="0">
                  <a:pos x="T0" y="T1"/>
                </a:cxn>
                <a:cxn ang="0">
                  <a:pos x="T2" y="T3"/>
                </a:cxn>
                <a:cxn ang="0">
                  <a:pos x="T4" y="T5"/>
                </a:cxn>
                <a:cxn ang="0">
                  <a:pos x="T6" y="T7"/>
                </a:cxn>
                <a:cxn ang="0">
                  <a:pos x="T8" y="T9"/>
                </a:cxn>
              </a:cxnLst>
              <a:rect l="0" t="0" r="r" b="b"/>
              <a:pathLst>
                <a:path w="34" h="18">
                  <a:moveTo>
                    <a:pt x="5" y="0"/>
                  </a:moveTo>
                  <a:lnTo>
                    <a:pt x="5" y="0"/>
                  </a:lnTo>
                  <a:cubicBezTo>
                    <a:pt x="8" y="6"/>
                    <a:pt x="21" y="14"/>
                    <a:pt x="34" y="15"/>
                  </a:cubicBezTo>
                  <a:cubicBezTo>
                    <a:pt x="20" y="18"/>
                    <a:pt x="4" y="8"/>
                    <a:pt x="0" y="0"/>
                  </a:cubicBezTo>
                  <a:cubicBezTo>
                    <a:pt x="1" y="0"/>
                    <a:pt x="5" y="0"/>
                    <a:pt x="5"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91" name="Freeform 1064"/>
            <p:cNvSpPr>
              <a:spLocks/>
            </p:cNvSpPr>
            <p:nvPr userDrawn="1"/>
          </p:nvSpPr>
          <p:spPr bwMode="auto">
            <a:xfrm>
              <a:off x="289" y="224"/>
              <a:ext cx="2" cy="1"/>
            </a:xfrm>
            <a:custGeom>
              <a:avLst/>
              <a:gdLst>
                <a:gd name="T0" fmla="*/ 5 w 5"/>
                <a:gd name="T1" fmla="*/ 0 h 3"/>
                <a:gd name="T2" fmla="*/ 5 w 5"/>
                <a:gd name="T3" fmla="*/ 0 h 3"/>
                <a:gd name="T4" fmla="*/ 0 w 5"/>
                <a:gd name="T5" fmla="*/ 3 h 3"/>
                <a:gd name="T6" fmla="*/ 5 w 5"/>
                <a:gd name="T7" fmla="*/ 0 h 3"/>
              </a:gdLst>
              <a:ahLst/>
              <a:cxnLst>
                <a:cxn ang="0">
                  <a:pos x="T0" y="T1"/>
                </a:cxn>
                <a:cxn ang="0">
                  <a:pos x="T2" y="T3"/>
                </a:cxn>
                <a:cxn ang="0">
                  <a:pos x="T4" y="T5"/>
                </a:cxn>
                <a:cxn ang="0">
                  <a:pos x="T6" y="T7"/>
                </a:cxn>
              </a:cxnLst>
              <a:rect l="0" t="0" r="r" b="b"/>
              <a:pathLst>
                <a:path w="5" h="3">
                  <a:moveTo>
                    <a:pt x="5" y="0"/>
                  </a:moveTo>
                  <a:lnTo>
                    <a:pt x="5" y="0"/>
                  </a:lnTo>
                  <a:cubicBezTo>
                    <a:pt x="4" y="1"/>
                    <a:pt x="1" y="3"/>
                    <a:pt x="0" y="3"/>
                  </a:cubicBezTo>
                  <a:cubicBezTo>
                    <a:pt x="2" y="1"/>
                    <a:pt x="4" y="0"/>
                    <a:pt x="5"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92" name="Freeform 1065"/>
            <p:cNvSpPr>
              <a:spLocks/>
            </p:cNvSpPr>
            <p:nvPr userDrawn="1"/>
          </p:nvSpPr>
          <p:spPr bwMode="auto">
            <a:xfrm>
              <a:off x="286" y="223"/>
              <a:ext cx="4" cy="2"/>
            </a:xfrm>
            <a:custGeom>
              <a:avLst/>
              <a:gdLst>
                <a:gd name="T0" fmla="*/ 0 w 9"/>
                <a:gd name="T1" fmla="*/ 0 h 5"/>
                <a:gd name="T2" fmla="*/ 0 w 9"/>
                <a:gd name="T3" fmla="*/ 0 h 5"/>
                <a:gd name="T4" fmla="*/ 9 w 9"/>
                <a:gd name="T5" fmla="*/ 1 h 5"/>
                <a:gd name="T6" fmla="*/ 1 w 9"/>
                <a:gd name="T7" fmla="*/ 5 h 5"/>
                <a:gd name="T8" fmla="*/ 0 w 9"/>
                <a:gd name="T9" fmla="*/ 0 h 5"/>
              </a:gdLst>
              <a:ahLst/>
              <a:cxnLst>
                <a:cxn ang="0">
                  <a:pos x="T0" y="T1"/>
                </a:cxn>
                <a:cxn ang="0">
                  <a:pos x="T2" y="T3"/>
                </a:cxn>
                <a:cxn ang="0">
                  <a:pos x="T4" y="T5"/>
                </a:cxn>
                <a:cxn ang="0">
                  <a:pos x="T6" y="T7"/>
                </a:cxn>
                <a:cxn ang="0">
                  <a:pos x="T8" y="T9"/>
                </a:cxn>
              </a:cxnLst>
              <a:rect l="0" t="0" r="r" b="b"/>
              <a:pathLst>
                <a:path w="9" h="5">
                  <a:moveTo>
                    <a:pt x="0" y="0"/>
                  </a:moveTo>
                  <a:lnTo>
                    <a:pt x="0" y="0"/>
                  </a:lnTo>
                  <a:cubicBezTo>
                    <a:pt x="3" y="0"/>
                    <a:pt x="8" y="1"/>
                    <a:pt x="9" y="1"/>
                  </a:cubicBezTo>
                  <a:cubicBezTo>
                    <a:pt x="7" y="2"/>
                    <a:pt x="3" y="4"/>
                    <a:pt x="1" y="5"/>
                  </a:cubicBezTo>
                  <a:cubicBezTo>
                    <a:pt x="2" y="3"/>
                    <a:pt x="2" y="1"/>
                    <a:pt x="0" y="0"/>
                  </a:cubicBezTo>
                  <a:close/>
                </a:path>
              </a:pathLst>
            </a:custGeom>
            <a:solidFill>
              <a:srgbClr val="FEFEFE"/>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93" name="Freeform 1066"/>
            <p:cNvSpPr>
              <a:spLocks/>
            </p:cNvSpPr>
            <p:nvPr userDrawn="1"/>
          </p:nvSpPr>
          <p:spPr bwMode="auto">
            <a:xfrm>
              <a:off x="283" y="223"/>
              <a:ext cx="2" cy="3"/>
            </a:xfrm>
            <a:custGeom>
              <a:avLst/>
              <a:gdLst>
                <a:gd name="T0" fmla="*/ 1 w 4"/>
                <a:gd name="T1" fmla="*/ 0 h 6"/>
                <a:gd name="T2" fmla="*/ 1 w 4"/>
                <a:gd name="T3" fmla="*/ 0 h 6"/>
                <a:gd name="T4" fmla="*/ 3 w 4"/>
                <a:gd name="T5" fmla="*/ 3 h 6"/>
                <a:gd name="T6" fmla="*/ 4 w 4"/>
                <a:gd name="T7" fmla="*/ 6 h 6"/>
                <a:gd name="T8" fmla="*/ 1 w 4"/>
                <a:gd name="T9" fmla="*/ 3 h 6"/>
                <a:gd name="T10" fmla="*/ 1 w 4"/>
                <a:gd name="T11" fmla="*/ 0 h 6"/>
              </a:gdLst>
              <a:ahLst/>
              <a:cxnLst>
                <a:cxn ang="0">
                  <a:pos x="T0" y="T1"/>
                </a:cxn>
                <a:cxn ang="0">
                  <a:pos x="T2" y="T3"/>
                </a:cxn>
                <a:cxn ang="0">
                  <a:pos x="T4" y="T5"/>
                </a:cxn>
                <a:cxn ang="0">
                  <a:pos x="T6" y="T7"/>
                </a:cxn>
                <a:cxn ang="0">
                  <a:pos x="T8" y="T9"/>
                </a:cxn>
                <a:cxn ang="0">
                  <a:pos x="T10" y="T11"/>
                </a:cxn>
              </a:cxnLst>
              <a:rect l="0" t="0" r="r" b="b"/>
              <a:pathLst>
                <a:path w="4" h="6">
                  <a:moveTo>
                    <a:pt x="1" y="0"/>
                  </a:moveTo>
                  <a:lnTo>
                    <a:pt x="1" y="0"/>
                  </a:lnTo>
                  <a:cubicBezTo>
                    <a:pt x="1" y="0"/>
                    <a:pt x="2" y="1"/>
                    <a:pt x="3" y="3"/>
                  </a:cubicBezTo>
                  <a:cubicBezTo>
                    <a:pt x="3" y="3"/>
                    <a:pt x="4" y="6"/>
                    <a:pt x="4" y="6"/>
                  </a:cubicBezTo>
                  <a:cubicBezTo>
                    <a:pt x="4" y="6"/>
                    <a:pt x="1" y="5"/>
                    <a:pt x="1" y="3"/>
                  </a:cubicBezTo>
                  <a:cubicBezTo>
                    <a:pt x="0" y="1"/>
                    <a:pt x="1" y="0"/>
                    <a:pt x="1" y="0"/>
                  </a:cubicBezTo>
                  <a:close/>
                </a:path>
              </a:pathLst>
            </a:custGeom>
            <a:solidFill>
              <a:srgbClr val="FEFEFE"/>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94" name="Freeform 1067"/>
            <p:cNvSpPr>
              <a:spLocks/>
            </p:cNvSpPr>
            <p:nvPr userDrawn="1"/>
          </p:nvSpPr>
          <p:spPr bwMode="auto">
            <a:xfrm>
              <a:off x="282" y="223"/>
              <a:ext cx="3" cy="5"/>
            </a:xfrm>
            <a:custGeom>
              <a:avLst/>
              <a:gdLst>
                <a:gd name="T0" fmla="*/ 0 w 8"/>
                <a:gd name="T1" fmla="*/ 0 h 10"/>
                <a:gd name="T2" fmla="*/ 0 w 8"/>
                <a:gd name="T3" fmla="*/ 0 h 10"/>
                <a:gd name="T4" fmla="*/ 2 w 8"/>
                <a:gd name="T5" fmla="*/ 0 h 10"/>
                <a:gd name="T6" fmla="*/ 8 w 8"/>
                <a:gd name="T7" fmla="*/ 7 h 10"/>
                <a:gd name="T8" fmla="*/ 5 w 8"/>
                <a:gd name="T9" fmla="*/ 10 h 10"/>
                <a:gd name="T10" fmla="*/ 0 w 8"/>
                <a:gd name="T11" fmla="*/ 0 h 10"/>
              </a:gdLst>
              <a:ahLst/>
              <a:cxnLst>
                <a:cxn ang="0">
                  <a:pos x="T0" y="T1"/>
                </a:cxn>
                <a:cxn ang="0">
                  <a:pos x="T2" y="T3"/>
                </a:cxn>
                <a:cxn ang="0">
                  <a:pos x="T4" y="T5"/>
                </a:cxn>
                <a:cxn ang="0">
                  <a:pos x="T6" y="T7"/>
                </a:cxn>
                <a:cxn ang="0">
                  <a:pos x="T8" y="T9"/>
                </a:cxn>
                <a:cxn ang="0">
                  <a:pos x="T10" y="T11"/>
                </a:cxn>
              </a:cxnLst>
              <a:rect l="0" t="0" r="r" b="b"/>
              <a:pathLst>
                <a:path w="8" h="10">
                  <a:moveTo>
                    <a:pt x="0" y="0"/>
                  </a:moveTo>
                  <a:lnTo>
                    <a:pt x="0" y="0"/>
                  </a:lnTo>
                  <a:cubicBezTo>
                    <a:pt x="0" y="0"/>
                    <a:pt x="2" y="0"/>
                    <a:pt x="2" y="0"/>
                  </a:cubicBezTo>
                  <a:cubicBezTo>
                    <a:pt x="2" y="4"/>
                    <a:pt x="3" y="6"/>
                    <a:pt x="8" y="7"/>
                  </a:cubicBezTo>
                  <a:cubicBezTo>
                    <a:pt x="7" y="8"/>
                    <a:pt x="6" y="9"/>
                    <a:pt x="5" y="10"/>
                  </a:cubicBezTo>
                  <a:cubicBezTo>
                    <a:pt x="2" y="8"/>
                    <a:pt x="0" y="2"/>
                    <a:pt x="0" y="0"/>
                  </a:cubicBezTo>
                  <a:close/>
                </a:path>
              </a:pathLst>
            </a:custGeom>
            <a:solidFill>
              <a:srgbClr val="FEFEFE"/>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95" name="Freeform 1068"/>
            <p:cNvSpPr>
              <a:spLocks/>
            </p:cNvSpPr>
            <p:nvPr userDrawn="1"/>
          </p:nvSpPr>
          <p:spPr bwMode="auto">
            <a:xfrm>
              <a:off x="264" y="223"/>
              <a:ext cx="31" cy="22"/>
            </a:xfrm>
            <a:custGeom>
              <a:avLst/>
              <a:gdLst>
                <a:gd name="T0" fmla="*/ 2 w 71"/>
                <a:gd name="T1" fmla="*/ 12 h 47"/>
                <a:gd name="T2" fmla="*/ 2 w 71"/>
                <a:gd name="T3" fmla="*/ 12 h 47"/>
                <a:gd name="T4" fmla="*/ 24 w 71"/>
                <a:gd name="T5" fmla="*/ 0 h 47"/>
                <a:gd name="T6" fmla="*/ 71 w 71"/>
                <a:gd name="T7" fmla="*/ 44 h 47"/>
                <a:gd name="T8" fmla="*/ 59 w 71"/>
                <a:gd name="T9" fmla="*/ 39 h 47"/>
                <a:gd name="T10" fmla="*/ 26 w 71"/>
                <a:gd name="T11" fmla="*/ 25 h 47"/>
                <a:gd name="T12" fmla="*/ 5 w 71"/>
                <a:gd name="T13" fmla="*/ 32 h 47"/>
                <a:gd name="T14" fmla="*/ 2 w 71"/>
                <a:gd name="T15" fmla="*/ 12 h 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1" h="47">
                  <a:moveTo>
                    <a:pt x="2" y="12"/>
                  </a:moveTo>
                  <a:lnTo>
                    <a:pt x="2" y="12"/>
                  </a:lnTo>
                  <a:cubicBezTo>
                    <a:pt x="4" y="6"/>
                    <a:pt x="13" y="0"/>
                    <a:pt x="24" y="0"/>
                  </a:cubicBezTo>
                  <a:cubicBezTo>
                    <a:pt x="37" y="19"/>
                    <a:pt x="51" y="32"/>
                    <a:pt x="71" y="44"/>
                  </a:cubicBezTo>
                  <a:cubicBezTo>
                    <a:pt x="69" y="47"/>
                    <a:pt x="63" y="41"/>
                    <a:pt x="59" y="39"/>
                  </a:cubicBezTo>
                  <a:cubicBezTo>
                    <a:pt x="50" y="33"/>
                    <a:pt x="38" y="25"/>
                    <a:pt x="26" y="25"/>
                  </a:cubicBezTo>
                  <a:cubicBezTo>
                    <a:pt x="17" y="24"/>
                    <a:pt x="10" y="27"/>
                    <a:pt x="5" y="32"/>
                  </a:cubicBezTo>
                  <a:cubicBezTo>
                    <a:pt x="1" y="28"/>
                    <a:pt x="0" y="18"/>
                    <a:pt x="2" y="12"/>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96" name="Freeform 1069"/>
            <p:cNvSpPr>
              <a:spLocks/>
            </p:cNvSpPr>
            <p:nvPr userDrawn="1"/>
          </p:nvSpPr>
          <p:spPr bwMode="auto">
            <a:xfrm>
              <a:off x="202" y="222"/>
              <a:ext cx="41" cy="38"/>
            </a:xfrm>
            <a:custGeom>
              <a:avLst/>
              <a:gdLst>
                <a:gd name="T0" fmla="*/ 7 w 93"/>
                <a:gd name="T1" fmla="*/ 0 h 83"/>
                <a:gd name="T2" fmla="*/ 7 w 93"/>
                <a:gd name="T3" fmla="*/ 0 h 83"/>
                <a:gd name="T4" fmla="*/ 93 w 93"/>
                <a:gd name="T5" fmla="*/ 75 h 83"/>
                <a:gd name="T6" fmla="*/ 75 w 93"/>
                <a:gd name="T7" fmla="*/ 71 h 83"/>
                <a:gd name="T8" fmla="*/ 32 w 93"/>
                <a:gd name="T9" fmla="*/ 41 h 83"/>
                <a:gd name="T10" fmla="*/ 71 w 93"/>
                <a:gd name="T11" fmla="*/ 76 h 83"/>
                <a:gd name="T12" fmla="*/ 73 w 93"/>
                <a:gd name="T13" fmla="*/ 83 h 83"/>
                <a:gd name="T14" fmla="*/ 19 w 93"/>
                <a:gd name="T15" fmla="*/ 46 h 83"/>
                <a:gd name="T16" fmla="*/ 7 w 93"/>
                <a:gd name="T17" fmla="*/ 0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 h="83">
                  <a:moveTo>
                    <a:pt x="7" y="0"/>
                  </a:moveTo>
                  <a:lnTo>
                    <a:pt x="7" y="0"/>
                  </a:lnTo>
                  <a:cubicBezTo>
                    <a:pt x="16" y="6"/>
                    <a:pt x="56" y="50"/>
                    <a:pt x="93" y="75"/>
                  </a:cubicBezTo>
                  <a:cubicBezTo>
                    <a:pt x="88" y="73"/>
                    <a:pt x="80" y="71"/>
                    <a:pt x="75" y="71"/>
                  </a:cubicBezTo>
                  <a:cubicBezTo>
                    <a:pt x="72" y="69"/>
                    <a:pt x="45" y="49"/>
                    <a:pt x="32" y="41"/>
                  </a:cubicBezTo>
                  <a:cubicBezTo>
                    <a:pt x="43" y="54"/>
                    <a:pt x="65" y="71"/>
                    <a:pt x="71" y="76"/>
                  </a:cubicBezTo>
                  <a:cubicBezTo>
                    <a:pt x="71" y="77"/>
                    <a:pt x="71" y="80"/>
                    <a:pt x="73" y="83"/>
                  </a:cubicBezTo>
                  <a:cubicBezTo>
                    <a:pt x="59" y="74"/>
                    <a:pt x="35" y="62"/>
                    <a:pt x="19" y="46"/>
                  </a:cubicBezTo>
                  <a:cubicBezTo>
                    <a:pt x="7" y="35"/>
                    <a:pt x="0" y="17"/>
                    <a:pt x="7"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97" name="Freeform 1070"/>
            <p:cNvSpPr>
              <a:spLocks/>
            </p:cNvSpPr>
            <p:nvPr userDrawn="1"/>
          </p:nvSpPr>
          <p:spPr bwMode="auto">
            <a:xfrm>
              <a:off x="274" y="220"/>
              <a:ext cx="34" cy="40"/>
            </a:xfrm>
            <a:custGeom>
              <a:avLst/>
              <a:gdLst>
                <a:gd name="T0" fmla="*/ 2 w 76"/>
                <a:gd name="T1" fmla="*/ 6 h 89"/>
                <a:gd name="T2" fmla="*/ 2 w 76"/>
                <a:gd name="T3" fmla="*/ 6 h 89"/>
                <a:gd name="T4" fmla="*/ 7 w 76"/>
                <a:gd name="T5" fmla="*/ 3 h 89"/>
                <a:gd name="T6" fmla="*/ 23 w 76"/>
                <a:gd name="T7" fmla="*/ 28 h 89"/>
                <a:gd name="T8" fmla="*/ 45 w 76"/>
                <a:gd name="T9" fmla="*/ 42 h 89"/>
                <a:gd name="T10" fmla="*/ 68 w 76"/>
                <a:gd name="T11" fmla="*/ 62 h 89"/>
                <a:gd name="T12" fmla="*/ 75 w 76"/>
                <a:gd name="T13" fmla="*/ 89 h 89"/>
                <a:gd name="T14" fmla="*/ 46 w 76"/>
                <a:gd name="T15" fmla="*/ 48 h 89"/>
                <a:gd name="T16" fmla="*/ 17 w 76"/>
                <a:gd name="T17" fmla="*/ 25 h 89"/>
                <a:gd name="T18" fmla="*/ 2 w 76"/>
                <a:gd name="T19" fmla="*/ 6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6" h="89">
                  <a:moveTo>
                    <a:pt x="2" y="6"/>
                  </a:moveTo>
                  <a:lnTo>
                    <a:pt x="2" y="6"/>
                  </a:lnTo>
                  <a:cubicBezTo>
                    <a:pt x="0" y="2"/>
                    <a:pt x="6" y="0"/>
                    <a:pt x="7" y="3"/>
                  </a:cubicBezTo>
                  <a:cubicBezTo>
                    <a:pt x="11" y="13"/>
                    <a:pt x="17" y="22"/>
                    <a:pt x="23" y="28"/>
                  </a:cubicBezTo>
                  <a:cubicBezTo>
                    <a:pt x="28" y="33"/>
                    <a:pt x="38" y="39"/>
                    <a:pt x="45" y="42"/>
                  </a:cubicBezTo>
                  <a:cubicBezTo>
                    <a:pt x="52" y="46"/>
                    <a:pt x="64" y="55"/>
                    <a:pt x="68" y="62"/>
                  </a:cubicBezTo>
                  <a:cubicBezTo>
                    <a:pt x="72" y="69"/>
                    <a:pt x="76" y="79"/>
                    <a:pt x="75" y="89"/>
                  </a:cubicBezTo>
                  <a:cubicBezTo>
                    <a:pt x="71" y="75"/>
                    <a:pt x="59" y="56"/>
                    <a:pt x="46" y="48"/>
                  </a:cubicBezTo>
                  <a:cubicBezTo>
                    <a:pt x="35" y="41"/>
                    <a:pt x="24" y="34"/>
                    <a:pt x="17" y="25"/>
                  </a:cubicBezTo>
                  <a:cubicBezTo>
                    <a:pt x="12" y="19"/>
                    <a:pt x="6" y="13"/>
                    <a:pt x="2" y="6"/>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98" name="Freeform 1071"/>
            <p:cNvSpPr>
              <a:spLocks/>
            </p:cNvSpPr>
            <p:nvPr userDrawn="1"/>
          </p:nvSpPr>
          <p:spPr bwMode="auto">
            <a:xfrm>
              <a:off x="278" y="218"/>
              <a:ext cx="38" cy="24"/>
            </a:xfrm>
            <a:custGeom>
              <a:avLst/>
              <a:gdLst>
                <a:gd name="T0" fmla="*/ 2 w 85"/>
                <a:gd name="T1" fmla="*/ 1 h 53"/>
                <a:gd name="T2" fmla="*/ 2 w 85"/>
                <a:gd name="T3" fmla="*/ 1 h 53"/>
                <a:gd name="T4" fmla="*/ 78 w 85"/>
                <a:gd name="T5" fmla="*/ 2 h 53"/>
                <a:gd name="T6" fmla="*/ 85 w 85"/>
                <a:gd name="T7" fmla="*/ 0 h 53"/>
                <a:gd name="T8" fmla="*/ 77 w 85"/>
                <a:gd name="T9" fmla="*/ 6 h 53"/>
                <a:gd name="T10" fmla="*/ 30 w 85"/>
                <a:gd name="T11" fmla="*/ 12 h 53"/>
                <a:gd name="T12" fmla="*/ 7 w 85"/>
                <a:gd name="T13" fmla="*/ 10 h 53"/>
                <a:gd name="T14" fmla="*/ 13 w 85"/>
                <a:gd name="T15" fmla="*/ 23 h 53"/>
                <a:gd name="T16" fmla="*/ 30 w 85"/>
                <a:gd name="T17" fmla="*/ 16 h 53"/>
                <a:gd name="T18" fmla="*/ 59 w 85"/>
                <a:gd name="T19" fmla="*/ 14 h 53"/>
                <a:gd name="T20" fmla="*/ 81 w 85"/>
                <a:gd name="T21" fmla="*/ 15 h 53"/>
                <a:gd name="T22" fmla="*/ 46 w 85"/>
                <a:gd name="T23" fmla="*/ 18 h 53"/>
                <a:gd name="T24" fmla="*/ 69 w 85"/>
                <a:gd name="T25" fmla="*/ 50 h 53"/>
                <a:gd name="T26" fmla="*/ 35 w 85"/>
                <a:gd name="T27" fmla="*/ 21 h 53"/>
                <a:gd name="T28" fmla="*/ 60 w 85"/>
                <a:gd name="T29" fmla="*/ 53 h 53"/>
                <a:gd name="T30" fmla="*/ 27 w 85"/>
                <a:gd name="T31" fmla="*/ 27 h 53"/>
                <a:gd name="T32" fmla="*/ 39 w 85"/>
                <a:gd name="T33" fmla="*/ 45 h 53"/>
                <a:gd name="T34" fmla="*/ 19 w 85"/>
                <a:gd name="T35" fmla="*/ 32 h 53"/>
                <a:gd name="T36" fmla="*/ 0 w 85"/>
                <a:gd name="T37" fmla="*/ 4 h 53"/>
                <a:gd name="T38" fmla="*/ 2 w 85"/>
                <a:gd name="T39" fmla="*/ 1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5" h="53">
                  <a:moveTo>
                    <a:pt x="2" y="1"/>
                  </a:moveTo>
                  <a:lnTo>
                    <a:pt x="2" y="1"/>
                  </a:lnTo>
                  <a:cubicBezTo>
                    <a:pt x="16" y="1"/>
                    <a:pt x="61" y="2"/>
                    <a:pt x="78" y="2"/>
                  </a:cubicBezTo>
                  <a:cubicBezTo>
                    <a:pt x="80" y="2"/>
                    <a:pt x="83" y="1"/>
                    <a:pt x="85" y="0"/>
                  </a:cubicBezTo>
                  <a:cubicBezTo>
                    <a:pt x="84" y="2"/>
                    <a:pt x="79" y="4"/>
                    <a:pt x="77" y="6"/>
                  </a:cubicBezTo>
                  <a:cubicBezTo>
                    <a:pt x="64" y="12"/>
                    <a:pt x="47" y="14"/>
                    <a:pt x="30" y="12"/>
                  </a:cubicBezTo>
                  <a:cubicBezTo>
                    <a:pt x="26" y="11"/>
                    <a:pt x="15" y="7"/>
                    <a:pt x="7" y="10"/>
                  </a:cubicBezTo>
                  <a:cubicBezTo>
                    <a:pt x="7" y="14"/>
                    <a:pt x="12" y="21"/>
                    <a:pt x="13" y="23"/>
                  </a:cubicBezTo>
                  <a:cubicBezTo>
                    <a:pt x="18" y="19"/>
                    <a:pt x="23" y="18"/>
                    <a:pt x="30" y="16"/>
                  </a:cubicBezTo>
                  <a:cubicBezTo>
                    <a:pt x="39" y="13"/>
                    <a:pt x="49" y="13"/>
                    <a:pt x="59" y="14"/>
                  </a:cubicBezTo>
                  <a:cubicBezTo>
                    <a:pt x="65" y="15"/>
                    <a:pt x="74" y="16"/>
                    <a:pt x="81" y="15"/>
                  </a:cubicBezTo>
                  <a:cubicBezTo>
                    <a:pt x="73" y="21"/>
                    <a:pt x="60" y="22"/>
                    <a:pt x="46" y="18"/>
                  </a:cubicBezTo>
                  <a:cubicBezTo>
                    <a:pt x="56" y="25"/>
                    <a:pt x="67" y="37"/>
                    <a:pt x="69" y="50"/>
                  </a:cubicBezTo>
                  <a:cubicBezTo>
                    <a:pt x="61" y="38"/>
                    <a:pt x="48" y="28"/>
                    <a:pt x="35" y="21"/>
                  </a:cubicBezTo>
                  <a:cubicBezTo>
                    <a:pt x="45" y="30"/>
                    <a:pt x="56" y="45"/>
                    <a:pt x="60" y="53"/>
                  </a:cubicBezTo>
                  <a:cubicBezTo>
                    <a:pt x="49" y="47"/>
                    <a:pt x="35" y="36"/>
                    <a:pt x="27" y="27"/>
                  </a:cubicBezTo>
                  <a:cubicBezTo>
                    <a:pt x="29" y="32"/>
                    <a:pt x="34" y="40"/>
                    <a:pt x="39" y="45"/>
                  </a:cubicBezTo>
                  <a:cubicBezTo>
                    <a:pt x="37" y="44"/>
                    <a:pt x="26" y="39"/>
                    <a:pt x="19" y="32"/>
                  </a:cubicBezTo>
                  <a:cubicBezTo>
                    <a:pt x="12" y="26"/>
                    <a:pt x="4" y="13"/>
                    <a:pt x="0" y="4"/>
                  </a:cubicBezTo>
                  <a:cubicBezTo>
                    <a:pt x="0" y="2"/>
                    <a:pt x="1" y="1"/>
                    <a:pt x="2" y="1"/>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99" name="Freeform 1072"/>
            <p:cNvSpPr>
              <a:spLocks/>
            </p:cNvSpPr>
            <p:nvPr userDrawn="1"/>
          </p:nvSpPr>
          <p:spPr bwMode="auto">
            <a:xfrm>
              <a:off x="210" y="199"/>
              <a:ext cx="32" cy="55"/>
            </a:xfrm>
            <a:custGeom>
              <a:avLst/>
              <a:gdLst>
                <a:gd name="T0" fmla="*/ 13 w 70"/>
                <a:gd name="T1" fmla="*/ 0 h 121"/>
                <a:gd name="T2" fmla="*/ 13 w 70"/>
                <a:gd name="T3" fmla="*/ 0 h 121"/>
                <a:gd name="T4" fmla="*/ 66 w 70"/>
                <a:gd name="T5" fmla="*/ 84 h 121"/>
                <a:gd name="T6" fmla="*/ 63 w 70"/>
                <a:gd name="T7" fmla="*/ 95 h 121"/>
                <a:gd name="T8" fmla="*/ 24 w 70"/>
                <a:gd name="T9" fmla="*/ 47 h 121"/>
                <a:gd name="T10" fmla="*/ 63 w 70"/>
                <a:gd name="T11" fmla="*/ 104 h 121"/>
                <a:gd name="T12" fmla="*/ 70 w 70"/>
                <a:gd name="T13" fmla="*/ 121 h 121"/>
                <a:gd name="T14" fmla="*/ 7 w 70"/>
                <a:gd name="T15" fmla="*/ 40 h 121"/>
                <a:gd name="T16" fmla="*/ 13 w 70"/>
                <a:gd name="T17" fmla="*/ 0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0" h="121">
                  <a:moveTo>
                    <a:pt x="13" y="0"/>
                  </a:moveTo>
                  <a:lnTo>
                    <a:pt x="13" y="0"/>
                  </a:lnTo>
                  <a:cubicBezTo>
                    <a:pt x="19" y="12"/>
                    <a:pt x="47" y="63"/>
                    <a:pt x="66" y="84"/>
                  </a:cubicBezTo>
                  <a:cubicBezTo>
                    <a:pt x="65" y="87"/>
                    <a:pt x="63" y="91"/>
                    <a:pt x="63" y="95"/>
                  </a:cubicBezTo>
                  <a:cubicBezTo>
                    <a:pt x="52" y="83"/>
                    <a:pt x="38" y="62"/>
                    <a:pt x="24" y="47"/>
                  </a:cubicBezTo>
                  <a:cubicBezTo>
                    <a:pt x="32" y="67"/>
                    <a:pt x="52" y="94"/>
                    <a:pt x="63" y="104"/>
                  </a:cubicBezTo>
                  <a:cubicBezTo>
                    <a:pt x="64" y="108"/>
                    <a:pt x="66" y="116"/>
                    <a:pt x="70" y="121"/>
                  </a:cubicBezTo>
                  <a:cubicBezTo>
                    <a:pt x="44" y="101"/>
                    <a:pt x="14" y="64"/>
                    <a:pt x="7" y="40"/>
                  </a:cubicBezTo>
                  <a:cubicBezTo>
                    <a:pt x="0" y="17"/>
                    <a:pt x="6" y="6"/>
                    <a:pt x="13"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100" name="Freeform 1073"/>
            <p:cNvSpPr>
              <a:spLocks/>
            </p:cNvSpPr>
            <p:nvPr userDrawn="1"/>
          </p:nvSpPr>
          <p:spPr bwMode="auto">
            <a:xfrm>
              <a:off x="305" y="278"/>
              <a:ext cx="4" cy="5"/>
            </a:xfrm>
            <a:custGeom>
              <a:avLst/>
              <a:gdLst>
                <a:gd name="T0" fmla="*/ 9 w 9"/>
                <a:gd name="T1" fmla="*/ 0 h 11"/>
                <a:gd name="T2" fmla="*/ 9 w 9"/>
                <a:gd name="T3" fmla="*/ 0 h 11"/>
                <a:gd name="T4" fmla="*/ 0 w 9"/>
                <a:gd name="T5" fmla="*/ 11 h 11"/>
                <a:gd name="T6" fmla="*/ 9 w 9"/>
                <a:gd name="T7" fmla="*/ 0 h 11"/>
              </a:gdLst>
              <a:ahLst/>
              <a:cxnLst>
                <a:cxn ang="0">
                  <a:pos x="T0" y="T1"/>
                </a:cxn>
                <a:cxn ang="0">
                  <a:pos x="T2" y="T3"/>
                </a:cxn>
                <a:cxn ang="0">
                  <a:pos x="T4" y="T5"/>
                </a:cxn>
                <a:cxn ang="0">
                  <a:pos x="T6" y="T7"/>
                </a:cxn>
              </a:cxnLst>
              <a:rect l="0" t="0" r="r" b="b"/>
              <a:pathLst>
                <a:path w="9" h="11">
                  <a:moveTo>
                    <a:pt x="9" y="0"/>
                  </a:moveTo>
                  <a:lnTo>
                    <a:pt x="9" y="0"/>
                  </a:lnTo>
                  <a:cubicBezTo>
                    <a:pt x="8" y="4"/>
                    <a:pt x="5" y="8"/>
                    <a:pt x="0" y="11"/>
                  </a:cubicBezTo>
                  <a:cubicBezTo>
                    <a:pt x="4" y="7"/>
                    <a:pt x="5" y="5"/>
                    <a:pt x="9" y="0"/>
                  </a:cubicBez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101" name="Freeform 1074"/>
            <p:cNvSpPr>
              <a:spLocks/>
            </p:cNvSpPr>
            <p:nvPr userDrawn="1"/>
          </p:nvSpPr>
          <p:spPr bwMode="auto">
            <a:xfrm>
              <a:off x="288" y="285"/>
              <a:ext cx="6" cy="7"/>
            </a:xfrm>
            <a:custGeom>
              <a:avLst/>
              <a:gdLst>
                <a:gd name="T0" fmla="*/ 3 w 13"/>
                <a:gd name="T1" fmla="*/ 0 h 15"/>
                <a:gd name="T2" fmla="*/ 3 w 13"/>
                <a:gd name="T3" fmla="*/ 0 h 15"/>
                <a:gd name="T4" fmla="*/ 13 w 13"/>
                <a:gd name="T5" fmla="*/ 4 h 15"/>
                <a:gd name="T6" fmla="*/ 4 w 13"/>
                <a:gd name="T7" fmla="*/ 4 h 15"/>
                <a:gd name="T8" fmla="*/ 10 w 13"/>
                <a:gd name="T9" fmla="*/ 15 h 15"/>
                <a:gd name="T10" fmla="*/ 3 w 13"/>
                <a:gd name="T11" fmla="*/ 0 h 15"/>
              </a:gdLst>
              <a:ahLst/>
              <a:cxnLst>
                <a:cxn ang="0">
                  <a:pos x="T0" y="T1"/>
                </a:cxn>
                <a:cxn ang="0">
                  <a:pos x="T2" y="T3"/>
                </a:cxn>
                <a:cxn ang="0">
                  <a:pos x="T4" y="T5"/>
                </a:cxn>
                <a:cxn ang="0">
                  <a:pos x="T6" y="T7"/>
                </a:cxn>
                <a:cxn ang="0">
                  <a:pos x="T8" y="T9"/>
                </a:cxn>
                <a:cxn ang="0">
                  <a:pos x="T10" y="T11"/>
                </a:cxn>
              </a:cxnLst>
              <a:rect l="0" t="0" r="r" b="b"/>
              <a:pathLst>
                <a:path w="13" h="15">
                  <a:moveTo>
                    <a:pt x="3" y="0"/>
                  </a:moveTo>
                  <a:lnTo>
                    <a:pt x="3" y="0"/>
                  </a:lnTo>
                  <a:cubicBezTo>
                    <a:pt x="5" y="2"/>
                    <a:pt x="9" y="4"/>
                    <a:pt x="13" y="4"/>
                  </a:cubicBezTo>
                  <a:cubicBezTo>
                    <a:pt x="10" y="5"/>
                    <a:pt x="7" y="5"/>
                    <a:pt x="4" y="4"/>
                  </a:cubicBezTo>
                  <a:cubicBezTo>
                    <a:pt x="4" y="6"/>
                    <a:pt x="6" y="12"/>
                    <a:pt x="10" y="15"/>
                  </a:cubicBezTo>
                  <a:cubicBezTo>
                    <a:pt x="4" y="13"/>
                    <a:pt x="0" y="4"/>
                    <a:pt x="3" y="0"/>
                  </a:cubicBez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102" name="Freeform 1075"/>
            <p:cNvSpPr>
              <a:spLocks/>
            </p:cNvSpPr>
            <p:nvPr userDrawn="1"/>
          </p:nvSpPr>
          <p:spPr bwMode="auto">
            <a:xfrm>
              <a:off x="268" y="230"/>
              <a:ext cx="4" cy="4"/>
            </a:xfrm>
            <a:custGeom>
              <a:avLst/>
              <a:gdLst>
                <a:gd name="T0" fmla="*/ 5 w 8"/>
                <a:gd name="T1" fmla="*/ 1 h 7"/>
                <a:gd name="T2" fmla="*/ 5 w 8"/>
                <a:gd name="T3" fmla="*/ 1 h 7"/>
                <a:gd name="T4" fmla="*/ 6 w 8"/>
                <a:gd name="T5" fmla="*/ 4 h 7"/>
                <a:gd name="T6" fmla="*/ 8 w 8"/>
                <a:gd name="T7" fmla="*/ 5 h 7"/>
                <a:gd name="T8" fmla="*/ 0 w 8"/>
                <a:gd name="T9" fmla="*/ 7 h 7"/>
                <a:gd name="T10" fmla="*/ 5 w 8"/>
                <a:gd name="T11" fmla="*/ 1 h 7"/>
              </a:gdLst>
              <a:ahLst/>
              <a:cxnLst>
                <a:cxn ang="0">
                  <a:pos x="T0" y="T1"/>
                </a:cxn>
                <a:cxn ang="0">
                  <a:pos x="T2" y="T3"/>
                </a:cxn>
                <a:cxn ang="0">
                  <a:pos x="T4" y="T5"/>
                </a:cxn>
                <a:cxn ang="0">
                  <a:pos x="T6" y="T7"/>
                </a:cxn>
                <a:cxn ang="0">
                  <a:pos x="T8" y="T9"/>
                </a:cxn>
                <a:cxn ang="0">
                  <a:pos x="T10" y="T11"/>
                </a:cxn>
              </a:cxnLst>
              <a:rect l="0" t="0" r="r" b="b"/>
              <a:pathLst>
                <a:path w="8" h="7">
                  <a:moveTo>
                    <a:pt x="5" y="1"/>
                  </a:moveTo>
                  <a:lnTo>
                    <a:pt x="5" y="1"/>
                  </a:lnTo>
                  <a:cubicBezTo>
                    <a:pt x="8" y="0"/>
                    <a:pt x="6" y="3"/>
                    <a:pt x="6" y="4"/>
                  </a:cubicBezTo>
                  <a:cubicBezTo>
                    <a:pt x="8" y="3"/>
                    <a:pt x="8" y="4"/>
                    <a:pt x="8" y="5"/>
                  </a:cubicBezTo>
                  <a:cubicBezTo>
                    <a:pt x="5" y="5"/>
                    <a:pt x="3" y="6"/>
                    <a:pt x="0" y="7"/>
                  </a:cubicBezTo>
                  <a:cubicBezTo>
                    <a:pt x="1" y="5"/>
                    <a:pt x="2" y="2"/>
                    <a:pt x="5" y="1"/>
                  </a:cubicBez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103" name="Freeform 1076"/>
            <p:cNvSpPr>
              <a:spLocks/>
            </p:cNvSpPr>
            <p:nvPr userDrawn="1"/>
          </p:nvSpPr>
          <p:spPr bwMode="auto">
            <a:xfrm>
              <a:off x="246" y="221"/>
              <a:ext cx="2" cy="3"/>
            </a:xfrm>
            <a:custGeom>
              <a:avLst/>
              <a:gdLst>
                <a:gd name="T0" fmla="*/ 5 w 5"/>
                <a:gd name="T1" fmla="*/ 0 h 6"/>
                <a:gd name="T2" fmla="*/ 5 w 5"/>
                <a:gd name="T3" fmla="*/ 0 h 6"/>
                <a:gd name="T4" fmla="*/ 3 w 5"/>
                <a:gd name="T5" fmla="*/ 6 h 6"/>
                <a:gd name="T6" fmla="*/ 5 w 5"/>
                <a:gd name="T7" fmla="*/ 0 h 6"/>
              </a:gdLst>
              <a:ahLst/>
              <a:cxnLst>
                <a:cxn ang="0">
                  <a:pos x="T0" y="T1"/>
                </a:cxn>
                <a:cxn ang="0">
                  <a:pos x="T2" y="T3"/>
                </a:cxn>
                <a:cxn ang="0">
                  <a:pos x="T4" y="T5"/>
                </a:cxn>
                <a:cxn ang="0">
                  <a:pos x="T6" y="T7"/>
                </a:cxn>
              </a:cxnLst>
              <a:rect l="0" t="0" r="r" b="b"/>
              <a:pathLst>
                <a:path w="5" h="6">
                  <a:moveTo>
                    <a:pt x="5" y="0"/>
                  </a:moveTo>
                  <a:lnTo>
                    <a:pt x="5" y="0"/>
                  </a:lnTo>
                  <a:cubicBezTo>
                    <a:pt x="3" y="2"/>
                    <a:pt x="3" y="3"/>
                    <a:pt x="3" y="6"/>
                  </a:cubicBezTo>
                  <a:cubicBezTo>
                    <a:pt x="0" y="4"/>
                    <a:pt x="2" y="0"/>
                    <a:pt x="5" y="0"/>
                  </a:cubicBez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104" name="Freeform 1077"/>
            <p:cNvSpPr>
              <a:spLocks/>
            </p:cNvSpPr>
            <p:nvPr userDrawn="1"/>
          </p:nvSpPr>
          <p:spPr bwMode="auto">
            <a:xfrm>
              <a:off x="209" y="201"/>
              <a:ext cx="16" cy="29"/>
            </a:xfrm>
            <a:custGeom>
              <a:avLst/>
              <a:gdLst>
                <a:gd name="T0" fmla="*/ 16 w 36"/>
                <a:gd name="T1" fmla="*/ 0 h 63"/>
                <a:gd name="T2" fmla="*/ 16 w 36"/>
                <a:gd name="T3" fmla="*/ 0 h 63"/>
                <a:gd name="T4" fmla="*/ 36 w 36"/>
                <a:gd name="T5" fmla="*/ 36 h 63"/>
                <a:gd name="T6" fmla="*/ 15 w 36"/>
                <a:gd name="T7" fmla="*/ 5 h 63"/>
                <a:gd name="T8" fmla="*/ 26 w 36"/>
                <a:gd name="T9" fmla="*/ 63 h 63"/>
                <a:gd name="T10" fmla="*/ 16 w 36"/>
                <a:gd name="T11" fmla="*/ 0 h 63"/>
              </a:gdLst>
              <a:ahLst/>
              <a:cxnLst>
                <a:cxn ang="0">
                  <a:pos x="T0" y="T1"/>
                </a:cxn>
                <a:cxn ang="0">
                  <a:pos x="T2" y="T3"/>
                </a:cxn>
                <a:cxn ang="0">
                  <a:pos x="T4" y="T5"/>
                </a:cxn>
                <a:cxn ang="0">
                  <a:pos x="T6" y="T7"/>
                </a:cxn>
                <a:cxn ang="0">
                  <a:pos x="T8" y="T9"/>
                </a:cxn>
                <a:cxn ang="0">
                  <a:pos x="T10" y="T11"/>
                </a:cxn>
              </a:cxnLst>
              <a:rect l="0" t="0" r="r" b="b"/>
              <a:pathLst>
                <a:path w="36" h="63">
                  <a:moveTo>
                    <a:pt x="16" y="0"/>
                  </a:moveTo>
                  <a:lnTo>
                    <a:pt x="16" y="0"/>
                  </a:lnTo>
                  <a:cubicBezTo>
                    <a:pt x="18" y="5"/>
                    <a:pt x="29" y="25"/>
                    <a:pt x="36" y="36"/>
                  </a:cubicBezTo>
                  <a:cubicBezTo>
                    <a:pt x="29" y="26"/>
                    <a:pt x="19" y="12"/>
                    <a:pt x="15" y="5"/>
                  </a:cubicBezTo>
                  <a:cubicBezTo>
                    <a:pt x="5" y="20"/>
                    <a:pt x="20" y="48"/>
                    <a:pt x="26" y="63"/>
                  </a:cubicBezTo>
                  <a:cubicBezTo>
                    <a:pt x="17" y="49"/>
                    <a:pt x="0" y="15"/>
                    <a:pt x="16" y="0"/>
                  </a:cubicBez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105" name="Freeform 1078"/>
            <p:cNvSpPr>
              <a:spLocks/>
            </p:cNvSpPr>
            <p:nvPr userDrawn="1"/>
          </p:nvSpPr>
          <p:spPr bwMode="auto">
            <a:xfrm>
              <a:off x="201" y="247"/>
              <a:ext cx="17" cy="15"/>
            </a:xfrm>
            <a:custGeom>
              <a:avLst/>
              <a:gdLst>
                <a:gd name="T0" fmla="*/ 0 w 38"/>
                <a:gd name="T1" fmla="*/ 0 h 34"/>
                <a:gd name="T2" fmla="*/ 0 w 38"/>
                <a:gd name="T3" fmla="*/ 0 h 34"/>
                <a:gd name="T4" fmla="*/ 38 w 38"/>
                <a:gd name="T5" fmla="*/ 14 h 34"/>
                <a:gd name="T6" fmla="*/ 3 w 38"/>
                <a:gd name="T7" fmla="*/ 3 h 34"/>
                <a:gd name="T8" fmla="*/ 29 w 38"/>
                <a:gd name="T9" fmla="*/ 34 h 34"/>
                <a:gd name="T10" fmla="*/ 0 w 38"/>
                <a:gd name="T11" fmla="*/ 0 h 34"/>
              </a:gdLst>
              <a:ahLst/>
              <a:cxnLst>
                <a:cxn ang="0">
                  <a:pos x="T0" y="T1"/>
                </a:cxn>
                <a:cxn ang="0">
                  <a:pos x="T2" y="T3"/>
                </a:cxn>
                <a:cxn ang="0">
                  <a:pos x="T4" y="T5"/>
                </a:cxn>
                <a:cxn ang="0">
                  <a:pos x="T6" y="T7"/>
                </a:cxn>
                <a:cxn ang="0">
                  <a:pos x="T8" y="T9"/>
                </a:cxn>
                <a:cxn ang="0">
                  <a:pos x="T10" y="T11"/>
                </a:cxn>
              </a:cxnLst>
              <a:rect l="0" t="0" r="r" b="b"/>
              <a:pathLst>
                <a:path w="38" h="34">
                  <a:moveTo>
                    <a:pt x="0" y="0"/>
                  </a:moveTo>
                  <a:lnTo>
                    <a:pt x="0" y="0"/>
                  </a:lnTo>
                  <a:cubicBezTo>
                    <a:pt x="12" y="1"/>
                    <a:pt x="29" y="7"/>
                    <a:pt x="38" y="14"/>
                  </a:cubicBezTo>
                  <a:cubicBezTo>
                    <a:pt x="32" y="10"/>
                    <a:pt x="13" y="4"/>
                    <a:pt x="3" y="3"/>
                  </a:cubicBezTo>
                  <a:cubicBezTo>
                    <a:pt x="8" y="21"/>
                    <a:pt x="19" y="27"/>
                    <a:pt x="29" y="34"/>
                  </a:cubicBezTo>
                  <a:cubicBezTo>
                    <a:pt x="18" y="28"/>
                    <a:pt x="0" y="14"/>
                    <a:pt x="0" y="0"/>
                  </a:cubicBez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106" name="Freeform 1079"/>
            <p:cNvSpPr>
              <a:spLocks/>
            </p:cNvSpPr>
            <p:nvPr userDrawn="1"/>
          </p:nvSpPr>
          <p:spPr bwMode="auto">
            <a:xfrm>
              <a:off x="203" y="225"/>
              <a:ext cx="17" cy="21"/>
            </a:xfrm>
            <a:custGeom>
              <a:avLst/>
              <a:gdLst>
                <a:gd name="T0" fmla="*/ 6 w 39"/>
                <a:gd name="T1" fmla="*/ 0 h 48"/>
                <a:gd name="T2" fmla="*/ 6 w 39"/>
                <a:gd name="T3" fmla="*/ 0 h 48"/>
                <a:gd name="T4" fmla="*/ 39 w 39"/>
                <a:gd name="T5" fmla="*/ 31 h 48"/>
                <a:gd name="T6" fmla="*/ 8 w 39"/>
                <a:gd name="T7" fmla="*/ 5 h 48"/>
                <a:gd name="T8" fmla="*/ 27 w 39"/>
                <a:gd name="T9" fmla="*/ 48 h 48"/>
                <a:gd name="T10" fmla="*/ 6 w 39"/>
                <a:gd name="T11" fmla="*/ 0 h 48"/>
              </a:gdLst>
              <a:ahLst/>
              <a:cxnLst>
                <a:cxn ang="0">
                  <a:pos x="T0" y="T1"/>
                </a:cxn>
                <a:cxn ang="0">
                  <a:pos x="T2" y="T3"/>
                </a:cxn>
                <a:cxn ang="0">
                  <a:pos x="T4" y="T5"/>
                </a:cxn>
                <a:cxn ang="0">
                  <a:pos x="T6" y="T7"/>
                </a:cxn>
                <a:cxn ang="0">
                  <a:pos x="T8" y="T9"/>
                </a:cxn>
                <a:cxn ang="0">
                  <a:pos x="T10" y="T11"/>
                </a:cxn>
              </a:cxnLst>
              <a:rect l="0" t="0" r="r" b="b"/>
              <a:pathLst>
                <a:path w="39" h="48">
                  <a:moveTo>
                    <a:pt x="6" y="0"/>
                  </a:moveTo>
                  <a:lnTo>
                    <a:pt x="6" y="0"/>
                  </a:lnTo>
                  <a:cubicBezTo>
                    <a:pt x="11" y="3"/>
                    <a:pt x="33" y="24"/>
                    <a:pt x="39" y="31"/>
                  </a:cubicBezTo>
                  <a:cubicBezTo>
                    <a:pt x="31" y="24"/>
                    <a:pt x="17" y="10"/>
                    <a:pt x="8" y="5"/>
                  </a:cubicBezTo>
                  <a:cubicBezTo>
                    <a:pt x="6" y="24"/>
                    <a:pt x="22" y="42"/>
                    <a:pt x="27" y="48"/>
                  </a:cubicBezTo>
                  <a:cubicBezTo>
                    <a:pt x="17" y="40"/>
                    <a:pt x="0" y="20"/>
                    <a:pt x="6" y="0"/>
                  </a:cubicBez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107" name="Freeform 1080"/>
            <p:cNvSpPr>
              <a:spLocks/>
            </p:cNvSpPr>
            <p:nvPr userDrawn="1"/>
          </p:nvSpPr>
          <p:spPr bwMode="auto">
            <a:xfrm>
              <a:off x="240" y="239"/>
              <a:ext cx="9" cy="19"/>
            </a:xfrm>
            <a:custGeom>
              <a:avLst/>
              <a:gdLst>
                <a:gd name="T0" fmla="*/ 5 w 20"/>
                <a:gd name="T1" fmla="*/ 0 h 41"/>
                <a:gd name="T2" fmla="*/ 5 w 20"/>
                <a:gd name="T3" fmla="*/ 0 h 41"/>
                <a:gd name="T4" fmla="*/ 15 w 20"/>
                <a:gd name="T5" fmla="*/ 16 h 41"/>
                <a:gd name="T6" fmla="*/ 6 w 20"/>
                <a:gd name="T7" fmla="*/ 8 h 41"/>
                <a:gd name="T8" fmla="*/ 20 w 20"/>
                <a:gd name="T9" fmla="*/ 41 h 41"/>
                <a:gd name="T10" fmla="*/ 5 w 20"/>
                <a:gd name="T11" fmla="*/ 0 h 41"/>
              </a:gdLst>
              <a:ahLst/>
              <a:cxnLst>
                <a:cxn ang="0">
                  <a:pos x="T0" y="T1"/>
                </a:cxn>
                <a:cxn ang="0">
                  <a:pos x="T2" y="T3"/>
                </a:cxn>
                <a:cxn ang="0">
                  <a:pos x="T4" y="T5"/>
                </a:cxn>
                <a:cxn ang="0">
                  <a:pos x="T6" y="T7"/>
                </a:cxn>
                <a:cxn ang="0">
                  <a:pos x="T8" y="T9"/>
                </a:cxn>
                <a:cxn ang="0">
                  <a:pos x="T10" y="T11"/>
                </a:cxn>
              </a:cxnLst>
              <a:rect l="0" t="0" r="r" b="b"/>
              <a:pathLst>
                <a:path w="20" h="41">
                  <a:moveTo>
                    <a:pt x="5" y="0"/>
                  </a:moveTo>
                  <a:lnTo>
                    <a:pt x="5" y="0"/>
                  </a:lnTo>
                  <a:cubicBezTo>
                    <a:pt x="8" y="6"/>
                    <a:pt x="10" y="11"/>
                    <a:pt x="15" y="16"/>
                  </a:cubicBezTo>
                  <a:cubicBezTo>
                    <a:pt x="11" y="14"/>
                    <a:pt x="6" y="9"/>
                    <a:pt x="6" y="8"/>
                  </a:cubicBezTo>
                  <a:cubicBezTo>
                    <a:pt x="4" y="17"/>
                    <a:pt x="13" y="34"/>
                    <a:pt x="20" y="41"/>
                  </a:cubicBezTo>
                  <a:cubicBezTo>
                    <a:pt x="4" y="29"/>
                    <a:pt x="0" y="11"/>
                    <a:pt x="5" y="0"/>
                  </a:cubicBez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108" name="Freeform 1081"/>
            <p:cNvSpPr>
              <a:spLocks/>
            </p:cNvSpPr>
            <p:nvPr userDrawn="1"/>
          </p:nvSpPr>
          <p:spPr bwMode="auto">
            <a:xfrm>
              <a:off x="237" y="257"/>
              <a:ext cx="10" cy="11"/>
            </a:xfrm>
            <a:custGeom>
              <a:avLst/>
              <a:gdLst>
                <a:gd name="T0" fmla="*/ 0 w 23"/>
                <a:gd name="T1" fmla="*/ 0 h 23"/>
                <a:gd name="T2" fmla="*/ 0 w 23"/>
                <a:gd name="T3" fmla="*/ 0 h 23"/>
                <a:gd name="T4" fmla="*/ 23 w 23"/>
                <a:gd name="T5" fmla="*/ 10 h 23"/>
                <a:gd name="T6" fmla="*/ 3 w 23"/>
                <a:gd name="T7" fmla="*/ 3 h 23"/>
                <a:gd name="T8" fmla="*/ 15 w 23"/>
                <a:gd name="T9" fmla="*/ 23 h 23"/>
                <a:gd name="T10" fmla="*/ 0 w 23"/>
                <a:gd name="T11" fmla="*/ 0 h 23"/>
              </a:gdLst>
              <a:ahLst/>
              <a:cxnLst>
                <a:cxn ang="0">
                  <a:pos x="T0" y="T1"/>
                </a:cxn>
                <a:cxn ang="0">
                  <a:pos x="T2" y="T3"/>
                </a:cxn>
                <a:cxn ang="0">
                  <a:pos x="T4" y="T5"/>
                </a:cxn>
                <a:cxn ang="0">
                  <a:pos x="T6" y="T7"/>
                </a:cxn>
                <a:cxn ang="0">
                  <a:pos x="T8" y="T9"/>
                </a:cxn>
                <a:cxn ang="0">
                  <a:pos x="T10" y="T11"/>
                </a:cxn>
              </a:cxnLst>
              <a:rect l="0" t="0" r="r" b="b"/>
              <a:pathLst>
                <a:path w="23" h="23">
                  <a:moveTo>
                    <a:pt x="0" y="0"/>
                  </a:moveTo>
                  <a:lnTo>
                    <a:pt x="0" y="0"/>
                  </a:lnTo>
                  <a:cubicBezTo>
                    <a:pt x="7" y="0"/>
                    <a:pt x="20" y="7"/>
                    <a:pt x="23" y="10"/>
                  </a:cubicBezTo>
                  <a:cubicBezTo>
                    <a:pt x="17" y="7"/>
                    <a:pt x="11" y="4"/>
                    <a:pt x="3" y="3"/>
                  </a:cubicBezTo>
                  <a:cubicBezTo>
                    <a:pt x="4" y="8"/>
                    <a:pt x="10" y="17"/>
                    <a:pt x="15" y="23"/>
                  </a:cubicBezTo>
                  <a:cubicBezTo>
                    <a:pt x="6" y="17"/>
                    <a:pt x="0" y="6"/>
                    <a:pt x="0" y="0"/>
                  </a:cubicBez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109" name="Freeform 1082"/>
            <p:cNvSpPr>
              <a:spLocks/>
            </p:cNvSpPr>
            <p:nvPr userDrawn="1"/>
          </p:nvSpPr>
          <p:spPr bwMode="auto">
            <a:xfrm>
              <a:off x="199" y="263"/>
              <a:ext cx="16" cy="13"/>
            </a:xfrm>
            <a:custGeom>
              <a:avLst/>
              <a:gdLst>
                <a:gd name="T0" fmla="*/ 0 w 35"/>
                <a:gd name="T1" fmla="*/ 1 h 28"/>
                <a:gd name="T2" fmla="*/ 0 w 35"/>
                <a:gd name="T3" fmla="*/ 1 h 28"/>
                <a:gd name="T4" fmla="*/ 35 w 35"/>
                <a:gd name="T5" fmla="*/ 8 h 28"/>
                <a:gd name="T6" fmla="*/ 4 w 35"/>
                <a:gd name="T7" fmla="*/ 4 h 28"/>
                <a:gd name="T8" fmla="*/ 33 w 35"/>
                <a:gd name="T9" fmla="*/ 28 h 28"/>
                <a:gd name="T10" fmla="*/ 0 w 35"/>
                <a:gd name="T11" fmla="*/ 1 h 28"/>
              </a:gdLst>
              <a:ahLst/>
              <a:cxnLst>
                <a:cxn ang="0">
                  <a:pos x="T0" y="T1"/>
                </a:cxn>
                <a:cxn ang="0">
                  <a:pos x="T2" y="T3"/>
                </a:cxn>
                <a:cxn ang="0">
                  <a:pos x="T4" y="T5"/>
                </a:cxn>
                <a:cxn ang="0">
                  <a:pos x="T6" y="T7"/>
                </a:cxn>
                <a:cxn ang="0">
                  <a:pos x="T8" y="T9"/>
                </a:cxn>
                <a:cxn ang="0">
                  <a:pos x="T10" y="T11"/>
                </a:cxn>
              </a:cxnLst>
              <a:rect l="0" t="0" r="r" b="b"/>
              <a:pathLst>
                <a:path w="35" h="28">
                  <a:moveTo>
                    <a:pt x="0" y="1"/>
                  </a:moveTo>
                  <a:lnTo>
                    <a:pt x="0" y="1"/>
                  </a:lnTo>
                  <a:cubicBezTo>
                    <a:pt x="11" y="0"/>
                    <a:pt x="27" y="4"/>
                    <a:pt x="35" y="8"/>
                  </a:cubicBezTo>
                  <a:cubicBezTo>
                    <a:pt x="24" y="6"/>
                    <a:pt x="19" y="3"/>
                    <a:pt x="4" y="4"/>
                  </a:cubicBezTo>
                  <a:cubicBezTo>
                    <a:pt x="8" y="11"/>
                    <a:pt x="22" y="23"/>
                    <a:pt x="33" y="28"/>
                  </a:cubicBezTo>
                  <a:cubicBezTo>
                    <a:pt x="15" y="22"/>
                    <a:pt x="2" y="9"/>
                    <a:pt x="0" y="1"/>
                  </a:cubicBez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110" name="Freeform 1083"/>
            <p:cNvSpPr>
              <a:spLocks/>
            </p:cNvSpPr>
            <p:nvPr userDrawn="1"/>
          </p:nvSpPr>
          <p:spPr bwMode="auto">
            <a:xfrm>
              <a:off x="233" y="269"/>
              <a:ext cx="9" cy="9"/>
            </a:xfrm>
            <a:custGeom>
              <a:avLst/>
              <a:gdLst>
                <a:gd name="T0" fmla="*/ 22 w 22"/>
                <a:gd name="T1" fmla="*/ 5 h 20"/>
                <a:gd name="T2" fmla="*/ 22 w 22"/>
                <a:gd name="T3" fmla="*/ 5 h 20"/>
                <a:gd name="T4" fmla="*/ 3 w 22"/>
                <a:gd name="T5" fmla="*/ 6 h 20"/>
                <a:gd name="T6" fmla="*/ 16 w 22"/>
                <a:gd name="T7" fmla="*/ 20 h 20"/>
                <a:gd name="T8" fmla="*/ 0 w 22"/>
                <a:gd name="T9" fmla="*/ 5 h 20"/>
                <a:gd name="T10" fmla="*/ 22 w 22"/>
                <a:gd name="T11" fmla="*/ 5 h 20"/>
              </a:gdLst>
              <a:ahLst/>
              <a:cxnLst>
                <a:cxn ang="0">
                  <a:pos x="T0" y="T1"/>
                </a:cxn>
                <a:cxn ang="0">
                  <a:pos x="T2" y="T3"/>
                </a:cxn>
                <a:cxn ang="0">
                  <a:pos x="T4" y="T5"/>
                </a:cxn>
                <a:cxn ang="0">
                  <a:pos x="T6" y="T7"/>
                </a:cxn>
                <a:cxn ang="0">
                  <a:pos x="T8" y="T9"/>
                </a:cxn>
                <a:cxn ang="0">
                  <a:pos x="T10" y="T11"/>
                </a:cxn>
              </a:cxnLst>
              <a:rect l="0" t="0" r="r" b="b"/>
              <a:pathLst>
                <a:path w="22" h="20">
                  <a:moveTo>
                    <a:pt x="22" y="5"/>
                  </a:moveTo>
                  <a:lnTo>
                    <a:pt x="22" y="5"/>
                  </a:lnTo>
                  <a:cubicBezTo>
                    <a:pt x="15" y="3"/>
                    <a:pt x="10" y="2"/>
                    <a:pt x="3" y="6"/>
                  </a:cubicBezTo>
                  <a:cubicBezTo>
                    <a:pt x="4" y="12"/>
                    <a:pt x="11" y="18"/>
                    <a:pt x="16" y="20"/>
                  </a:cubicBezTo>
                  <a:cubicBezTo>
                    <a:pt x="9" y="19"/>
                    <a:pt x="1" y="13"/>
                    <a:pt x="0" y="5"/>
                  </a:cubicBezTo>
                  <a:cubicBezTo>
                    <a:pt x="7" y="0"/>
                    <a:pt x="16" y="2"/>
                    <a:pt x="22" y="5"/>
                  </a:cubicBez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111" name="Freeform 1084"/>
            <p:cNvSpPr>
              <a:spLocks/>
            </p:cNvSpPr>
            <p:nvPr userDrawn="1"/>
          </p:nvSpPr>
          <p:spPr bwMode="auto">
            <a:xfrm>
              <a:off x="246" y="276"/>
              <a:ext cx="7" cy="3"/>
            </a:xfrm>
            <a:custGeom>
              <a:avLst/>
              <a:gdLst>
                <a:gd name="T0" fmla="*/ 0 w 15"/>
                <a:gd name="T1" fmla="*/ 0 h 6"/>
                <a:gd name="T2" fmla="*/ 0 w 15"/>
                <a:gd name="T3" fmla="*/ 0 h 6"/>
                <a:gd name="T4" fmla="*/ 15 w 15"/>
                <a:gd name="T5" fmla="*/ 4 h 6"/>
                <a:gd name="T6" fmla="*/ 15 w 15"/>
                <a:gd name="T7" fmla="*/ 6 h 6"/>
                <a:gd name="T8" fmla="*/ 0 w 15"/>
                <a:gd name="T9" fmla="*/ 0 h 6"/>
              </a:gdLst>
              <a:ahLst/>
              <a:cxnLst>
                <a:cxn ang="0">
                  <a:pos x="T0" y="T1"/>
                </a:cxn>
                <a:cxn ang="0">
                  <a:pos x="T2" y="T3"/>
                </a:cxn>
                <a:cxn ang="0">
                  <a:pos x="T4" y="T5"/>
                </a:cxn>
                <a:cxn ang="0">
                  <a:pos x="T6" y="T7"/>
                </a:cxn>
                <a:cxn ang="0">
                  <a:pos x="T8" y="T9"/>
                </a:cxn>
              </a:cxnLst>
              <a:rect l="0" t="0" r="r" b="b"/>
              <a:pathLst>
                <a:path w="15" h="6">
                  <a:moveTo>
                    <a:pt x="0" y="0"/>
                  </a:moveTo>
                  <a:lnTo>
                    <a:pt x="0" y="0"/>
                  </a:lnTo>
                  <a:cubicBezTo>
                    <a:pt x="5" y="1"/>
                    <a:pt x="10" y="2"/>
                    <a:pt x="15" y="4"/>
                  </a:cubicBezTo>
                  <a:lnTo>
                    <a:pt x="15" y="6"/>
                  </a:lnTo>
                  <a:cubicBezTo>
                    <a:pt x="11" y="4"/>
                    <a:pt x="5" y="3"/>
                    <a:pt x="0"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112" name="Freeform 1085"/>
            <p:cNvSpPr>
              <a:spLocks/>
            </p:cNvSpPr>
            <p:nvPr userDrawn="1"/>
          </p:nvSpPr>
          <p:spPr bwMode="auto">
            <a:xfrm>
              <a:off x="255" y="273"/>
              <a:ext cx="8" cy="8"/>
            </a:xfrm>
            <a:custGeom>
              <a:avLst/>
              <a:gdLst>
                <a:gd name="T0" fmla="*/ 19 w 19"/>
                <a:gd name="T1" fmla="*/ 4 h 19"/>
                <a:gd name="T2" fmla="*/ 19 w 19"/>
                <a:gd name="T3" fmla="*/ 4 h 19"/>
                <a:gd name="T4" fmla="*/ 3 w 19"/>
                <a:gd name="T5" fmla="*/ 5 h 19"/>
                <a:gd name="T6" fmla="*/ 10 w 19"/>
                <a:gd name="T7" fmla="*/ 19 h 19"/>
                <a:gd name="T8" fmla="*/ 0 w 19"/>
                <a:gd name="T9" fmla="*/ 4 h 19"/>
                <a:gd name="T10" fmla="*/ 19 w 19"/>
                <a:gd name="T11" fmla="*/ 4 h 19"/>
              </a:gdLst>
              <a:ahLst/>
              <a:cxnLst>
                <a:cxn ang="0">
                  <a:pos x="T0" y="T1"/>
                </a:cxn>
                <a:cxn ang="0">
                  <a:pos x="T2" y="T3"/>
                </a:cxn>
                <a:cxn ang="0">
                  <a:pos x="T4" y="T5"/>
                </a:cxn>
                <a:cxn ang="0">
                  <a:pos x="T6" y="T7"/>
                </a:cxn>
                <a:cxn ang="0">
                  <a:pos x="T8" y="T9"/>
                </a:cxn>
                <a:cxn ang="0">
                  <a:pos x="T10" y="T11"/>
                </a:cxn>
              </a:cxnLst>
              <a:rect l="0" t="0" r="r" b="b"/>
              <a:pathLst>
                <a:path w="19" h="19">
                  <a:moveTo>
                    <a:pt x="19" y="4"/>
                  </a:moveTo>
                  <a:lnTo>
                    <a:pt x="19" y="4"/>
                  </a:lnTo>
                  <a:cubicBezTo>
                    <a:pt x="13" y="3"/>
                    <a:pt x="7" y="3"/>
                    <a:pt x="3" y="5"/>
                  </a:cubicBezTo>
                  <a:cubicBezTo>
                    <a:pt x="3" y="10"/>
                    <a:pt x="6" y="16"/>
                    <a:pt x="10" y="19"/>
                  </a:cubicBezTo>
                  <a:cubicBezTo>
                    <a:pt x="4" y="17"/>
                    <a:pt x="0" y="9"/>
                    <a:pt x="0" y="4"/>
                  </a:cubicBezTo>
                  <a:cubicBezTo>
                    <a:pt x="4" y="2"/>
                    <a:pt x="11" y="0"/>
                    <a:pt x="19" y="4"/>
                  </a:cubicBez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113" name="Freeform 1086"/>
            <p:cNvSpPr>
              <a:spLocks/>
            </p:cNvSpPr>
            <p:nvPr userDrawn="1"/>
          </p:nvSpPr>
          <p:spPr bwMode="auto">
            <a:xfrm>
              <a:off x="255" y="253"/>
              <a:ext cx="8" cy="16"/>
            </a:xfrm>
            <a:custGeom>
              <a:avLst/>
              <a:gdLst>
                <a:gd name="T0" fmla="*/ 3 w 17"/>
                <a:gd name="T1" fmla="*/ 0 h 34"/>
                <a:gd name="T2" fmla="*/ 3 w 17"/>
                <a:gd name="T3" fmla="*/ 0 h 34"/>
                <a:gd name="T4" fmla="*/ 17 w 17"/>
                <a:gd name="T5" fmla="*/ 15 h 34"/>
                <a:gd name="T6" fmla="*/ 5 w 17"/>
                <a:gd name="T7" fmla="*/ 6 h 34"/>
                <a:gd name="T8" fmla="*/ 14 w 17"/>
                <a:gd name="T9" fmla="*/ 34 h 34"/>
                <a:gd name="T10" fmla="*/ 3 w 17"/>
                <a:gd name="T11" fmla="*/ 0 h 34"/>
              </a:gdLst>
              <a:ahLst/>
              <a:cxnLst>
                <a:cxn ang="0">
                  <a:pos x="T0" y="T1"/>
                </a:cxn>
                <a:cxn ang="0">
                  <a:pos x="T2" y="T3"/>
                </a:cxn>
                <a:cxn ang="0">
                  <a:pos x="T4" y="T5"/>
                </a:cxn>
                <a:cxn ang="0">
                  <a:pos x="T6" y="T7"/>
                </a:cxn>
                <a:cxn ang="0">
                  <a:pos x="T8" y="T9"/>
                </a:cxn>
                <a:cxn ang="0">
                  <a:pos x="T10" y="T11"/>
                </a:cxn>
              </a:cxnLst>
              <a:rect l="0" t="0" r="r" b="b"/>
              <a:pathLst>
                <a:path w="17" h="34">
                  <a:moveTo>
                    <a:pt x="3" y="0"/>
                  </a:moveTo>
                  <a:lnTo>
                    <a:pt x="3" y="0"/>
                  </a:lnTo>
                  <a:cubicBezTo>
                    <a:pt x="6" y="4"/>
                    <a:pt x="14" y="12"/>
                    <a:pt x="17" y="15"/>
                  </a:cubicBezTo>
                  <a:cubicBezTo>
                    <a:pt x="12" y="12"/>
                    <a:pt x="8" y="10"/>
                    <a:pt x="5" y="6"/>
                  </a:cubicBezTo>
                  <a:cubicBezTo>
                    <a:pt x="3" y="16"/>
                    <a:pt x="11" y="31"/>
                    <a:pt x="14" y="34"/>
                  </a:cubicBezTo>
                  <a:cubicBezTo>
                    <a:pt x="4" y="26"/>
                    <a:pt x="0" y="13"/>
                    <a:pt x="3" y="0"/>
                  </a:cubicBez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114" name="Freeform 1087"/>
            <p:cNvSpPr>
              <a:spLocks/>
            </p:cNvSpPr>
            <p:nvPr userDrawn="1"/>
          </p:nvSpPr>
          <p:spPr bwMode="auto">
            <a:xfrm>
              <a:off x="263" y="264"/>
              <a:ext cx="9" cy="9"/>
            </a:xfrm>
            <a:custGeom>
              <a:avLst/>
              <a:gdLst>
                <a:gd name="T0" fmla="*/ 0 w 20"/>
                <a:gd name="T1" fmla="*/ 0 h 21"/>
                <a:gd name="T2" fmla="*/ 0 w 20"/>
                <a:gd name="T3" fmla="*/ 0 h 21"/>
                <a:gd name="T4" fmla="*/ 20 w 20"/>
                <a:gd name="T5" fmla="*/ 18 h 21"/>
                <a:gd name="T6" fmla="*/ 20 w 20"/>
                <a:gd name="T7" fmla="*/ 20 h 21"/>
                <a:gd name="T8" fmla="*/ 18 w 20"/>
                <a:gd name="T9" fmla="*/ 21 h 21"/>
                <a:gd name="T10" fmla="*/ 0 w 20"/>
                <a:gd name="T11" fmla="*/ 0 h 21"/>
              </a:gdLst>
              <a:ahLst/>
              <a:cxnLst>
                <a:cxn ang="0">
                  <a:pos x="T0" y="T1"/>
                </a:cxn>
                <a:cxn ang="0">
                  <a:pos x="T2" y="T3"/>
                </a:cxn>
                <a:cxn ang="0">
                  <a:pos x="T4" y="T5"/>
                </a:cxn>
                <a:cxn ang="0">
                  <a:pos x="T6" y="T7"/>
                </a:cxn>
                <a:cxn ang="0">
                  <a:pos x="T8" y="T9"/>
                </a:cxn>
                <a:cxn ang="0">
                  <a:pos x="T10" y="T11"/>
                </a:cxn>
              </a:cxnLst>
              <a:rect l="0" t="0" r="r" b="b"/>
              <a:pathLst>
                <a:path w="20" h="21">
                  <a:moveTo>
                    <a:pt x="0" y="0"/>
                  </a:moveTo>
                  <a:lnTo>
                    <a:pt x="0" y="0"/>
                  </a:lnTo>
                  <a:cubicBezTo>
                    <a:pt x="8" y="5"/>
                    <a:pt x="20" y="18"/>
                    <a:pt x="20" y="18"/>
                  </a:cubicBezTo>
                  <a:lnTo>
                    <a:pt x="20" y="20"/>
                  </a:lnTo>
                  <a:lnTo>
                    <a:pt x="18" y="21"/>
                  </a:lnTo>
                  <a:cubicBezTo>
                    <a:pt x="18" y="21"/>
                    <a:pt x="4" y="7"/>
                    <a:pt x="0" y="0"/>
                  </a:cubicBez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115" name="Freeform 1088"/>
            <p:cNvSpPr>
              <a:spLocks/>
            </p:cNvSpPr>
            <p:nvPr userDrawn="1"/>
          </p:nvSpPr>
          <p:spPr bwMode="auto">
            <a:xfrm>
              <a:off x="267" y="268"/>
              <a:ext cx="4" cy="5"/>
            </a:xfrm>
            <a:custGeom>
              <a:avLst/>
              <a:gdLst>
                <a:gd name="T0" fmla="*/ 0 w 10"/>
                <a:gd name="T1" fmla="*/ 0 h 11"/>
                <a:gd name="T2" fmla="*/ 0 w 10"/>
                <a:gd name="T3" fmla="*/ 0 h 11"/>
                <a:gd name="T4" fmla="*/ 10 w 10"/>
                <a:gd name="T5" fmla="*/ 10 h 11"/>
                <a:gd name="T6" fmla="*/ 9 w 10"/>
                <a:gd name="T7" fmla="*/ 11 h 11"/>
                <a:gd name="T8" fmla="*/ 0 w 10"/>
                <a:gd name="T9" fmla="*/ 0 h 11"/>
              </a:gdLst>
              <a:ahLst/>
              <a:cxnLst>
                <a:cxn ang="0">
                  <a:pos x="T0" y="T1"/>
                </a:cxn>
                <a:cxn ang="0">
                  <a:pos x="T2" y="T3"/>
                </a:cxn>
                <a:cxn ang="0">
                  <a:pos x="T4" y="T5"/>
                </a:cxn>
                <a:cxn ang="0">
                  <a:pos x="T6" y="T7"/>
                </a:cxn>
                <a:cxn ang="0">
                  <a:pos x="T8" y="T9"/>
                </a:cxn>
              </a:cxnLst>
              <a:rect l="0" t="0" r="r" b="b"/>
              <a:pathLst>
                <a:path w="10" h="11">
                  <a:moveTo>
                    <a:pt x="0" y="0"/>
                  </a:moveTo>
                  <a:lnTo>
                    <a:pt x="0" y="0"/>
                  </a:lnTo>
                  <a:cubicBezTo>
                    <a:pt x="1" y="0"/>
                    <a:pt x="10" y="10"/>
                    <a:pt x="10" y="10"/>
                  </a:cubicBezTo>
                  <a:lnTo>
                    <a:pt x="9" y="11"/>
                  </a:lnTo>
                  <a:cubicBezTo>
                    <a:pt x="9" y="11"/>
                    <a:pt x="1" y="1"/>
                    <a:pt x="0"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116" name="Freeform 1089"/>
            <p:cNvSpPr>
              <a:spLocks/>
            </p:cNvSpPr>
            <p:nvPr userDrawn="1"/>
          </p:nvSpPr>
          <p:spPr bwMode="auto">
            <a:xfrm>
              <a:off x="261" y="278"/>
              <a:ext cx="7" cy="5"/>
            </a:xfrm>
            <a:custGeom>
              <a:avLst/>
              <a:gdLst>
                <a:gd name="T0" fmla="*/ 0 w 15"/>
                <a:gd name="T1" fmla="*/ 0 h 11"/>
                <a:gd name="T2" fmla="*/ 0 w 15"/>
                <a:gd name="T3" fmla="*/ 0 h 11"/>
                <a:gd name="T4" fmla="*/ 15 w 15"/>
                <a:gd name="T5" fmla="*/ 8 h 11"/>
                <a:gd name="T6" fmla="*/ 15 w 15"/>
                <a:gd name="T7" fmla="*/ 10 h 11"/>
                <a:gd name="T8" fmla="*/ 13 w 15"/>
                <a:gd name="T9" fmla="*/ 11 h 11"/>
                <a:gd name="T10" fmla="*/ 0 w 15"/>
                <a:gd name="T11" fmla="*/ 0 h 11"/>
              </a:gdLst>
              <a:ahLst/>
              <a:cxnLst>
                <a:cxn ang="0">
                  <a:pos x="T0" y="T1"/>
                </a:cxn>
                <a:cxn ang="0">
                  <a:pos x="T2" y="T3"/>
                </a:cxn>
                <a:cxn ang="0">
                  <a:pos x="T4" y="T5"/>
                </a:cxn>
                <a:cxn ang="0">
                  <a:pos x="T6" y="T7"/>
                </a:cxn>
                <a:cxn ang="0">
                  <a:pos x="T8" y="T9"/>
                </a:cxn>
                <a:cxn ang="0">
                  <a:pos x="T10" y="T11"/>
                </a:cxn>
              </a:cxnLst>
              <a:rect l="0" t="0" r="r" b="b"/>
              <a:pathLst>
                <a:path w="15" h="11">
                  <a:moveTo>
                    <a:pt x="0" y="0"/>
                  </a:moveTo>
                  <a:lnTo>
                    <a:pt x="0" y="0"/>
                  </a:lnTo>
                  <a:cubicBezTo>
                    <a:pt x="8" y="3"/>
                    <a:pt x="13" y="6"/>
                    <a:pt x="15" y="8"/>
                  </a:cubicBezTo>
                  <a:cubicBezTo>
                    <a:pt x="15" y="8"/>
                    <a:pt x="15" y="10"/>
                    <a:pt x="15" y="10"/>
                  </a:cubicBezTo>
                  <a:lnTo>
                    <a:pt x="13" y="11"/>
                  </a:lnTo>
                  <a:cubicBezTo>
                    <a:pt x="10" y="9"/>
                    <a:pt x="6" y="5"/>
                    <a:pt x="0" y="0"/>
                  </a:cubicBez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117" name="Freeform 1090"/>
            <p:cNvSpPr>
              <a:spLocks/>
            </p:cNvSpPr>
            <p:nvPr userDrawn="1"/>
          </p:nvSpPr>
          <p:spPr bwMode="auto">
            <a:xfrm>
              <a:off x="264" y="280"/>
              <a:ext cx="3" cy="2"/>
            </a:xfrm>
            <a:custGeom>
              <a:avLst/>
              <a:gdLst>
                <a:gd name="T0" fmla="*/ 0 w 6"/>
                <a:gd name="T1" fmla="*/ 0 h 4"/>
                <a:gd name="T2" fmla="*/ 0 w 6"/>
                <a:gd name="T3" fmla="*/ 0 h 4"/>
                <a:gd name="T4" fmla="*/ 6 w 6"/>
                <a:gd name="T5" fmla="*/ 3 h 4"/>
                <a:gd name="T6" fmla="*/ 5 w 6"/>
                <a:gd name="T7" fmla="*/ 4 h 4"/>
                <a:gd name="T8" fmla="*/ 0 w 6"/>
                <a:gd name="T9" fmla="*/ 0 h 4"/>
              </a:gdLst>
              <a:ahLst/>
              <a:cxnLst>
                <a:cxn ang="0">
                  <a:pos x="T0" y="T1"/>
                </a:cxn>
                <a:cxn ang="0">
                  <a:pos x="T2" y="T3"/>
                </a:cxn>
                <a:cxn ang="0">
                  <a:pos x="T4" y="T5"/>
                </a:cxn>
                <a:cxn ang="0">
                  <a:pos x="T6" y="T7"/>
                </a:cxn>
                <a:cxn ang="0">
                  <a:pos x="T8" y="T9"/>
                </a:cxn>
              </a:cxnLst>
              <a:rect l="0" t="0" r="r" b="b"/>
              <a:pathLst>
                <a:path w="6" h="4">
                  <a:moveTo>
                    <a:pt x="0" y="0"/>
                  </a:moveTo>
                  <a:lnTo>
                    <a:pt x="0" y="0"/>
                  </a:lnTo>
                  <a:cubicBezTo>
                    <a:pt x="1" y="0"/>
                    <a:pt x="6" y="3"/>
                    <a:pt x="6" y="3"/>
                  </a:cubicBezTo>
                  <a:lnTo>
                    <a:pt x="5" y="4"/>
                  </a:lnTo>
                  <a:cubicBezTo>
                    <a:pt x="5" y="4"/>
                    <a:pt x="1" y="1"/>
                    <a:pt x="0"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118" name="Freeform 1091"/>
            <p:cNvSpPr>
              <a:spLocks/>
            </p:cNvSpPr>
            <p:nvPr userDrawn="1"/>
          </p:nvSpPr>
          <p:spPr bwMode="auto">
            <a:xfrm>
              <a:off x="223" y="314"/>
              <a:ext cx="25" cy="28"/>
            </a:xfrm>
            <a:custGeom>
              <a:avLst/>
              <a:gdLst>
                <a:gd name="T0" fmla="*/ 53 w 56"/>
                <a:gd name="T1" fmla="*/ 0 h 63"/>
                <a:gd name="T2" fmla="*/ 53 w 56"/>
                <a:gd name="T3" fmla="*/ 0 h 63"/>
                <a:gd name="T4" fmla="*/ 53 w 56"/>
                <a:gd name="T5" fmla="*/ 5 h 63"/>
                <a:gd name="T6" fmla="*/ 24 w 56"/>
                <a:gd name="T7" fmla="*/ 40 h 63"/>
                <a:gd name="T8" fmla="*/ 54 w 56"/>
                <a:gd name="T9" fmla="*/ 11 h 63"/>
                <a:gd name="T10" fmla="*/ 56 w 56"/>
                <a:gd name="T11" fmla="*/ 17 h 63"/>
                <a:gd name="T12" fmla="*/ 23 w 56"/>
                <a:gd name="T13" fmla="*/ 56 h 63"/>
                <a:gd name="T14" fmla="*/ 3 w 56"/>
                <a:gd name="T15" fmla="*/ 58 h 63"/>
                <a:gd name="T16" fmla="*/ 6 w 56"/>
                <a:gd name="T17" fmla="*/ 40 h 63"/>
                <a:gd name="T18" fmla="*/ 53 w 56"/>
                <a:gd name="T19" fmla="*/ 0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63">
                  <a:moveTo>
                    <a:pt x="53" y="0"/>
                  </a:moveTo>
                  <a:lnTo>
                    <a:pt x="53" y="0"/>
                  </a:lnTo>
                  <a:cubicBezTo>
                    <a:pt x="53" y="2"/>
                    <a:pt x="53" y="4"/>
                    <a:pt x="53" y="5"/>
                  </a:cubicBezTo>
                  <a:cubicBezTo>
                    <a:pt x="50" y="9"/>
                    <a:pt x="31" y="30"/>
                    <a:pt x="24" y="40"/>
                  </a:cubicBezTo>
                  <a:cubicBezTo>
                    <a:pt x="31" y="33"/>
                    <a:pt x="49" y="17"/>
                    <a:pt x="54" y="11"/>
                  </a:cubicBezTo>
                  <a:cubicBezTo>
                    <a:pt x="54" y="11"/>
                    <a:pt x="56" y="14"/>
                    <a:pt x="56" y="17"/>
                  </a:cubicBezTo>
                  <a:cubicBezTo>
                    <a:pt x="55" y="17"/>
                    <a:pt x="28" y="50"/>
                    <a:pt x="23" y="56"/>
                  </a:cubicBezTo>
                  <a:cubicBezTo>
                    <a:pt x="17" y="63"/>
                    <a:pt x="9" y="58"/>
                    <a:pt x="3" y="58"/>
                  </a:cubicBezTo>
                  <a:cubicBezTo>
                    <a:pt x="3" y="52"/>
                    <a:pt x="0" y="47"/>
                    <a:pt x="6" y="40"/>
                  </a:cubicBezTo>
                  <a:cubicBezTo>
                    <a:pt x="9" y="37"/>
                    <a:pt x="48" y="4"/>
                    <a:pt x="53"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119" name="Freeform 1092"/>
            <p:cNvSpPr>
              <a:spLocks/>
            </p:cNvSpPr>
            <p:nvPr userDrawn="1"/>
          </p:nvSpPr>
          <p:spPr bwMode="auto">
            <a:xfrm>
              <a:off x="213" y="310"/>
              <a:ext cx="34" cy="22"/>
            </a:xfrm>
            <a:custGeom>
              <a:avLst/>
              <a:gdLst>
                <a:gd name="T0" fmla="*/ 0 w 76"/>
                <a:gd name="T1" fmla="*/ 39 h 47"/>
                <a:gd name="T2" fmla="*/ 0 w 76"/>
                <a:gd name="T3" fmla="*/ 39 h 47"/>
                <a:gd name="T4" fmla="*/ 19 w 76"/>
                <a:gd name="T5" fmla="*/ 15 h 47"/>
                <a:gd name="T6" fmla="*/ 57 w 76"/>
                <a:gd name="T7" fmla="*/ 0 h 47"/>
                <a:gd name="T8" fmla="*/ 61 w 76"/>
                <a:gd name="T9" fmla="*/ 1 h 47"/>
                <a:gd name="T10" fmla="*/ 28 w 76"/>
                <a:gd name="T11" fmla="*/ 23 h 47"/>
                <a:gd name="T12" fmla="*/ 67 w 76"/>
                <a:gd name="T13" fmla="*/ 3 h 47"/>
                <a:gd name="T14" fmla="*/ 76 w 76"/>
                <a:gd name="T15" fmla="*/ 2 h 47"/>
                <a:gd name="T16" fmla="*/ 24 w 76"/>
                <a:gd name="T17" fmla="*/ 39 h 47"/>
                <a:gd name="T18" fmla="*/ 0 w 76"/>
                <a:gd name="T19" fmla="*/ 39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6" h="47">
                  <a:moveTo>
                    <a:pt x="0" y="39"/>
                  </a:moveTo>
                  <a:lnTo>
                    <a:pt x="0" y="39"/>
                  </a:lnTo>
                  <a:cubicBezTo>
                    <a:pt x="1" y="33"/>
                    <a:pt x="1" y="22"/>
                    <a:pt x="19" y="15"/>
                  </a:cubicBezTo>
                  <a:cubicBezTo>
                    <a:pt x="24" y="13"/>
                    <a:pt x="52" y="1"/>
                    <a:pt x="57" y="0"/>
                  </a:cubicBezTo>
                  <a:cubicBezTo>
                    <a:pt x="59" y="0"/>
                    <a:pt x="61" y="1"/>
                    <a:pt x="61" y="1"/>
                  </a:cubicBezTo>
                  <a:cubicBezTo>
                    <a:pt x="57" y="3"/>
                    <a:pt x="39" y="15"/>
                    <a:pt x="28" y="23"/>
                  </a:cubicBezTo>
                  <a:cubicBezTo>
                    <a:pt x="41" y="19"/>
                    <a:pt x="65" y="4"/>
                    <a:pt x="67" y="3"/>
                  </a:cubicBezTo>
                  <a:cubicBezTo>
                    <a:pt x="69" y="3"/>
                    <a:pt x="72" y="4"/>
                    <a:pt x="76" y="2"/>
                  </a:cubicBezTo>
                  <a:cubicBezTo>
                    <a:pt x="69" y="7"/>
                    <a:pt x="34" y="34"/>
                    <a:pt x="24" y="39"/>
                  </a:cubicBezTo>
                  <a:cubicBezTo>
                    <a:pt x="9" y="47"/>
                    <a:pt x="5" y="41"/>
                    <a:pt x="0" y="39"/>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120" name="Freeform 1093"/>
            <p:cNvSpPr>
              <a:spLocks/>
            </p:cNvSpPr>
            <p:nvPr userDrawn="1"/>
          </p:nvSpPr>
          <p:spPr bwMode="auto">
            <a:xfrm>
              <a:off x="205" y="302"/>
              <a:ext cx="36" cy="15"/>
            </a:xfrm>
            <a:custGeom>
              <a:avLst/>
              <a:gdLst>
                <a:gd name="T0" fmla="*/ 79 w 79"/>
                <a:gd name="T1" fmla="*/ 0 h 33"/>
                <a:gd name="T2" fmla="*/ 79 w 79"/>
                <a:gd name="T3" fmla="*/ 0 h 33"/>
                <a:gd name="T4" fmla="*/ 75 w 79"/>
                <a:gd name="T5" fmla="*/ 6 h 33"/>
                <a:gd name="T6" fmla="*/ 35 w 79"/>
                <a:gd name="T7" fmla="*/ 17 h 33"/>
                <a:gd name="T8" fmla="*/ 74 w 79"/>
                <a:gd name="T9" fmla="*/ 11 h 33"/>
                <a:gd name="T10" fmla="*/ 74 w 79"/>
                <a:gd name="T11" fmla="*/ 15 h 33"/>
                <a:gd name="T12" fmla="*/ 33 w 79"/>
                <a:gd name="T13" fmla="*/ 29 h 33"/>
                <a:gd name="T14" fmla="*/ 0 w 79"/>
                <a:gd name="T15" fmla="*/ 25 h 33"/>
                <a:gd name="T16" fmla="*/ 24 w 79"/>
                <a:gd name="T17" fmla="*/ 8 h 33"/>
                <a:gd name="T18" fmla="*/ 79 w 79"/>
                <a:gd name="T19"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9" h="33">
                  <a:moveTo>
                    <a:pt x="79" y="0"/>
                  </a:moveTo>
                  <a:lnTo>
                    <a:pt x="79" y="0"/>
                  </a:lnTo>
                  <a:cubicBezTo>
                    <a:pt x="77" y="2"/>
                    <a:pt x="76" y="4"/>
                    <a:pt x="75" y="6"/>
                  </a:cubicBezTo>
                  <a:cubicBezTo>
                    <a:pt x="73" y="7"/>
                    <a:pt x="48" y="12"/>
                    <a:pt x="35" y="17"/>
                  </a:cubicBezTo>
                  <a:cubicBezTo>
                    <a:pt x="49" y="17"/>
                    <a:pt x="74" y="11"/>
                    <a:pt x="74" y="11"/>
                  </a:cubicBezTo>
                  <a:cubicBezTo>
                    <a:pt x="74" y="12"/>
                    <a:pt x="74" y="14"/>
                    <a:pt x="74" y="15"/>
                  </a:cubicBezTo>
                  <a:cubicBezTo>
                    <a:pt x="65" y="20"/>
                    <a:pt x="38" y="27"/>
                    <a:pt x="33" y="29"/>
                  </a:cubicBezTo>
                  <a:cubicBezTo>
                    <a:pt x="23" y="33"/>
                    <a:pt x="5" y="31"/>
                    <a:pt x="0" y="25"/>
                  </a:cubicBezTo>
                  <a:cubicBezTo>
                    <a:pt x="5" y="15"/>
                    <a:pt x="15" y="9"/>
                    <a:pt x="24" y="8"/>
                  </a:cubicBezTo>
                  <a:cubicBezTo>
                    <a:pt x="36" y="6"/>
                    <a:pt x="65" y="2"/>
                    <a:pt x="79"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121" name="Freeform 1094"/>
            <p:cNvSpPr>
              <a:spLocks/>
            </p:cNvSpPr>
            <p:nvPr userDrawn="1"/>
          </p:nvSpPr>
          <p:spPr bwMode="auto">
            <a:xfrm>
              <a:off x="202" y="294"/>
              <a:ext cx="16" cy="10"/>
            </a:xfrm>
            <a:custGeom>
              <a:avLst/>
              <a:gdLst>
                <a:gd name="T0" fmla="*/ 29 w 35"/>
                <a:gd name="T1" fmla="*/ 0 h 22"/>
                <a:gd name="T2" fmla="*/ 29 w 35"/>
                <a:gd name="T3" fmla="*/ 0 h 22"/>
                <a:gd name="T4" fmla="*/ 4 w 35"/>
                <a:gd name="T5" fmla="*/ 10 h 22"/>
                <a:gd name="T6" fmla="*/ 35 w 35"/>
                <a:gd name="T7" fmla="*/ 20 h 22"/>
                <a:gd name="T8" fmla="*/ 0 w 35"/>
                <a:gd name="T9" fmla="*/ 10 h 22"/>
                <a:gd name="T10" fmla="*/ 29 w 35"/>
                <a:gd name="T11" fmla="*/ 0 h 22"/>
              </a:gdLst>
              <a:ahLst/>
              <a:cxnLst>
                <a:cxn ang="0">
                  <a:pos x="T0" y="T1"/>
                </a:cxn>
                <a:cxn ang="0">
                  <a:pos x="T2" y="T3"/>
                </a:cxn>
                <a:cxn ang="0">
                  <a:pos x="T4" y="T5"/>
                </a:cxn>
                <a:cxn ang="0">
                  <a:pos x="T6" y="T7"/>
                </a:cxn>
                <a:cxn ang="0">
                  <a:pos x="T8" y="T9"/>
                </a:cxn>
                <a:cxn ang="0">
                  <a:pos x="T10" y="T11"/>
                </a:cxn>
              </a:cxnLst>
              <a:rect l="0" t="0" r="r" b="b"/>
              <a:pathLst>
                <a:path w="35" h="22">
                  <a:moveTo>
                    <a:pt x="29" y="0"/>
                  </a:moveTo>
                  <a:lnTo>
                    <a:pt x="29" y="0"/>
                  </a:lnTo>
                  <a:cubicBezTo>
                    <a:pt x="20" y="1"/>
                    <a:pt x="9" y="5"/>
                    <a:pt x="4" y="10"/>
                  </a:cubicBezTo>
                  <a:cubicBezTo>
                    <a:pt x="8" y="17"/>
                    <a:pt x="26" y="20"/>
                    <a:pt x="35" y="20"/>
                  </a:cubicBezTo>
                  <a:cubicBezTo>
                    <a:pt x="19" y="22"/>
                    <a:pt x="4" y="18"/>
                    <a:pt x="0" y="10"/>
                  </a:cubicBezTo>
                  <a:cubicBezTo>
                    <a:pt x="6" y="3"/>
                    <a:pt x="20" y="0"/>
                    <a:pt x="29" y="0"/>
                  </a:cubicBez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122" name="Freeform 1095"/>
            <p:cNvSpPr>
              <a:spLocks/>
            </p:cNvSpPr>
            <p:nvPr userDrawn="1"/>
          </p:nvSpPr>
          <p:spPr bwMode="auto">
            <a:xfrm>
              <a:off x="199" y="279"/>
              <a:ext cx="17" cy="11"/>
            </a:xfrm>
            <a:custGeom>
              <a:avLst/>
              <a:gdLst>
                <a:gd name="T0" fmla="*/ 36 w 36"/>
                <a:gd name="T1" fmla="*/ 3 h 23"/>
                <a:gd name="T2" fmla="*/ 36 w 36"/>
                <a:gd name="T3" fmla="*/ 3 h 23"/>
                <a:gd name="T4" fmla="*/ 6 w 36"/>
                <a:gd name="T5" fmla="*/ 6 h 23"/>
                <a:gd name="T6" fmla="*/ 35 w 36"/>
                <a:gd name="T7" fmla="*/ 23 h 23"/>
                <a:gd name="T8" fmla="*/ 0 w 36"/>
                <a:gd name="T9" fmla="*/ 4 h 23"/>
                <a:gd name="T10" fmla="*/ 36 w 36"/>
                <a:gd name="T11" fmla="*/ 3 h 23"/>
              </a:gdLst>
              <a:ahLst/>
              <a:cxnLst>
                <a:cxn ang="0">
                  <a:pos x="T0" y="T1"/>
                </a:cxn>
                <a:cxn ang="0">
                  <a:pos x="T2" y="T3"/>
                </a:cxn>
                <a:cxn ang="0">
                  <a:pos x="T4" y="T5"/>
                </a:cxn>
                <a:cxn ang="0">
                  <a:pos x="T6" y="T7"/>
                </a:cxn>
                <a:cxn ang="0">
                  <a:pos x="T8" y="T9"/>
                </a:cxn>
                <a:cxn ang="0">
                  <a:pos x="T10" y="T11"/>
                </a:cxn>
              </a:cxnLst>
              <a:rect l="0" t="0" r="r" b="b"/>
              <a:pathLst>
                <a:path w="36" h="23">
                  <a:moveTo>
                    <a:pt x="36" y="3"/>
                  </a:moveTo>
                  <a:lnTo>
                    <a:pt x="36" y="3"/>
                  </a:lnTo>
                  <a:cubicBezTo>
                    <a:pt x="26" y="2"/>
                    <a:pt x="14" y="2"/>
                    <a:pt x="6" y="6"/>
                  </a:cubicBezTo>
                  <a:cubicBezTo>
                    <a:pt x="9" y="11"/>
                    <a:pt x="21" y="20"/>
                    <a:pt x="35" y="23"/>
                  </a:cubicBezTo>
                  <a:cubicBezTo>
                    <a:pt x="24" y="22"/>
                    <a:pt x="4" y="14"/>
                    <a:pt x="0" y="4"/>
                  </a:cubicBezTo>
                  <a:cubicBezTo>
                    <a:pt x="9" y="0"/>
                    <a:pt x="29" y="0"/>
                    <a:pt x="36" y="3"/>
                  </a:cubicBez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123" name="Freeform 1096"/>
            <p:cNvSpPr>
              <a:spLocks/>
            </p:cNvSpPr>
            <p:nvPr userDrawn="1"/>
          </p:nvSpPr>
          <p:spPr bwMode="auto">
            <a:xfrm>
              <a:off x="233" y="281"/>
              <a:ext cx="9" cy="9"/>
            </a:xfrm>
            <a:custGeom>
              <a:avLst/>
              <a:gdLst>
                <a:gd name="T0" fmla="*/ 21 w 21"/>
                <a:gd name="T1" fmla="*/ 3 h 19"/>
                <a:gd name="T2" fmla="*/ 21 w 21"/>
                <a:gd name="T3" fmla="*/ 3 h 19"/>
                <a:gd name="T4" fmla="*/ 3 w 21"/>
                <a:gd name="T5" fmla="*/ 9 h 19"/>
                <a:gd name="T6" fmla="*/ 16 w 21"/>
                <a:gd name="T7" fmla="*/ 19 h 19"/>
                <a:gd name="T8" fmla="*/ 0 w 21"/>
                <a:gd name="T9" fmla="*/ 8 h 19"/>
                <a:gd name="T10" fmla="*/ 21 w 21"/>
                <a:gd name="T11" fmla="*/ 3 h 19"/>
              </a:gdLst>
              <a:ahLst/>
              <a:cxnLst>
                <a:cxn ang="0">
                  <a:pos x="T0" y="T1"/>
                </a:cxn>
                <a:cxn ang="0">
                  <a:pos x="T2" y="T3"/>
                </a:cxn>
                <a:cxn ang="0">
                  <a:pos x="T4" y="T5"/>
                </a:cxn>
                <a:cxn ang="0">
                  <a:pos x="T6" y="T7"/>
                </a:cxn>
                <a:cxn ang="0">
                  <a:pos x="T8" y="T9"/>
                </a:cxn>
                <a:cxn ang="0">
                  <a:pos x="T10" y="T11"/>
                </a:cxn>
              </a:cxnLst>
              <a:rect l="0" t="0" r="r" b="b"/>
              <a:pathLst>
                <a:path w="21" h="19">
                  <a:moveTo>
                    <a:pt x="21" y="3"/>
                  </a:moveTo>
                  <a:lnTo>
                    <a:pt x="21" y="3"/>
                  </a:lnTo>
                  <a:cubicBezTo>
                    <a:pt x="12" y="2"/>
                    <a:pt x="6" y="5"/>
                    <a:pt x="3" y="9"/>
                  </a:cubicBezTo>
                  <a:cubicBezTo>
                    <a:pt x="5" y="14"/>
                    <a:pt x="11" y="18"/>
                    <a:pt x="16" y="19"/>
                  </a:cubicBezTo>
                  <a:cubicBezTo>
                    <a:pt x="9" y="19"/>
                    <a:pt x="2" y="14"/>
                    <a:pt x="0" y="8"/>
                  </a:cubicBezTo>
                  <a:cubicBezTo>
                    <a:pt x="4" y="3"/>
                    <a:pt x="14" y="0"/>
                    <a:pt x="21" y="3"/>
                  </a:cubicBez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124" name="Freeform 1097"/>
            <p:cNvSpPr>
              <a:spLocks/>
            </p:cNvSpPr>
            <p:nvPr userDrawn="1"/>
          </p:nvSpPr>
          <p:spPr bwMode="auto">
            <a:xfrm>
              <a:off x="254" y="284"/>
              <a:ext cx="7" cy="9"/>
            </a:xfrm>
            <a:custGeom>
              <a:avLst/>
              <a:gdLst>
                <a:gd name="T0" fmla="*/ 16 w 16"/>
                <a:gd name="T1" fmla="*/ 2 h 19"/>
                <a:gd name="T2" fmla="*/ 16 w 16"/>
                <a:gd name="T3" fmla="*/ 2 h 19"/>
                <a:gd name="T4" fmla="*/ 3 w 16"/>
                <a:gd name="T5" fmla="*/ 8 h 19"/>
                <a:gd name="T6" fmla="*/ 11 w 16"/>
                <a:gd name="T7" fmla="*/ 19 h 19"/>
                <a:gd name="T8" fmla="*/ 0 w 16"/>
                <a:gd name="T9" fmla="*/ 8 h 19"/>
                <a:gd name="T10" fmla="*/ 16 w 16"/>
                <a:gd name="T11" fmla="*/ 2 h 19"/>
              </a:gdLst>
              <a:ahLst/>
              <a:cxnLst>
                <a:cxn ang="0">
                  <a:pos x="T0" y="T1"/>
                </a:cxn>
                <a:cxn ang="0">
                  <a:pos x="T2" y="T3"/>
                </a:cxn>
                <a:cxn ang="0">
                  <a:pos x="T4" y="T5"/>
                </a:cxn>
                <a:cxn ang="0">
                  <a:pos x="T6" y="T7"/>
                </a:cxn>
                <a:cxn ang="0">
                  <a:pos x="T8" y="T9"/>
                </a:cxn>
                <a:cxn ang="0">
                  <a:pos x="T10" y="T11"/>
                </a:cxn>
              </a:cxnLst>
              <a:rect l="0" t="0" r="r" b="b"/>
              <a:pathLst>
                <a:path w="16" h="19">
                  <a:moveTo>
                    <a:pt x="16" y="2"/>
                  </a:moveTo>
                  <a:lnTo>
                    <a:pt x="16" y="2"/>
                  </a:lnTo>
                  <a:cubicBezTo>
                    <a:pt x="10" y="2"/>
                    <a:pt x="6" y="5"/>
                    <a:pt x="3" y="8"/>
                  </a:cubicBezTo>
                  <a:cubicBezTo>
                    <a:pt x="5" y="12"/>
                    <a:pt x="7" y="17"/>
                    <a:pt x="11" y="19"/>
                  </a:cubicBezTo>
                  <a:cubicBezTo>
                    <a:pt x="5" y="18"/>
                    <a:pt x="2" y="13"/>
                    <a:pt x="0" y="8"/>
                  </a:cubicBezTo>
                  <a:cubicBezTo>
                    <a:pt x="3" y="5"/>
                    <a:pt x="8" y="0"/>
                    <a:pt x="16" y="2"/>
                  </a:cubicBez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125" name="Freeform 1098"/>
            <p:cNvSpPr>
              <a:spLocks/>
            </p:cNvSpPr>
            <p:nvPr userDrawn="1"/>
          </p:nvSpPr>
          <p:spPr bwMode="auto">
            <a:xfrm>
              <a:off x="229" y="305"/>
              <a:ext cx="10" cy="3"/>
            </a:xfrm>
            <a:custGeom>
              <a:avLst/>
              <a:gdLst>
                <a:gd name="T0" fmla="*/ 0 w 22"/>
                <a:gd name="T1" fmla="*/ 6 h 6"/>
                <a:gd name="T2" fmla="*/ 0 w 22"/>
                <a:gd name="T3" fmla="*/ 6 h 6"/>
                <a:gd name="T4" fmla="*/ 22 w 22"/>
                <a:gd name="T5" fmla="*/ 0 h 6"/>
                <a:gd name="T6" fmla="*/ 21 w 22"/>
                <a:gd name="T7" fmla="*/ 2 h 6"/>
                <a:gd name="T8" fmla="*/ 0 w 22"/>
                <a:gd name="T9" fmla="*/ 6 h 6"/>
              </a:gdLst>
              <a:ahLst/>
              <a:cxnLst>
                <a:cxn ang="0">
                  <a:pos x="T0" y="T1"/>
                </a:cxn>
                <a:cxn ang="0">
                  <a:pos x="T2" y="T3"/>
                </a:cxn>
                <a:cxn ang="0">
                  <a:pos x="T4" y="T5"/>
                </a:cxn>
                <a:cxn ang="0">
                  <a:pos x="T6" y="T7"/>
                </a:cxn>
                <a:cxn ang="0">
                  <a:pos x="T8" y="T9"/>
                </a:cxn>
              </a:cxnLst>
              <a:rect l="0" t="0" r="r" b="b"/>
              <a:pathLst>
                <a:path w="22" h="6">
                  <a:moveTo>
                    <a:pt x="0" y="6"/>
                  </a:moveTo>
                  <a:lnTo>
                    <a:pt x="0" y="6"/>
                  </a:lnTo>
                  <a:cubicBezTo>
                    <a:pt x="11" y="3"/>
                    <a:pt x="17" y="1"/>
                    <a:pt x="22" y="0"/>
                  </a:cubicBezTo>
                  <a:lnTo>
                    <a:pt x="21" y="2"/>
                  </a:lnTo>
                  <a:cubicBezTo>
                    <a:pt x="15" y="4"/>
                    <a:pt x="9" y="4"/>
                    <a:pt x="0" y="6"/>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126" name="Freeform 1099"/>
            <p:cNvSpPr>
              <a:spLocks/>
            </p:cNvSpPr>
            <p:nvPr userDrawn="1"/>
          </p:nvSpPr>
          <p:spPr bwMode="auto">
            <a:xfrm>
              <a:off x="207" y="307"/>
              <a:ext cx="13" cy="9"/>
            </a:xfrm>
            <a:custGeom>
              <a:avLst/>
              <a:gdLst>
                <a:gd name="T0" fmla="*/ 23 w 30"/>
                <a:gd name="T1" fmla="*/ 0 h 21"/>
                <a:gd name="T2" fmla="*/ 23 w 30"/>
                <a:gd name="T3" fmla="*/ 0 h 21"/>
                <a:gd name="T4" fmla="*/ 4 w 30"/>
                <a:gd name="T5" fmla="*/ 13 h 21"/>
                <a:gd name="T6" fmla="*/ 30 w 30"/>
                <a:gd name="T7" fmla="*/ 17 h 21"/>
                <a:gd name="T8" fmla="*/ 0 w 30"/>
                <a:gd name="T9" fmla="*/ 14 h 21"/>
                <a:gd name="T10" fmla="*/ 23 w 30"/>
                <a:gd name="T11" fmla="*/ 0 h 21"/>
              </a:gdLst>
              <a:ahLst/>
              <a:cxnLst>
                <a:cxn ang="0">
                  <a:pos x="T0" y="T1"/>
                </a:cxn>
                <a:cxn ang="0">
                  <a:pos x="T2" y="T3"/>
                </a:cxn>
                <a:cxn ang="0">
                  <a:pos x="T4" y="T5"/>
                </a:cxn>
                <a:cxn ang="0">
                  <a:pos x="T6" y="T7"/>
                </a:cxn>
                <a:cxn ang="0">
                  <a:pos x="T8" y="T9"/>
                </a:cxn>
                <a:cxn ang="0">
                  <a:pos x="T10" y="T11"/>
                </a:cxn>
              </a:cxnLst>
              <a:rect l="0" t="0" r="r" b="b"/>
              <a:pathLst>
                <a:path w="30" h="21">
                  <a:moveTo>
                    <a:pt x="23" y="0"/>
                  </a:moveTo>
                  <a:lnTo>
                    <a:pt x="23" y="0"/>
                  </a:lnTo>
                  <a:cubicBezTo>
                    <a:pt x="16" y="1"/>
                    <a:pt x="8" y="7"/>
                    <a:pt x="4" y="13"/>
                  </a:cubicBezTo>
                  <a:cubicBezTo>
                    <a:pt x="13" y="20"/>
                    <a:pt x="23" y="18"/>
                    <a:pt x="30" y="17"/>
                  </a:cubicBezTo>
                  <a:cubicBezTo>
                    <a:pt x="22" y="20"/>
                    <a:pt x="9" y="21"/>
                    <a:pt x="0" y="14"/>
                  </a:cubicBezTo>
                  <a:cubicBezTo>
                    <a:pt x="5" y="5"/>
                    <a:pt x="15" y="0"/>
                    <a:pt x="23" y="0"/>
                  </a:cubicBez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127" name="Freeform 1100"/>
            <p:cNvSpPr>
              <a:spLocks/>
            </p:cNvSpPr>
            <p:nvPr userDrawn="1"/>
          </p:nvSpPr>
          <p:spPr bwMode="auto">
            <a:xfrm>
              <a:off x="286" y="428"/>
              <a:ext cx="10" cy="14"/>
            </a:xfrm>
            <a:custGeom>
              <a:avLst/>
              <a:gdLst>
                <a:gd name="T0" fmla="*/ 12 w 23"/>
                <a:gd name="T1" fmla="*/ 2 h 31"/>
                <a:gd name="T2" fmla="*/ 12 w 23"/>
                <a:gd name="T3" fmla="*/ 2 h 31"/>
                <a:gd name="T4" fmla="*/ 23 w 23"/>
                <a:gd name="T5" fmla="*/ 31 h 31"/>
                <a:gd name="T6" fmla="*/ 9 w 23"/>
                <a:gd name="T7" fmla="*/ 3 h 31"/>
                <a:gd name="T8" fmla="*/ 0 w 23"/>
                <a:gd name="T9" fmla="*/ 8 h 31"/>
                <a:gd name="T10" fmla="*/ 12 w 23"/>
                <a:gd name="T11" fmla="*/ 2 h 31"/>
              </a:gdLst>
              <a:ahLst/>
              <a:cxnLst>
                <a:cxn ang="0">
                  <a:pos x="T0" y="T1"/>
                </a:cxn>
                <a:cxn ang="0">
                  <a:pos x="T2" y="T3"/>
                </a:cxn>
                <a:cxn ang="0">
                  <a:pos x="T4" y="T5"/>
                </a:cxn>
                <a:cxn ang="0">
                  <a:pos x="T6" y="T7"/>
                </a:cxn>
                <a:cxn ang="0">
                  <a:pos x="T8" y="T9"/>
                </a:cxn>
                <a:cxn ang="0">
                  <a:pos x="T10" y="T11"/>
                </a:cxn>
              </a:cxnLst>
              <a:rect l="0" t="0" r="r" b="b"/>
              <a:pathLst>
                <a:path w="23" h="31">
                  <a:moveTo>
                    <a:pt x="12" y="2"/>
                  </a:moveTo>
                  <a:lnTo>
                    <a:pt x="12" y="2"/>
                  </a:lnTo>
                  <a:cubicBezTo>
                    <a:pt x="11" y="8"/>
                    <a:pt x="10" y="26"/>
                    <a:pt x="23" y="31"/>
                  </a:cubicBezTo>
                  <a:cubicBezTo>
                    <a:pt x="10" y="28"/>
                    <a:pt x="7" y="13"/>
                    <a:pt x="9" y="3"/>
                  </a:cubicBezTo>
                  <a:cubicBezTo>
                    <a:pt x="7" y="3"/>
                    <a:pt x="3" y="5"/>
                    <a:pt x="0" y="8"/>
                  </a:cubicBezTo>
                  <a:cubicBezTo>
                    <a:pt x="2" y="3"/>
                    <a:pt x="6" y="0"/>
                    <a:pt x="12" y="2"/>
                  </a:cubicBez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128" name="Freeform 1101"/>
            <p:cNvSpPr>
              <a:spLocks/>
            </p:cNvSpPr>
            <p:nvPr userDrawn="1"/>
          </p:nvSpPr>
          <p:spPr bwMode="auto">
            <a:xfrm>
              <a:off x="281" y="424"/>
              <a:ext cx="9" cy="9"/>
            </a:xfrm>
            <a:custGeom>
              <a:avLst/>
              <a:gdLst>
                <a:gd name="T0" fmla="*/ 19 w 19"/>
                <a:gd name="T1" fmla="*/ 0 h 21"/>
                <a:gd name="T2" fmla="*/ 19 w 19"/>
                <a:gd name="T3" fmla="*/ 0 h 21"/>
                <a:gd name="T4" fmla="*/ 4 w 19"/>
                <a:gd name="T5" fmla="*/ 21 h 21"/>
                <a:gd name="T6" fmla="*/ 19 w 19"/>
                <a:gd name="T7" fmla="*/ 0 h 21"/>
              </a:gdLst>
              <a:ahLst/>
              <a:cxnLst>
                <a:cxn ang="0">
                  <a:pos x="T0" y="T1"/>
                </a:cxn>
                <a:cxn ang="0">
                  <a:pos x="T2" y="T3"/>
                </a:cxn>
                <a:cxn ang="0">
                  <a:pos x="T4" y="T5"/>
                </a:cxn>
                <a:cxn ang="0">
                  <a:pos x="T6" y="T7"/>
                </a:cxn>
              </a:cxnLst>
              <a:rect l="0" t="0" r="r" b="b"/>
              <a:pathLst>
                <a:path w="19" h="21">
                  <a:moveTo>
                    <a:pt x="19" y="0"/>
                  </a:moveTo>
                  <a:lnTo>
                    <a:pt x="19" y="0"/>
                  </a:lnTo>
                  <a:cubicBezTo>
                    <a:pt x="5" y="4"/>
                    <a:pt x="4" y="15"/>
                    <a:pt x="4" y="21"/>
                  </a:cubicBezTo>
                  <a:cubicBezTo>
                    <a:pt x="0" y="9"/>
                    <a:pt x="7" y="2"/>
                    <a:pt x="19" y="0"/>
                  </a:cubicBez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129" name="Freeform 1102"/>
            <p:cNvSpPr>
              <a:spLocks/>
            </p:cNvSpPr>
            <p:nvPr userDrawn="1"/>
          </p:nvSpPr>
          <p:spPr bwMode="auto">
            <a:xfrm>
              <a:off x="288" y="418"/>
              <a:ext cx="5" cy="1"/>
            </a:xfrm>
            <a:custGeom>
              <a:avLst/>
              <a:gdLst>
                <a:gd name="T0" fmla="*/ 6 w 11"/>
                <a:gd name="T1" fmla="*/ 0 h 2"/>
                <a:gd name="T2" fmla="*/ 6 w 11"/>
                <a:gd name="T3" fmla="*/ 0 h 2"/>
                <a:gd name="T4" fmla="*/ 4 w 11"/>
                <a:gd name="T5" fmla="*/ 2 h 2"/>
                <a:gd name="T6" fmla="*/ 0 w 11"/>
                <a:gd name="T7" fmla="*/ 1 h 2"/>
                <a:gd name="T8" fmla="*/ 6 w 11"/>
                <a:gd name="T9" fmla="*/ 0 h 2"/>
              </a:gdLst>
              <a:ahLst/>
              <a:cxnLst>
                <a:cxn ang="0">
                  <a:pos x="T0" y="T1"/>
                </a:cxn>
                <a:cxn ang="0">
                  <a:pos x="T2" y="T3"/>
                </a:cxn>
                <a:cxn ang="0">
                  <a:pos x="T4" y="T5"/>
                </a:cxn>
                <a:cxn ang="0">
                  <a:pos x="T6" y="T7"/>
                </a:cxn>
                <a:cxn ang="0">
                  <a:pos x="T8" y="T9"/>
                </a:cxn>
              </a:cxnLst>
              <a:rect l="0" t="0" r="r" b="b"/>
              <a:pathLst>
                <a:path w="11" h="2">
                  <a:moveTo>
                    <a:pt x="6" y="0"/>
                  </a:moveTo>
                  <a:lnTo>
                    <a:pt x="6" y="0"/>
                  </a:lnTo>
                  <a:cubicBezTo>
                    <a:pt x="11" y="0"/>
                    <a:pt x="5" y="2"/>
                    <a:pt x="4" y="2"/>
                  </a:cubicBezTo>
                  <a:cubicBezTo>
                    <a:pt x="1" y="2"/>
                    <a:pt x="1" y="1"/>
                    <a:pt x="0" y="1"/>
                  </a:cubicBezTo>
                  <a:cubicBezTo>
                    <a:pt x="2" y="1"/>
                    <a:pt x="5" y="0"/>
                    <a:pt x="6" y="0"/>
                  </a:cubicBez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130" name="Freeform 1103"/>
            <p:cNvSpPr>
              <a:spLocks/>
            </p:cNvSpPr>
            <p:nvPr userDrawn="1"/>
          </p:nvSpPr>
          <p:spPr bwMode="auto">
            <a:xfrm>
              <a:off x="281" y="413"/>
              <a:ext cx="6" cy="8"/>
            </a:xfrm>
            <a:custGeom>
              <a:avLst/>
              <a:gdLst>
                <a:gd name="T0" fmla="*/ 5 w 14"/>
                <a:gd name="T1" fmla="*/ 0 h 16"/>
                <a:gd name="T2" fmla="*/ 5 w 14"/>
                <a:gd name="T3" fmla="*/ 0 h 16"/>
                <a:gd name="T4" fmla="*/ 14 w 14"/>
                <a:gd name="T5" fmla="*/ 15 h 16"/>
                <a:gd name="T6" fmla="*/ 5 w 14"/>
                <a:gd name="T7" fmla="*/ 0 h 16"/>
              </a:gdLst>
              <a:ahLst/>
              <a:cxnLst>
                <a:cxn ang="0">
                  <a:pos x="T0" y="T1"/>
                </a:cxn>
                <a:cxn ang="0">
                  <a:pos x="T2" y="T3"/>
                </a:cxn>
                <a:cxn ang="0">
                  <a:pos x="T4" y="T5"/>
                </a:cxn>
                <a:cxn ang="0">
                  <a:pos x="T6" y="T7"/>
                </a:cxn>
              </a:cxnLst>
              <a:rect l="0" t="0" r="r" b="b"/>
              <a:pathLst>
                <a:path w="14" h="16">
                  <a:moveTo>
                    <a:pt x="5" y="0"/>
                  </a:moveTo>
                  <a:lnTo>
                    <a:pt x="5" y="0"/>
                  </a:lnTo>
                  <a:cubicBezTo>
                    <a:pt x="5" y="5"/>
                    <a:pt x="6" y="12"/>
                    <a:pt x="14" y="15"/>
                  </a:cubicBezTo>
                  <a:cubicBezTo>
                    <a:pt x="7" y="16"/>
                    <a:pt x="0" y="8"/>
                    <a:pt x="5" y="0"/>
                  </a:cubicBez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131" name="Freeform 1104"/>
            <p:cNvSpPr>
              <a:spLocks/>
            </p:cNvSpPr>
            <p:nvPr userDrawn="1"/>
          </p:nvSpPr>
          <p:spPr bwMode="auto">
            <a:xfrm>
              <a:off x="310" y="407"/>
              <a:ext cx="13" cy="37"/>
            </a:xfrm>
            <a:custGeom>
              <a:avLst/>
              <a:gdLst>
                <a:gd name="T0" fmla="*/ 28 w 28"/>
                <a:gd name="T1" fmla="*/ 0 h 83"/>
                <a:gd name="T2" fmla="*/ 28 w 28"/>
                <a:gd name="T3" fmla="*/ 0 h 83"/>
                <a:gd name="T4" fmla="*/ 6 w 28"/>
                <a:gd name="T5" fmla="*/ 45 h 83"/>
                <a:gd name="T6" fmla="*/ 16 w 28"/>
                <a:gd name="T7" fmla="*/ 83 h 83"/>
                <a:gd name="T8" fmla="*/ 4 w 28"/>
                <a:gd name="T9" fmla="*/ 45 h 83"/>
                <a:gd name="T10" fmla="*/ 28 w 28"/>
                <a:gd name="T11" fmla="*/ 0 h 83"/>
              </a:gdLst>
              <a:ahLst/>
              <a:cxnLst>
                <a:cxn ang="0">
                  <a:pos x="T0" y="T1"/>
                </a:cxn>
                <a:cxn ang="0">
                  <a:pos x="T2" y="T3"/>
                </a:cxn>
                <a:cxn ang="0">
                  <a:pos x="T4" y="T5"/>
                </a:cxn>
                <a:cxn ang="0">
                  <a:pos x="T6" y="T7"/>
                </a:cxn>
                <a:cxn ang="0">
                  <a:pos x="T8" y="T9"/>
                </a:cxn>
                <a:cxn ang="0">
                  <a:pos x="T10" y="T11"/>
                </a:cxn>
              </a:cxnLst>
              <a:rect l="0" t="0" r="r" b="b"/>
              <a:pathLst>
                <a:path w="28" h="83">
                  <a:moveTo>
                    <a:pt x="28" y="0"/>
                  </a:moveTo>
                  <a:lnTo>
                    <a:pt x="28" y="0"/>
                  </a:lnTo>
                  <a:cubicBezTo>
                    <a:pt x="23" y="12"/>
                    <a:pt x="10" y="28"/>
                    <a:pt x="6" y="45"/>
                  </a:cubicBezTo>
                  <a:cubicBezTo>
                    <a:pt x="3" y="61"/>
                    <a:pt x="8" y="77"/>
                    <a:pt x="16" y="83"/>
                  </a:cubicBezTo>
                  <a:cubicBezTo>
                    <a:pt x="7" y="78"/>
                    <a:pt x="0" y="64"/>
                    <a:pt x="4" y="45"/>
                  </a:cubicBezTo>
                  <a:cubicBezTo>
                    <a:pt x="8" y="28"/>
                    <a:pt x="19" y="14"/>
                    <a:pt x="28" y="0"/>
                  </a:cubicBez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132" name="Freeform 1105"/>
            <p:cNvSpPr>
              <a:spLocks/>
            </p:cNvSpPr>
            <p:nvPr userDrawn="1"/>
          </p:nvSpPr>
          <p:spPr bwMode="auto">
            <a:xfrm>
              <a:off x="290" y="403"/>
              <a:ext cx="26" cy="36"/>
            </a:xfrm>
            <a:custGeom>
              <a:avLst/>
              <a:gdLst>
                <a:gd name="T0" fmla="*/ 58 w 58"/>
                <a:gd name="T1" fmla="*/ 0 h 80"/>
                <a:gd name="T2" fmla="*/ 58 w 58"/>
                <a:gd name="T3" fmla="*/ 0 h 80"/>
                <a:gd name="T4" fmla="*/ 34 w 58"/>
                <a:gd name="T5" fmla="*/ 16 h 80"/>
                <a:gd name="T6" fmla="*/ 8 w 58"/>
                <a:gd name="T7" fmla="*/ 59 h 80"/>
                <a:gd name="T8" fmla="*/ 24 w 58"/>
                <a:gd name="T9" fmla="*/ 78 h 80"/>
                <a:gd name="T10" fmla="*/ 8 w 58"/>
                <a:gd name="T11" fmla="*/ 71 h 80"/>
                <a:gd name="T12" fmla="*/ 26 w 58"/>
                <a:gd name="T13" fmla="*/ 18 h 80"/>
                <a:gd name="T14" fmla="*/ 58 w 58"/>
                <a:gd name="T15" fmla="*/ 0 h 8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8" h="80">
                  <a:moveTo>
                    <a:pt x="58" y="0"/>
                  </a:moveTo>
                  <a:lnTo>
                    <a:pt x="58" y="0"/>
                  </a:lnTo>
                  <a:cubicBezTo>
                    <a:pt x="51" y="6"/>
                    <a:pt x="38" y="13"/>
                    <a:pt x="34" y="16"/>
                  </a:cubicBezTo>
                  <a:cubicBezTo>
                    <a:pt x="23" y="23"/>
                    <a:pt x="6" y="36"/>
                    <a:pt x="8" y="59"/>
                  </a:cubicBezTo>
                  <a:cubicBezTo>
                    <a:pt x="10" y="78"/>
                    <a:pt x="19" y="78"/>
                    <a:pt x="24" y="78"/>
                  </a:cubicBezTo>
                  <a:cubicBezTo>
                    <a:pt x="17" y="80"/>
                    <a:pt x="11" y="77"/>
                    <a:pt x="8" y="71"/>
                  </a:cubicBezTo>
                  <a:cubicBezTo>
                    <a:pt x="0" y="54"/>
                    <a:pt x="8" y="31"/>
                    <a:pt x="26" y="18"/>
                  </a:cubicBezTo>
                  <a:cubicBezTo>
                    <a:pt x="36" y="12"/>
                    <a:pt x="46" y="7"/>
                    <a:pt x="58" y="0"/>
                  </a:cubicBez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133" name="Freeform 1106"/>
            <p:cNvSpPr>
              <a:spLocks/>
            </p:cNvSpPr>
            <p:nvPr userDrawn="1"/>
          </p:nvSpPr>
          <p:spPr bwMode="auto">
            <a:xfrm>
              <a:off x="300" y="424"/>
              <a:ext cx="8" cy="4"/>
            </a:xfrm>
            <a:custGeom>
              <a:avLst/>
              <a:gdLst>
                <a:gd name="T0" fmla="*/ 0 w 18"/>
                <a:gd name="T1" fmla="*/ 0 h 9"/>
                <a:gd name="T2" fmla="*/ 0 w 18"/>
                <a:gd name="T3" fmla="*/ 0 h 9"/>
                <a:gd name="T4" fmla="*/ 18 w 18"/>
                <a:gd name="T5" fmla="*/ 4 h 9"/>
                <a:gd name="T6" fmla="*/ 0 w 18"/>
                <a:gd name="T7" fmla="*/ 0 h 9"/>
              </a:gdLst>
              <a:ahLst/>
              <a:cxnLst>
                <a:cxn ang="0">
                  <a:pos x="T0" y="T1"/>
                </a:cxn>
                <a:cxn ang="0">
                  <a:pos x="T2" y="T3"/>
                </a:cxn>
                <a:cxn ang="0">
                  <a:pos x="T4" y="T5"/>
                </a:cxn>
                <a:cxn ang="0">
                  <a:pos x="T6" y="T7"/>
                </a:cxn>
              </a:cxnLst>
              <a:rect l="0" t="0" r="r" b="b"/>
              <a:pathLst>
                <a:path w="18" h="9">
                  <a:moveTo>
                    <a:pt x="0" y="0"/>
                  </a:moveTo>
                  <a:lnTo>
                    <a:pt x="0" y="0"/>
                  </a:lnTo>
                  <a:cubicBezTo>
                    <a:pt x="3" y="4"/>
                    <a:pt x="12" y="6"/>
                    <a:pt x="18" y="4"/>
                  </a:cubicBezTo>
                  <a:cubicBezTo>
                    <a:pt x="13" y="9"/>
                    <a:pt x="3" y="7"/>
                    <a:pt x="0" y="0"/>
                  </a:cubicBez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134" name="Freeform 1107"/>
            <p:cNvSpPr>
              <a:spLocks/>
            </p:cNvSpPr>
            <p:nvPr userDrawn="1"/>
          </p:nvSpPr>
          <p:spPr bwMode="auto">
            <a:xfrm>
              <a:off x="311" y="368"/>
              <a:ext cx="1" cy="2"/>
            </a:xfrm>
            <a:custGeom>
              <a:avLst/>
              <a:gdLst>
                <a:gd name="T0" fmla="*/ 0 w 3"/>
                <a:gd name="T1" fmla="*/ 0 h 5"/>
                <a:gd name="T2" fmla="*/ 0 w 3"/>
                <a:gd name="T3" fmla="*/ 0 h 5"/>
                <a:gd name="T4" fmla="*/ 1 w 3"/>
                <a:gd name="T5" fmla="*/ 0 h 5"/>
                <a:gd name="T6" fmla="*/ 3 w 3"/>
                <a:gd name="T7" fmla="*/ 5 h 5"/>
                <a:gd name="T8" fmla="*/ 0 w 3"/>
                <a:gd name="T9" fmla="*/ 0 h 5"/>
              </a:gdLst>
              <a:ahLst/>
              <a:cxnLst>
                <a:cxn ang="0">
                  <a:pos x="T0" y="T1"/>
                </a:cxn>
                <a:cxn ang="0">
                  <a:pos x="T2" y="T3"/>
                </a:cxn>
                <a:cxn ang="0">
                  <a:pos x="T4" y="T5"/>
                </a:cxn>
                <a:cxn ang="0">
                  <a:pos x="T6" y="T7"/>
                </a:cxn>
                <a:cxn ang="0">
                  <a:pos x="T8" y="T9"/>
                </a:cxn>
              </a:cxnLst>
              <a:rect l="0" t="0" r="r" b="b"/>
              <a:pathLst>
                <a:path w="3" h="5">
                  <a:moveTo>
                    <a:pt x="0" y="0"/>
                  </a:moveTo>
                  <a:lnTo>
                    <a:pt x="0" y="0"/>
                  </a:lnTo>
                  <a:lnTo>
                    <a:pt x="1" y="0"/>
                  </a:lnTo>
                  <a:lnTo>
                    <a:pt x="3" y="5"/>
                  </a:lnTo>
                  <a:lnTo>
                    <a:pt x="0" y="0"/>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135" name="Freeform 1108"/>
            <p:cNvSpPr>
              <a:spLocks/>
            </p:cNvSpPr>
            <p:nvPr userDrawn="1"/>
          </p:nvSpPr>
          <p:spPr bwMode="auto">
            <a:xfrm>
              <a:off x="296" y="363"/>
              <a:ext cx="3" cy="1"/>
            </a:xfrm>
            <a:custGeom>
              <a:avLst/>
              <a:gdLst>
                <a:gd name="T0" fmla="*/ 7 w 7"/>
                <a:gd name="T1" fmla="*/ 1 h 4"/>
                <a:gd name="T2" fmla="*/ 7 w 7"/>
                <a:gd name="T3" fmla="*/ 1 h 4"/>
                <a:gd name="T4" fmla="*/ 0 w 7"/>
                <a:gd name="T5" fmla="*/ 4 h 4"/>
                <a:gd name="T6" fmla="*/ 7 w 7"/>
                <a:gd name="T7" fmla="*/ 0 h 4"/>
                <a:gd name="T8" fmla="*/ 7 w 7"/>
                <a:gd name="T9" fmla="*/ 1 h 4"/>
              </a:gdLst>
              <a:ahLst/>
              <a:cxnLst>
                <a:cxn ang="0">
                  <a:pos x="T0" y="T1"/>
                </a:cxn>
                <a:cxn ang="0">
                  <a:pos x="T2" y="T3"/>
                </a:cxn>
                <a:cxn ang="0">
                  <a:pos x="T4" y="T5"/>
                </a:cxn>
                <a:cxn ang="0">
                  <a:pos x="T6" y="T7"/>
                </a:cxn>
                <a:cxn ang="0">
                  <a:pos x="T8" y="T9"/>
                </a:cxn>
              </a:cxnLst>
              <a:rect l="0" t="0" r="r" b="b"/>
              <a:pathLst>
                <a:path w="7" h="4">
                  <a:moveTo>
                    <a:pt x="7" y="1"/>
                  </a:moveTo>
                  <a:lnTo>
                    <a:pt x="7" y="1"/>
                  </a:lnTo>
                  <a:lnTo>
                    <a:pt x="0" y="4"/>
                  </a:lnTo>
                  <a:lnTo>
                    <a:pt x="7" y="0"/>
                  </a:lnTo>
                  <a:lnTo>
                    <a:pt x="7" y="1"/>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136" name="Freeform 1109"/>
            <p:cNvSpPr>
              <a:spLocks/>
            </p:cNvSpPr>
            <p:nvPr userDrawn="1"/>
          </p:nvSpPr>
          <p:spPr bwMode="auto">
            <a:xfrm>
              <a:off x="215" y="319"/>
              <a:ext cx="8" cy="10"/>
            </a:xfrm>
            <a:custGeom>
              <a:avLst/>
              <a:gdLst>
                <a:gd name="T0" fmla="*/ 12 w 18"/>
                <a:gd name="T1" fmla="*/ 0 h 22"/>
                <a:gd name="T2" fmla="*/ 12 w 18"/>
                <a:gd name="T3" fmla="*/ 0 h 22"/>
                <a:gd name="T4" fmla="*/ 2 w 18"/>
                <a:gd name="T5" fmla="*/ 16 h 22"/>
                <a:gd name="T6" fmla="*/ 18 w 18"/>
                <a:gd name="T7" fmla="*/ 18 h 22"/>
                <a:gd name="T8" fmla="*/ 0 w 18"/>
                <a:gd name="T9" fmla="*/ 18 h 22"/>
                <a:gd name="T10" fmla="*/ 12 w 18"/>
                <a:gd name="T11" fmla="*/ 0 h 22"/>
              </a:gdLst>
              <a:ahLst/>
              <a:cxnLst>
                <a:cxn ang="0">
                  <a:pos x="T0" y="T1"/>
                </a:cxn>
                <a:cxn ang="0">
                  <a:pos x="T2" y="T3"/>
                </a:cxn>
                <a:cxn ang="0">
                  <a:pos x="T4" y="T5"/>
                </a:cxn>
                <a:cxn ang="0">
                  <a:pos x="T6" y="T7"/>
                </a:cxn>
                <a:cxn ang="0">
                  <a:pos x="T8" y="T9"/>
                </a:cxn>
                <a:cxn ang="0">
                  <a:pos x="T10" y="T11"/>
                </a:cxn>
              </a:cxnLst>
              <a:rect l="0" t="0" r="r" b="b"/>
              <a:pathLst>
                <a:path w="18" h="22">
                  <a:moveTo>
                    <a:pt x="12" y="0"/>
                  </a:moveTo>
                  <a:lnTo>
                    <a:pt x="12" y="0"/>
                  </a:lnTo>
                  <a:cubicBezTo>
                    <a:pt x="4" y="4"/>
                    <a:pt x="4" y="11"/>
                    <a:pt x="2" y="16"/>
                  </a:cubicBezTo>
                  <a:cubicBezTo>
                    <a:pt x="8" y="16"/>
                    <a:pt x="11" y="20"/>
                    <a:pt x="18" y="18"/>
                  </a:cubicBezTo>
                  <a:cubicBezTo>
                    <a:pt x="9" y="22"/>
                    <a:pt x="7" y="19"/>
                    <a:pt x="0" y="18"/>
                  </a:cubicBezTo>
                  <a:cubicBezTo>
                    <a:pt x="1" y="10"/>
                    <a:pt x="2" y="5"/>
                    <a:pt x="12" y="0"/>
                  </a:cubicBez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137" name="Freeform 1110"/>
            <p:cNvSpPr>
              <a:spLocks/>
            </p:cNvSpPr>
            <p:nvPr userDrawn="1"/>
          </p:nvSpPr>
          <p:spPr bwMode="auto">
            <a:xfrm>
              <a:off x="234" y="311"/>
              <a:ext cx="8" cy="5"/>
            </a:xfrm>
            <a:custGeom>
              <a:avLst/>
              <a:gdLst>
                <a:gd name="T0" fmla="*/ 0 w 20"/>
                <a:gd name="T1" fmla="*/ 11 h 11"/>
                <a:gd name="T2" fmla="*/ 0 w 20"/>
                <a:gd name="T3" fmla="*/ 11 h 11"/>
                <a:gd name="T4" fmla="*/ 18 w 20"/>
                <a:gd name="T5" fmla="*/ 0 h 11"/>
                <a:gd name="T6" fmla="*/ 20 w 20"/>
                <a:gd name="T7" fmla="*/ 0 h 11"/>
                <a:gd name="T8" fmla="*/ 0 w 20"/>
                <a:gd name="T9" fmla="*/ 11 h 11"/>
              </a:gdLst>
              <a:ahLst/>
              <a:cxnLst>
                <a:cxn ang="0">
                  <a:pos x="T0" y="T1"/>
                </a:cxn>
                <a:cxn ang="0">
                  <a:pos x="T2" y="T3"/>
                </a:cxn>
                <a:cxn ang="0">
                  <a:pos x="T4" y="T5"/>
                </a:cxn>
                <a:cxn ang="0">
                  <a:pos x="T6" y="T7"/>
                </a:cxn>
                <a:cxn ang="0">
                  <a:pos x="T8" y="T9"/>
                </a:cxn>
              </a:cxnLst>
              <a:rect l="0" t="0" r="r" b="b"/>
              <a:pathLst>
                <a:path w="20" h="11">
                  <a:moveTo>
                    <a:pt x="0" y="11"/>
                  </a:moveTo>
                  <a:lnTo>
                    <a:pt x="0" y="11"/>
                  </a:lnTo>
                  <a:lnTo>
                    <a:pt x="18" y="0"/>
                  </a:lnTo>
                  <a:lnTo>
                    <a:pt x="20" y="0"/>
                  </a:lnTo>
                  <a:lnTo>
                    <a:pt x="0" y="11"/>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138" name="Freeform 1111"/>
            <p:cNvSpPr>
              <a:spLocks/>
            </p:cNvSpPr>
            <p:nvPr userDrawn="1"/>
          </p:nvSpPr>
          <p:spPr bwMode="auto">
            <a:xfrm>
              <a:off x="240" y="317"/>
              <a:ext cx="7" cy="8"/>
            </a:xfrm>
            <a:custGeom>
              <a:avLst/>
              <a:gdLst>
                <a:gd name="T0" fmla="*/ 0 w 16"/>
                <a:gd name="T1" fmla="*/ 18 h 18"/>
                <a:gd name="T2" fmla="*/ 0 w 16"/>
                <a:gd name="T3" fmla="*/ 18 h 18"/>
                <a:gd name="T4" fmla="*/ 16 w 16"/>
                <a:gd name="T5" fmla="*/ 0 h 18"/>
                <a:gd name="T6" fmla="*/ 16 w 16"/>
                <a:gd name="T7" fmla="*/ 2 h 18"/>
                <a:gd name="T8" fmla="*/ 0 w 16"/>
                <a:gd name="T9" fmla="*/ 18 h 18"/>
              </a:gdLst>
              <a:ahLst/>
              <a:cxnLst>
                <a:cxn ang="0">
                  <a:pos x="T0" y="T1"/>
                </a:cxn>
                <a:cxn ang="0">
                  <a:pos x="T2" y="T3"/>
                </a:cxn>
                <a:cxn ang="0">
                  <a:pos x="T4" y="T5"/>
                </a:cxn>
                <a:cxn ang="0">
                  <a:pos x="T6" y="T7"/>
                </a:cxn>
                <a:cxn ang="0">
                  <a:pos x="T8" y="T9"/>
                </a:cxn>
              </a:cxnLst>
              <a:rect l="0" t="0" r="r" b="b"/>
              <a:pathLst>
                <a:path w="16" h="18">
                  <a:moveTo>
                    <a:pt x="0" y="18"/>
                  </a:moveTo>
                  <a:lnTo>
                    <a:pt x="0" y="18"/>
                  </a:lnTo>
                  <a:lnTo>
                    <a:pt x="16" y="0"/>
                  </a:lnTo>
                  <a:lnTo>
                    <a:pt x="16" y="2"/>
                  </a:lnTo>
                  <a:lnTo>
                    <a:pt x="0" y="18"/>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139" name="Freeform 1112"/>
            <p:cNvSpPr>
              <a:spLocks/>
            </p:cNvSpPr>
            <p:nvPr userDrawn="1"/>
          </p:nvSpPr>
          <p:spPr bwMode="auto">
            <a:xfrm>
              <a:off x="225" y="331"/>
              <a:ext cx="9" cy="10"/>
            </a:xfrm>
            <a:custGeom>
              <a:avLst/>
              <a:gdLst>
                <a:gd name="T0" fmla="*/ 8 w 20"/>
                <a:gd name="T1" fmla="*/ 0 h 21"/>
                <a:gd name="T2" fmla="*/ 8 w 20"/>
                <a:gd name="T3" fmla="*/ 0 h 21"/>
                <a:gd name="T4" fmla="*/ 3 w 20"/>
                <a:gd name="T5" fmla="*/ 16 h 21"/>
                <a:gd name="T6" fmla="*/ 20 w 20"/>
                <a:gd name="T7" fmla="*/ 12 h 21"/>
                <a:gd name="T8" fmla="*/ 2 w 20"/>
                <a:gd name="T9" fmla="*/ 18 h 21"/>
                <a:gd name="T10" fmla="*/ 8 w 20"/>
                <a:gd name="T11" fmla="*/ 0 h 21"/>
              </a:gdLst>
              <a:ahLst/>
              <a:cxnLst>
                <a:cxn ang="0">
                  <a:pos x="T0" y="T1"/>
                </a:cxn>
                <a:cxn ang="0">
                  <a:pos x="T2" y="T3"/>
                </a:cxn>
                <a:cxn ang="0">
                  <a:pos x="T4" y="T5"/>
                </a:cxn>
                <a:cxn ang="0">
                  <a:pos x="T6" y="T7"/>
                </a:cxn>
                <a:cxn ang="0">
                  <a:pos x="T8" y="T9"/>
                </a:cxn>
                <a:cxn ang="0">
                  <a:pos x="T10" y="T11"/>
                </a:cxn>
              </a:cxnLst>
              <a:rect l="0" t="0" r="r" b="b"/>
              <a:pathLst>
                <a:path w="20" h="21">
                  <a:moveTo>
                    <a:pt x="8" y="0"/>
                  </a:moveTo>
                  <a:lnTo>
                    <a:pt x="8" y="0"/>
                  </a:lnTo>
                  <a:cubicBezTo>
                    <a:pt x="2" y="6"/>
                    <a:pt x="3" y="11"/>
                    <a:pt x="3" y="16"/>
                  </a:cubicBezTo>
                  <a:cubicBezTo>
                    <a:pt x="10" y="16"/>
                    <a:pt x="14" y="18"/>
                    <a:pt x="20" y="12"/>
                  </a:cubicBezTo>
                  <a:cubicBezTo>
                    <a:pt x="14" y="21"/>
                    <a:pt x="8" y="17"/>
                    <a:pt x="2" y="18"/>
                  </a:cubicBezTo>
                  <a:cubicBezTo>
                    <a:pt x="1" y="9"/>
                    <a:pt x="0" y="7"/>
                    <a:pt x="8" y="0"/>
                  </a:cubicBez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140" name="Freeform 1113"/>
            <p:cNvSpPr>
              <a:spLocks/>
            </p:cNvSpPr>
            <p:nvPr userDrawn="1"/>
          </p:nvSpPr>
          <p:spPr bwMode="auto">
            <a:xfrm>
              <a:off x="250" y="322"/>
              <a:ext cx="6" cy="9"/>
            </a:xfrm>
            <a:custGeom>
              <a:avLst/>
              <a:gdLst>
                <a:gd name="T0" fmla="*/ 0 w 13"/>
                <a:gd name="T1" fmla="*/ 19 h 19"/>
                <a:gd name="T2" fmla="*/ 0 w 13"/>
                <a:gd name="T3" fmla="*/ 19 h 19"/>
                <a:gd name="T4" fmla="*/ 13 w 13"/>
                <a:gd name="T5" fmla="*/ 0 h 19"/>
                <a:gd name="T6" fmla="*/ 13 w 13"/>
                <a:gd name="T7" fmla="*/ 2 h 19"/>
                <a:gd name="T8" fmla="*/ 0 w 13"/>
                <a:gd name="T9" fmla="*/ 19 h 19"/>
              </a:gdLst>
              <a:ahLst/>
              <a:cxnLst>
                <a:cxn ang="0">
                  <a:pos x="T0" y="T1"/>
                </a:cxn>
                <a:cxn ang="0">
                  <a:pos x="T2" y="T3"/>
                </a:cxn>
                <a:cxn ang="0">
                  <a:pos x="T4" y="T5"/>
                </a:cxn>
                <a:cxn ang="0">
                  <a:pos x="T6" y="T7"/>
                </a:cxn>
                <a:cxn ang="0">
                  <a:pos x="T8" y="T9"/>
                </a:cxn>
              </a:cxnLst>
              <a:rect l="0" t="0" r="r" b="b"/>
              <a:pathLst>
                <a:path w="13" h="19">
                  <a:moveTo>
                    <a:pt x="0" y="19"/>
                  </a:moveTo>
                  <a:lnTo>
                    <a:pt x="0" y="19"/>
                  </a:lnTo>
                  <a:lnTo>
                    <a:pt x="13" y="0"/>
                  </a:lnTo>
                  <a:lnTo>
                    <a:pt x="13" y="2"/>
                  </a:lnTo>
                  <a:lnTo>
                    <a:pt x="0" y="19"/>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141" name="Freeform 1114"/>
            <p:cNvSpPr>
              <a:spLocks/>
            </p:cNvSpPr>
            <p:nvPr userDrawn="1"/>
          </p:nvSpPr>
          <p:spPr bwMode="auto">
            <a:xfrm>
              <a:off x="237" y="339"/>
              <a:ext cx="10" cy="9"/>
            </a:xfrm>
            <a:custGeom>
              <a:avLst/>
              <a:gdLst>
                <a:gd name="T0" fmla="*/ 8 w 24"/>
                <a:gd name="T1" fmla="*/ 0 h 20"/>
                <a:gd name="T2" fmla="*/ 8 w 24"/>
                <a:gd name="T3" fmla="*/ 0 h 20"/>
                <a:gd name="T4" fmla="*/ 9 w 24"/>
                <a:gd name="T5" fmla="*/ 16 h 20"/>
                <a:gd name="T6" fmla="*/ 24 w 24"/>
                <a:gd name="T7" fmla="*/ 7 h 20"/>
                <a:gd name="T8" fmla="*/ 8 w 24"/>
                <a:gd name="T9" fmla="*/ 18 h 20"/>
                <a:gd name="T10" fmla="*/ 8 w 24"/>
                <a:gd name="T11" fmla="*/ 0 h 20"/>
              </a:gdLst>
              <a:ahLst/>
              <a:cxnLst>
                <a:cxn ang="0">
                  <a:pos x="T0" y="T1"/>
                </a:cxn>
                <a:cxn ang="0">
                  <a:pos x="T2" y="T3"/>
                </a:cxn>
                <a:cxn ang="0">
                  <a:pos x="T4" y="T5"/>
                </a:cxn>
                <a:cxn ang="0">
                  <a:pos x="T6" y="T7"/>
                </a:cxn>
                <a:cxn ang="0">
                  <a:pos x="T8" y="T9"/>
                </a:cxn>
                <a:cxn ang="0">
                  <a:pos x="T10" y="T11"/>
                </a:cxn>
              </a:cxnLst>
              <a:rect l="0" t="0" r="r" b="b"/>
              <a:pathLst>
                <a:path w="24" h="20">
                  <a:moveTo>
                    <a:pt x="8" y="0"/>
                  </a:moveTo>
                  <a:lnTo>
                    <a:pt x="8" y="0"/>
                  </a:lnTo>
                  <a:cubicBezTo>
                    <a:pt x="4" y="9"/>
                    <a:pt x="7" y="11"/>
                    <a:pt x="9" y="16"/>
                  </a:cubicBezTo>
                  <a:cubicBezTo>
                    <a:pt x="15" y="14"/>
                    <a:pt x="20" y="17"/>
                    <a:pt x="24" y="7"/>
                  </a:cubicBezTo>
                  <a:cubicBezTo>
                    <a:pt x="20" y="20"/>
                    <a:pt x="14" y="16"/>
                    <a:pt x="8" y="18"/>
                  </a:cubicBezTo>
                  <a:cubicBezTo>
                    <a:pt x="4" y="10"/>
                    <a:pt x="0" y="10"/>
                    <a:pt x="8" y="0"/>
                  </a:cubicBez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142" name="Freeform 1115"/>
            <p:cNvSpPr>
              <a:spLocks/>
            </p:cNvSpPr>
            <p:nvPr userDrawn="1"/>
          </p:nvSpPr>
          <p:spPr bwMode="auto">
            <a:xfrm>
              <a:off x="261" y="326"/>
              <a:ext cx="4" cy="11"/>
            </a:xfrm>
            <a:custGeom>
              <a:avLst/>
              <a:gdLst>
                <a:gd name="T0" fmla="*/ 0 w 10"/>
                <a:gd name="T1" fmla="*/ 24 h 24"/>
                <a:gd name="T2" fmla="*/ 0 w 10"/>
                <a:gd name="T3" fmla="*/ 24 h 24"/>
                <a:gd name="T4" fmla="*/ 7 w 10"/>
                <a:gd name="T5" fmla="*/ 2 h 24"/>
                <a:gd name="T6" fmla="*/ 10 w 10"/>
                <a:gd name="T7" fmla="*/ 0 h 24"/>
                <a:gd name="T8" fmla="*/ 10 w 10"/>
                <a:gd name="T9" fmla="*/ 2 h 24"/>
                <a:gd name="T10" fmla="*/ 0 w 10"/>
                <a:gd name="T11" fmla="*/ 24 h 24"/>
              </a:gdLst>
              <a:ahLst/>
              <a:cxnLst>
                <a:cxn ang="0">
                  <a:pos x="T0" y="T1"/>
                </a:cxn>
                <a:cxn ang="0">
                  <a:pos x="T2" y="T3"/>
                </a:cxn>
                <a:cxn ang="0">
                  <a:pos x="T4" y="T5"/>
                </a:cxn>
                <a:cxn ang="0">
                  <a:pos x="T6" y="T7"/>
                </a:cxn>
                <a:cxn ang="0">
                  <a:pos x="T8" y="T9"/>
                </a:cxn>
                <a:cxn ang="0">
                  <a:pos x="T10" y="T11"/>
                </a:cxn>
              </a:cxnLst>
              <a:rect l="0" t="0" r="r" b="b"/>
              <a:pathLst>
                <a:path w="10" h="24">
                  <a:moveTo>
                    <a:pt x="0" y="24"/>
                  </a:moveTo>
                  <a:lnTo>
                    <a:pt x="0" y="24"/>
                  </a:lnTo>
                  <a:lnTo>
                    <a:pt x="7" y="2"/>
                  </a:lnTo>
                  <a:cubicBezTo>
                    <a:pt x="8" y="2"/>
                    <a:pt x="9" y="1"/>
                    <a:pt x="10" y="0"/>
                  </a:cubicBezTo>
                  <a:lnTo>
                    <a:pt x="10" y="2"/>
                  </a:lnTo>
                  <a:lnTo>
                    <a:pt x="0" y="24"/>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143" name="Freeform 1116"/>
            <p:cNvSpPr>
              <a:spLocks/>
            </p:cNvSpPr>
            <p:nvPr userDrawn="1"/>
          </p:nvSpPr>
          <p:spPr bwMode="auto">
            <a:xfrm>
              <a:off x="251" y="344"/>
              <a:ext cx="11" cy="8"/>
            </a:xfrm>
            <a:custGeom>
              <a:avLst/>
              <a:gdLst>
                <a:gd name="T0" fmla="*/ 5 w 24"/>
                <a:gd name="T1" fmla="*/ 0 h 17"/>
                <a:gd name="T2" fmla="*/ 5 w 24"/>
                <a:gd name="T3" fmla="*/ 0 h 17"/>
                <a:gd name="T4" fmla="*/ 10 w 24"/>
                <a:gd name="T5" fmla="*/ 15 h 17"/>
                <a:gd name="T6" fmla="*/ 24 w 24"/>
                <a:gd name="T7" fmla="*/ 4 h 17"/>
                <a:gd name="T8" fmla="*/ 9 w 24"/>
                <a:gd name="T9" fmla="*/ 17 h 17"/>
                <a:gd name="T10" fmla="*/ 5 w 24"/>
                <a:gd name="T11" fmla="*/ 0 h 17"/>
              </a:gdLst>
              <a:ahLst/>
              <a:cxnLst>
                <a:cxn ang="0">
                  <a:pos x="T0" y="T1"/>
                </a:cxn>
                <a:cxn ang="0">
                  <a:pos x="T2" y="T3"/>
                </a:cxn>
                <a:cxn ang="0">
                  <a:pos x="T4" y="T5"/>
                </a:cxn>
                <a:cxn ang="0">
                  <a:pos x="T6" y="T7"/>
                </a:cxn>
                <a:cxn ang="0">
                  <a:pos x="T8" y="T9"/>
                </a:cxn>
                <a:cxn ang="0">
                  <a:pos x="T10" y="T11"/>
                </a:cxn>
              </a:cxnLst>
              <a:rect l="0" t="0" r="r" b="b"/>
              <a:pathLst>
                <a:path w="24" h="17">
                  <a:moveTo>
                    <a:pt x="5" y="0"/>
                  </a:moveTo>
                  <a:lnTo>
                    <a:pt x="5" y="0"/>
                  </a:lnTo>
                  <a:cubicBezTo>
                    <a:pt x="3" y="10"/>
                    <a:pt x="7" y="10"/>
                    <a:pt x="10" y="15"/>
                  </a:cubicBezTo>
                  <a:cubicBezTo>
                    <a:pt x="16" y="12"/>
                    <a:pt x="21" y="14"/>
                    <a:pt x="24" y="4"/>
                  </a:cubicBezTo>
                  <a:cubicBezTo>
                    <a:pt x="22" y="17"/>
                    <a:pt x="15" y="14"/>
                    <a:pt x="9" y="17"/>
                  </a:cubicBezTo>
                  <a:cubicBezTo>
                    <a:pt x="4" y="10"/>
                    <a:pt x="0" y="12"/>
                    <a:pt x="5" y="0"/>
                  </a:cubicBez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144" name="Freeform 1117"/>
            <p:cNvSpPr>
              <a:spLocks/>
            </p:cNvSpPr>
            <p:nvPr userDrawn="1"/>
          </p:nvSpPr>
          <p:spPr bwMode="auto">
            <a:xfrm>
              <a:off x="275" y="329"/>
              <a:ext cx="2" cy="9"/>
            </a:xfrm>
            <a:custGeom>
              <a:avLst/>
              <a:gdLst>
                <a:gd name="T0" fmla="*/ 0 w 4"/>
                <a:gd name="T1" fmla="*/ 19 h 19"/>
                <a:gd name="T2" fmla="*/ 0 w 4"/>
                <a:gd name="T3" fmla="*/ 19 h 19"/>
                <a:gd name="T4" fmla="*/ 1 w 4"/>
                <a:gd name="T5" fmla="*/ 3 h 19"/>
                <a:gd name="T6" fmla="*/ 4 w 4"/>
                <a:gd name="T7" fmla="*/ 0 h 19"/>
                <a:gd name="T8" fmla="*/ 0 w 4"/>
                <a:gd name="T9" fmla="*/ 19 h 19"/>
              </a:gdLst>
              <a:ahLst/>
              <a:cxnLst>
                <a:cxn ang="0">
                  <a:pos x="T0" y="T1"/>
                </a:cxn>
                <a:cxn ang="0">
                  <a:pos x="T2" y="T3"/>
                </a:cxn>
                <a:cxn ang="0">
                  <a:pos x="T4" y="T5"/>
                </a:cxn>
                <a:cxn ang="0">
                  <a:pos x="T6" y="T7"/>
                </a:cxn>
                <a:cxn ang="0">
                  <a:pos x="T8" y="T9"/>
                </a:cxn>
              </a:cxnLst>
              <a:rect l="0" t="0" r="r" b="b"/>
              <a:pathLst>
                <a:path w="4" h="19">
                  <a:moveTo>
                    <a:pt x="0" y="19"/>
                  </a:moveTo>
                  <a:lnTo>
                    <a:pt x="0" y="19"/>
                  </a:lnTo>
                  <a:lnTo>
                    <a:pt x="1" y="3"/>
                  </a:lnTo>
                  <a:cubicBezTo>
                    <a:pt x="2" y="2"/>
                    <a:pt x="3" y="1"/>
                    <a:pt x="4" y="0"/>
                  </a:cubicBezTo>
                  <a:lnTo>
                    <a:pt x="0" y="19"/>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145" name="Freeform 1118"/>
            <p:cNvSpPr>
              <a:spLocks/>
            </p:cNvSpPr>
            <p:nvPr userDrawn="1"/>
          </p:nvSpPr>
          <p:spPr bwMode="auto">
            <a:xfrm>
              <a:off x="268" y="343"/>
              <a:ext cx="11" cy="6"/>
            </a:xfrm>
            <a:custGeom>
              <a:avLst/>
              <a:gdLst>
                <a:gd name="T0" fmla="*/ 2 w 24"/>
                <a:gd name="T1" fmla="*/ 0 h 14"/>
                <a:gd name="T2" fmla="*/ 2 w 24"/>
                <a:gd name="T3" fmla="*/ 0 h 14"/>
                <a:gd name="T4" fmla="*/ 11 w 24"/>
                <a:gd name="T5" fmla="*/ 12 h 14"/>
                <a:gd name="T6" fmla="*/ 22 w 24"/>
                <a:gd name="T7" fmla="*/ 0 h 14"/>
                <a:gd name="T8" fmla="*/ 11 w 24"/>
                <a:gd name="T9" fmla="*/ 14 h 14"/>
                <a:gd name="T10" fmla="*/ 2 w 24"/>
                <a:gd name="T11" fmla="*/ 0 h 14"/>
              </a:gdLst>
              <a:ahLst/>
              <a:cxnLst>
                <a:cxn ang="0">
                  <a:pos x="T0" y="T1"/>
                </a:cxn>
                <a:cxn ang="0">
                  <a:pos x="T2" y="T3"/>
                </a:cxn>
                <a:cxn ang="0">
                  <a:pos x="T4" y="T5"/>
                </a:cxn>
                <a:cxn ang="0">
                  <a:pos x="T6" y="T7"/>
                </a:cxn>
                <a:cxn ang="0">
                  <a:pos x="T8" y="T9"/>
                </a:cxn>
                <a:cxn ang="0">
                  <a:pos x="T10" y="T11"/>
                </a:cxn>
              </a:cxnLst>
              <a:rect l="0" t="0" r="r" b="b"/>
              <a:pathLst>
                <a:path w="24" h="14">
                  <a:moveTo>
                    <a:pt x="2" y="0"/>
                  </a:moveTo>
                  <a:lnTo>
                    <a:pt x="2" y="0"/>
                  </a:lnTo>
                  <a:cubicBezTo>
                    <a:pt x="2" y="10"/>
                    <a:pt x="8" y="8"/>
                    <a:pt x="11" y="12"/>
                  </a:cubicBezTo>
                  <a:cubicBezTo>
                    <a:pt x="16" y="8"/>
                    <a:pt x="22" y="11"/>
                    <a:pt x="22" y="0"/>
                  </a:cubicBezTo>
                  <a:cubicBezTo>
                    <a:pt x="24" y="14"/>
                    <a:pt x="16" y="10"/>
                    <a:pt x="11" y="14"/>
                  </a:cubicBezTo>
                  <a:cubicBezTo>
                    <a:pt x="5" y="8"/>
                    <a:pt x="0" y="12"/>
                    <a:pt x="2" y="0"/>
                  </a:cubicBez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146" name="Freeform 1119"/>
            <p:cNvSpPr>
              <a:spLocks/>
            </p:cNvSpPr>
            <p:nvPr userDrawn="1"/>
          </p:nvSpPr>
          <p:spPr bwMode="auto">
            <a:xfrm>
              <a:off x="249" y="294"/>
              <a:ext cx="9" cy="2"/>
            </a:xfrm>
            <a:custGeom>
              <a:avLst/>
              <a:gdLst>
                <a:gd name="T0" fmla="*/ 0 w 20"/>
                <a:gd name="T1" fmla="*/ 3 h 3"/>
                <a:gd name="T2" fmla="*/ 0 w 20"/>
                <a:gd name="T3" fmla="*/ 3 h 3"/>
                <a:gd name="T4" fmla="*/ 16 w 20"/>
                <a:gd name="T5" fmla="*/ 0 h 3"/>
                <a:gd name="T6" fmla="*/ 20 w 20"/>
                <a:gd name="T7" fmla="*/ 2 h 3"/>
                <a:gd name="T8" fmla="*/ 0 w 20"/>
                <a:gd name="T9" fmla="*/ 3 h 3"/>
              </a:gdLst>
              <a:ahLst/>
              <a:cxnLst>
                <a:cxn ang="0">
                  <a:pos x="T0" y="T1"/>
                </a:cxn>
                <a:cxn ang="0">
                  <a:pos x="T2" y="T3"/>
                </a:cxn>
                <a:cxn ang="0">
                  <a:pos x="T4" y="T5"/>
                </a:cxn>
                <a:cxn ang="0">
                  <a:pos x="T6" y="T7"/>
                </a:cxn>
                <a:cxn ang="0">
                  <a:pos x="T8" y="T9"/>
                </a:cxn>
              </a:cxnLst>
              <a:rect l="0" t="0" r="r" b="b"/>
              <a:pathLst>
                <a:path w="20" h="3">
                  <a:moveTo>
                    <a:pt x="0" y="3"/>
                  </a:moveTo>
                  <a:lnTo>
                    <a:pt x="0" y="3"/>
                  </a:lnTo>
                  <a:cubicBezTo>
                    <a:pt x="0" y="3"/>
                    <a:pt x="13" y="1"/>
                    <a:pt x="16" y="0"/>
                  </a:cubicBezTo>
                  <a:cubicBezTo>
                    <a:pt x="17" y="1"/>
                    <a:pt x="20" y="2"/>
                    <a:pt x="20" y="2"/>
                  </a:cubicBezTo>
                  <a:lnTo>
                    <a:pt x="0" y="3"/>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147" name="Freeform 1120"/>
            <p:cNvSpPr>
              <a:spLocks/>
            </p:cNvSpPr>
            <p:nvPr userDrawn="1"/>
          </p:nvSpPr>
          <p:spPr bwMode="auto">
            <a:xfrm>
              <a:off x="236" y="293"/>
              <a:ext cx="8" cy="7"/>
            </a:xfrm>
            <a:custGeom>
              <a:avLst/>
              <a:gdLst>
                <a:gd name="T0" fmla="*/ 17 w 18"/>
                <a:gd name="T1" fmla="*/ 0 h 16"/>
                <a:gd name="T2" fmla="*/ 17 w 18"/>
                <a:gd name="T3" fmla="*/ 0 h 16"/>
                <a:gd name="T4" fmla="*/ 3 w 18"/>
                <a:gd name="T5" fmla="*/ 9 h 16"/>
                <a:gd name="T6" fmla="*/ 18 w 18"/>
                <a:gd name="T7" fmla="*/ 15 h 16"/>
                <a:gd name="T8" fmla="*/ 0 w 18"/>
                <a:gd name="T9" fmla="*/ 10 h 16"/>
                <a:gd name="T10" fmla="*/ 17 w 18"/>
                <a:gd name="T11" fmla="*/ 0 h 16"/>
              </a:gdLst>
              <a:ahLst/>
              <a:cxnLst>
                <a:cxn ang="0">
                  <a:pos x="T0" y="T1"/>
                </a:cxn>
                <a:cxn ang="0">
                  <a:pos x="T2" y="T3"/>
                </a:cxn>
                <a:cxn ang="0">
                  <a:pos x="T4" y="T5"/>
                </a:cxn>
                <a:cxn ang="0">
                  <a:pos x="T6" y="T7"/>
                </a:cxn>
                <a:cxn ang="0">
                  <a:pos x="T8" y="T9"/>
                </a:cxn>
                <a:cxn ang="0">
                  <a:pos x="T10" y="T11"/>
                </a:cxn>
              </a:cxnLst>
              <a:rect l="0" t="0" r="r" b="b"/>
              <a:pathLst>
                <a:path w="18" h="16">
                  <a:moveTo>
                    <a:pt x="17" y="0"/>
                  </a:moveTo>
                  <a:lnTo>
                    <a:pt x="17" y="0"/>
                  </a:lnTo>
                  <a:cubicBezTo>
                    <a:pt x="8" y="2"/>
                    <a:pt x="5" y="4"/>
                    <a:pt x="3" y="9"/>
                  </a:cubicBezTo>
                  <a:cubicBezTo>
                    <a:pt x="6" y="13"/>
                    <a:pt x="13" y="15"/>
                    <a:pt x="18" y="15"/>
                  </a:cubicBezTo>
                  <a:cubicBezTo>
                    <a:pt x="10" y="16"/>
                    <a:pt x="3" y="14"/>
                    <a:pt x="0" y="10"/>
                  </a:cubicBezTo>
                  <a:cubicBezTo>
                    <a:pt x="3" y="3"/>
                    <a:pt x="8" y="0"/>
                    <a:pt x="17" y="0"/>
                  </a:cubicBez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148" name="Freeform 1121"/>
            <p:cNvSpPr>
              <a:spLocks/>
            </p:cNvSpPr>
            <p:nvPr userDrawn="1"/>
          </p:nvSpPr>
          <p:spPr bwMode="auto">
            <a:xfrm>
              <a:off x="251" y="303"/>
              <a:ext cx="4" cy="1"/>
            </a:xfrm>
            <a:custGeom>
              <a:avLst/>
              <a:gdLst>
                <a:gd name="T0" fmla="*/ 0 w 9"/>
                <a:gd name="T1" fmla="*/ 4 h 4"/>
                <a:gd name="T2" fmla="*/ 0 w 9"/>
                <a:gd name="T3" fmla="*/ 4 h 4"/>
                <a:gd name="T4" fmla="*/ 9 w 9"/>
                <a:gd name="T5" fmla="*/ 0 h 4"/>
                <a:gd name="T6" fmla="*/ 9 w 9"/>
                <a:gd name="T7" fmla="*/ 1 h 4"/>
                <a:gd name="T8" fmla="*/ 0 w 9"/>
                <a:gd name="T9" fmla="*/ 4 h 4"/>
              </a:gdLst>
              <a:ahLst/>
              <a:cxnLst>
                <a:cxn ang="0">
                  <a:pos x="T0" y="T1"/>
                </a:cxn>
                <a:cxn ang="0">
                  <a:pos x="T2" y="T3"/>
                </a:cxn>
                <a:cxn ang="0">
                  <a:pos x="T4" y="T5"/>
                </a:cxn>
                <a:cxn ang="0">
                  <a:pos x="T6" y="T7"/>
                </a:cxn>
                <a:cxn ang="0">
                  <a:pos x="T8" y="T9"/>
                </a:cxn>
              </a:cxnLst>
              <a:rect l="0" t="0" r="r" b="b"/>
              <a:pathLst>
                <a:path w="9" h="4">
                  <a:moveTo>
                    <a:pt x="0" y="4"/>
                  </a:moveTo>
                  <a:lnTo>
                    <a:pt x="0" y="4"/>
                  </a:lnTo>
                  <a:lnTo>
                    <a:pt x="9" y="0"/>
                  </a:lnTo>
                  <a:lnTo>
                    <a:pt x="9" y="1"/>
                  </a:lnTo>
                  <a:lnTo>
                    <a:pt x="0" y="4"/>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149" name="Freeform 1122"/>
            <p:cNvSpPr>
              <a:spLocks/>
            </p:cNvSpPr>
            <p:nvPr userDrawn="1"/>
          </p:nvSpPr>
          <p:spPr bwMode="auto">
            <a:xfrm>
              <a:off x="241" y="303"/>
              <a:ext cx="7" cy="8"/>
            </a:xfrm>
            <a:custGeom>
              <a:avLst/>
              <a:gdLst>
                <a:gd name="T0" fmla="*/ 11 w 16"/>
                <a:gd name="T1" fmla="*/ 0 h 18"/>
                <a:gd name="T2" fmla="*/ 11 w 16"/>
                <a:gd name="T3" fmla="*/ 0 h 18"/>
                <a:gd name="T4" fmla="*/ 3 w 16"/>
                <a:gd name="T5" fmla="*/ 11 h 18"/>
                <a:gd name="T6" fmla="*/ 16 w 16"/>
                <a:gd name="T7" fmla="*/ 14 h 18"/>
                <a:gd name="T8" fmla="*/ 0 w 16"/>
                <a:gd name="T9" fmla="*/ 12 h 18"/>
                <a:gd name="T10" fmla="*/ 11 w 16"/>
                <a:gd name="T11" fmla="*/ 0 h 18"/>
              </a:gdLst>
              <a:ahLst/>
              <a:cxnLst>
                <a:cxn ang="0">
                  <a:pos x="T0" y="T1"/>
                </a:cxn>
                <a:cxn ang="0">
                  <a:pos x="T2" y="T3"/>
                </a:cxn>
                <a:cxn ang="0">
                  <a:pos x="T4" y="T5"/>
                </a:cxn>
                <a:cxn ang="0">
                  <a:pos x="T6" y="T7"/>
                </a:cxn>
                <a:cxn ang="0">
                  <a:pos x="T8" y="T9"/>
                </a:cxn>
                <a:cxn ang="0">
                  <a:pos x="T10" y="T11"/>
                </a:cxn>
              </a:cxnLst>
              <a:rect l="0" t="0" r="r" b="b"/>
              <a:pathLst>
                <a:path w="16" h="18">
                  <a:moveTo>
                    <a:pt x="11" y="0"/>
                  </a:moveTo>
                  <a:lnTo>
                    <a:pt x="11" y="0"/>
                  </a:lnTo>
                  <a:cubicBezTo>
                    <a:pt x="4" y="2"/>
                    <a:pt x="4" y="6"/>
                    <a:pt x="3" y="11"/>
                  </a:cubicBezTo>
                  <a:cubicBezTo>
                    <a:pt x="6" y="14"/>
                    <a:pt x="12" y="16"/>
                    <a:pt x="16" y="14"/>
                  </a:cubicBezTo>
                  <a:cubicBezTo>
                    <a:pt x="9" y="18"/>
                    <a:pt x="4" y="14"/>
                    <a:pt x="0" y="12"/>
                  </a:cubicBezTo>
                  <a:cubicBezTo>
                    <a:pt x="2" y="5"/>
                    <a:pt x="3" y="1"/>
                    <a:pt x="11" y="0"/>
                  </a:cubicBez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150" name="Freeform 1123"/>
            <p:cNvSpPr>
              <a:spLocks/>
            </p:cNvSpPr>
            <p:nvPr userDrawn="1"/>
          </p:nvSpPr>
          <p:spPr bwMode="auto">
            <a:xfrm>
              <a:off x="248" y="311"/>
              <a:ext cx="9" cy="8"/>
            </a:xfrm>
            <a:custGeom>
              <a:avLst/>
              <a:gdLst>
                <a:gd name="T0" fmla="*/ 7 w 19"/>
                <a:gd name="T1" fmla="*/ 0 h 18"/>
                <a:gd name="T2" fmla="*/ 7 w 19"/>
                <a:gd name="T3" fmla="*/ 0 h 18"/>
                <a:gd name="T4" fmla="*/ 5 w 19"/>
                <a:gd name="T5" fmla="*/ 14 h 18"/>
                <a:gd name="T6" fmla="*/ 19 w 19"/>
                <a:gd name="T7" fmla="*/ 11 h 18"/>
                <a:gd name="T8" fmla="*/ 3 w 19"/>
                <a:gd name="T9" fmla="*/ 17 h 18"/>
                <a:gd name="T10" fmla="*/ 7 w 19"/>
                <a:gd name="T11" fmla="*/ 0 h 18"/>
              </a:gdLst>
              <a:ahLst/>
              <a:cxnLst>
                <a:cxn ang="0">
                  <a:pos x="T0" y="T1"/>
                </a:cxn>
                <a:cxn ang="0">
                  <a:pos x="T2" y="T3"/>
                </a:cxn>
                <a:cxn ang="0">
                  <a:pos x="T4" y="T5"/>
                </a:cxn>
                <a:cxn ang="0">
                  <a:pos x="T6" y="T7"/>
                </a:cxn>
                <a:cxn ang="0">
                  <a:pos x="T8" y="T9"/>
                </a:cxn>
                <a:cxn ang="0">
                  <a:pos x="T10" y="T11"/>
                </a:cxn>
              </a:cxnLst>
              <a:rect l="0" t="0" r="r" b="b"/>
              <a:pathLst>
                <a:path w="19" h="18">
                  <a:moveTo>
                    <a:pt x="7" y="0"/>
                  </a:moveTo>
                  <a:lnTo>
                    <a:pt x="7" y="0"/>
                  </a:lnTo>
                  <a:cubicBezTo>
                    <a:pt x="2" y="5"/>
                    <a:pt x="4" y="9"/>
                    <a:pt x="5" y="14"/>
                  </a:cubicBezTo>
                  <a:cubicBezTo>
                    <a:pt x="10" y="14"/>
                    <a:pt x="15" y="15"/>
                    <a:pt x="19" y="11"/>
                  </a:cubicBezTo>
                  <a:cubicBezTo>
                    <a:pt x="14" y="18"/>
                    <a:pt x="9" y="16"/>
                    <a:pt x="3" y="17"/>
                  </a:cubicBezTo>
                  <a:cubicBezTo>
                    <a:pt x="1" y="8"/>
                    <a:pt x="0" y="5"/>
                    <a:pt x="7" y="0"/>
                  </a:cubicBez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151" name="Freeform 1124"/>
            <p:cNvSpPr>
              <a:spLocks/>
            </p:cNvSpPr>
            <p:nvPr userDrawn="1"/>
          </p:nvSpPr>
          <p:spPr bwMode="auto">
            <a:xfrm>
              <a:off x="258" y="306"/>
              <a:ext cx="4" cy="4"/>
            </a:xfrm>
            <a:custGeom>
              <a:avLst/>
              <a:gdLst>
                <a:gd name="T0" fmla="*/ 0 w 9"/>
                <a:gd name="T1" fmla="*/ 8 h 8"/>
                <a:gd name="T2" fmla="*/ 0 w 9"/>
                <a:gd name="T3" fmla="*/ 8 h 8"/>
                <a:gd name="T4" fmla="*/ 7 w 9"/>
                <a:gd name="T5" fmla="*/ 0 h 8"/>
                <a:gd name="T6" fmla="*/ 9 w 9"/>
                <a:gd name="T7" fmla="*/ 1 h 8"/>
                <a:gd name="T8" fmla="*/ 0 w 9"/>
                <a:gd name="T9" fmla="*/ 8 h 8"/>
              </a:gdLst>
              <a:ahLst/>
              <a:cxnLst>
                <a:cxn ang="0">
                  <a:pos x="T0" y="T1"/>
                </a:cxn>
                <a:cxn ang="0">
                  <a:pos x="T2" y="T3"/>
                </a:cxn>
                <a:cxn ang="0">
                  <a:pos x="T4" y="T5"/>
                </a:cxn>
                <a:cxn ang="0">
                  <a:pos x="T6" y="T7"/>
                </a:cxn>
                <a:cxn ang="0">
                  <a:pos x="T8" y="T9"/>
                </a:cxn>
              </a:cxnLst>
              <a:rect l="0" t="0" r="r" b="b"/>
              <a:pathLst>
                <a:path w="9" h="8">
                  <a:moveTo>
                    <a:pt x="0" y="8"/>
                  </a:moveTo>
                  <a:lnTo>
                    <a:pt x="0" y="8"/>
                  </a:lnTo>
                  <a:lnTo>
                    <a:pt x="7" y="0"/>
                  </a:lnTo>
                  <a:lnTo>
                    <a:pt x="9" y="1"/>
                  </a:lnTo>
                  <a:lnTo>
                    <a:pt x="0" y="8"/>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152" name="Freeform 1125"/>
            <p:cNvSpPr>
              <a:spLocks/>
            </p:cNvSpPr>
            <p:nvPr userDrawn="1"/>
          </p:nvSpPr>
          <p:spPr bwMode="auto">
            <a:xfrm>
              <a:off x="265" y="312"/>
              <a:ext cx="2" cy="4"/>
            </a:xfrm>
            <a:custGeom>
              <a:avLst/>
              <a:gdLst>
                <a:gd name="T0" fmla="*/ 0 w 5"/>
                <a:gd name="T1" fmla="*/ 10 h 10"/>
                <a:gd name="T2" fmla="*/ 0 w 5"/>
                <a:gd name="T3" fmla="*/ 10 h 10"/>
                <a:gd name="T4" fmla="*/ 4 w 5"/>
                <a:gd name="T5" fmla="*/ 0 h 10"/>
                <a:gd name="T6" fmla="*/ 5 w 5"/>
                <a:gd name="T7" fmla="*/ 2 h 10"/>
                <a:gd name="T8" fmla="*/ 0 w 5"/>
                <a:gd name="T9" fmla="*/ 10 h 10"/>
              </a:gdLst>
              <a:ahLst/>
              <a:cxnLst>
                <a:cxn ang="0">
                  <a:pos x="T0" y="T1"/>
                </a:cxn>
                <a:cxn ang="0">
                  <a:pos x="T2" y="T3"/>
                </a:cxn>
                <a:cxn ang="0">
                  <a:pos x="T4" y="T5"/>
                </a:cxn>
                <a:cxn ang="0">
                  <a:pos x="T6" y="T7"/>
                </a:cxn>
                <a:cxn ang="0">
                  <a:pos x="T8" y="T9"/>
                </a:cxn>
              </a:cxnLst>
              <a:rect l="0" t="0" r="r" b="b"/>
              <a:pathLst>
                <a:path w="5" h="10">
                  <a:moveTo>
                    <a:pt x="0" y="10"/>
                  </a:moveTo>
                  <a:lnTo>
                    <a:pt x="0" y="10"/>
                  </a:lnTo>
                  <a:lnTo>
                    <a:pt x="4" y="0"/>
                  </a:lnTo>
                  <a:lnTo>
                    <a:pt x="5" y="2"/>
                  </a:lnTo>
                  <a:lnTo>
                    <a:pt x="0" y="10"/>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153" name="Freeform 1126"/>
            <p:cNvSpPr>
              <a:spLocks/>
            </p:cNvSpPr>
            <p:nvPr userDrawn="1"/>
          </p:nvSpPr>
          <p:spPr bwMode="auto">
            <a:xfrm>
              <a:off x="257" y="319"/>
              <a:ext cx="8" cy="7"/>
            </a:xfrm>
            <a:custGeom>
              <a:avLst/>
              <a:gdLst>
                <a:gd name="T0" fmla="*/ 5 w 19"/>
                <a:gd name="T1" fmla="*/ 0 h 16"/>
                <a:gd name="T2" fmla="*/ 5 w 19"/>
                <a:gd name="T3" fmla="*/ 0 h 16"/>
                <a:gd name="T4" fmla="*/ 7 w 19"/>
                <a:gd name="T5" fmla="*/ 12 h 16"/>
                <a:gd name="T6" fmla="*/ 19 w 19"/>
                <a:gd name="T7" fmla="*/ 8 h 16"/>
                <a:gd name="T8" fmla="*/ 6 w 19"/>
                <a:gd name="T9" fmla="*/ 14 h 16"/>
                <a:gd name="T10" fmla="*/ 5 w 19"/>
                <a:gd name="T11" fmla="*/ 0 h 16"/>
              </a:gdLst>
              <a:ahLst/>
              <a:cxnLst>
                <a:cxn ang="0">
                  <a:pos x="T0" y="T1"/>
                </a:cxn>
                <a:cxn ang="0">
                  <a:pos x="T2" y="T3"/>
                </a:cxn>
                <a:cxn ang="0">
                  <a:pos x="T4" y="T5"/>
                </a:cxn>
                <a:cxn ang="0">
                  <a:pos x="T6" y="T7"/>
                </a:cxn>
                <a:cxn ang="0">
                  <a:pos x="T8" y="T9"/>
                </a:cxn>
                <a:cxn ang="0">
                  <a:pos x="T10" y="T11"/>
                </a:cxn>
              </a:cxnLst>
              <a:rect l="0" t="0" r="r" b="b"/>
              <a:pathLst>
                <a:path w="19" h="16">
                  <a:moveTo>
                    <a:pt x="5" y="0"/>
                  </a:moveTo>
                  <a:lnTo>
                    <a:pt x="5" y="0"/>
                  </a:lnTo>
                  <a:cubicBezTo>
                    <a:pt x="2" y="5"/>
                    <a:pt x="6" y="8"/>
                    <a:pt x="7" y="12"/>
                  </a:cubicBezTo>
                  <a:cubicBezTo>
                    <a:pt x="12" y="12"/>
                    <a:pt x="16" y="12"/>
                    <a:pt x="19" y="8"/>
                  </a:cubicBezTo>
                  <a:cubicBezTo>
                    <a:pt x="16" y="16"/>
                    <a:pt x="11" y="13"/>
                    <a:pt x="6" y="14"/>
                  </a:cubicBezTo>
                  <a:cubicBezTo>
                    <a:pt x="4" y="9"/>
                    <a:pt x="0" y="7"/>
                    <a:pt x="5" y="0"/>
                  </a:cubicBez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154" name="Freeform 1127"/>
            <p:cNvSpPr>
              <a:spLocks/>
            </p:cNvSpPr>
            <p:nvPr userDrawn="1"/>
          </p:nvSpPr>
          <p:spPr bwMode="auto">
            <a:xfrm>
              <a:off x="266" y="324"/>
              <a:ext cx="9" cy="6"/>
            </a:xfrm>
            <a:custGeom>
              <a:avLst/>
              <a:gdLst>
                <a:gd name="T0" fmla="*/ 4 w 20"/>
                <a:gd name="T1" fmla="*/ 0 h 14"/>
                <a:gd name="T2" fmla="*/ 4 w 20"/>
                <a:gd name="T3" fmla="*/ 0 h 14"/>
                <a:gd name="T4" fmla="*/ 8 w 20"/>
                <a:gd name="T5" fmla="*/ 11 h 14"/>
                <a:gd name="T6" fmla="*/ 20 w 20"/>
                <a:gd name="T7" fmla="*/ 4 h 14"/>
                <a:gd name="T8" fmla="*/ 8 w 20"/>
                <a:gd name="T9" fmla="*/ 14 h 14"/>
                <a:gd name="T10" fmla="*/ 4 w 20"/>
                <a:gd name="T11" fmla="*/ 0 h 14"/>
              </a:gdLst>
              <a:ahLst/>
              <a:cxnLst>
                <a:cxn ang="0">
                  <a:pos x="T0" y="T1"/>
                </a:cxn>
                <a:cxn ang="0">
                  <a:pos x="T2" y="T3"/>
                </a:cxn>
                <a:cxn ang="0">
                  <a:pos x="T4" y="T5"/>
                </a:cxn>
                <a:cxn ang="0">
                  <a:pos x="T6" y="T7"/>
                </a:cxn>
                <a:cxn ang="0">
                  <a:pos x="T8" y="T9"/>
                </a:cxn>
                <a:cxn ang="0">
                  <a:pos x="T10" y="T11"/>
                </a:cxn>
              </a:cxnLst>
              <a:rect l="0" t="0" r="r" b="b"/>
              <a:pathLst>
                <a:path w="20" h="14">
                  <a:moveTo>
                    <a:pt x="4" y="0"/>
                  </a:moveTo>
                  <a:lnTo>
                    <a:pt x="4" y="0"/>
                  </a:lnTo>
                  <a:cubicBezTo>
                    <a:pt x="2" y="6"/>
                    <a:pt x="6" y="7"/>
                    <a:pt x="8" y="11"/>
                  </a:cubicBezTo>
                  <a:cubicBezTo>
                    <a:pt x="14" y="9"/>
                    <a:pt x="18" y="9"/>
                    <a:pt x="20" y="4"/>
                  </a:cubicBezTo>
                  <a:cubicBezTo>
                    <a:pt x="19" y="12"/>
                    <a:pt x="13" y="11"/>
                    <a:pt x="8" y="14"/>
                  </a:cubicBezTo>
                  <a:cubicBezTo>
                    <a:pt x="6" y="9"/>
                    <a:pt x="0" y="7"/>
                    <a:pt x="4" y="0"/>
                  </a:cubicBez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155" name="Freeform 1128"/>
            <p:cNvSpPr>
              <a:spLocks/>
            </p:cNvSpPr>
            <p:nvPr userDrawn="1"/>
          </p:nvSpPr>
          <p:spPr bwMode="auto">
            <a:xfrm>
              <a:off x="278" y="327"/>
              <a:ext cx="9" cy="5"/>
            </a:xfrm>
            <a:custGeom>
              <a:avLst/>
              <a:gdLst>
                <a:gd name="T0" fmla="*/ 1 w 21"/>
                <a:gd name="T1" fmla="*/ 0 h 12"/>
                <a:gd name="T2" fmla="*/ 1 w 21"/>
                <a:gd name="T3" fmla="*/ 0 h 12"/>
                <a:gd name="T4" fmla="*/ 11 w 21"/>
                <a:gd name="T5" fmla="*/ 9 h 12"/>
                <a:gd name="T6" fmla="*/ 19 w 21"/>
                <a:gd name="T7" fmla="*/ 1 h 12"/>
                <a:gd name="T8" fmla="*/ 11 w 21"/>
                <a:gd name="T9" fmla="*/ 12 h 12"/>
                <a:gd name="T10" fmla="*/ 1 w 21"/>
                <a:gd name="T11" fmla="*/ 0 h 12"/>
              </a:gdLst>
              <a:ahLst/>
              <a:cxnLst>
                <a:cxn ang="0">
                  <a:pos x="T0" y="T1"/>
                </a:cxn>
                <a:cxn ang="0">
                  <a:pos x="T2" y="T3"/>
                </a:cxn>
                <a:cxn ang="0">
                  <a:pos x="T4" y="T5"/>
                </a:cxn>
                <a:cxn ang="0">
                  <a:pos x="T6" y="T7"/>
                </a:cxn>
                <a:cxn ang="0">
                  <a:pos x="T8" y="T9"/>
                </a:cxn>
                <a:cxn ang="0">
                  <a:pos x="T10" y="T11"/>
                </a:cxn>
              </a:cxnLst>
              <a:rect l="0" t="0" r="r" b="b"/>
              <a:pathLst>
                <a:path w="21" h="12">
                  <a:moveTo>
                    <a:pt x="1" y="0"/>
                  </a:moveTo>
                  <a:lnTo>
                    <a:pt x="1" y="0"/>
                  </a:lnTo>
                  <a:cubicBezTo>
                    <a:pt x="1" y="6"/>
                    <a:pt x="8" y="6"/>
                    <a:pt x="11" y="9"/>
                  </a:cubicBezTo>
                  <a:cubicBezTo>
                    <a:pt x="15" y="7"/>
                    <a:pt x="19" y="7"/>
                    <a:pt x="19" y="1"/>
                  </a:cubicBezTo>
                  <a:cubicBezTo>
                    <a:pt x="21" y="10"/>
                    <a:pt x="15" y="8"/>
                    <a:pt x="11" y="12"/>
                  </a:cubicBezTo>
                  <a:cubicBezTo>
                    <a:pt x="7" y="8"/>
                    <a:pt x="0" y="9"/>
                    <a:pt x="1" y="0"/>
                  </a:cubicBez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156" name="Freeform 1129"/>
            <p:cNvSpPr>
              <a:spLocks/>
            </p:cNvSpPr>
            <p:nvPr userDrawn="1"/>
          </p:nvSpPr>
          <p:spPr bwMode="auto">
            <a:xfrm>
              <a:off x="282" y="314"/>
              <a:ext cx="1" cy="7"/>
            </a:xfrm>
            <a:custGeom>
              <a:avLst/>
              <a:gdLst>
                <a:gd name="T0" fmla="*/ 0 w 2"/>
                <a:gd name="T1" fmla="*/ 1 h 15"/>
                <a:gd name="T2" fmla="*/ 0 w 2"/>
                <a:gd name="T3" fmla="*/ 1 h 15"/>
                <a:gd name="T4" fmla="*/ 2 w 2"/>
                <a:gd name="T5" fmla="*/ 0 h 15"/>
                <a:gd name="T6" fmla="*/ 1 w 2"/>
                <a:gd name="T7" fmla="*/ 15 h 15"/>
                <a:gd name="T8" fmla="*/ 0 w 2"/>
                <a:gd name="T9" fmla="*/ 1 h 15"/>
              </a:gdLst>
              <a:ahLst/>
              <a:cxnLst>
                <a:cxn ang="0">
                  <a:pos x="T0" y="T1"/>
                </a:cxn>
                <a:cxn ang="0">
                  <a:pos x="T2" y="T3"/>
                </a:cxn>
                <a:cxn ang="0">
                  <a:pos x="T4" y="T5"/>
                </a:cxn>
                <a:cxn ang="0">
                  <a:pos x="T6" y="T7"/>
                </a:cxn>
                <a:cxn ang="0">
                  <a:pos x="T8" y="T9"/>
                </a:cxn>
              </a:cxnLst>
              <a:rect l="0" t="0" r="r" b="b"/>
              <a:pathLst>
                <a:path w="2" h="15">
                  <a:moveTo>
                    <a:pt x="0" y="1"/>
                  </a:moveTo>
                  <a:lnTo>
                    <a:pt x="0" y="1"/>
                  </a:lnTo>
                  <a:lnTo>
                    <a:pt x="2" y="0"/>
                  </a:lnTo>
                  <a:lnTo>
                    <a:pt x="1" y="15"/>
                  </a:lnTo>
                  <a:lnTo>
                    <a:pt x="0" y="1"/>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157" name="Freeform 1130"/>
            <p:cNvSpPr>
              <a:spLocks/>
            </p:cNvSpPr>
            <p:nvPr userDrawn="1"/>
          </p:nvSpPr>
          <p:spPr bwMode="auto">
            <a:xfrm>
              <a:off x="290" y="326"/>
              <a:ext cx="8" cy="6"/>
            </a:xfrm>
            <a:custGeom>
              <a:avLst/>
              <a:gdLst>
                <a:gd name="T0" fmla="*/ 16 w 20"/>
                <a:gd name="T1" fmla="*/ 0 h 12"/>
                <a:gd name="T2" fmla="*/ 16 w 20"/>
                <a:gd name="T3" fmla="*/ 0 h 12"/>
                <a:gd name="T4" fmla="*/ 11 w 20"/>
                <a:gd name="T5" fmla="*/ 12 h 12"/>
                <a:gd name="T6" fmla="*/ 0 w 20"/>
                <a:gd name="T7" fmla="*/ 2 h 12"/>
                <a:gd name="T8" fmla="*/ 11 w 20"/>
                <a:gd name="T9" fmla="*/ 10 h 12"/>
                <a:gd name="T10" fmla="*/ 16 w 20"/>
                <a:gd name="T11" fmla="*/ 0 h 12"/>
              </a:gdLst>
              <a:ahLst/>
              <a:cxnLst>
                <a:cxn ang="0">
                  <a:pos x="T0" y="T1"/>
                </a:cxn>
                <a:cxn ang="0">
                  <a:pos x="T2" y="T3"/>
                </a:cxn>
                <a:cxn ang="0">
                  <a:pos x="T4" y="T5"/>
                </a:cxn>
                <a:cxn ang="0">
                  <a:pos x="T6" y="T7"/>
                </a:cxn>
                <a:cxn ang="0">
                  <a:pos x="T8" y="T9"/>
                </a:cxn>
                <a:cxn ang="0">
                  <a:pos x="T10" y="T11"/>
                </a:cxn>
              </a:cxnLst>
              <a:rect l="0" t="0" r="r" b="b"/>
              <a:pathLst>
                <a:path w="20" h="12">
                  <a:moveTo>
                    <a:pt x="16" y="0"/>
                  </a:moveTo>
                  <a:lnTo>
                    <a:pt x="16" y="0"/>
                  </a:lnTo>
                  <a:cubicBezTo>
                    <a:pt x="20" y="7"/>
                    <a:pt x="14" y="8"/>
                    <a:pt x="11" y="12"/>
                  </a:cubicBezTo>
                  <a:cubicBezTo>
                    <a:pt x="7" y="9"/>
                    <a:pt x="0" y="10"/>
                    <a:pt x="0" y="2"/>
                  </a:cubicBezTo>
                  <a:cubicBezTo>
                    <a:pt x="1" y="7"/>
                    <a:pt x="6" y="7"/>
                    <a:pt x="11" y="10"/>
                  </a:cubicBezTo>
                  <a:cubicBezTo>
                    <a:pt x="14" y="6"/>
                    <a:pt x="17" y="6"/>
                    <a:pt x="16" y="0"/>
                  </a:cubicBez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158" name="Freeform 1131"/>
            <p:cNvSpPr>
              <a:spLocks/>
            </p:cNvSpPr>
            <p:nvPr userDrawn="1"/>
          </p:nvSpPr>
          <p:spPr bwMode="auto">
            <a:xfrm>
              <a:off x="291" y="316"/>
              <a:ext cx="2" cy="6"/>
            </a:xfrm>
            <a:custGeom>
              <a:avLst/>
              <a:gdLst>
                <a:gd name="T0" fmla="*/ 0 w 4"/>
                <a:gd name="T1" fmla="*/ 1 h 14"/>
                <a:gd name="T2" fmla="*/ 0 w 4"/>
                <a:gd name="T3" fmla="*/ 1 h 14"/>
                <a:gd name="T4" fmla="*/ 1 w 4"/>
                <a:gd name="T5" fmla="*/ 2 h 14"/>
                <a:gd name="T6" fmla="*/ 2 w 4"/>
                <a:gd name="T7" fmla="*/ 0 h 14"/>
                <a:gd name="T8" fmla="*/ 4 w 4"/>
                <a:gd name="T9" fmla="*/ 14 h 14"/>
                <a:gd name="T10" fmla="*/ 0 w 4"/>
                <a:gd name="T11" fmla="*/ 1 h 14"/>
              </a:gdLst>
              <a:ahLst/>
              <a:cxnLst>
                <a:cxn ang="0">
                  <a:pos x="T0" y="T1"/>
                </a:cxn>
                <a:cxn ang="0">
                  <a:pos x="T2" y="T3"/>
                </a:cxn>
                <a:cxn ang="0">
                  <a:pos x="T4" y="T5"/>
                </a:cxn>
                <a:cxn ang="0">
                  <a:pos x="T6" y="T7"/>
                </a:cxn>
                <a:cxn ang="0">
                  <a:pos x="T8" y="T9"/>
                </a:cxn>
                <a:cxn ang="0">
                  <a:pos x="T10" y="T11"/>
                </a:cxn>
              </a:cxnLst>
              <a:rect l="0" t="0" r="r" b="b"/>
              <a:pathLst>
                <a:path w="4" h="14">
                  <a:moveTo>
                    <a:pt x="0" y="1"/>
                  </a:moveTo>
                  <a:lnTo>
                    <a:pt x="0" y="1"/>
                  </a:lnTo>
                  <a:lnTo>
                    <a:pt x="1" y="2"/>
                  </a:lnTo>
                  <a:lnTo>
                    <a:pt x="2" y="0"/>
                  </a:lnTo>
                  <a:lnTo>
                    <a:pt x="4" y="14"/>
                  </a:lnTo>
                  <a:lnTo>
                    <a:pt x="0" y="1"/>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159" name="Freeform 1132"/>
            <p:cNvSpPr>
              <a:spLocks/>
            </p:cNvSpPr>
            <p:nvPr userDrawn="1"/>
          </p:nvSpPr>
          <p:spPr bwMode="auto">
            <a:xfrm>
              <a:off x="256" y="297"/>
              <a:ext cx="8" cy="9"/>
            </a:xfrm>
            <a:custGeom>
              <a:avLst/>
              <a:gdLst>
                <a:gd name="T0" fmla="*/ 9 w 18"/>
                <a:gd name="T1" fmla="*/ 0 h 21"/>
                <a:gd name="T2" fmla="*/ 9 w 18"/>
                <a:gd name="T3" fmla="*/ 0 h 21"/>
                <a:gd name="T4" fmla="*/ 4 w 18"/>
                <a:gd name="T5" fmla="*/ 12 h 21"/>
                <a:gd name="T6" fmla="*/ 18 w 18"/>
                <a:gd name="T7" fmla="*/ 15 h 21"/>
                <a:gd name="T8" fmla="*/ 1 w 18"/>
                <a:gd name="T9" fmla="*/ 13 h 21"/>
                <a:gd name="T10" fmla="*/ 9 w 18"/>
                <a:gd name="T11" fmla="*/ 0 h 21"/>
              </a:gdLst>
              <a:ahLst/>
              <a:cxnLst>
                <a:cxn ang="0">
                  <a:pos x="T0" y="T1"/>
                </a:cxn>
                <a:cxn ang="0">
                  <a:pos x="T2" y="T3"/>
                </a:cxn>
                <a:cxn ang="0">
                  <a:pos x="T4" y="T5"/>
                </a:cxn>
                <a:cxn ang="0">
                  <a:pos x="T6" y="T7"/>
                </a:cxn>
                <a:cxn ang="0">
                  <a:pos x="T8" y="T9"/>
                </a:cxn>
                <a:cxn ang="0">
                  <a:pos x="T10" y="T11"/>
                </a:cxn>
              </a:cxnLst>
              <a:rect l="0" t="0" r="r" b="b"/>
              <a:pathLst>
                <a:path w="18" h="21">
                  <a:moveTo>
                    <a:pt x="9" y="0"/>
                  </a:moveTo>
                  <a:lnTo>
                    <a:pt x="9" y="0"/>
                  </a:lnTo>
                  <a:cubicBezTo>
                    <a:pt x="3" y="2"/>
                    <a:pt x="5" y="6"/>
                    <a:pt x="4" y="12"/>
                  </a:cubicBezTo>
                  <a:cubicBezTo>
                    <a:pt x="9" y="14"/>
                    <a:pt x="13" y="18"/>
                    <a:pt x="18" y="15"/>
                  </a:cubicBezTo>
                  <a:cubicBezTo>
                    <a:pt x="12" y="21"/>
                    <a:pt x="7" y="15"/>
                    <a:pt x="1" y="13"/>
                  </a:cubicBezTo>
                  <a:cubicBezTo>
                    <a:pt x="4" y="5"/>
                    <a:pt x="0" y="3"/>
                    <a:pt x="9" y="0"/>
                  </a:cubicBez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160" name="Freeform 1133"/>
            <p:cNvSpPr>
              <a:spLocks noEditPoints="1"/>
            </p:cNvSpPr>
            <p:nvPr userDrawn="1"/>
          </p:nvSpPr>
          <p:spPr bwMode="auto">
            <a:xfrm>
              <a:off x="259" y="289"/>
              <a:ext cx="8" cy="2"/>
            </a:xfrm>
            <a:custGeom>
              <a:avLst/>
              <a:gdLst>
                <a:gd name="T0" fmla="*/ 9 w 18"/>
                <a:gd name="T1" fmla="*/ 2 h 5"/>
                <a:gd name="T2" fmla="*/ 9 w 18"/>
                <a:gd name="T3" fmla="*/ 2 h 5"/>
                <a:gd name="T4" fmla="*/ 16 w 18"/>
                <a:gd name="T5" fmla="*/ 4 h 5"/>
                <a:gd name="T6" fmla="*/ 16 w 18"/>
                <a:gd name="T7" fmla="*/ 3 h 5"/>
                <a:gd name="T8" fmla="*/ 9 w 18"/>
                <a:gd name="T9" fmla="*/ 2 h 5"/>
                <a:gd name="T10" fmla="*/ 0 w 18"/>
                <a:gd name="T11" fmla="*/ 1 h 5"/>
                <a:gd name="T12" fmla="*/ 0 w 18"/>
                <a:gd name="T13" fmla="*/ 1 h 5"/>
                <a:gd name="T14" fmla="*/ 17 w 18"/>
                <a:gd name="T15" fmla="*/ 2 h 5"/>
                <a:gd name="T16" fmla="*/ 18 w 18"/>
                <a:gd name="T17" fmla="*/ 4 h 5"/>
                <a:gd name="T18" fmla="*/ 16 w 18"/>
                <a:gd name="T19" fmla="*/ 5 h 5"/>
                <a:gd name="T20" fmla="*/ 0 w 18"/>
                <a:gd name="T21" fmla="*/ 1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 h="5">
                  <a:moveTo>
                    <a:pt x="9" y="2"/>
                  </a:moveTo>
                  <a:lnTo>
                    <a:pt x="9" y="2"/>
                  </a:lnTo>
                  <a:cubicBezTo>
                    <a:pt x="10" y="3"/>
                    <a:pt x="16" y="4"/>
                    <a:pt x="16" y="4"/>
                  </a:cubicBezTo>
                  <a:lnTo>
                    <a:pt x="16" y="3"/>
                  </a:lnTo>
                  <a:cubicBezTo>
                    <a:pt x="16" y="3"/>
                    <a:pt x="10" y="2"/>
                    <a:pt x="9" y="2"/>
                  </a:cubicBezTo>
                  <a:close/>
                  <a:moveTo>
                    <a:pt x="0" y="1"/>
                  </a:moveTo>
                  <a:lnTo>
                    <a:pt x="0" y="1"/>
                  </a:lnTo>
                  <a:cubicBezTo>
                    <a:pt x="8" y="0"/>
                    <a:pt x="17" y="2"/>
                    <a:pt x="17" y="2"/>
                  </a:cubicBezTo>
                  <a:lnTo>
                    <a:pt x="18" y="4"/>
                  </a:lnTo>
                  <a:lnTo>
                    <a:pt x="16" y="5"/>
                  </a:lnTo>
                  <a:cubicBezTo>
                    <a:pt x="12" y="5"/>
                    <a:pt x="8" y="3"/>
                    <a:pt x="0" y="1"/>
                  </a:cubicBez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161" name="Freeform 1134"/>
            <p:cNvSpPr>
              <a:spLocks noEditPoints="1"/>
            </p:cNvSpPr>
            <p:nvPr userDrawn="1"/>
          </p:nvSpPr>
          <p:spPr bwMode="auto">
            <a:xfrm>
              <a:off x="261" y="297"/>
              <a:ext cx="7" cy="4"/>
            </a:xfrm>
            <a:custGeom>
              <a:avLst/>
              <a:gdLst>
                <a:gd name="T0" fmla="*/ 9 w 15"/>
                <a:gd name="T1" fmla="*/ 5 h 10"/>
                <a:gd name="T2" fmla="*/ 9 w 15"/>
                <a:gd name="T3" fmla="*/ 5 h 10"/>
                <a:gd name="T4" fmla="*/ 14 w 15"/>
                <a:gd name="T5" fmla="*/ 2 h 10"/>
                <a:gd name="T6" fmla="*/ 14 w 15"/>
                <a:gd name="T7" fmla="*/ 1 h 10"/>
                <a:gd name="T8" fmla="*/ 9 w 15"/>
                <a:gd name="T9" fmla="*/ 5 h 10"/>
                <a:gd name="T10" fmla="*/ 0 w 15"/>
                <a:gd name="T11" fmla="*/ 10 h 10"/>
                <a:gd name="T12" fmla="*/ 0 w 15"/>
                <a:gd name="T13" fmla="*/ 10 h 10"/>
                <a:gd name="T14" fmla="*/ 13 w 15"/>
                <a:gd name="T15" fmla="*/ 0 h 10"/>
                <a:gd name="T16" fmla="*/ 15 w 15"/>
                <a:gd name="T17" fmla="*/ 1 h 10"/>
                <a:gd name="T18" fmla="*/ 15 w 15"/>
                <a:gd name="T19" fmla="*/ 3 h 10"/>
                <a:gd name="T20" fmla="*/ 0 w 15"/>
                <a:gd name="T21" fmla="*/ 1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 h="10">
                  <a:moveTo>
                    <a:pt x="9" y="5"/>
                  </a:moveTo>
                  <a:lnTo>
                    <a:pt x="9" y="5"/>
                  </a:lnTo>
                  <a:cubicBezTo>
                    <a:pt x="10" y="5"/>
                    <a:pt x="14" y="2"/>
                    <a:pt x="14" y="2"/>
                  </a:cubicBezTo>
                  <a:lnTo>
                    <a:pt x="14" y="1"/>
                  </a:lnTo>
                  <a:cubicBezTo>
                    <a:pt x="14" y="1"/>
                    <a:pt x="10" y="4"/>
                    <a:pt x="9" y="5"/>
                  </a:cubicBezTo>
                  <a:close/>
                  <a:moveTo>
                    <a:pt x="0" y="10"/>
                  </a:moveTo>
                  <a:lnTo>
                    <a:pt x="0" y="10"/>
                  </a:lnTo>
                  <a:cubicBezTo>
                    <a:pt x="7" y="4"/>
                    <a:pt x="13" y="0"/>
                    <a:pt x="13" y="0"/>
                  </a:cubicBezTo>
                  <a:lnTo>
                    <a:pt x="15" y="1"/>
                  </a:lnTo>
                  <a:lnTo>
                    <a:pt x="15" y="3"/>
                  </a:lnTo>
                  <a:cubicBezTo>
                    <a:pt x="15" y="3"/>
                    <a:pt x="8" y="8"/>
                    <a:pt x="0" y="10"/>
                  </a:cubicBez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162" name="Freeform 1135"/>
            <p:cNvSpPr>
              <a:spLocks/>
            </p:cNvSpPr>
            <p:nvPr userDrawn="1"/>
          </p:nvSpPr>
          <p:spPr bwMode="auto">
            <a:xfrm>
              <a:off x="265" y="305"/>
              <a:ext cx="9" cy="8"/>
            </a:xfrm>
            <a:custGeom>
              <a:avLst/>
              <a:gdLst>
                <a:gd name="T0" fmla="*/ 5 w 20"/>
                <a:gd name="T1" fmla="*/ 0 h 16"/>
                <a:gd name="T2" fmla="*/ 5 w 20"/>
                <a:gd name="T3" fmla="*/ 0 h 16"/>
                <a:gd name="T4" fmla="*/ 8 w 20"/>
                <a:gd name="T5" fmla="*/ 10 h 16"/>
                <a:gd name="T6" fmla="*/ 20 w 20"/>
                <a:gd name="T7" fmla="*/ 10 h 16"/>
                <a:gd name="T8" fmla="*/ 7 w 20"/>
                <a:gd name="T9" fmla="*/ 12 h 16"/>
                <a:gd name="T10" fmla="*/ 5 w 20"/>
                <a:gd name="T11" fmla="*/ 0 h 16"/>
              </a:gdLst>
              <a:ahLst/>
              <a:cxnLst>
                <a:cxn ang="0">
                  <a:pos x="T0" y="T1"/>
                </a:cxn>
                <a:cxn ang="0">
                  <a:pos x="T2" y="T3"/>
                </a:cxn>
                <a:cxn ang="0">
                  <a:pos x="T4" y="T5"/>
                </a:cxn>
                <a:cxn ang="0">
                  <a:pos x="T6" y="T7"/>
                </a:cxn>
                <a:cxn ang="0">
                  <a:pos x="T8" y="T9"/>
                </a:cxn>
                <a:cxn ang="0">
                  <a:pos x="T10" y="T11"/>
                </a:cxn>
              </a:cxnLst>
              <a:rect l="0" t="0" r="r" b="b"/>
              <a:pathLst>
                <a:path w="20" h="16">
                  <a:moveTo>
                    <a:pt x="5" y="0"/>
                  </a:moveTo>
                  <a:lnTo>
                    <a:pt x="5" y="0"/>
                  </a:lnTo>
                  <a:cubicBezTo>
                    <a:pt x="2" y="5"/>
                    <a:pt x="7" y="6"/>
                    <a:pt x="8" y="10"/>
                  </a:cubicBezTo>
                  <a:cubicBezTo>
                    <a:pt x="14" y="9"/>
                    <a:pt x="17" y="14"/>
                    <a:pt x="20" y="10"/>
                  </a:cubicBezTo>
                  <a:cubicBezTo>
                    <a:pt x="16" y="16"/>
                    <a:pt x="12" y="11"/>
                    <a:pt x="7" y="12"/>
                  </a:cubicBezTo>
                  <a:cubicBezTo>
                    <a:pt x="6" y="8"/>
                    <a:pt x="0" y="6"/>
                    <a:pt x="5" y="0"/>
                  </a:cubicBez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163" name="Freeform 1136"/>
            <p:cNvSpPr>
              <a:spLocks noEditPoints="1"/>
            </p:cNvSpPr>
            <p:nvPr userDrawn="1"/>
          </p:nvSpPr>
          <p:spPr bwMode="auto">
            <a:xfrm>
              <a:off x="270" y="302"/>
              <a:ext cx="4" cy="5"/>
            </a:xfrm>
            <a:custGeom>
              <a:avLst/>
              <a:gdLst>
                <a:gd name="T0" fmla="*/ 4 w 8"/>
                <a:gd name="T1" fmla="*/ 5 h 12"/>
                <a:gd name="T2" fmla="*/ 4 w 8"/>
                <a:gd name="T3" fmla="*/ 5 h 12"/>
                <a:gd name="T4" fmla="*/ 7 w 8"/>
                <a:gd name="T5" fmla="*/ 1 h 12"/>
                <a:gd name="T6" fmla="*/ 6 w 8"/>
                <a:gd name="T7" fmla="*/ 1 h 12"/>
                <a:gd name="T8" fmla="*/ 4 w 8"/>
                <a:gd name="T9" fmla="*/ 5 h 12"/>
                <a:gd name="T10" fmla="*/ 0 w 8"/>
                <a:gd name="T11" fmla="*/ 12 h 12"/>
                <a:gd name="T12" fmla="*/ 0 w 8"/>
                <a:gd name="T13" fmla="*/ 12 h 12"/>
                <a:gd name="T14" fmla="*/ 5 w 8"/>
                <a:gd name="T15" fmla="*/ 0 h 12"/>
                <a:gd name="T16" fmla="*/ 7 w 8"/>
                <a:gd name="T17" fmla="*/ 0 h 12"/>
                <a:gd name="T18" fmla="*/ 8 w 8"/>
                <a:gd name="T19" fmla="*/ 1 h 12"/>
                <a:gd name="T20" fmla="*/ 0 w 8"/>
                <a:gd name="T21" fmla="*/ 1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 h="12">
                  <a:moveTo>
                    <a:pt x="4" y="5"/>
                  </a:moveTo>
                  <a:lnTo>
                    <a:pt x="4" y="5"/>
                  </a:lnTo>
                  <a:cubicBezTo>
                    <a:pt x="5" y="4"/>
                    <a:pt x="7" y="1"/>
                    <a:pt x="7" y="1"/>
                  </a:cubicBezTo>
                  <a:lnTo>
                    <a:pt x="6" y="1"/>
                  </a:lnTo>
                  <a:cubicBezTo>
                    <a:pt x="6" y="1"/>
                    <a:pt x="4" y="4"/>
                    <a:pt x="4" y="5"/>
                  </a:cubicBezTo>
                  <a:close/>
                  <a:moveTo>
                    <a:pt x="0" y="12"/>
                  </a:moveTo>
                  <a:lnTo>
                    <a:pt x="0" y="12"/>
                  </a:lnTo>
                  <a:cubicBezTo>
                    <a:pt x="3" y="4"/>
                    <a:pt x="5" y="0"/>
                    <a:pt x="5" y="0"/>
                  </a:cubicBezTo>
                  <a:lnTo>
                    <a:pt x="7" y="0"/>
                  </a:lnTo>
                  <a:lnTo>
                    <a:pt x="8" y="1"/>
                  </a:lnTo>
                  <a:cubicBezTo>
                    <a:pt x="8" y="1"/>
                    <a:pt x="6" y="7"/>
                    <a:pt x="0" y="12"/>
                  </a:cubicBez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164" name="Freeform 1137"/>
            <p:cNvSpPr>
              <a:spLocks noEditPoints="1"/>
            </p:cNvSpPr>
            <p:nvPr userDrawn="1"/>
          </p:nvSpPr>
          <p:spPr bwMode="auto">
            <a:xfrm>
              <a:off x="280" y="304"/>
              <a:ext cx="1" cy="6"/>
            </a:xfrm>
            <a:custGeom>
              <a:avLst/>
              <a:gdLst>
                <a:gd name="T0" fmla="*/ 1 w 4"/>
                <a:gd name="T1" fmla="*/ 6 h 12"/>
                <a:gd name="T2" fmla="*/ 1 w 4"/>
                <a:gd name="T3" fmla="*/ 6 h 12"/>
                <a:gd name="T4" fmla="*/ 3 w 4"/>
                <a:gd name="T5" fmla="*/ 1 h 12"/>
                <a:gd name="T6" fmla="*/ 2 w 4"/>
                <a:gd name="T7" fmla="*/ 1 h 12"/>
                <a:gd name="T8" fmla="*/ 1 w 4"/>
                <a:gd name="T9" fmla="*/ 6 h 12"/>
                <a:gd name="T10" fmla="*/ 1 w 4"/>
                <a:gd name="T11" fmla="*/ 12 h 12"/>
                <a:gd name="T12" fmla="*/ 1 w 4"/>
                <a:gd name="T13" fmla="*/ 12 h 12"/>
                <a:gd name="T14" fmla="*/ 0 w 4"/>
                <a:gd name="T15" fmla="*/ 1 h 12"/>
                <a:gd name="T16" fmla="*/ 2 w 4"/>
                <a:gd name="T17" fmla="*/ 0 h 12"/>
                <a:gd name="T18" fmla="*/ 4 w 4"/>
                <a:gd name="T19" fmla="*/ 1 h 12"/>
                <a:gd name="T20" fmla="*/ 1 w 4"/>
                <a:gd name="T21" fmla="*/ 1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12">
                  <a:moveTo>
                    <a:pt x="1" y="6"/>
                  </a:moveTo>
                  <a:lnTo>
                    <a:pt x="1" y="6"/>
                  </a:lnTo>
                  <a:cubicBezTo>
                    <a:pt x="2" y="5"/>
                    <a:pt x="3" y="1"/>
                    <a:pt x="3" y="1"/>
                  </a:cubicBezTo>
                  <a:lnTo>
                    <a:pt x="2" y="1"/>
                  </a:lnTo>
                  <a:cubicBezTo>
                    <a:pt x="2" y="1"/>
                    <a:pt x="1" y="5"/>
                    <a:pt x="1" y="6"/>
                  </a:cubicBezTo>
                  <a:close/>
                  <a:moveTo>
                    <a:pt x="1" y="12"/>
                  </a:moveTo>
                  <a:lnTo>
                    <a:pt x="1" y="12"/>
                  </a:lnTo>
                  <a:cubicBezTo>
                    <a:pt x="0" y="7"/>
                    <a:pt x="0" y="1"/>
                    <a:pt x="0" y="1"/>
                  </a:cubicBezTo>
                  <a:lnTo>
                    <a:pt x="2" y="0"/>
                  </a:lnTo>
                  <a:lnTo>
                    <a:pt x="4" y="1"/>
                  </a:lnTo>
                  <a:cubicBezTo>
                    <a:pt x="4" y="1"/>
                    <a:pt x="3" y="7"/>
                    <a:pt x="1" y="12"/>
                  </a:cubicBez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165" name="Freeform 1138"/>
            <p:cNvSpPr>
              <a:spLocks/>
            </p:cNvSpPr>
            <p:nvPr userDrawn="1"/>
          </p:nvSpPr>
          <p:spPr bwMode="auto">
            <a:xfrm>
              <a:off x="276" y="310"/>
              <a:ext cx="8" cy="4"/>
            </a:xfrm>
            <a:custGeom>
              <a:avLst/>
              <a:gdLst>
                <a:gd name="T0" fmla="*/ 1 w 17"/>
                <a:gd name="T1" fmla="*/ 0 h 10"/>
                <a:gd name="T2" fmla="*/ 1 w 17"/>
                <a:gd name="T3" fmla="*/ 0 h 10"/>
                <a:gd name="T4" fmla="*/ 8 w 17"/>
                <a:gd name="T5" fmla="*/ 8 h 10"/>
                <a:gd name="T6" fmla="*/ 17 w 17"/>
                <a:gd name="T7" fmla="*/ 1 h 10"/>
                <a:gd name="T8" fmla="*/ 8 w 17"/>
                <a:gd name="T9" fmla="*/ 10 h 10"/>
                <a:gd name="T10" fmla="*/ 1 w 17"/>
                <a:gd name="T11" fmla="*/ 0 h 10"/>
              </a:gdLst>
              <a:ahLst/>
              <a:cxnLst>
                <a:cxn ang="0">
                  <a:pos x="T0" y="T1"/>
                </a:cxn>
                <a:cxn ang="0">
                  <a:pos x="T2" y="T3"/>
                </a:cxn>
                <a:cxn ang="0">
                  <a:pos x="T4" y="T5"/>
                </a:cxn>
                <a:cxn ang="0">
                  <a:pos x="T6" y="T7"/>
                </a:cxn>
                <a:cxn ang="0">
                  <a:pos x="T8" y="T9"/>
                </a:cxn>
                <a:cxn ang="0">
                  <a:pos x="T10" y="T11"/>
                </a:cxn>
              </a:cxnLst>
              <a:rect l="0" t="0" r="r" b="b"/>
              <a:pathLst>
                <a:path w="17" h="10">
                  <a:moveTo>
                    <a:pt x="1" y="0"/>
                  </a:moveTo>
                  <a:lnTo>
                    <a:pt x="1" y="0"/>
                  </a:lnTo>
                  <a:cubicBezTo>
                    <a:pt x="1" y="6"/>
                    <a:pt x="6" y="5"/>
                    <a:pt x="8" y="8"/>
                  </a:cubicBezTo>
                  <a:cubicBezTo>
                    <a:pt x="12" y="4"/>
                    <a:pt x="16" y="6"/>
                    <a:pt x="17" y="1"/>
                  </a:cubicBezTo>
                  <a:cubicBezTo>
                    <a:pt x="17" y="9"/>
                    <a:pt x="11" y="6"/>
                    <a:pt x="8" y="10"/>
                  </a:cubicBezTo>
                  <a:cubicBezTo>
                    <a:pt x="6" y="6"/>
                    <a:pt x="0" y="8"/>
                    <a:pt x="1" y="0"/>
                  </a:cubicBez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166" name="Freeform 1139"/>
            <p:cNvSpPr>
              <a:spLocks noEditPoints="1"/>
            </p:cNvSpPr>
            <p:nvPr userDrawn="1"/>
          </p:nvSpPr>
          <p:spPr bwMode="auto">
            <a:xfrm>
              <a:off x="288" y="304"/>
              <a:ext cx="2" cy="6"/>
            </a:xfrm>
            <a:custGeom>
              <a:avLst/>
              <a:gdLst>
                <a:gd name="T0" fmla="*/ 3 w 5"/>
                <a:gd name="T1" fmla="*/ 8 h 14"/>
                <a:gd name="T2" fmla="*/ 3 w 5"/>
                <a:gd name="T3" fmla="*/ 8 h 14"/>
                <a:gd name="T4" fmla="*/ 2 w 5"/>
                <a:gd name="T5" fmla="*/ 1 h 14"/>
                <a:gd name="T6" fmla="*/ 1 w 5"/>
                <a:gd name="T7" fmla="*/ 2 h 14"/>
                <a:gd name="T8" fmla="*/ 3 w 5"/>
                <a:gd name="T9" fmla="*/ 8 h 14"/>
                <a:gd name="T10" fmla="*/ 4 w 5"/>
                <a:gd name="T11" fmla="*/ 14 h 14"/>
                <a:gd name="T12" fmla="*/ 4 w 5"/>
                <a:gd name="T13" fmla="*/ 14 h 14"/>
                <a:gd name="T14" fmla="*/ 0 w 5"/>
                <a:gd name="T15" fmla="*/ 2 h 14"/>
                <a:gd name="T16" fmla="*/ 2 w 5"/>
                <a:gd name="T17" fmla="*/ 0 h 14"/>
                <a:gd name="T18" fmla="*/ 3 w 5"/>
                <a:gd name="T19" fmla="*/ 1 h 14"/>
                <a:gd name="T20" fmla="*/ 4 w 5"/>
                <a:gd name="T21" fmla="*/ 1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 h="14">
                  <a:moveTo>
                    <a:pt x="3" y="8"/>
                  </a:moveTo>
                  <a:lnTo>
                    <a:pt x="3" y="8"/>
                  </a:lnTo>
                  <a:cubicBezTo>
                    <a:pt x="3" y="7"/>
                    <a:pt x="2" y="1"/>
                    <a:pt x="2" y="1"/>
                  </a:cubicBezTo>
                  <a:lnTo>
                    <a:pt x="1" y="2"/>
                  </a:lnTo>
                  <a:cubicBezTo>
                    <a:pt x="1" y="2"/>
                    <a:pt x="3" y="7"/>
                    <a:pt x="3" y="8"/>
                  </a:cubicBezTo>
                  <a:close/>
                  <a:moveTo>
                    <a:pt x="4" y="14"/>
                  </a:moveTo>
                  <a:lnTo>
                    <a:pt x="4" y="14"/>
                  </a:lnTo>
                  <a:cubicBezTo>
                    <a:pt x="1" y="6"/>
                    <a:pt x="0" y="2"/>
                    <a:pt x="0" y="2"/>
                  </a:cubicBezTo>
                  <a:lnTo>
                    <a:pt x="2" y="0"/>
                  </a:lnTo>
                  <a:lnTo>
                    <a:pt x="3" y="1"/>
                  </a:lnTo>
                  <a:cubicBezTo>
                    <a:pt x="3" y="1"/>
                    <a:pt x="5" y="6"/>
                    <a:pt x="4" y="14"/>
                  </a:cubicBez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167" name="Freeform 1140"/>
            <p:cNvSpPr>
              <a:spLocks/>
            </p:cNvSpPr>
            <p:nvPr userDrawn="1"/>
          </p:nvSpPr>
          <p:spPr bwMode="auto">
            <a:xfrm>
              <a:off x="286" y="309"/>
              <a:ext cx="8" cy="5"/>
            </a:xfrm>
            <a:custGeom>
              <a:avLst/>
              <a:gdLst>
                <a:gd name="T0" fmla="*/ 0 w 19"/>
                <a:gd name="T1" fmla="*/ 4 h 12"/>
                <a:gd name="T2" fmla="*/ 0 w 19"/>
                <a:gd name="T3" fmla="*/ 4 h 12"/>
                <a:gd name="T4" fmla="*/ 10 w 19"/>
                <a:gd name="T5" fmla="*/ 9 h 12"/>
                <a:gd name="T6" fmla="*/ 17 w 19"/>
                <a:gd name="T7" fmla="*/ 0 h 12"/>
                <a:gd name="T8" fmla="*/ 11 w 19"/>
                <a:gd name="T9" fmla="*/ 11 h 12"/>
                <a:gd name="T10" fmla="*/ 0 w 19"/>
                <a:gd name="T11" fmla="*/ 4 h 12"/>
              </a:gdLst>
              <a:ahLst/>
              <a:cxnLst>
                <a:cxn ang="0">
                  <a:pos x="T0" y="T1"/>
                </a:cxn>
                <a:cxn ang="0">
                  <a:pos x="T2" y="T3"/>
                </a:cxn>
                <a:cxn ang="0">
                  <a:pos x="T4" y="T5"/>
                </a:cxn>
                <a:cxn ang="0">
                  <a:pos x="T6" y="T7"/>
                </a:cxn>
                <a:cxn ang="0">
                  <a:pos x="T8" y="T9"/>
                </a:cxn>
                <a:cxn ang="0">
                  <a:pos x="T10" y="T11"/>
                </a:cxn>
              </a:cxnLst>
              <a:rect l="0" t="0" r="r" b="b"/>
              <a:pathLst>
                <a:path w="19" h="12">
                  <a:moveTo>
                    <a:pt x="0" y="4"/>
                  </a:moveTo>
                  <a:lnTo>
                    <a:pt x="0" y="4"/>
                  </a:lnTo>
                  <a:cubicBezTo>
                    <a:pt x="2" y="10"/>
                    <a:pt x="7" y="7"/>
                    <a:pt x="10" y="9"/>
                  </a:cubicBezTo>
                  <a:cubicBezTo>
                    <a:pt x="13" y="5"/>
                    <a:pt x="18" y="5"/>
                    <a:pt x="17" y="0"/>
                  </a:cubicBezTo>
                  <a:cubicBezTo>
                    <a:pt x="19" y="8"/>
                    <a:pt x="13" y="7"/>
                    <a:pt x="11" y="11"/>
                  </a:cubicBezTo>
                  <a:cubicBezTo>
                    <a:pt x="6" y="9"/>
                    <a:pt x="1" y="12"/>
                    <a:pt x="0" y="4"/>
                  </a:cubicBez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168" name="Freeform 1141"/>
            <p:cNvSpPr>
              <a:spLocks/>
            </p:cNvSpPr>
            <p:nvPr userDrawn="1"/>
          </p:nvSpPr>
          <p:spPr bwMode="auto">
            <a:xfrm>
              <a:off x="297" y="302"/>
              <a:ext cx="0" cy="2"/>
            </a:xfrm>
            <a:custGeom>
              <a:avLst/>
              <a:gdLst>
                <a:gd name="T0" fmla="*/ 1 w 1"/>
                <a:gd name="T1" fmla="*/ 4 h 4"/>
                <a:gd name="T2" fmla="*/ 1 w 1"/>
                <a:gd name="T3" fmla="*/ 4 h 4"/>
                <a:gd name="T4" fmla="*/ 0 w 1"/>
                <a:gd name="T5" fmla="*/ 0 h 4"/>
                <a:gd name="T6" fmla="*/ 1 w 1"/>
                <a:gd name="T7" fmla="*/ 0 h 4"/>
                <a:gd name="T8" fmla="*/ 1 w 1"/>
                <a:gd name="T9" fmla="*/ 4 h 4"/>
              </a:gdLst>
              <a:ahLst/>
              <a:cxnLst>
                <a:cxn ang="0">
                  <a:pos x="T0" y="T1"/>
                </a:cxn>
                <a:cxn ang="0">
                  <a:pos x="T2" y="T3"/>
                </a:cxn>
                <a:cxn ang="0">
                  <a:pos x="T4" y="T5"/>
                </a:cxn>
                <a:cxn ang="0">
                  <a:pos x="T6" y="T7"/>
                </a:cxn>
                <a:cxn ang="0">
                  <a:pos x="T8" y="T9"/>
                </a:cxn>
              </a:cxnLst>
              <a:rect l="0" t="0" r="r" b="b"/>
              <a:pathLst>
                <a:path w="1" h="4">
                  <a:moveTo>
                    <a:pt x="1" y="4"/>
                  </a:moveTo>
                  <a:lnTo>
                    <a:pt x="1" y="4"/>
                  </a:lnTo>
                  <a:cubicBezTo>
                    <a:pt x="1" y="3"/>
                    <a:pt x="0" y="0"/>
                    <a:pt x="0" y="0"/>
                  </a:cubicBezTo>
                  <a:lnTo>
                    <a:pt x="1" y="0"/>
                  </a:lnTo>
                  <a:lnTo>
                    <a:pt x="1" y="4"/>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169" name="Freeform 1142"/>
            <p:cNvSpPr>
              <a:spLocks/>
            </p:cNvSpPr>
            <p:nvPr userDrawn="1"/>
          </p:nvSpPr>
          <p:spPr bwMode="auto">
            <a:xfrm>
              <a:off x="309" y="154"/>
              <a:ext cx="44" cy="53"/>
            </a:xfrm>
            <a:custGeom>
              <a:avLst/>
              <a:gdLst>
                <a:gd name="T0" fmla="*/ 79 w 99"/>
                <a:gd name="T1" fmla="*/ 113 h 116"/>
                <a:gd name="T2" fmla="*/ 79 w 99"/>
                <a:gd name="T3" fmla="*/ 113 h 116"/>
                <a:gd name="T4" fmla="*/ 50 w 99"/>
                <a:gd name="T5" fmla="*/ 116 h 116"/>
                <a:gd name="T6" fmla="*/ 20 w 99"/>
                <a:gd name="T7" fmla="*/ 113 h 116"/>
                <a:gd name="T8" fmla="*/ 20 w 99"/>
                <a:gd name="T9" fmla="*/ 99 h 116"/>
                <a:gd name="T10" fmla="*/ 8 w 99"/>
                <a:gd name="T11" fmla="*/ 74 h 116"/>
                <a:gd name="T12" fmla="*/ 31 w 99"/>
                <a:gd name="T13" fmla="*/ 38 h 116"/>
                <a:gd name="T14" fmla="*/ 39 w 99"/>
                <a:gd name="T15" fmla="*/ 37 h 116"/>
                <a:gd name="T16" fmla="*/ 39 w 99"/>
                <a:gd name="T17" fmla="*/ 41 h 116"/>
                <a:gd name="T18" fmla="*/ 43 w 99"/>
                <a:gd name="T19" fmla="*/ 40 h 116"/>
                <a:gd name="T20" fmla="*/ 43 w 99"/>
                <a:gd name="T21" fmla="*/ 36 h 116"/>
                <a:gd name="T22" fmla="*/ 45 w 99"/>
                <a:gd name="T23" fmla="*/ 36 h 116"/>
                <a:gd name="T24" fmla="*/ 41 w 99"/>
                <a:gd name="T25" fmla="*/ 28 h 116"/>
                <a:gd name="T26" fmla="*/ 44 w 99"/>
                <a:gd name="T27" fmla="*/ 21 h 116"/>
                <a:gd name="T28" fmla="*/ 41 w 99"/>
                <a:gd name="T29" fmla="*/ 21 h 116"/>
                <a:gd name="T30" fmla="*/ 46 w 99"/>
                <a:gd name="T31" fmla="*/ 14 h 116"/>
                <a:gd name="T32" fmla="*/ 39 w 99"/>
                <a:gd name="T33" fmla="*/ 19 h 116"/>
                <a:gd name="T34" fmla="*/ 39 w 99"/>
                <a:gd name="T35" fmla="*/ 2 h 116"/>
                <a:gd name="T36" fmla="*/ 46 w 99"/>
                <a:gd name="T37" fmla="*/ 6 h 116"/>
                <a:gd name="T38" fmla="*/ 41 w 99"/>
                <a:gd name="T39" fmla="*/ 0 h 116"/>
                <a:gd name="T40" fmla="*/ 59 w 99"/>
                <a:gd name="T41" fmla="*/ 0 h 116"/>
                <a:gd name="T42" fmla="*/ 53 w 99"/>
                <a:gd name="T43" fmla="*/ 6 h 116"/>
                <a:gd name="T44" fmla="*/ 61 w 99"/>
                <a:gd name="T45" fmla="*/ 2 h 116"/>
                <a:gd name="T46" fmla="*/ 61 w 99"/>
                <a:gd name="T47" fmla="*/ 19 h 116"/>
                <a:gd name="T48" fmla="*/ 53 w 99"/>
                <a:gd name="T49" fmla="*/ 14 h 116"/>
                <a:gd name="T50" fmla="*/ 59 w 99"/>
                <a:gd name="T51" fmla="*/ 21 h 116"/>
                <a:gd name="T52" fmla="*/ 56 w 99"/>
                <a:gd name="T53" fmla="*/ 21 h 116"/>
                <a:gd name="T54" fmla="*/ 59 w 99"/>
                <a:gd name="T55" fmla="*/ 28 h 116"/>
                <a:gd name="T56" fmla="*/ 54 w 99"/>
                <a:gd name="T57" fmla="*/ 36 h 116"/>
                <a:gd name="T58" fmla="*/ 56 w 99"/>
                <a:gd name="T59" fmla="*/ 36 h 116"/>
                <a:gd name="T60" fmla="*/ 56 w 99"/>
                <a:gd name="T61" fmla="*/ 40 h 116"/>
                <a:gd name="T62" fmla="*/ 60 w 99"/>
                <a:gd name="T63" fmla="*/ 41 h 116"/>
                <a:gd name="T64" fmla="*/ 61 w 99"/>
                <a:gd name="T65" fmla="*/ 37 h 116"/>
                <a:gd name="T66" fmla="*/ 68 w 99"/>
                <a:gd name="T67" fmla="*/ 38 h 116"/>
                <a:gd name="T68" fmla="*/ 91 w 99"/>
                <a:gd name="T69" fmla="*/ 74 h 116"/>
                <a:gd name="T70" fmla="*/ 79 w 99"/>
                <a:gd name="T71" fmla="*/ 99 h 116"/>
                <a:gd name="T72" fmla="*/ 79 w 99"/>
                <a:gd name="T73" fmla="*/ 113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9" h="116">
                  <a:moveTo>
                    <a:pt x="79" y="113"/>
                  </a:moveTo>
                  <a:lnTo>
                    <a:pt x="79" y="113"/>
                  </a:lnTo>
                  <a:cubicBezTo>
                    <a:pt x="74" y="115"/>
                    <a:pt x="63" y="116"/>
                    <a:pt x="50" y="116"/>
                  </a:cubicBezTo>
                  <a:cubicBezTo>
                    <a:pt x="36" y="116"/>
                    <a:pt x="25" y="115"/>
                    <a:pt x="20" y="113"/>
                  </a:cubicBezTo>
                  <a:lnTo>
                    <a:pt x="20" y="99"/>
                  </a:lnTo>
                  <a:cubicBezTo>
                    <a:pt x="15" y="91"/>
                    <a:pt x="11" y="82"/>
                    <a:pt x="8" y="74"/>
                  </a:cubicBezTo>
                  <a:cubicBezTo>
                    <a:pt x="0" y="52"/>
                    <a:pt x="12" y="42"/>
                    <a:pt x="31" y="38"/>
                  </a:cubicBezTo>
                  <a:cubicBezTo>
                    <a:pt x="33" y="37"/>
                    <a:pt x="36" y="36"/>
                    <a:pt x="39" y="37"/>
                  </a:cubicBezTo>
                  <a:lnTo>
                    <a:pt x="39" y="41"/>
                  </a:lnTo>
                  <a:lnTo>
                    <a:pt x="43" y="40"/>
                  </a:lnTo>
                  <a:lnTo>
                    <a:pt x="43" y="36"/>
                  </a:lnTo>
                  <a:cubicBezTo>
                    <a:pt x="44" y="36"/>
                    <a:pt x="45" y="36"/>
                    <a:pt x="45" y="36"/>
                  </a:cubicBezTo>
                  <a:cubicBezTo>
                    <a:pt x="42" y="35"/>
                    <a:pt x="41" y="32"/>
                    <a:pt x="41" y="28"/>
                  </a:cubicBezTo>
                  <a:cubicBezTo>
                    <a:pt x="41" y="25"/>
                    <a:pt x="42" y="23"/>
                    <a:pt x="44" y="21"/>
                  </a:cubicBezTo>
                  <a:lnTo>
                    <a:pt x="41" y="21"/>
                  </a:lnTo>
                  <a:cubicBezTo>
                    <a:pt x="42" y="19"/>
                    <a:pt x="46" y="16"/>
                    <a:pt x="46" y="14"/>
                  </a:cubicBezTo>
                  <a:cubicBezTo>
                    <a:pt x="44" y="14"/>
                    <a:pt x="40" y="17"/>
                    <a:pt x="39" y="19"/>
                  </a:cubicBezTo>
                  <a:lnTo>
                    <a:pt x="39" y="2"/>
                  </a:lnTo>
                  <a:cubicBezTo>
                    <a:pt x="40" y="4"/>
                    <a:pt x="44" y="6"/>
                    <a:pt x="46" y="6"/>
                  </a:cubicBezTo>
                  <a:cubicBezTo>
                    <a:pt x="46" y="4"/>
                    <a:pt x="42" y="2"/>
                    <a:pt x="41" y="0"/>
                  </a:cubicBezTo>
                  <a:lnTo>
                    <a:pt x="59" y="0"/>
                  </a:lnTo>
                  <a:cubicBezTo>
                    <a:pt x="57" y="2"/>
                    <a:pt x="54" y="4"/>
                    <a:pt x="53" y="6"/>
                  </a:cubicBezTo>
                  <a:cubicBezTo>
                    <a:pt x="55" y="6"/>
                    <a:pt x="59" y="4"/>
                    <a:pt x="61" y="2"/>
                  </a:cubicBezTo>
                  <a:lnTo>
                    <a:pt x="61" y="19"/>
                  </a:lnTo>
                  <a:cubicBezTo>
                    <a:pt x="59" y="17"/>
                    <a:pt x="55" y="14"/>
                    <a:pt x="53" y="14"/>
                  </a:cubicBezTo>
                  <a:cubicBezTo>
                    <a:pt x="54" y="16"/>
                    <a:pt x="57" y="19"/>
                    <a:pt x="59" y="21"/>
                  </a:cubicBezTo>
                  <a:lnTo>
                    <a:pt x="56" y="21"/>
                  </a:lnTo>
                  <a:cubicBezTo>
                    <a:pt x="58" y="23"/>
                    <a:pt x="59" y="25"/>
                    <a:pt x="59" y="28"/>
                  </a:cubicBezTo>
                  <a:cubicBezTo>
                    <a:pt x="59" y="32"/>
                    <a:pt x="57" y="35"/>
                    <a:pt x="54" y="36"/>
                  </a:cubicBezTo>
                  <a:cubicBezTo>
                    <a:pt x="55" y="36"/>
                    <a:pt x="56" y="36"/>
                    <a:pt x="56" y="36"/>
                  </a:cubicBezTo>
                  <a:lnTo>
                    <a:pt x="56" y="40"/>
                  </a:lnTo>
                  <a:lnTo>
                    <a:pt x="60" y="41"/>
                  </a:lnTo>
                  <a:lnTo>
                    <a:pt x="61" y="37"/>
                  </a:lnTo>
                  <a:cubicBezTo>
                    <a:pt x="64" y="36"/>
                    <a:pt x="66" y="37"/>
                    <a:pt x="68" y="38"/>
                  </a:cubicBezTo>
                  <a:cubicBezTo>
                    <a:pt x="87" y="42"/>
                    <a:pt x="99" y="52"/>
                    <a:pt x="91" y="74"/>
                  </a:cubicBezTo>
                  <a:cubicBezTo>
                    <a:pt x="88" y="82"/>
                    <a:pt x="84" y="91"/>
                    <a:pt x="79" y="99"/>
                  </a:cubicBezTo>
                  <a:lnTo>
                    <a:pt x="79" y="113"/>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170" name="Freeform 1143"/>
            <p:cNvSpPr>
              <a:spLocks/>
            </p:cNvSpPr>
            <p:nvPr userDrawn="1"/>
          </p:nvSpPr>
          <p:spPr bwMode="auto">
            <a:xfrm>
              <a:off x="320" y="202"/>
              <a:ext cx="21" cy="2"/>
            </a:xfrm>
            <a:custGeom>
              <a:avLst/>
              <a:gdLst>
                <a:gd name="T0" fmla="*/ 24 w 47"/>
                <a:gd name="T1" fmla="*/ 4 h 4"/>
                <a:gd name="T2" fmla="*/ 24 w 47"/>
                <a:gd name="T3" fmla="*/ 4 h 4"/>
                <a:gd name="T4" fmla="*/ 0 w 47"/>
                <a:gd name="T5" fmla="*/ 2 h 4"/>
                <a:gd name="T6" fmla="*/ 24 w 47"/>
                <a:gd name="T7" fmla="*/ 0 h 4"/>
                <a:gd name="T8" fmla="*/ 47 w 47"/>
                <a:gd name="T9" fmla="*/ 2 h 4"/>
                <a:gd name="T10" fmla="*/ 24 w 47"/>
                <a:gd name="T11" fmla="*/ 4 h 4"/>
              </a:gdLst>
              <a:ahLst/>
              <a:cxnLst>
                <a:cxn ang="0">
                  <a:pos x="T0" y="T1"/>
                </a:cxn>
                <a:cxn ang="0">
                  <a:pos x="T2" y="T3"/>
                </a:cxn>
                <a:cxn ang="0">
                  <a:pos x="T4" y="T5"/>
                </a:cxn>
                <a:cxn ang="0">
                  <a:pos x="T6" y="T7"/>
                </a:cxn>
                <a:cxn ang="0">
                  <a:pos x="T8" y="T9"/>
                </a:cxn>
                <a:cxn ang="0">
                  <a:pos x="T10" y="T11"/>
                </a:cxn>
              </a:cxnLst>
              <a:rect l="0" t="0" r="r" b="b"/>
              <a:pathLst>
                <a:path w="47" h="4">
                  <a:moveTo>
                    <a:pt x="24" y="4"/>
                  </a:moveTo>
                  <a:lnTo>
                    <a:pt x="24" y="4"/>
                  </a:lnTo>
                  <a:cubicBezTo>
                    <a:pt x="15" y="4"/>
                    <a:pt x="6" y="3"/>
                    <a:pt x="0" y="2"/>
                  </a:cubicBezTo>
                  <a:cubicBezTo>
                    <a:pt x="6" y="0"/>
                    <a:pt x="15" y="0"/>
                    <a:pt x="24" y="0"/>
                  </a:cubicBezTo>
                  <a:cubicBezTo>
                    <a:pt x="33" y="0"/>
                    <a:pt x="42" y="0"/>
                    <a:pt x="47" y="2"/>
                  </a:cubicBezTo>
                  <a:cubicBezTo>
                    <a:pt x="41" y="3"/>
                    <a:pt x="32" y="4"/>
                    <a:pt x="24" y="4"/>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171" name="Freeform 1144"/>
            <p:cNvSpPr>
              <a:spLocks/>
            </p:cNvSpPr>
            <p:nvPr userDrawn="1"/>
          </p:nvSpPr>
          <p:spPr bwMode="auto">
            <a:xfrm>
              <a:off x="319" y="204"/>
              <a:ext cx="24" cy="2"/>
            </a:xfrm>
            <a:custGeom>
              <a:avLst/>
              <a:gdLst>
                <a:gd name="T0" fmla="*/ 0 w 53"/>
                <a:gd name="T1" fmla="*/ 2 h 5"/>
                <a:gd name="T2" fmla="*/ 0 w 53"/>
                <a:gd name="T3" fmla="*/ 2 h 5"/>
                <a:gd name="T4" fmla="*/ 0 w 53"/>
                <a:gd name="T5" fmla="*/ 0 h 5"/>
                <a:gd name="T6" fmla="*/ 27 w 53"/>
                <a:gd name="T7" fmla="*/ 3 h 5"/>
                <a:gd name="T8" fmla="*/ 53 w 53"/>
                <a:gd name="T9" fmla="*/ 0 h 5"/>
                <a:gd name="T10" fmla="*/ 53 w 53"/>
                <a:gd name="T11" fmla="*/ 2 h 5"/>
                <a:gd name="T12" fmla="*/ 27 w 53"/>
                <a:gd name="T13" fmla="*/ 5 h 5"/>
                <a:gd name="T14" fmla="*/ 0 w 53"/>
                <a:gd name="T15" fmla="*/ 2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 h="5">
                  <a:moveTo>
                    <a:pt x="0" y="2"/>
                  </a:moveTo>
                  <a:lnTo>
                    <a:pt x="0" y="2"/>
                  </a:lnTo>
                  <a:lnTo>
                    <a:pt x="0" y="0"/>
                  </a:lnTo>
                  <a:cubicBezTo>
                    <a:pt x="5" y="2"/>
                    <a:pt x="16" y="3"/>
                    <a:pt x="27" y="3"/>
                  </a:cubicBezTo>
                  <a:cubicBezTo>
                    <a:pt x="37" y="3"/>
                    <a:pt x="48" y="2"/>
                    <a:pt x="53" y="0"/>
                  </a:cubicBezTo>
                  <a:lnTo>
                    <a:pt x="53" y="2"/>
                  </a:lnTo>
                  <a:cubicBezTo>
                    <a:pt x="48" y="4"/>
                    <a:pt x="40" y="5"/>
                    <a:pt x="27" y="5"/>
                  </a:cubicBezTo>
                  <a:cubicBezTo>
                    <a:pt x="14" y="5"/>
                    <a:pt x="5" y="4"/>
                    <a:pt x="0" y="2"/>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172" name="Freeform 1145"/>
            <p:cNvSpPr>
              <a:spLocks/>
            </p:cNvSpPr>
            <p:nvPr userDrawn="1"/>
          </p:nvSpPr>
          <p:spPr bwMode="auto">
            <a:xfrm>
              <a:off x="343" y="200"/>
              <a:ext cx="0" cy="1"/>
            </a:xfrm>
            <a:custGeom>
              <a:avLst/>
              <a:gdLst>
                <a:gd name="T0" fmla="*/ 1 w 1"/>
                <a:gd name="T1" fmla="*/ 0 h 2"/>
                <a:gd name="T2" fmla="*/ 1 w 1"/>
                <a:gd name="T3" fmla="*/ 0 h 2"/>
                <a:gd name="T4" fmla="*/ 1 w 1"/>
                <a:gd name="T5" fmla="*/ 2 h 2"/>
                <a:gd name="T6" fmla="*/ 0 w 1"/>
                <a:gd name="T7" fmla="*/ 1 h 2"/>
                <a:gd name="T8" fmla="*/ 1 w 1"/>
                <a:gd name="T9" fmla="*/ 0 h 2"/>
              </a:gdLst>
              <a:ahLst/>
              <a:cxnLst>
                <a:cxn ang="0">
                  <a:pos x="T0" y="T1"/>
                </a:cxn>
                <a:cxn ang="0">
                  <a:pos x="T2" y="T3"/>
                </a:cxn>
                <a:cxn ang="0">
                  <a:pos x="T4" y="T5"/>
                </a:cxn>
                <a:cxn ang="0">
                  <a:pos x="T6" y="T7"/>
                </a:cxn>
                <a:cxn ang="0">
                  <a:pos x="T8" y="T9"/>
                </a:cxn>
              </a:cxnLst>
              <a:rect l="0" t="0" r="r" b="b"/>
              <a:pathLst>
                <a:path w="1" h="2">
                  <a:moveTo>
                    <a:pt x="1" y="0"/>
                  </a:moveTo>
                  <a:lnTo>
                    <a:pt x="1" y="0"/>
                  </a:lnTo>
                  <a:lnTo>
                    <a:pt x="1" y="2"/>
                  </a:lnTo>
                  <a:cubicBezTo>
                    <a:pt x="1" y="2"/>
                    <a:pt x="0" y="2"/>
                    <a:pt x="0" y="1"/>
                  </a:cubicBezTo>
                  <a:cubicBezTo>
                    <a:pt x="0" y="1"/>
                    <a:pt x="1" y="1"/>
                    <a:pt x="1"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173" name="Freeform 1146"/>
            <p:cNvSpPr>
              <a:spLocks/>
            </p:cNvSpPr>
            <p:nvPr userDrawn="1"/>
          </p:nvSpPr>
          <p:spPr bwMode="auto">
            <a:xfrm>
              <a:off x="333" y="186"/>
              <a:ext cx="1" cy="1"/>
            </a:xfrm>
            <a:custGeom>
              <a:avLst/>
              <a:gdLst>
                <a:gd name="T0" fmla="*/ 1 w 1"/>
                <a:gd name="T1" fmla="*/ 2 h 2"/>
                <a:gd name="T2" fmla="*/ 1 w 1"/>
                <a:gd name="T3" fmla="*/ 2 h 2"/>
                <a:gd name="T4" fmla="*/ 0 w 1"/>
                <a:gd name="T5" fmla="*/ 0 h 2"/>
                <a:gd name="T6" fmla="*/ 1 w 1"/>
                <a:gd name="T7" fmla="*/ 0 h 2"/>
                <a:gd name="T8" fmla="*/ 1 w 1"/>
                <a:gd name="T9" fmla="*/ 2 h 2"/>
              </a:gdLst>
              <a:ahLst/>
              <a:cxnLst>
                <a:cxn ang="0">
                  <a:pos x="T0" y="T1"/>
                </a:cxn>
                <a:cxn ang="0">
                  <a:pos x="T2" y="T3"/>
                </a:cxn>
                <a:cxn ang="0">
                  <a:pos x="T4" y="T5"/>
                </a:cxn>
                <a:cxn ang="0">
                  <a:pos x="T6" y="T7"/>
                </a:cxn>
                <a:cxn ang="0">
                  <a:pos x="T8" y="T9"/>
                </a:cxn>
              </a:cxnLst>
              <a:rect l="0" t="0" r="r" b="b"/>
              <a:pathLst>
                <a:path w="1" h="2">
                  <a:moveTo>
                    <a:pt x="1" y="2"/>
                  </a:moveTo>
                  <a:lnTo>
                    <a:pt x="1" y="2"/>
                  </a:lnTo>
                  <a:cubicBezTo>
                    <a:pt x="1" y="1"/>
                    <a:pt x="0" y="0"/>
                    <a:pt x="0" y="0"/>
                  </a:cubicBezTo>
                  <a:lnTo>
                    <a:pt x="1" y="0"/>
                  </a:lnTo>
                  <a:lnTo>
                    <a:pt x="1" y="2"/>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174" name="Freeform 1147"/>
            <p:cNvSpPr>
              <a:spLocks/>
            </p:cNvSpPr>
            <p:nvPr userDrawn="1"/>
          </p:nvSpPr>
          <p:spPr bwMode="auto">
            <a:xfrm>
              <a:off x="347" y="186"/>
              <a:ext cx="2" cy="4"/>
            </a:xfrm>
            <a:custGeom>
              <a:avLst/>
              <a:gdLst>
                <a:gd name="T0" fmla="*/ 3 w 4"/>
                <a:gd name="T1" fmla="*/ 2 h 7"/>
                <a:gd name="T2" fmla="*/ 3 w 4"/>
                <a:gd name="T3" fmla="*/ 2 h 7"/>
                <a:gd name="T4" fmla="*/ 1 w 4"/>
                <a:gd name="T5" fmla="*/ 7 h 7"/>
                <a:gd name="T6" fmla="*/ 0 w 4"/>
                <a:gd name="T7" fmla="*/ 4 h 7"/>
                <a:gd name="T8" fmla="*/ 3 w 4"/>
                <a:gd name="T9" fmla="*/ 0 h 7"/>
                <a:gd name="T10" fmla="*/ 4 w 4"/>
                <a:gd name="T11" fmla="*/ 0 h 7"/>
                <a:gd name="T12" fmla="*/ 3 w 4"/>
                <a:gd name="T13" fmla="*/ 2 h 7"/>
              </a:gdLst>
              <a:ahLst/>
              <a:cxnLst>
                <a:cxn ang="0">
                  <a:pos x="T0" y="T1"/>
                </a:cxn>
                <a:cxn ang="0">
                  <a:pos x="T2" y="T3"/>
                </a:cxn>
                <a:cxn ang="0">
                  <a:pos x="T4" y="T5"/>
                </a:cxn>
                <a:cxn ang="0">
                  <a:pos x="T6" y="T7"/>
                </a:cxn>
                <a:cxn ang="0">
                  <a:pos x="T8" y="T9"/>
                </a:cxn>
                <a:cxn ang="0">
                  <a:pos x="T10" y="T11"/>
                </a:cxn>
                <a:cxn ang="0">
                  <a:pos x="T12" y="T13"/>
                </a:cxn>
              </a:cxnLst>
              <a:rect l="0" t="0" r="r" b="b"/>
              <a:pathLst>
                <a:path w="4" h="7">
                  <a:moveTo>
                    <a:pt x="3" y="2"/>
                  </a:moveTo>
                  <a:lnTo>
                    <a:pt x="3" y="2"/>
                  </a:lnTo>
                  <a:cubicBezTo>
                    <a:pt x="3" y="3"/>
                    <a:pt x="2" y="5"/>
                    <a:pt x="1" y="7"/>
                  </a:cubicBezTo>
                  <a:cubicBezTo>
                    <a:pt x="1" y="6"/>
                    <a:pt x="0" y="5"/>
                    <a:pt x="0" y="4"/>
                  </a:cubicBezTo>
                  <a:cubicBezTo>
                    <a:pt x="1" y="3"/>
                    <a:pt x="2" y="2"/>
                    <a:pt x="3" y="0"/>
                  </a:cubicBezTo>
                  <a:lnTo>
                    <a:pt x="4" y="0"/>
                  </a:lnTo>
                  <a:cubicBezTo>
                    <a:pt x="3" y="1"/>
                    <a:pt x="3" y="1"/>
                    <a:pt x="3" y="2"/>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175" name="Freeform 1148"/>
            <p:cNvSpPr>
              <a:spLocks/>
            </p:cNvSpPr>
            <p:nvPr userDrawn="1"/>
          </p:nvSpPr>
          <p:spPr bwMode="auto">
            <a:xfrm>
              <a:off x="348" y="181"/>
              <a:ext cx="2" cy="5"/>
            </a:xfrm>
            <a:custGeom>
              <a:avLst/>
              <a:gdLst>
                <a:gd name="T0" fmla="*/ 3 w 4"/>
                <a:gd name="T1" fmla="*/ 9 h 10"/>
                <a:gd name="T2" fmla="*/ 3 w 4"/>
                <a:gd name="T3" fmla="*/ 9 h 10"/>
                <a:gd name="T4" fmla="*/ 3 w 4"/>
                <a:gd name="T5" fmla="*/ 10 h 10"/>
                <a:gd name="T6" fmla="*/ 0 w 4"/>
                <a:gd name="T7" fmla="*/ 5 h 10"/>
                <a:gd name="T8" fmla="*/ 3 w 4"/>
                <a:gd name="T9" fmla="*/ 0 h 10"/>
                <a:gd name="T10" fmla="*/ 4 w 4"/>
                <a:gd name="T11" fmla="*/ 3 h 10"/>
                <a:gd name="T12" fmla="*/ 3 w 4"/>
                <a:gd name="T13" fmla="*/ 9 h 10"/>
              </a:gdLst>
              <a:ahLst/>
              <a:cxnLst>
                <a:cxn ang="0">
                  <a:pos x="T0" y="T1"/>
                </a:cxn>
                <a:cxn ang="0">
                  <a:pos x="T2" y="T3"/>
                </a:cxn>
                <a:cxn ang="0">
                  <a:pos x="T4" y="T5"/>
                </a:cxn>
                <a:cxn ang="0">
                  <a:pos x="T6" y="T7"/>
                </a:cxn>
                <a:cxn ang="0">
                  <a:pos x="T8" y="T9"/>
                </a:cxn>
                <a:cxn ang="0">
                  <a:pos x="T10" y="T11"/>
                </a:cxn>
                <a:cxn ang="0">
                  <a:pos x="T12" y="T13"/>
                </a:cxn>
              </a:cxnLst>
              <a:rect l="0" t="0" r="r" b="b"/>
              <a:pathLst>
                <a:path w="4" h="10">
                  <a:moveTo>
                    <a:pt x="3" y="9"/>
                  </a:moveTo>
                  <a:lnTo>
                    <a:pt x="3" y="9"/>
                  </a:lnTo>
                  <a:lnTo>
                    <a:pt x="3" y="10"/>
                  </a:lnTo>
                  <a:cubicBezTo>
                    <a:pt x="2" y="8"/>
                    <a:pt x="1" y="6"/>
                    <a:pt x="0" y="5"/>
                  </a:cubicBezTo>
                  <a:cubicBezTo>
                    <a:pt x="1" y="3"/>
                    <a:pt x="2" y="2"/>
                    <a:pt x="3" y="0"/>
                  </a:cubicBezTo>
                  <a:lnTo>
                    <a:pt x="4" y="3"/>
                  </a:lnTo>
                  <a:cubicBezTo>
                    <a:pt x="4" y="5"/>
                    <a:pt x="4" y="7"/>
                    <a:pt x="3" y="9"/>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176" name="Freeform 1149"/>
            <p:cNvSpPr>
              <a:spLocks/>
            </p:cNvSpPr>
            <p:nvPr userDrawn="1"/>
          </p:nvSpPr>
          <p:spPr bwMode="auto">
            <a:xfrm>
              <a:off x="350" y="181"/>
              <a:ext cx="0" cy="1"/>
            </a:xfrm>
            <a:custGeom>
              <a:avLst/>
              <a:gdLst>
                <a:gd name="T0" fmla="*/ 3 h 3"/>
                <a:gd name="T1" fmla="*/ 3 h 3"/>
                <a:gd name="T2" fmla="*/ 1 h 3"/>
                <a:gd name="T3" fmla="*/ 0 h 3"/>
                <a:gd name="T4" fmla="*/ 3 h 3"/>
              </a:gdLst>
              <a:ahLst/>
              <a:cxnLst>
                <a:cxn ang="0">
                  <a:pos x="0" y="T0"/>
                </a:cxn>
                <a:cxn ang="0">
                  <a:pos x="0" y="T1"/>
                </a:cxn>
                <a:cxn ang="0">
                  <a:pos x="0" y="T2"/>
                </a:cxn>
                <a:cxn ang="0">
                  <a:pos x="0" y="T3"/>
                </a:cxn>
                <a:cxn ang="0">
                  <a:pos x="0" y="T4"/>
                </a:cxn>
              </a:cxnLst>
              <a:rect l="0" t="0" r="r" b="b"/>
              <a:pathLst>
                <a:path h="3">
                  <a:moveTo>
                    <a:pt x="0" y="3"/>
                  </a:moveTo>
                  <a:lnTo>
                    <a:pt x="0" y="3"/>
                  </a:lnTo>
                  <a:lnTo>
                    <a:pt x="0" y="1"/>
                  </a:lnTo>
                  <a:lnTo>
                    <a:pt x="0" y="0"/>
                  </a:lnTo>
                  <a:cubicBezTo>
                    <a:pt x="0" y="1"/>
                    <a:pt x="0" y="2"/>
                    <a:pt x="0" y="3"/>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177" name="Freeform 1150"/>
            <p:cNvSpPr>
              <a:spLocks/>
            </p:cNvSpPr>
            <p:nvPr userDrawn="1"/>
          </p:nvSpPr>
          <p:spPr bwMode="auto">
            <a:xfrm>
              <a:off x="347" y="177"/>
              <a:ext cx="3" cy="4"/>
            </a:xfrm>
            <a:custGeom>
              <a:avLst/>
              <a:gdLst>
                <a:gd name="T0" fmla="*/ 5 w 5"/>
                <a:gd name="T1" fmla="*/ 7 h 8"/>
                <a:gd name="T2" fmla="*/ 5 w 5"/>
                <a:gd name="T3" fmla="*/ 7 h 8"/>
                <a:gd name="T4" fmla="*/ 4 w 5"/>
                <a:gd name="T5" fmla="*/ 8 h 8"/>
                <a:gd name="T6" fmla="*/ 0 w 5"/>
                <a:gd name="T7" fmla="*/ 2 h 8"/>
                <a:gd name="T8" fmla="*/ 2 w 5"/>
                <a:gd name="T9" fmla="*/ 0 h 8"/>
                <a:gd name="T10" fmla="*/ 5 w 5"/>
                <a:gd name="T11" fmla="*/ 7 h 8"/>
              </a:gdLst>
              <a:ahLst/>
              <a:cxnLst>
                <a:cxn ang="0">
                  <a:pos x="T0" y="T1"/>
                </a:cxn>
                <a:cxn ang="0">
                  <a:pos x="T2" y="T3"/>
                </a:cxn>
                <a:cxn ang="0">
                  <a:pos x="T4" y="T5"/>
                </a:cxn>
                <a:cxn ang="0">
                  <a:pos x="T6" y="T7"/>
                </a:cxn>
                <a:cxn ang="0">
                  <a:pos x="T8" y="T9"/>
                </a:cxn>
                <a:cxn ang="0">
                  <a:pos x="T10" y="T11"/>
                </a:cxn>
              </a:cxnLst>
              <a:rect l="0" t="0" r="r" b="b"/>
              <a:pathLst>
                <a:path w="5" h="8">
                  <a:moveTo>
                    <a:pt x="5" y="7"/>
                  </a:moveTo>
                  <a:lnTo>
                    <a:pt x="5" y="7"/>
                  </a:lnTo>
                  <a:lnTo>
                    <a:pt x="4" y="8"/>
                  </a:lnTo>
                  <a:cubicBezTo>
                    <a:pt x="3" y="6"/>
                    <a:pt x="2" y="4"/>
                    <a:pt x="0" y="2"/>
                  </a:cubicBezTo>
                  <a:cubicBezTo>
                    <a:pt x="1" y="2"/>
                    <a:pt x="1" y="1"/>
                    <a:pt x="2" y="0"/>
                  </a:cubicBezTo>
                  <a:cubicBezTo>
                    <a:pt x="4" y="2"/>
                    <a:pt x="5" y="4"/>
                    <a:pt x="5" y="7"/>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178" name="Freeform 1151"/>
            <p:cNvSpPr>
              <a:spLocks/>
            </p:cNvSpPr>
            <p:nvPr userDrawn="1"/>
          </p:nvSpPr>
          <p:spPr bwMode="auto">
            <a:xfrm>
              <a:off x="345" y="175"/>
              <a:ext cx="3" cy="2"/>
            </a:xfrm>
            <a:custGeom>
              <a:avLst/>
              <a:gdLst>
                <a:gd name="T0" fmla="*/ 5 w 5"/>
                <a:gd name="T1" fmla="*/ 3 h 5"/>
                <a:gd name="T2" fmla="*/ 5 w 5"/>
                <a:gd name="T3" fmla="*/ 3 h 5"/>
                <a:gd name="T4" fmla="*/ 4 w 5"/>
                <a:gd name="T5" fmla="*/ 5 h 5"/>
                <a:gd name="T6" fmla="*/ 0 w 5"/>
                <a:gd name="T7" fmla="*/ 0 h 5"/>
                <a:gd name="T8" fmla="*/ 0 w 5"/>
                <a:gd name="T9" fmla="*/ 0 h 5"/>
                <a:gd name="T10" fmla="*/ 5 w 5"/>
                <a:gd name="T11" fmla="*/ 3 h 5"/>
                <a:gd name="T12" fmla="*/ 5 w 5"/>
                <a:gd name="T13" fmla="*/ 3 h 5"/>
              </a:gdLst>
              <a:ahLst/>
              <a:cxnLst>
                <a:cxn ang="0">
                  <a:pos x="T0" y="T1"/>
                </a:cxn>
                <a:cxn ang="0">
                  <a:pos x="T2" y="T3"/>
                </a:cxn>
                <a:cxn ang="0">
                  <a:pos x="T4" y="T5"/>
                </a:cxn>
                <a:cxn ang="0">
                  <a:pos x="T6" y="T7"/>
                </a:cxn>
                <a:cxn ang="0">
                  <a:pos x="T8" y="T9"/>
                </a:cxn>
                <a:cxn ang="0">
                  <a:pos x="T10" y="T11"/>
                </a:cxn>
                <a:cxn ang="0">
                  <a:pos x="T12" y="T13"/>
                </a:cxn>
              </a:cxnLst>
              <a:rect l="0" t="0" r="r" b="b"/>
              <a:pathLst>
                <a:path w="5" h="5">
                  <a:moveTo>
                    <a:pt x="5" y="3"/>
                  </a:moveTo>
                  <a:lnTo>
                    <a:pt x="5" y="3"/>
                  </a:lnTo>
                  <a:cubicBezTo>
                    <a:pt x="5" y="4"/>
                    <a:pt x="4" y="5"/>
                    <a:pt x="4" y="5"/>
                  </a:cubicBezTo>
                  <a:cubicBezTo>
                    <a:pt x="3" y="4"/>
                    <a:pt x="1" y="2"/>
                    <a:pt x="0" y="0"/>
                  </a:cubicBezTo>
                  <a:lnTo>
                    <a:pt x="0" y="0"/>
                  </a:lnTo>
                  <a:cubicBezTo>
                    <a:pt x="1" y="1"/>
                    <a:pt x="3" y="2"/>
                    <a:pt x="5" y="3"/>
                  </a:cubicBezTo>
                  <a:cubicBezTo>
                    <a:pt x="5" y="3"/>
                    <a:pt x="5" y="3"/>
                    <a:pt x="5" y="3"/>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179" name="Freeform 1152"/>
            <p:cNvSpPr>
              <a:spLocks/>
            </p:cNvSpPr>
            <p:nvPr userDrawn="1"/>
          </p:nvSpPr>
          <p:spPr bwMode="auto">
            <a:xfrm>
              <a:off x="345" y="175"/>
              <a:ext cx="0" cy="0"/>
            </a:xfrm>
            <a:custGeom>
              <a:avLst/>
              <a:gdLst>
                <a:gd name="T0" fmla="*/ 1 w 1"/>
                <a:gd name="T1" fmla="*/ 0 h 1"/>
                <a:gd name="T2" fmla="*/ 1 w 1"/>
                <a:gd name="T3" fmla="*/ 0 h 1"/>
                <a:gd name="T4" fmla="*/ 1 w 1"/>
                <a:gd name="T5" fmla="*/ 1 h 1"/>
                <a:gd name="T6" fmla="*/ 0 w 1"/>
                <a:gd name="T7" fmla="*/ 0 h 1"/>
                <a:gd name="T8" fmla="*/ 1 w 1"/>
                <a:gd name="T9" fmla="*/ 0 h 1"/>
              </a:gdLst>
              <a:ahLst/>
              <a:cxnLst>
                <a:cxn ang="0">
                  <a:pos x="T0" y="T1"/>
                </a:cxn>
                <a:cxn ang="0">
                  <a:pos x="T2" y="T3"/>
                </a:cxn>
                <a:cxn ang="0">
                  <a:pos x="T4" y="T5"/>
                </a:cxn>
                <a:cxn ang="0">
                  <a:pos x="T6" y="T7"/>
                </a:cxn>
                <a:cxn ang="0">
                  <a:pos x="T8" y="T9"/>
                </a:cxn>
              </a:cxnLst>
              <a:rect l="0" t="0" r="r" b="b"/>
              <a:pathLst>
                <a:path w="1" h="1">
                  <a:moveTo>
                    <a:pt x="1" y="0"/>
                  </a:moveTo>
                  <a:lnTo>
                    <a:pt x="1" y="0"/>
                  </a:lnTo>
                  <a:lnTo>
                    <a:pt x="1" y="1"/>
                  </a:lnTo>
                  <a:lnTo>
                    <a:pt x="0" y="0"/>
                  </a:lnTo>
                  <a:lnTo>
                    <a:pt x="1" y="0"/>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180" name="Freeform 1153"/>
            <p:cNvSpPr>
              <a:spLocks/>
            </p:cNvSpPr>
            <p:nvPr userDrawn="1"/>
          </p:nvSpPr>
          <p:spPr bwMode="auto">
            <a:xfrm>
              <a:off x="341" y="174"/>
              <a:ext cx="4" cy="4"/>
            </a:xfrm>
            <a:custGeom>
              <a:avLst/>
              <a:gdLst>
                <a:gd name="T0" fmla="*/ 5 w 7"/>
                <a:gd name="T1" fmla="*/ 1 h 9"/>
                <a:gd name="T2" fmla="*/ 5 w 7"/>
                <a:gd name="T3" fmla="*/ 1 h 9"/>
                <a:gd name="T4" fmla="*/ 7 w 7"/>
                <a:gd name="T5" fmla="*/ 3 h 9"/>
                <a:gd name="T6" fmla="*/ 4 w 7"/>
                <a:gd name="T7" fmla="*/ 9 h 9"/>
                <a:gd name="T8" fmla="*/ 0 w 7"/>
                <a:gd name="T9" fmla="*/ 4 h 9"/>
                <a:gd name="T10" fmla="*/ 3 w 7"/>
                <a:gd name="T11" fmla="*/ 0 h 9"/>
                <a:gd name="T12" fmla="*/ 5 w 7"/>
                <a:gd name="T13" fmla="*/ 1 h 9"/>
              </a:gdLst>
              <a:ahLst/>
              <a:cxnLst>
                <a:cxn ang="0">
                  <a:pos x="T0" y="T1"/>
                </a:cxn>
                <a:cxn ang="0">
                  <a:pos x="T2" y="T3"/>
                </a:cxn>
                <a:cxn ang="0">
                  <a:pos x="T4" y="T5"/>
                </a:cxn>
                <a:cxn ang="0">
                  <a:pos x="T6" y="T7"/>
                </a:cxn>
                <a:cxn ang="0">
                  <a:pos x="T8" y="T9"/>
                </a:cxn>
                <a:cxn ang="0">
                  <a:pos x="T10" y="T11"/>
                </a:cxn>
                <a:cxn ang="0">
                  <a:pos x="T12" y="T13"/>
                </a:cxn>
              </a:cxnLst>
              <a:rect l="0" t="0" r="r" b="b"/>
              <a:pathLst>
                <a:path w="7" h="9">
                  <a:moveTo>
                    <a:pt x="5" y="1"/>
                  </a:moveTo>
                  <a:lnTo>
                    <a:pt x="5" y="1"/>
                  </a:lnTo>
                  <a:cubicBezTo>
                    <a:pt x="6" y="2"/>
                    <a:pt x="7" y="3"/>
                    <a:pt x="7" y="3"/>
                  </a:cubicBezTo>
                  <a:cubicBezTo>
                    <a:pt x="6" y="5"/>
                    <a:pt x="5" y="7"/>
                    <a:pt x="4" y="9"/>
                  </a:cubicBezTo>
                  <a:cubicBezTo>
                    <a:pt x="3" y="7"/>
                    <a:pt x="1" y="6"/>
                    <a:pt x="0" y="4"/>
                  </a:cubicBezTo>
                  <a:cubicBezTo>
                    <a:pt x="1" y="2"/>
                    <a:pt x="2" y="1"/>
                    <a:pt x="3" y="0"/>
                  </a:cubicBezTo>
                  <a:cubicBezTo>
                    <a:pt x="4" y="0"/>
                    <a:pt x="4" y="1"/>
                    <a:pt x="5" y="1"/>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181" name="Freeform 1154"/>
            <p:cNvSpPr>
              <a:spLocks/>
            </p:cNvSpPr>
            <p:nvPr userDrawn="1"/>
          </p:nvSpPr>
          <p:spPr bwMode="auto">
            <a:xfrm>
              <a:off x="339" y="173"/>
              <a:ext cx="3" cy="2"/>
            </a:xfrm>
            <a:custGeom>
              <a:avLst/>
              <a:gdLst>
                <a:gd name="T0" fmla="*/ 7 w 7"/>
                <a:gd name="T1" fmla="*/ 2 h 5"/>
                <a:gd name="T2" fmla="*/ 7 w 7"/>
                <a:gd name="T3" fmla="*/ 2 h 5"/>
                <a:gd name="T4" fmla="*/ 4 w 7"/>
                <a:gd name="T5" fmla="*/ 5 h 5"/>
                <a:gd name="T6" fmla="*/ 0 w 7"/>
                <a:gd name="T7" fmla="*/ 2 h 5"/>
                <a:gd name="T8" fmla="*/ 1 w 7"/>
                <a:gd name="T9" fmla="*/ 0 h 5"/>
                <a:gd name="T10" fmla="*/ 7 w 7"/>
                <a:gd name="T11" fmla="*/ 2 h 5"/>
              </a:gdLst>
              <a:ahLst/>
              <a:cxnLst>
                <a:cxn ang="0">
                  <a:pos x="T0" y="T1"/>
                </a:cxn>
                <a:cxn ang="0">
                  <a:pos x="T2" y="T3"/>
                </a:cxn>
                <a:cxn ang="0">
                  <a:pos x="T4" y="T5"/>
                </a:cxn>
                <a:cxn ang="0">
                  <a:pos x="T6" y="T7"/>
                </a:cxn>
                <a:cxn ang="0">
                  <a:pos x="T8" y="T9"/>
                </a:cxn>
                <a:cxn ang="0">
                  <a:pos x="T10" y="T11"/>
                </a:cxn>
              </a:cxnLst>
              <a:rect l="0" t="0" r="r" b="b"/>
              <a:pathLst>
                <a:path w="7" h="5">
                  <a:moveTo>
                    <a:pt x="7" y="2"/>
                  </a:moveTo>
                  <a:lnTo>
                    <a:pt x="7" y="2"/>
                  </a:lnTo>
                  <a:cubicBezTo>
                    <a:pt x="6" y="3"/>
                    <a:pt x="5" y="4"/>
                    <a:pt x="4" y="5"/>
                  </a:cubicBezTo>
                  <a:cubicBezTo>
                    <a:pt x="3" y="4"/>
                    <a:pt x="2" y="3"/>
                    <a:pt x="0" y="2"/>
                  </a:cubicBezTo>
                  <a:lnTo>
                    <a:pt x="1" y="0"/>
                  </a:lnTo>
                  <a:cubicBezTo>
                    <a:pt x="3" y="0"/>
                    <a:pt x="5" y="1"/>
                    <a:pt x="7" y="2"/>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182" name="Freeform 1155"/>
            <p:cNvSpPr>
              <a:spLocks/>
            </p:cNvSpPr>
            <p:nvPr userDrawn="1"/>
          </p:nvSpPr>
          <p:spPr bwMode="auto">
            <a:xfrm>
              <a:off x="339" y="174"/>
              <a:ext cx="2" cy="4"/>
            </a:xfrm>
            <a:custGeom>
              <a:avLst/>
              <a:gdLst>
                <a:gd name="T0" fmla="*/ 1 w 5"/>
                <a:gd name="T1" fmla="*/ 0 h 8"/>
                <a:gd name="T2" fmla="*/ 1 w 5"/>
                <a:gd name="T3" fmla="*/ 0 h 8"/>
                <a:gd name="T4" fmla="*/ 5 w 5"/>
                <a:gd name="T5" fmla="*/ 3 h 8"/>
                <a:gd name="T6" fmla="*/ 1 w 5"/>
                <a:gd name="T7" fmla="*/ 8 h 8"/>
                <a:gd name="T8" fmla="*/ 0 w 5"/>
                <a:gd name="T9" fmla="*/ 7 h 8"/>
                <a:gd name="T10" fmla="*/ 1 w 5"/>
                <a:gd name="T11" fmla="*/ 0 h 8"/>
              </a:gdLst>
              <a:ahLst/>
              <a:cxnLst>
                <a:cxn ang="0">
                  <a:pos x="T0" y="T1"/>
                </a:cxn>
                <a:cxn ang="0">
                  <a:pos x="T2" y="T3"/>
                </a:cxn>
                <a:cxn ang="0">
                  <a:pos x="T4" y="T5"/>
                </a:cxn>
                <a:cxn ang="0">
                  <a:pos x="T6" y="T7"/>
                </a:cxn>
                <a:cxn ang="0">
                  <a:pos x="T8" y="T9"/>
                </a:cxn>
                <a:cxn ang="0">
                  <a:pos x="T10" y="T11"/>
                </a:cxn>
              </a:cxnLst>
              <a:rect l="0" t="0" r="r" b="b"/>
              <a:pathLst>
                <a:path w="5" h="8">
                  <a:moveTo>
                    <a:pt x="1" y="0"/>
                  </a:moveTo>
                  <a:lnTo>
                    <a:pt x="1" y="0"/>
                  </a:lnTo>
                  <a:cubicBezTo>
                    <a:pt x="2" y="1"/>
                    <a:pt x="4" y="2"/>
                    <a:pt x="5" y="3"/>
                  </a:cubicBezTo>
                  <a:cubicBezTo>
                    <a:pt x="3" y="5"/>
                    <a:pt x="2" y="7"/>
                    <a:pt x="1" y="8"/>
                  </a:cubicBezTo>
                  <a:lnTo>
                    <a:pt x="0" y="7"/>
                  </a:lnTo>
                  <a:lnTo>
                    <a:pt x="1" y="0"/>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183" name="Freeform 1156"/>
            <p:cNvSpPr>
              <a:spLocks/>
            </p:cNvSpPr>
            <p:nvPr userDrawn="1"/>
          </p:nvSpPr>
          <p:spPr bwMode="auto">
            <a:xfrm>
              <a:off x="338" y="178"/>
              <a:ext cx="1" cy="1"/>
            </a:xfrm>
            <a:custGeom>
              <a:avLst/>
              <a:gdLst>
                <a:gd name="T0" fmla="*/ 1 w 1"/>
                <a:gd name="T1" fmla="*/ 0 h 2"/>
                <a:gd name="T2" fmla="*/ 1 w 1"/>
                <a:gd name="T3" fmla="*/ 0 h 2"/>
                <a:gd name="T4" fmla="*/ 1 w 1"/>
                <a:gd name="T5" fmla="*/ 1 h 2"/>
                <a:gd name="T6" fmla="*/ 0 w 1"/>
                <a:gd name="T7" fmla="*/ 2 h 2"/>
                <a:gd name="T8" fmla="*/ 1 w 1"/>
                <a:gd name="T9" fmla="*/ 0 h 2"/>
              </a:gdLst>
              <a:ahLst/>
              <a:cxnLst>
                <a:cxn ang="0">
                  <a:pos x="T0" y="T1"/>
                </a:cxn>
                <a:cxn ang="0">
                  <a:pos x="T2" y="T3"/>
                </a:cxn>
                <a:cxn ang="0">
                  <a:pos x="T4" y="T5"/>
                </a:cxn>
                <a:cxn ang="0">
                  <a:pos x="T6" y="T7"/>
                </a:cxn>
                <a:cxn ang="0">
                  <a:pos x="T8" y="T9"/>
                </a:cxn>
              </a:cxnLst>
              <a:rect l="0" t="0" r="r" b="b"/>
              <a:pathLst>
                <a:path w="1" h="2">
                  <a:moveTo>
                    <a:pt x="1" y="0"/>
                  </a:moveTo>
                  <a:lnTo>
                    <a:pt x="1" y="0"/>
                  </a:lnTo>
                  <a:lnTo>
                    <a:pt x="1" y="1"/>
                  </a:lnTo>
                  <a:lnTo>
                    <a:pt x="0" y="2"/>
                  </a:lnTo>
                  <a:lnTo>
                    <a:pt x="1" y="0"/>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184" name="Freeform 1157"/>
            <p:cNvSpPr>
              <a:spLocks/>
            </p:cNvSpPr>
            <p:nvPr userDrawn="1"/>
          </p:nvSpPr>
          <p:spPr bwMode="auto">
            <a:xfrm>
              <a:off x="338" y="178"/>
              <a:ext cx="3" cy="4"/>
            </a:xfrm>
            <a:custGeom>
              <a:avLst/>
              <a:gdLst>
                <a:gd name="T0" fmla="*/ 1 w 7"/>
                <a:gd name="T1" fmla="*/ 3 h 9"/>
                <a:gd name="T2" fmla="*/ 1 w 7"/>
                <a:gd name="T3" fmla="*/ 3 h 9"/>
                <a:gd name="T4" fmla="*/ 3 w 7"/>
                <a:gd name="T5" fmla="*/ 0 h 9"/>
                <a:gd name="T6" fmla="*/ 7 w 7"/>
                <a:gd name="T7" fmla="*/ 5 h 9"/>
                <a:gd name="T8" fmla="*/ 3 w 7"/>
                <a:gd name="T9" fmla="*/ 9 h 9"/>
                <a:gd name="T10" fmla="*/ 0 w 7"/>
                <a:gd name="T11" fmla="*/ 6 h 9"/>
                <a:gd name="T12" fmla="*/ 1 w 7"/>
                <a:gd name="T13" fmla="*/ 3 h 9"/>
              </a:gdLst>
              <a:ahLst/>
              <a:cxnLst>
                <a:cxn ang="0">
                  <a:pos x="T0" y="T1"/>
                </a:cxn>
                <a:cxn ang="0">
                  <a:pos x="T2" y="T3"/>
                </a:cxn>
                <a:cxn ang="0">
                  <a:pos x="T4" y="T5"/>
                </a:cxn>
                <a:cxn ang="0">
                  <a:pos x="T6" y="T7"/>
                </a:cxn>
                <a:cxn ang="0">
                  <a:pos x="T8" y="T9"/>
                </a:cxn>
                <a:cxn ang="0">
                  <a:pos x="T10" y="T11"/>
                </a:cxn>
                <a:cxn ang="0">
                  <a:pos x="T12" y="T13"/>
                </a:cxn>
              </a:cxnLst>
              <a:rect l="0" t="0" r="r" b="b"/>
              <a:pathLst>
                <a:path w="7" h="9">
                  <a:moveTo>
                    <a:pt x="1" y="3"/>
                  </a:moveTo>
                  <a:lnTo>
                    <a:pt x="1" y="3"/>
                  </a:lnTo>
                  <a:cubicBezTo>
                    <a:pt x="1" y="2"/>
                    <a:pt x="2" y="1"/>
                    <a:pt x="3" y="0"/>
                  </a:cubicBezTo>
                  <a:cubicBezTo>
                    <a:pt x="4" y="2"/>
                    <a:pt x="6" y="4"/>
                    <a:pt x="7" y="5"/>
                  </a:cubicBezTo>
                  <a:cubicBezTo>
                    <a:pt x="6" y="7"/>
                    <a:pt x="5" y="8"/>
                    <a:pt x="3" y="9"/>
                  </a:cubicBezTo>
                  <a:cubicBezTo>
                    <a:pt x="2" y="8"/>
                    <a:pt x="1" y="7"/>
                    <a:pt x="0" y="6"/>
                  </a:cubicBezTo>
                  <a:lnTo>
                    <a:pt x="1" y="3"/>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185" name="Freeform 1158"/>
            <p:cNvSpPr>
              <a:spLocks/>
            </p:cNvSpPr>
            <p:nvPr userDrawn="1"/>
          </p:nvSpPr>
          <p:spPr bwMode="auto">
            <a:xfrm>
              <a:off x="337" y="181"/>
              <a:ext cx="2" cy="4"/>
            </a:xfrm>
            <a:custGeom>
              <a:avLst/>
              <a:gdLst>
                <a:gd name="T0" fmla="*/ 1 w 4"/>
                <a:gd name="T1" fmla="*/ 0 h 7"/>
                <a:gd name="T2" fmla="*/ 1 w 4"/>
                <a:gd name="T3" fmla="*/ 0 h 7"/>
                <a:gd name="T4" fmla="*/ 4 w 4"/>
                <a:gd name="T5" fmla="*/ 3 h 7"/>
                <a:gd name="T6" fmla="*/ 0 w 4"/>
                <a:gd name="T7" fmla="*/ 7 h 7"/>
                <a:gd name="T8" fmla="*/ 1 w 4"/>
                <a:gd name="T9" fmla="*/ 0 h 7"/>
              </a:gdLst>
              <a:ahLst/>
              <a:cxnLst>
                <a:cxn ang="0">
                  <a:pos x="T0" y="T1"/>
                </a:cxn>
                <a:cxn ang="0">
                  <a:pos x="T2" y="T3"/>
                </a:cxn>
                <a:cxn ang="0">
                  <a:pos x="T4" y="T5"/>
                </a:cxn>
                <a:cxn ang="0">
                  <a:pos x="T6" y="T7"/>
                </a:cxn>
                <a:cxn ang="0">
                  <a:pos x="T8" y="T9"/>
                </a:cxn>
              </a:cxnLst>
              <a:rect l="0" t="0" r="r" b="b"/>
              <a:pathLst>
                <a:path w="4" h="7">
                  <a:moveTo>
                    <a:pt x="1" y="0"/>
                  </a:moveTo>
                  <a:lnTo>
                    <a:pt x="1" y="0"/>
                  </a:lnTo>
                  <a:cubicBezTo>
                    <a:pt x="2" y="1"/>
                    <a:pt x="3" y="2"/>
                    <a:pt x="4" y="3"/>
                  </a:cubicBezTo>
                  <a:cubicBezTo>
                    <a:pt x="2" y="4"/>
                    <a:pt x="1" y="6"/>
                    <a:pt x="0" y="7"/>
                  </a:cubicBezTo>
                  <a:lnTo>
                    <a:pt x="1" y="0"/>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186" name="Freeform 1159"/>
            <p:cNvSpPr>
              <a:spLocks/>
            </p:cNvSpPr>
            <p:nvPr userDrawn="1"/>
          </p:nvSpPr>
          <p:spPr bwMode="auto">
            <a:xfrm>
              <a:off x="337" y="185"/>
              <a:ext cx="2" cy="4"/>
            </a:xfrm>
            <a:custGeom>
              <a:avLst/>
              <a:gdLst>
                <a:gd name="T0" fmla="*/ 1 w 5"/>
                <a:gd name="T1" fmla="*/ 1 h 8"/>
                <a:gd name="T2" fmla="*/ 1 w 5"/>
                <a:gd name="T3" fmla="*/ 1 h 8"/>
                <a:gd name="T4" fmla="*/ 2 w 5"/>
                <a:gd name="T5" fmla="*/ 0 h 8"/>
                <a:gd name="T6" fmla="*/ 5 w 5"/>
                <a:gd name="T7" fmla="*/ 5 h 8"/>
                <a:gd name="T8" fmla="*/ 1 w 5"/>
                <a:gd name="T9" fmla="*/ 8 h 8"/>
                <a:gd name="T10" fmla="*/ 1 w 5"/>
                <a:gd name="T11" fmla="*/ 7 h 8"/>
                <a:gd name="T12" fmla="*/ 1 w 5"/>
                <a:gd name="T13" fmla="*/ 7 h 8"/>
                <a:gd name="T14" fmla="*/ 0 w 5"/>
                <a:gd name="T15" fmla="*/ 6 h 8"/>
                <a:gd name="T16" fmla="*/ 1 w 5"/>
                <a:gd name="T17" fmla="*/ 1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8">
                  <a:moveTo>
                    <a:pt x="1" y="1"/>
                  </a:moveTo>
                  <a:lnTo>
                    <a:pt x="1" y="1"/>
                  </a:lnTo>
                  <a:lnTo>
                    <a:pt x="2" y="0"/>
                  </a:lnTo>
                  <a:cubicBezTo>
                    <a:pt x="3" y="2"/>
                    <a:pt x="4" y="3"/>
                    <a:pt x="5" y="5"/>
                  </a:cubicBezTo>
                  <a:cubicBezTo>
                    <a:pt x="4" y="6"/>
                    <a:pt x="3" y="7"/>
                    <a:pt x="1" y="8"/>
                  </a:cubicBezTo>
                  <a:lnTo>
                    <a:pt x="1" y="7"/>
                  </a:lnTo>
                  <a:lnTo>
                    <a:pt x="1" y="7"/>
                  </a:lnTo>
                  <a:cubicBezTo>
                    <a:pt x="1" y="7"/>
                    <a:pt x="0" y="7"/>
                    <a:pt x="0" y="6"/>
                  </a:cubicBezTo>
                  <a:lnTo>
                    <a:pt x="1" y="1"/>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187" name="Freeform 1160"/>
            <p:cNvSpPr>
              <a:spLocks/>
            </p:cNvSpPr>
            <p:nvPr userDrawn="1"/>
          </p:nvSpPr>
          <p:spPr bwMode="auto">
            <a:xfrm>
              <a:off x="337" y="189"/>
              <a:ext cx="0" cy="1"/>
            </a:xfrm>
            <a:custGeom>
              <a:avLst/>
              <a:gdLst>
                <a:gd name="T0" fmla="*/ 1 w 1"/>
                <a:gd name="T1" fmla="*/ 1 h 2"/>
                <a:gd name="T2" fmla="*/ 1 w 1"/>
                <a:gd name="T3" fmla="*/ 1 h 2"/>
                <a:gd name="T4" fmla="*/ 0 w 1"/>
                <a:gd name="T5" fmla="*/ 2 h 2"/>
                <a:gd name="T6" fmla="*/ 0 w 1"/>
                <a:gd name="T7" fmla="*/ 0 h 2"/>
                <a:gd name="T8" fmla="*/ 1 w 1"/>
                <a:gd name="T9" fmla="*/ 1 h 2"/>
              </a:gdLst>
              <a:ahLst/>
              <a:cxnLst>
                <a:cxn ang="0">
                  <a:pos x="T0" y="T1"/>
                </a:cxn>
                <a:cxn ang="0">
                  <a:pos x="T2" y="T3"/>
                </a:cxn>
                <a:cxn ang="0">
                  <a:pos x="T4" y="T5"/>
                </a:cxn>
                <a:cxn ang="0">
                  <a:pos x="T6" y="T7"/>
                </a:cxn>
                <a:cxn ang="0">
                  <a:pos x="T8" y="T9"/>
                </a:cxn>
              </a:cxnLst>
              <a:rect l="0" t="0" r="r" b="b"/>
              <a:pathLst>
                <a:path w="1" h="2">
                  <a:moveTo>
                    <a:pt x="1" y="1"/>
                  </a:moveTo>
                  <a:lnTo>
                    <a:pt x="1" y="1"/>
                  </a:lnTo>
                  <a:cubicBezTo>
                    <a:pt x="0" y="1"/>
                    <a:pt x="0" y="2"/>
                    <a:pt x="0" y="2"/>
                  </a:cubicBezTo>
                  <a:cubicBezTo>
                    <a:pt x="0" y="1"/>
                    <a:pt x="0" y="1"/>
                    <a:pt x="0" y="0"/>
                  </a:cubicBezTo>
                  <a:lnTo>
                    <a:pt x="1" y="1"/>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188" name="Freeform 1161"/>
            <p:cNvSpPr>
              <a:spLocks/>
            </p:cNvSpPr>
            <p:nvPr userDrawn="1"/>
          </p:nvSpPr>
          <p:spPr bwMode="auto">
            <a:xfrm>
              <a:off x="342" y="196"/>
              <a:ext cx="3" cy="2"/>
            </a:xfrm>
            <a:custGeom>
              <a:avLst/>
              <a:gdLst>
                <a:gd name="T0" fmla="*/ 0 w 5"/>
                <a:gd name="T1" fmla="*/ 2 h 4"/>
                <a:gd name="T2" fmla="*/ 0 w 5"/>
                <a:gd name="T3" fmla="*/ 2 h 4"/>
                <a:gd name="T4" fmla="*/ 4 w 5"/>
                <a:gd name="T5" fmla="*/ 0 h 4"/>
                <a:gd name="T6" fmla="*/ 5 w 5"/>
                <a:gd name="T7" fmla="*/ 2 h 4"/>
                <a:gd name="T8" fmla="*/ 4 w 5"/>
                <a:gd name="T9" fmla="*/ 4 h 4"/>
                <a:gd name="T10" fmla="*/ 0 w 5"/>
                <a:gd name="T11" fmla="*/ 2 h 4"/>
              </a:gdLst>
              <a:ahLst/>
              <a:cxnLst>
                <a:cxn ang="0">
                  <a:pos x="T0" y="T1"/>
                </a:cxn>
                <a:cxn ang="0">
                  <a:pos x="T2" y="T3"/>
                </a:cxn>
                <a:cxn ang="0">
                  <a:pos x="T4" y="T5"/>
                </a:cxn>
                <a:cxn ang="0">
                  <a:pos x="T6" y="T7"/>
                </a:cxn>
                <a:cxn ang="0">
                  <a:pos x="T8" y="T9"/>
                </a:cxn>
                <a:cxn ang="0">
                  <a:pos x="T10" y="T11"/>
                </a:cxn>
              </a:cxnLst>
              <a:rect l="0" t="0" r="r" b="b"/>
              <a:pathLst>
                <a:path w="5" h="4">
                  <a:moveTo>
                    <a:pt x="0" y="2"/>
                  </a:moveTo>
                  <a:lnTo>
                    <a:pt x="0" y="2"/>
                  </a:lnTo>
                  <a:cubicBezTo>
                    <a:pt x="2" y="2"/>
                    <a:pt x="3" y="1"/>
                    <a:pt x="4" y="0"/>
                  </a:cubicBezTo>
                  <a:lnTo>
                    <a:pt x="5" y="2"/>
                  </a:lnTo>
                  <a:cubicBezTo>
                    <a:pt x="4" y="3"/>
                    <a:pt x="4" y="3"/>
                    <a:pt x="4" y="4"/>
                  </a:cubicBezTo>
                  <a:cubicBezTo>
                    <a:pt x="3" y="3"/>
                    <a:pt x="2" y="3"/>
                    <a:pt x="0" y="2"/>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189" name="Freeform 1162"/>
            <p:cNvSpPr>
              <a:spLocks/>
            </p:cNvSpPr>
            <p:nvPr userDrawn="1"/>
          </p:nvSpPr>
          <p:spPr bwMode="auto">
            <a:xfrm>
              <a:off x="343" y="195"/>
              <a:ext cx="1" cy="0"/>
            </a:xfrm>
            <a:custGeom>
              <a:avLst/>
              <a:gdLst>
                <a:gd name="T0" fmla="*/ 1 w 1"/>
                <a:gd name="T1" fmla="*/ 1 h 1"/>
                <a:gd name="T2" fmla="*/ 1 w 1"/>
                <a:gd name="T3" fmla="*/ 1 h 1"/>
                <a:gd name="T4" fmla="*/ 0 w 1"/>
                <a:gd name="T5" fmla="*/ 0 h 1"/>
                <a:gd name="T6" fmla="*/ 1 w 1"/>
                <a:gd name="T7" fmla="*/ 0 h 1"/>
                <a:gd name="T8" fmla="*/ 1 w 1"/>
                <a:gd name="T9" fmla="*/ 1 h 1"/>
              </a:gdLst>
              <a:ahLst/>
              <a:cxnLst>
                <a:cxn ang="0">
                  <a:pos x="T0" y="T1"/>
                </a:cxn>
                <a:cxn ang="0">
                  <a:pos x="T2" y="T3"/>
                </a:cxn>
                <a:cxn ang="0">
                  <a:pos x="T4" y="T5"/>
                </a:cxn>
                <a:cxn ang="0">
                  <a:pos x="T6" y="T7"/>
                </a:cxn>
                <a:cxn ang="0">
                  <a:pos x="T8" y="T9"/>
                </a:cxn>
              </a:cxnLst>
              <a:rect l="0" t="0" r="r" b="b"/>
              <a:pathLst>
                <a:path w="1" h="1">
                  <a:moveTo>
                    <a:pt x="1" y="1"/>
                  </a:moveTo>
                  <a:lnTo>
                    <a:pt x="1" y="1"/>
                  </a:lnTo>
                  <a:cubicBezTo>
                    <a:pt x="1" y="1"/>
                    <a:pt x="0" y="0"/>
                    <a:pt x="0" y="0"/>
                  </a:cubicBezTo>
                  <a:lnTo>
                    <a:pt x="1" y="0"/>
                  </a:lnTo>
                  <a:lnTo>
                    <a:pt x="1" y="1"/>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190" name="Freeform 1163"/>
            <p:cNvSpPr>
              <a:spLocks/>
            </p:cNvSpPr>
            <p:nvPr userDrawn="1"/>
          </p:nvSpPr>
          <p:spPr bwMode="auto">
            <a:xfrm>
              <a:off x="344" y="193"/>
              <a:ext cx="2" cy="3"/>
            </a:xfrm>
            <a:custGeom>
              <a:avLst/>
              <a:gdLst>
                <a:gd name="T0" fmla="*/ 0 w 6"/>
                <a:gd name="T1" fmla="*/ 3 h 7"/>
                <a:gd name="T2" fmla="*/ 0 w 6"/>
                <a:gd name="T3" fmla="*/ 3 h 7"/>
                <a:gd name="T4" fmla="*/ 6 w 6"/>
                <a:gd name="T5" fmla="*/ 0 h 7"/>
                <a:gd name="T6" fmla="*/ 2 w 6"/>
                <a:gd name="T7" fmla="*/ 7 h 7"/>
                <a:gd name="T8" fmla="*/ 2 w 6"/>
                <a:gd name="T9" fmla="*/ 6 h 7"/>
                <a:gd name="T10" fmla="*/ 2 w 6"/>
                <a:gd name="T11" fmla="*/ 6 h 7"/>
                <a:gd name="T12" fmla="*/ 1 w 6"/>
                <a:gd name="T13" fmla="*/ 5 h 7"/>
                <a:gd name="T14" fmla="*/ 0 w 6"/>
                <a:gd name="T15" fmla="*/ 3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7">
                  <a:moveTo>
                    <a:pt x="0" y="3"/>
                  </a:moveTo>
                  <a:lnTo>
                    <a:pt x="0" y="3"/>
                  </a:lnTo>
                  <a:cubicBezTo>
                    <a:pt x="3" y="2"/>
                    <a:pt x="4" y="1"/>
                    <a:pt x="6" y="0"/>
                  </a:cubicBezTo>
                  <a:cubicBezTo>
                    <a:pt x="4" y="2"/>
                    <a:pt x="3" y="5"/>
                    <a:pt x="2" y="7"/>
                  </a:cubicBezTo>
                  <a:lnTo>
                    <a:pt x="2" y="6"/>
                  </a:lnTo>
                  <a:lnTo>
                    <a:pt x="2" y="6"/>
                  </a:lnTo>
                  <a:lnTo>
                    <a:pt x="1" y="5"/>
                  </a:lnTo>
                  <a:cubicBezTo>
                    <a:pt x="1" y="5"/>
                    <a:pt x="1" y="4"/>
                    <a:pt x="0" y="3"/>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191" name="Freeform 1164"/>
            <p:cNvSpPr>
              <a:spLocks/>
            </p:cNvSpPr>
            <p:nvPr userDrawn="1"/>
          </p:nvSpPr>
          <p:spPr bwMode="auto">
            <a:xfrm>
              <a:off x="345" y="189"/>
              <a:ext cx="3" cy="4"/>
            </a:xfrm>
            <a:custGeom>
              <a:avLst/>
              <a:gdLst>
                <a:gd name="T0" fmla="*/ 3 w 6"/>
                <a:gd name="T1" fmla="*/ 8 h 9"/>
                <a:gd name="T2" fmla="*/ 3 w 6"/>
                <a:gd name="T3" fmla="*/ 8 h 9"/>
                <a:gd name="T4" fmla="*/ 3 w 6"/>
                <a:gd name="T5" fmla="*/ 9 h 9"/>
                <a:gd name="T6" fmla="*/ 0 w 6"/>
                <a:gd name="T7" fmla="*/ 4 h 9"/>
                <a:gd name="T8" fmla="*/ 4 w 6"/>
                <a:gd name="T9" fmla="*/ 0 h 9"/>
                <a:gd name="T10" fmla="*/ 6 w 6"/>
                <a:gd name="T11" fmla="*/ 3 h 9"/>
                <a:gd name="T12" fmla="*/ 3 w 6"/>
                <a:gd name="T13" fmla="*/ 8 h 9"/>
              </a:gdLst>
              <a:ahLst/>
              <a:cxnLst>
                <a:cxn ang="0">
                  <a:pos x="T0" y="T1"/>
                </a:cxn>
                <a:cxn ang="0">
                  <a:pos x="T2" y="T3"/>
                </a:cxn>
                <a:cxn ang="0">
                  <a:pos x="T4" y="T5"/>
                </a:cxn>
                <a:cxn ang="0">
                  <a:pos x="T6" y="T7"/>
                </a:cxn>
                <a:cxn ang="0">
                  <a:pos x="T8" y="T9"/>
                </a:cxn>
                <a:cxn ang="0">
                  <a:pos x="T10" y="T11"/>
                </a:cxn>
                <a:cxn ang="0">
                  <a:pos x="T12" y="T13"/>
                </a:cxn>
              </a:cxnLst>
              <a:rect l="0" t="0" r="r" b="b"/>
              <a:pathLst>
                <a:path w="6" h="9">
                  <a:moveTo>
                    <a:pt x="3" y="8"/>
                  </a:moveTo>
                  <a:lnTo>
                    <a:pt x="3" y="8"/>
                  </a:lnTo>
                  <a:lnTo>
                    <a:pt x="3" y="9"/>
                  </a:lnTo>
                  <a:cubicBezTo>
                    <a:pt x="2" y="7"/>
                    <a:pt x="1" y="5"/>
                    <a:pt x="0" y="4"/>
                  </a:cubicBezTo>
                  <a:cubicBezTo>
                    <a:pt x="1" y="2"/>
                    <a:pt x="3" y="1"/>
                    <a:pt x="4" y="0"/>
                  </a:cubicBezTo>
                  <a:cubicBezTo>
                    <a:pt x="5" y="1"/>
                    <a:pt x="5" y="2"/>
                    <a:pt x="6" y="3"/>
                  </a:cubicBezTo>
                  <a:cubicBezTo>
                    <a:pt x="5" y="5"/>
                    <a:pt x="4" y="6"/>
                    <a:pt x="3" y="8"/>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192" name="Freeform 1165"/>
            <p:cNvSpPr>
              <a:spLocks/>
            </p:cNvSpPr>
            <p:nvPr userDrawn="1"/>
          </p:nvSpPr>
          <p:spPr bwMode="auto">
            <a:xfrm>
              <a:off x="335" y="172"/>
              <a:ext cx="4" cy="14"/>
            </a:xfrm>
            <a:custGeom>
              <a:avLst/>
              <a:gdLst>
                <a:gd name="T0" fmla="*/ 5 w 9"/>
                <a:gd name="T1" fmla="*/ 0 h 32"/>
                <a:gd name="T2" fmla="*/ 5 w 9"/>
                <a:gd name="T3" fmla="*/ 0 h 32"/>
                <a:gd name="T4" fmla="*/ 9 w 9"/>
                <a:gd name="T5" fmla="*/ 1 h 32"/>
                <a:gd name="T6" fmla="*/ 2 w 9"/>
                <a:gd name="T7" fmla="*/ 32 h 32"/>
                <a:gd name="T8" fmla="*/ 2 w 9"/>
                <a:gd name="T9" fmla="*/ 31 h 32"/>
                <a:gd name="T10" fmla="*/ 1 w 9"/>
                <a:gd name="T11" fmla="*/ 32 h 32"/>
                <a:gd name="T12" fmla="*/ 0 w 9"/>
                <a:gd name="T13" fmla="*/ 32 h 32"/>
                <a:gd name="T14" fmla="*/ 5 w 9"/>
                <a:gd name="T15" fmla="*/ 0 h 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32">
                  <a:moveTo>
                    <a:pt x="5" y="0"/>
                  </a:moveTo>
                  <a:lnTo>
                    <a:pt x="5" y="0"/>
                  </a:lnTo>
                  <a:cubicBezTo>
                    <a:pt x="6" y="0"/>
                    <a:pt x="8" y="0"/>
                    <a:pt x="9" y="1"/>
                  </a:cubicBezTo>
                  <a:lnTo>
                    <a:pt x="2" y="32"/>
                  </a:lnTo>
                  <a:cubicBezTo>
                    <a:pt x="2" y="32"/>
                    <a:pt x="2" y="32"/>
                    <a:pt x="2" y="31"/>
                  </a:cubicBezTo>
                  <a:lnTo>
                    <a:pt x="1" y="32"/>
                  </a:lnTo>
                  <a:cubicBezTo>
                    <a:pt x="1" y="32"/>
                    <a:pt x="1" y="32"/>
                    <a:pt x="0" y="32"/>
                  </a:cubicBezTo>
                  <a:lnTo>
                    <a:pt x="5" y="0"/>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193" name="Freeform 1166"/>
            <p:cNvSpPr>
              <a:spLocks/>
            </p:cNvSpPr>
            <p:nvPr userDrawn="1"/>
          </p:nvSpPr>
          <p:spPr bwMode="auto">
            <a:xfrm>
              <a:off x="339" y="176"/>
              <a:ext cx="4" cy="4"/>
            </a:xfrm>
            <a:custGeom>
              <a:avLst/>
              <a:gdLst>
                <a:gd name="T0" fmla="*/ 4 w 8"/>
                <a:gd name="T1" fmla="*/ 0 h 9"/>
                <a:gd name="T2" fmla="*/ 4 w 8"/>
                <a:gd name="T3" fmla="*/ 0 h 9"/>
                <a:gd name="T4" fmla="*/ 8 w 8"/>
                <a:gd name="T5" fmla="*/ 5 h 9"/>
                <a:gd name="T6" fmla="*/ 5 w 8"/>
                <a:gd name="T7" fmla="*/ 9 h 9"/>
                <a:gd name="T8" fmla="*/ 0 w 8"/>
                <a:gd name="T9" fmla="*/ 5 h 9"/>
                <a:gd name="T10" fmla="*/ 4 w 8"/>
                <a:gd name="T11" fmla="*/ 0 h 9"/>
              </a:gdLst>
              <a:ahLst/>
              <a:cxnLst>
                <a:cxn ang="0">
                  <a:pos x="T0" y="T1"/>
                </a:cxn>
                <a:cxn ang="0">
                  <a:pos x="T2" y="T3"/>
                </a:cxn>
                <a:cxn ang="0">
                  <a:pos x="T4" y="T5"/>
                </a:cxn>
                <a:cxn ang="0">
                  <a:pos x="T6" y="T7"/>
                </a:cxn>
                <a:cxn ang="0">
                  <a:pos x="T8" y="T9"/>
                </a:cxn>
                <a:cxn ang="0">
                  <a:pos x="T10" y="T11"/>
                </a:cxn>
              </a:cxnLst>
              <a:rect l="0" t="0" r="r" b="b"/>
              <a:pathLst>
                <a:path w="8" h="9">
                  <a:moveTo>
                    <a:pt x="4" y="0"/>
                  </a:moveTo>
                  <a:lnTo>
                    <a:pt x="4" y="0"/>
                  </a:lnTo>
                  <a:cubicBezTo>
                    <a:pt x="6" y="1"/>
                    <a:pt x="7" y="3"/>
                    <a:pt x="8" y="5"/>
                  </a:cubicBezTo>
                  <a:cubicBezTo>
                    <a:pt x="7" y="6"/>
                    <a:pt x="6" y="8"/>
                    <a:pt x="5" y="9"/>
                  </a:cubicBezTo>
                  <a:cubicBezTo>
                    <a:pt x="3" y="8"/>
                    <a:pt x="2" y="6"/>
                    <a:pt x="0" y="5"/>
                  </a:cubicBezTo>
                  <a:cubicBezTo>
                    <a:pt x="2" y="3"/>
                    <a:pt x="3" y="1"/>
                    <a:pt x="4"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194" name="Freeform 1167"/>
            <p:cNvSpPr>
              <a:spLocks/>
            </p:cNvSpPr>
            <p:nvPr userDrawn="1"/>
          </p:nvSpPr>
          <p:spPr bwMode="auto">
            <a:xfrm>
              <a:off x="343" y="176"/>
              <a:ext cx="4" cy="5"/>
            </a:xfrm>
            <a:custGeom>
              <a:avLst/>
              <a:gdLst>
                <a:gd name="T0" fmla="*/ 4 w 8"/>
                <a:gd name="T1" fmla="*/ 11 h 11"/>
                <a:gd name="T2" fmla="*/ 4 w 8"/>
                <a:gd name="T3" fmla="*/ 11 h 11"/>
                <a:gd name="T4" fmla="*/ 0 w 8"/>
                <a:gd name="T5" fmla="*/ 6 h 11"/>
                <a:gd name="T6" fmla="*/ 4 w 8"/>
                <a:gd name="T7" fmla="*/ 0 h 11"/>
                <a:gd name="T8" fmla="*/ 8 w 8"/>
                <a:gd name="T9" fmla="*/ 5 h 11"/>
                <a:gd name="T10" fmla="*/ 4 w 8"/>
                <a:gd name="T11" fmla="*/ 11 h 11"/>
              </a:gdLst>
              <a:ahLst/>
              <a:cxnLst>
                <a:cxn ang="0">
                  <a:pos x="T0" y="T1"/>
                </a:cxn>
                <a:cxn ang="0">
                  <a:pos x="T2" y="T3"/>
                </a:cxn>
                <a:cxn ang="0">
                  <a:pos x="T4" y="T5"/>
                </a:cxn>
                <a:cxn ang="0">
                  <a:pos x="T6" y="T7"/>
                </a:cxn>
                <a:cxn ang="0">
                  <a:pos x="T8" y="T9"/>
                </a:cxn>
                <a:cxn ang="0">
                  <a:pos x="T10" y="T11"/>
                </a:cxn>
              </a:cxnLst>
              <a:rect l="0" t="0" r="r" b="b"/>
              <a:pathLst>
                <a:path w="8" h="11">
                  <a:moveTo>
                    <a:pt x="4" y="11"/>
                  </a:moveTo>
                  <a:lnTo>
                    <a:pt x="4" y="11"/>
                  </a:lnTo>
                  <a:cubicBezTo>
                    <a:pt x="3" y="9"/>
                    <a:pt x="2" y="7"/>
                    <a:pt x="0" y="6"/>
                  </a:cubicBezTo>
                  <a:cubicBezTo>
                    <a:pt x="2" y="4"/>
                    <a:pt x="3" y="2"/>
                    <a:pt x="4" y="0"/>
                  </a:cubicBezTo>
                  <a:cubicBezTo>
                    <a:pt x="6" y="2"/>
                    <a:pt x="7" y="4"/>
                    <a:pt x="8" y="5"/>
                  </a:cubicBezTo>
                  <a:cubicBezTo>
                    <a:pt x="7" y="7"/>
                    <a:pt x="6" y="9"/>
                    <a:pt x="4" y="11"/>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195" name="Freeform 1168"/>
            <p:cNvSpPr>
              <a:spLocks/>
            </p:cNvSpPr>
            <p:nvPr userDrawn="1"/>
          </p:nvSpPr>
          <p:spPr bwMode="auto">
            <a:xfrm>
              <a:off x="341" y="178"/>
              <a:ext cx="4" cy="5"/>
            </a:xfrm>
            <a:custGeom>
              <a:avLst/>
              <a:gdLst>
                <a:gd name="T0" fmla="*/ 4 w 8"/>
                <a:gd name="T1" fmla="*/ 10 h 10"/>
                <a:gd name="T2" fmla="*/ 4 w 8"/>
                <a:gd name="T3" fmla="*/ 10 h 10"/>
                <a:gd name="T4" fmla="*/ 0 w 8"/>
                <a:gd name="T5" fmla="*/ 5 h 10"/>
                <a:gd name="T6" fmla="*/ 4 w 8"/>
                <a:gd name="T7" fmla="*/ 0 h 10"/>
                <a:gd name="T8" fmla="*/ 8 w 8"/>
                <a:gd name="T9" fmla="*/ 5 h 10"/>
                <a:gd name="T10" fmla="*/ 4 w 8"/>
                <a:gd name="T11" fmla="*/ 10 h 10"/>
              </a:gdLst>
              <a:ahLst/>
              <a:cxnLst>
                <a:cxn ang="0">
                  <a:pos x="T0" y="T1"/>
                </a:cxn>
                <a:cxn ang="0">
                  <a:pos x="T2" y="T3"/>
                </a:cxn>
                <a:cxn ang="0">
                  <a:pos x="T4" y="T5"/>
                </a:cxn>
                <a:cxn ang="0">
                  <a:pos x="T6" y="T7"/>
                </a:cxn>
                <a:cxn ang="0">
                  <a:pos x="T8" y="T9"/>
                </a:cxn>
                <a:cxn ang="0">
                  <a:pos x="T10" y="T11"/>
                </a:cxn>
              </a:cxnLst>
              <a:rect l="0" t="0" r="r" b="b"/>
              <a:pathLst>
                <a:path w="8" h="10">
                  <a:moveTo>
                    <a:pt x="4" y="10"/>
                  </a:moveTo>
                  <a:lnTo>
                    <a:pt x="4" y="10"/>
                  </a:lnTo>
                  <a:cubicBezTo>
                    <a:pt x="3" y="8"/>
                    <a:pt x="2" y="7"/>
                    <a:pt x="0" y="5"/>
                  </a:cubicBezTo>
                  <a:cubicBezTo>
                    <a:pt x="2" y="3"/>
                    <a:pt x="3" y="2"/>
                    <a:pt x="4" y="0"/>
                  </a:cubicBezTo>
                  <a:cubicBezTo>
                    <a:pt x="5" y="2"/>
                    <a:pt x="7" y="4"/>
                    <a:pt x="8" y="5"/>
                  </a:cubicBezTo>
                  <a:cubicBezTo>
                    <a:pt x="7" y="7"/>
                    <a:pt x="5" y="8"/>
                    <a:pt x="4" y="1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196" name="Freeform 1169"/>
            <p:cNvSpPr>
              <a:spLocks/>
            </p:cNvSpPr>
            <p:nvPr userDrawn="1"/>
          </p:nvSpPr>
          <p:spPr bwMode="auto">
            <a:xfrm>
              <a:off x="340" y="181"/>
              <a:ext cx="3" cy="4"/>
            </a:xfrm>
            <a:custGeom>
              <a:avLst/>
              <a:gdLst>
                <a:gd name="T0" fmla="*/ 4 w 8"/>
                <a:gd name="T1" fmla="*/ 9 h 9"/>
                <a:gd name="T2" fmla="*/ 4 w 8"/>
                <a:gd name="T3" fmla="*/ 9 h 9"/>
                <a:gd name="T4" fmla="*/ 0 w 8"/>
                <a:gd name="T5" fmla="*/ 4 h 9"/>
                <a:gd name="T6" fmla="*/ 4 w 8"/>
                <a:gd name="T7" fmla="*/ 0 h 9"/>
                <a:gd name="T8" fmla="*/ 8 w 8"/>
                <a:gd name="T9" fmla="*/ 4 h 9"/>
                <a:gd name="T10" fmla="*/ 4 w 8"/>
                <a:gd name="T11" fmla="*/ 9 h 9"/>
              </a:gdLst>
              <a:ahLst/>
              <a:cxnLst>
                <a:cxn ang="0">
                  <a:pos x="T0" y="T1"/>
                </a:cxn>
                <a:cxn ang="0">
                  <a:pos x="T2" y="T3"/>
                </a:cxn>
                <a:cxn ang="0">
                  <a:pos x="T4" y="T5"/>
                </a:cxn>
                <a:cxn ang="0">
                  <a:pos x="T6" y="T7"/>
                </a:cxn>
                <a:cxn ang="0">
                  <a:pos x="T8" y="T9"/>
                </a:cxn>
                <a:cxn ang="0">
                  <a:pos x="T10" y="T11"/>
                </a:cxn>
              </a:cxnLst>
              <a:rect l="0" t="0" r="r" b="b"/>
              <a:pathLst>
                <a:path w="8" h="9">
                  <a:moveTo>
                    <a:pt x="4" y="9"/>
                  </a:moveTo>
                  <a:lnTo>
                    <a:pt x="4" y="9"/>
                  </a:lnTo>
                  <a:cubicBezTo>
                    <a:pt x="2" y="7"/>
                    <a:pt x="1" y="6"/>
                    <a:pt x="0" y="4"/>
                  </a:cubicBezTo>
                  <a:cubicBezTo>
                    <a:pt x="1" y="3"/>
                    <a:pt x="2" y="1"/>
                    <a:pt x="4" y="0"/>
                  </a:cubicBezTo>
                  <a:cubicBezTo>
                    <a:pt x="5" y="1"/>
                    <a:pt x="6" y="3"/>
                    <a:pt x="8" y="4"/>
                  </a:cubicBezTo>
                  <a:cubicBezTo>
                    <a:pt x="6" y="6"/>
                    <a:pt x="5" y="7"/>
                    <a:pt x="4" y="9"/>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197" name="Freeform 1170"/>
            <p:cNvSpPr>
              <a:spLocks/>
            </p:cNvSpPr>
            <p:nvPr userDrawn="1"/>
          </p:nvSpPr>
          <p:spPr bwMode="auto">
            <a:xfrm>
              <a:off x="337" y="183"/>
              <a:ext cx="4" cy="4"/>
            </a:xfrm>
            <a:custGeom>
              <a:avLst/>
              <a:gdLst>
                <a:gd name="T0" fmla="*/ 4 w 8"/>
                <a:gd name="T1" fmla="*/ 8 h 8"/>
                <a:gd name="T2" fmla="*/ 4 w 8"/>
                <a:gd name="T3" fmla="*/ 8 h 8"/>
                <a:gd name="T4" fmla="*/ 0 w 8"/>
                <a:gd name="T5" fmla="*/ 4 h 8"/>
                <a:gd name="T6" fmla="*/ 4 w 8"/>
                <a:gd name="T7" fmla="*/ 0 h 8"/>
                <a:gd name="T8" fmla="*/ 8 w 8"/>
                <a:gd name="T9" fmla="*/ 4 h 8"/>
                <a:gd name="T10" fmla="*/ 4 w 8"/>
                <a:gd name="T11" fmla="*/ 8 h 8"/>
              </a:gdLst>
              <a:ahLst/>
              <a:cxnLst>
                <a:cxn ang="0">
                  <a:pos x="T0" y="T1"/>
                </a:cxn>
                <a:cxn ang="0">
                  <a:pos x="T2" y="T3"/>
                </a:cxn>
                <a:cxn ang="0">
                  <a:pos x="T4" y="T5"/>
                </a:cxn>
                <a:cxn ang="0">
                  <a:pos x="T6" y="T7"/>
                </a:cxn>
                <a:cxn ang="0">
                  <a:pos x="T8" y="T9"/>
                </a:cxn>
                <a:cxn ang="0">
                  <a:pos x="T10" y="T11"/>
                </a:cxn>
              </a:cxnLst>
              <a:rect l="0" t="0" r="r" b="b"/>
              <a:pathLst>
                <a:path w="8" h="8">
                  <a:moveTo>
                    <a:pt x="4" y="8"/>
                  </a:moveTo>
                  <a:lnTo>
                    <a:pt x="4" y="8"/>
                  </a:lnTo>
                  <a:cubicBezTo>
                    <a:pt x="3" y="7"/>
                    <a:pt x="2" y="5"/>
                    <a:pt x="0" y="4"/>
                  </a:cubicBezTo>
                  <a:cubicBezTo>
                    <a:pt x="2" y="2"/>
                    <a:pt x="3" y="1"/>
                    <a:pt x="4" y="0"/>
                  </a:cubicBezTo>
                  <a:cubicBezTo>
                    <a:pt x="6" y="1"/>
                    <a:pt x="7" y="3"/>
                    <a:pt x="8" y="4"/>
                  </a:cubicBezTo>
                  <a:cubicBezTo>
                    <a:pt x="7" y="6"/>
                    <a:pt x="5" y="7"/>
                    <a:pt x="4" y="8"/>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198" name="Freeform 1171"/>
            <p:cNvSpPr>
              <a:spLocks/>
            </p:cNvSpPr>
            <p:nvPr userDrawn="1"/>
          </p:nvSpPr>
          <p:spPr bwMode="auto">
            <a:xfrm>
              <a:off x="345" y="178"/>
              <a:ext cx="4" cy="5"/>
            </a:xfrm>
            <a:custGeom>
              <a:avLst/>
              <a:gdLst>
                <a:gd name="T0" fmla="*/ 4 w 8"/>
                <a:gd name="T1" fmla="*/ 11 h 11"/>
                <a:gd name="T2" fmla="*/ 4 w 8"/>
                <a:gd name="T3" fmla="*/ 11 h 11"/>
                <a:gd name="T4" fmla="*/ 0 w 8"/>
                <a:gd name="T5" fmla="*/ 5 h 11"/>
                <a:gd name="T6" fmla="*/ 4 w 8"/>
                <a:gd name="T7" fmla="*/ 0 h 11"/>
                <a:gd name="T8" fmla="*/ 8 w 8"/>
                <a:gd name="T9" fmla="*/ 6 h 11"/>
                <a:gd name="T10" fmla="*/ 4 w 8"/>
                <a:gd name="T11" fmla="*/ 11 h 11"/>
              </a:gdLst>
              <a:ahLst/>
              <a:cxnLst>
                <a:cxn ang="0">
                  <a:pos x="T0" y="T1"/>
                </a:cxn>
                <a:cxn ang="0">
                  <a:pos x="T2" y="T3"/>
                </a:cxn>
                <a:cxn ang="0">
                  <a:pos x="T4" y="T5"/>
                </a:cxn>
                <a:cxn ang="0">
                  <a:pos x="T6" y="T7"/>
                </a:cxn>
                <a:cxn ang="0">
                  <a:pos x="T8" y="T9"/>
                </a:cxn>
                <a:cxn ang="0">
                  <a:pos x="T10" y="T11"/>
                </a:cxn>
              </a:cxnLst>
              <a:rect l="0" t="0" r="r" b="b"/>
              <a:pathLst>
                <a:path w="8" h="11">
                  <a:moveTo>
                    <a:pt x="4" y="11"/>
                  </a:moveTo>
                  <a:lnTo>
                    <a:pt x="4" y="11"/>
                  </a:lnTo>
                  <a:cubicBezTo>
                    <a:pt x="3" y="9"/>
                    <a:pt x="1" y="7"/>
                    <a:pt x="0" y="5"/>
                  </a:cubicBezTo>
                  <a:cubicBezTo>
                    <a:pt x="1" y="4"/>
                    <a:pt x="3" y="2"/>
                    <a:pt x="4" y="0"/>
                  </a:cubicBezTo>
                  <a:cubicBezTo>
                    <a:pt x="5" y="2"/>
                    <a:pt x="6" y="4"/>
                    <a:pt x="8" y="6"/>
                  </a:cubicBezTo>
                  <a:cubicBezTo>
                    <a:pt x="6" y="8"/>
                    <a:pt x="5" y="10"/>
                    <a:pt x="4" y="11"/>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199" name="Freeform 1172"/>
            <p:cNvSpPr>
              <a:spLocks/>
            </p:cNvSpPr>
            <p:nvPr userDrawn="1"/>
          </p:nvSpPr>
          <p:spPr bwMode="auto">
            <a:xfrm>
              <a:off x="344" y="181"/>
              <a:ext cx="3" cy="5"/>
            </a:xfrm>
            <a:custGeom>
              <a:avLst/>
              <a:gdLst>
                <a:gd name="T0" fmla="*/ 4 w 7"/>
                <a:gd name="T1" fmla="*/ 10 h 10"/>
                <a:gd name="T2" fmla="*/ 4 w 7"/>
                <a:gd name="T3" fmla="*/ 10 h 10"/>
                <a:gd name="T4" fmla="*/ 0 w 7"/>
                <a:gd name="T5" fmla="*/ 5 h 10"/>
                <a:gd name="T6" fmla="*/ 3 w 7"/>
                <a:gd name="T7" fmla="*/ 0 h 10"/>
                <a:gd name="T8" fmla="*/ 7 w 7"/>
                <a:gd name="T9" fmla="*/ 6 h 10"/>
                <a:gd name="T10" fmla="*/ 4 w 7"/>
                <a:gd name="T11" fmla="*/ 10 h 10"/>
              </a:gdLst>
              <a:ahLst/>
              <a:cxnLst>
                <a:cxn ang="0">
                  <a:pos x="T0" y="T1"/>
                </a:cxn>
                <a:cxn ang="0">
                  <a:pos x="T2" y="T3"/>
                </a:cxn>
                <a:cxn ang="0">
                  <a:pos x="T4" y="T5"/>
                </a:cxn>
                <a:cxn ang="0">
                  <a:pos x="T6" y="T7"/>
                </a:cxn>
                <a:cxn ang="0">
                  <a:pos x="T8" y="T9"/>
                </a:cxn>
                <a:cxn ang="0">
                  <a:pos x="T10" y="T11"/>
                </a:cxn>
              </a:cxnLst>
              <a:rect l="0" t="0" r="r" b="b"/>
              <a:pathLst>
                <a:path w="7" h="10">
                  <a:moveTo>
                    <a:pt x="4" y="10"/>
                  </a:moveTo>
                  <a:lnTo>
                    <a:pt x="4" y="10"/>
                  </a:lnTo>
                  <a:cubicBezTo>
                    <a:pt x="3" y="8"/>
                    <a:pt x="1" y="6"/>
                    <a:pt x="0" y="5"/>
                  </a:cubicBezTo>
                  <a:cubicBezTo>
                    <a:pt x="1" y="3"/>
                    <a:pt x="2" y="2"/>
                    <a:pt x="3" y="0"/>
                  </a:cubicBezTo>
                  <a:cubicBezTo>
                    <a:pt x="5" y="2"/>
                    <a:pt x="6" y="4"/>
                    <a:pt x="7" y="6"/>
                  </a:cubicBezTo>
                  <a:cubicBezTo>
                    <a:pt x="6" y="7"/>
                    <a:pt x="5" y="9"/>
                    <a:pt x="4" y="1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200" name="Freeform 1173"/>
            <p:cNvSpPr>
              <a:spLocks/>
            </p:cNvSpPr>
            <p:nvPr userDrawn="1"/>
          </p:nvSpPr>
          <p:spPr bwMode="auto">
            <a:xfrm>
              <a:off x="341" y="183"/>
              <a:ext cx="4" cy="5"/>
            </a:xfrm>
            <a:custGeom>
              <a:avLst/>
              <a:gdLst>
                <a:gd name="T0" fmla="*/ 4 w 8"/>
                <a:gd name="T1" fmla="*/ 10 h 10"/>
                <a:gd name="T2" fmla="*/ 4 w 8"/>
                <a:gd name="T3" fmla="*/ 10 h 10"/>
                <a:gd name="T4" fmla="*/ 4 w 8"/>
                <a:gd name="T5" fmla="*/ 10 h 10"/>
                <a:gd name="T6" fmla="*/ 4 w 8"/>
                <a:gd name="T7" fmla="*/ 9 h 10"/>
                <a:gd name="T8" fmla="*/ 4 w 8"/>
                <a:gd name="T9" fmla="*/ 9 h 10"/>
                <a:gd name="T10" fmla="*/ 3 w 8"/>
                <a:gd name="T11" fmla="*/ 9 h 10"/>
                <a:gd name="T12" fmla="*/ 0 w 8"/>
                <a:gd name="T13" fmla="*/ 4 h 10"/>
                <a:gd name="T14" fmla="*/ 4 w 8"/>
                <a:gd name="T15" fmla="*/ 0 h 10"/>
                <a:gd name="T16" fmla="*/ 8 w 8"/>
                <a:gd name="T17" fmla="*/ 6 h 10"/>
                <a:gd name="T18" fmla="*/ 4 w 8"/>
                <a:gd name="T19" fmla="*/ 1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10">
                  <a:moveTo>
                    <a:pt x="4" y="10"/>
                  </a:moveTo>
                  <a:lnTo>
                    <a:pt x="4" y="10"/>
                  </a:lnTo>
                  <a:lnTo>
                    <a:pt x="4" y="10"/>
                  </a:lnTo>
                  <a:cubicBezTo>
                    <a:pt x="4" y="9"/>
                    <a:pt x="4" y="9"/>
                    <a:pt x="4" y="9"/>
                  </a:cubicBezTo>
                  <a:lnTo>
                    <a:pt x="4" y="9"/>
                  </a:lnTo>
                  <a:cubicBezTo>
                    <a:pt x="4" y="9"/>
                    <a:pt x="4" y="9"/>
                    <a:pt x="3" y="9"/>
                  </a:cubicBezTo>
                  <a:cubicBezTo>
                    <a:pt x="2" y="7"/>
                    <a:pt x="1" y="6"/>
                    <a:pt x="0" y="4"/>
                  </a:cubicBezTo>
                  <a:cubicBezTo>
                    <a:pt x="1" y="3"/>
                    <a:pt x="3" y="2"/>
                    <a:pt x="4" y="0"/>
                  </a:cubicBezTo>
                  <a:cubicBezTo>
                    <a:pt x="6" y="2"/>
                    <a:pt x="7" y="4"/>
                    <a:pt x="8" y="6"/>
                  </a:cubicBezTo>
                  <a:cubicBezTo>
                    <a:pt x="7" y="7"/>
                    <a:pt x="6" y="9"/>
                    <a:pt x="4" y="1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201" name="Freeform 1174"/>
            <p:cNvSpPr>
              <a:spLocks/>
            </p:cNvSpPr>
            <p:nvPr userDrawn="1"/>
          </p:nvSpPr>
          <p:spPr bwMode="auto">
            <a:xfrm>
              <a:off x="340" y="186"/>
              <a:ext cx="2" cy="2"/>
            </a:xfrm>
            <a:custGeom>
              <a:avLst/>
              <a:gdLst>
                <a:gd name="T0" fmla="*/ 6 w 6"/>
                <a:gd name="T1" fmla="*/ 4 h 5"/>
                <a:gd name="T2" fmla="*/ 6 w 6"/>
                <a:gd name="T3" fmla="*/ 4 h 5"/>
                <a:gd name="T4" fmla="*/ 1 w 6"/>
                <a:gd name="T5" fmla="*/ 5 h 5"/>
                <a:gd name="T6" fmla="*/ 0 w 6"/>
                <a:gd name="T7" fmla="*/ 4 h 5"/>
                <a:gd name="T8" fmla="*/ 4 w 6"/>
                <a:gd name="T9" fmla="*/ 0 h 5"/>
                <a:gd name="T10" fmla="*/ 6 w 6"/>
                <a:gd name="T11" fmla="*/ 4 h 5"/>
              </a:gdLst>
              <a:ahLst/>
              <a:cxnLst>
                <a:cxn ang="0">
                  <a:pos x="T0" y="T1"/>
                </a:cxn>
                <a:cxn ang="0">
                  <a:pos x="T2" y="T3"/>
                </a:cxn>
                <a:cxn ang="0">
                  <a:pos x="T4" y="T5"/>
                </a:cxn>
                <a:cxn ang="0">
                  <a:pos x="T6" y="T7"/>
                </a:cxn>
                <a:cxn ang="0">
                  <a:pos x="T8" y="T9"/>
                </a:cxn>
                <a:cxn ang="0">
                  <a:pos x="T10" y="T11"/>
                </a:cxn>
              </a:cxnLst>
              <a:rect l="0" t="0" r="r" b="b"/>
              <a:pathLst>
                <a:path w="6" h="5">
                  <a:moveTo>
                    <a:pt x="6" y="4"/>
                  </a:moveTo>
                  <a:lnTo>
                    <a:pt x="6" y="4"/>
                  </a:lnTo>
                  <a:cubicBezTo>
                    <a:pt x="5" y="4"/>
                    <a:pt x="3" y="4"/>
                    <a:pt x="1" y="5"/>
                  </a:cubicBezTo>
                  <a:cubicBezTo>
                    <a:pt x="0" y="5"/>
                    <a:pt x="0" y="4"/>
                    <a:pt x="0" y="4"/>
                  </a:cubicBezTo>
                  <a:cubicBezTo>
                    <a:pt x="1" y="2"/>
                    <a:pt x="2" y="1"/>
                    <a:pt x="4" y="0"/>
                  </a:cubicBezTo>
                  <a:cubicBezTo>
                    <a:pt x="4" y="1"/>
                    <a:pt x="5" y="2"/>
                    <a:pt x="6" y="4"/>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202" name="Freeform 1175"/>
            <p:cNvSpPr>
              <a:spLocks/>
            </p:cNvSpPr>
            <p:nvPr userDrawn="1"/>
          </p:nvSpPr>
          <p:spPr bwMode="auto">
            <a:xfrm>
              <a:off x="343" y="188"/>
              <a:ext cx="0" cy="0"/>
            </a:xfrm>
            <a:custGeom>
              <a:avLst/>
              <a:gdLst>
                <a:gd name="T0" fmla="*/ 0 w 1"/>
                <a:gd name="T1" fmla="*/ 0 w 1"/>
                <a:gd name="T2" fmla="*/ 1 w 1"/>
                <a:gd name="T3" fmla="*/ 1 w 1"/>
                <a:gd name="T4" fmla="*/ 0 w 1"/>
              </a:gdLst>
              <a:ahLst/>
              <a:cxnLst>
                <a:cxn ang="0">
                  <a:pos x="T0" y="0"/>
                </a:cxn>
                <a:cxn ang="0">
                  <a:pos x="T1" y="0"/>
                </a:cxn>
                <a:cxn ang="0">
                  <a:pos x="T2" y="0"/>
                </a:cxn>
                <a:cxn ang="0">
                  <a:pos x="T3" y="0"/>
                </a:cxn>
                <a:cxn ang="0">
                  <a:pos x="T4" y="0"/>
                </a:cxn>
              </a:cxnLst>
              <a:rect l="0" t="0" r="r" b="b"/>
              <a:pathLst>
                <a:path w="1">
                  <a:moveTo>
                    <a:pt x="0" y="0"/>
                  </a:moveTo>
                  <a:lnTo>
                    <a:pt x="0" y="0"/>
                  </a:lnTo>
                  <a:cubicBezTo>
                    <a:pt x="0" y="0"/>
                    <a:pt x="0" y="0"/>
                    <a:pt x="1" y="0"/>
                  </a:cubicBezTo>
                  <a:lnTo>
                    <a:pt x="1" y="0"/>
                  </a:lnTo>
                  <a:lnTo>
                    <a:pt x="0" y="0"/>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203" name="Freeform 1176"/>
            <p:cNvSpPr>
              <a:spLocks/>
            </p:cNvSpPr>
            <p:nvPr userDrawn="1"/>
          </p:nvSpPr>
          <p:spPr bwMode="auto">
            <a:xfrm>
              <a:off x="337" y="187"/>
              <a:ext cx="3" cy="2"/>
            </a:xfrm>
            <a:custGeom>
              <a:avLst/>
              <a:gdLst>
                <a:gd name="T0" fmla="*/ 5 w 5"/>
                <a:gd name="T1" fmla="*/ 2 h 4"/>
                <a:gd name="T2" fmla="*/ 5 w 5"/>
                <a:gd name="T3" fmla="*/ 2 h 4"/>
                <a:gd name="T4" fmla="*/ 1 w 5"/>
                <a:gd name="T5" fmla="*/ 4 h 4"/>
                <a:gd name="T6" fmla="*/ 0 w 5"/>
                <a:gd name="T7" fmla="*/ 4 h 4"/>
                <a:gd name="T8" fmla="*/ 0 w 5"/>
                <a:gd name="T9" fmla="*/ 4 h 4"/>
                <a:gd name="T10" fmla="*/ 4 w 5"/>
                <a:gd name="T11" fmla="*/ 0 h 4"/>
                <a:gd name="T12" fmla="*/ 5 w 5"/>
                <a:gd name="T13" fmla="*/ 2 h 4"/>
              </a:gdLst>
              <a:ahLst/>
              <a:cxnLst>
                <a:cxn ang="0">
                  <a:pos x="T0" y="T1"/>
                </a:cxn>
                <a:cxn ang="0">
                  <a:pos x="T2" y="T3"/>
                </a:cxn>
                <a:cxn ang="0">
                  <a:pos x="T4" y="T5"/>
                </a:cxn>
                <a:cxn ang="0">
                  <a:pos x="T6" y="T7"/>
                </a:cxn>
                <a:cxn ang="0">
                  <a:pos x="T8" y="T9"/>
                </a:cxn>
                <a:cxn ang="0">
                  <a:pos x="T10" y="T11"/>
                </a:cxn>
                <a:cxn ang="0">
                  <a:pos x="T12" y="T13"/>
                </a:cxn>
              </a:cxnLst>
              <a:rect l="0" t="0" r="r" b="b"/>
              <a:pathLst>
                <a:path w="5" h="4">
                  <a:moveTo>
                    <a:pt x="5" y="2"/>
                  </a:moveTo>
                  <a:lnTo>
                    <a:pt x="5" y="2"/>
                  </a:lnTo>
                  <a:cubicBezTo>
                    <a:pt x="4" y="2"/>
                    <a:pt x="3" y="3"/>
                    <a:pt x="1" y="4"/>
                  </a:cubicBezTo>
                  <a:cubicBezTo>
                    <a:pt x="1" y="4"/>
                    <a:pt x="1" y="4"/>
                    <a:pt x="0" y="4"/>
                  </a:cubicBezTo>
                  <a:lnTo>
                    <a:pt x="0" y="4"/>
                  </a:lnTo>
                  <a:cubicBezTo>
                    <a:pt x="1" y="2"/>
                    <a:pt x="3" y="1"/>
                    <a:pt x="4" y="0"/>
                  </a:cubicBezTo>
                  <a:cubicBezTo>
                    <a:pt x="4" y="1"/>
                    <a:pt x="5" y="1"/>
                    <a:pt x="5" y="2"/>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204" name="Freeform 1177"/>
            <p:cNvSpPr>
              <a:spLocks/>
            </p:cNvSpPr>
            <p:nvPr userDrawn="1"/>
          </p:nvSpPr>
          <p:spPr bwMode="auto">
            <a:xfrm>
              <a:off x="341" y="191"/>
              <a:ext cx="0" cy="0"/>
            </a:xfrm>
            <a:custGeom>
              <a:avLst/>
              <a:gdLst>
                <a:gd name="T0" fmla="*/ 1 w 1"/>
                <a:gd name="T1" fmla="*/ 1 w 1"/>
                <a:gd name="T2" fmla="*/ 0 w 1"/>
                <a:gd name="T3" fmla="*/ 1 w 1"/>
                <a:gd name="T4" fmla="*/ 1 w 1"/>
              </a:gdLst>
              <a:ahLst/>
              <a:cxnLst>
                <a:cxn ang="0">
                  <a:pos x="T0" y="0"/>
                </a:cxn>
                <a:cxn ang="0">
                  <a:pos x="T1" y="0"/>
                </a:cxn>
                <a:cxn ang="0">
                  <a:pos x="T2" y="0"/>
                </a:cxn>
                <a:cxn ang="0">
                  <a:pos x="T3" y="0"/>
                </a:cxn>
                <a:cxn ang="0">
                  <a:pos x="T4" y="0"/>
                </a:cxn>
              </a:cxnLst>
              <a:rect l="0" t="0" r="r" b="b"/>
              <a:pathLst>
                <a:path w="1">
                  <a:moveTo>
                    <a:pt x="1" y="0"/>
                  </a:moveTo>
                  <a:lnTo>
                    <a:pt x="1" y="0"/>
                  </a:lnTo>
                  <a:lnTo>
                    <a:pt x="0" y="0"/>
                  </a:lnTo>
                  <a:lnTo>
                    <a:pt x="1" y="0"/>
                  </a:lnTo>
                  <a:lnTo>
                    <a:pt x="1" y="0"/>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205" name="Freeform 1178"/>
            <p:cNvSpPr>
              <a:spLocks/>
            </p:cNvSpPr>
            <p:nvPr userDrawn="1"/>
          </p:nvSpPr>
          <p:spPr bwMode="auto">
            <a:xfrm>
              <a:off x="340" y="192"/>
              <a:ext cx="2" cy="2"/>
            </a:xfrm>
            <a:custGeom>
              <a:avLst/>
              <a:gdLst>
                <a:gd name="T0" fmla="*/ 2 w 5"/>
                <a:gd name="T1" fmla="*/ 3 h 3"/>
                <a:gd name="T2" fmla="*/ 2 w 5"/>
                <a:gd name="T3" fmla="*/ 3 h 3"/>
                <a:gd name="T4" fmla="*/ 0 w 5"/>
                <a:gd name="T5" fmla="*/ 3 h 3"/>
                <a:gd name="T6" fmla="*/ 5 w 5"/>
                <a:gd name="T7" fmla="*/ 0 h 3"/>
                <a:gd name="T8" fmla="*/ 5 w 5"/>
                <a:gd name="T9" fmla="*/ 0 h 3"/>
                <a:gd name="T10" fmla="*/ 2 w 5"/>
                <a:gd name="T11" fmla="*/ 3 h 3"/>
              </a:gdLst>
              <a:ahLst/>
              <a:cxnLst>
                <a:cxn ang="0">
                  <a:pos x="T0" y="T1"/>
                </a:cxn>
                <a:cxn ang="0">
                  <a:pos x="T2" y="T3"/>
                </a:cxn>
                <a:cxn ang="0">
                  <a:pos x="T4" y="T5"/>
                </a:cxn>
                <a:cxn ang="0">
                  <a:pos x="T6" y="T7"/>
                </a:cxn>
                <a:cxn ang="0">
                  <a:pos x="T8" y="T9"/>
                </a:cxn>
                <a:cxn ang="0">
                  <a:pos x="T10" y="T11"/>
                </a:cxn>
              </a:cxnLst>
              <a:rect l="0" t="0" r="r" b="b"/>
              <a:pathLst>
                <a:path w="5" h="3">
                  <a:moveTo>
                    <a:pt x="2" y="3"/>
                  </a:moveTo>
                  <a:lnTo>
                    <a:pt x="2" y="3"/>
                  </a:lnTo>
                  <a:cubicBezTo>
                    <a:pt x="1" y="3"/>
                    <a:pt x="1" y="3"/>
                    <a:pt x="0" y="3"/>
                  </a:cubicBezTo>
                  <a:cubicBezTo>
                    <a:pt x="2" y="2"/>
                    <a:pt x="3" y="1"/>
                    <a:pt x="5" y="0"/>
                  </a:cubicBezTo>
                  <a:lnTo>
                    <a:pt x="5" y="0"/>
                  </a:lnTo>
                  <a:cubicBezTo>
                    <a:pt x="4" y="1"/>
                    <a:pt x="3" y="2"/>
                    <a:pt x="2" y="3"/>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206" name="Freeform 1179"/>
            <p:cNvSpPr>
              <a:spLocks/>
            </p:cNvSpPr>
            <p:nvPr userDrawn="1"/>
          </p:nvSpPr>
          <p:spPr bwMode="auto">
            <a:xfrm>
              <a:off x="345" y="184"/>
              <a:ext cx="4" cy="4"/>
            </a:xfrm>
            <a:custGeom>
              <a:avLst/>
              <a:gdLst>
                <a:gd name="T0" fmla="*/ 3 w 7"/>
                <a:gd name="T1" fmla="*/ 9 h 9"/>
                <a:gd name="T2" fmla="*/ 3 w 7"/>
                <a:gd name="T3" fmla="*/ 9 h 9"/>
                <a:gd name="T4" fmla="*/ 0 w 7"/>
                <a:gd name="T5" fmla="*/ 4 h 9"/>
                <a:gd name="T6" fmla="*/ 4 w 7"/>
                <a:gd name="T7" fmla="*/ 0 h 9"/>
                <a:gd name="T8" fmla="*/ 7 w 7"/>
                <a:gd name="T9" fmla="*/ 4 h 9"/>
                <a:gd name="T10" fmla="*/ 3 w 7"/>
                <a:gd name="T11" fmla="*/ 9 h 9"/>
              </a:gdLst>
              <a:ahLst/>
              <a:cxnLst>
                <a:cxn ang="0">
                  <a:pos x="T0" y="T1"/>
                </a:cxn>
                <a:cxn ang="0">
                  <a:pos x="T2" y="T3"/>
                </a:cxn>
                <a:cxn ang="0">
                  <a:pos x="T4" y="T5"/>
                </a:cxn>
                <a:cxn ang="0">
                  <a:pos x="T6" y="T7"/>
                </a:cxn>
                <a:cxn ang="0">
                  <a:pos x="T8" y="T9"/>
                </a:cxn>
                <a:cxn ang="0">
                  <a:pos x="T10" y="T11"/>
                </a:cxn>
              </a:cxnLst>
              <a:rect l="0" t="0" r="r" b="b"/>
              <a:pathLst>
                <a:path w="7" h="9">
                  <a:moveTo>
                    <a:pt x="3" y="9"/>
                  </a:moveTo>
                  <a:lnTo>
                    <a:pt x="3" y="9"/>
                  </a:lnTo>
                  <a:cubicBezTo>
                    <a:pt x="2" y="7"/>
                    <a:pt x="1" y="6"/>
                    <a:pt x="0" y="4"/>
                  </a:cubicBezTo>
                  <a:cubicBezTo>
                    <a:pt x="2" y="3"/>
                    <a:pt x="3" y="1"/>
                    <a:pt x="4" y="0"/>
                  </a:cubicBezTo>
                  <a:cubicBezTo>
                    <a:pt x="5" y="1"/>
                    <a:pt x="6" y="3"/>
                    <a:pt x="7" y="4"/>
                  </a:cubicBezTo>
                  <a:cubicBezTo>
                    <a:pt x="6" y="6"/>
                    <a:pt x="4" y="7"/>
                    <a:pt x="3" y="9"/>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207" name="Freeform 1180"/>
            <p:cNvSpPr>
              <a:spLocks/>
            </p:cNvSpPr>
            <p:nvPr userDrawn="1"/>
          </p:nvSpPr>
          <p:spPr bwMode="auto">
            <a:xfrm>
              <a:off x="344" y="186"/>
              <a:ext cx="3" cy="4"/>
            </a:xfrm>
            <a:custGeom>
              <a:avLst/>
              <a:gdLst>
                <a:gd name="T0" fmla="*/ 3 w 7"/>
                <a:gd name="T1" fmla="*/ 8 h 8"/>
                <a:gd name="T2" fmla="*/ 3 w 7"/>
                <a:gd name="T3" fmla="*/ 8 h 8"/>
                <a:gd name="T4" fmla="*/ 0 w 7"/>
                <a:gd name="T5" fmla="*/ 4 h 8"/>
                <a:gd name="T6" fmla="*/ 4 w 7"/>
                <a:gd name="T7" fmla="*/ 0 h 8"/>
                <a:gd name="T8" fmla="*/ 7 w 7"/>
                <a:gd name="T9" fmla="*/ 4 h 8"/>
                <a:gd name="T10" fmla="*/ 3 w 7"/>
                <a:gd name="T11" fmla="*/ 8 h 8"/>
              </a:gdLst>
              <a:ahLst/>
              <a:cxnLst>
                <a:cxn ang="0">
                  <a:pos x="T0" y="T1"/>
                </a:cxn>
                <a:cxn ang="0">
                  <a:pos x="T2" y="T3"/>
                </a:cxn>
                <a:cxn ang="0">
                  <a:pos x="T4" y="T5"/>
                </a:cxn>
                <a:cxn ang="0">
                  <a:pos x="T6" y="T7"/>
                </a:cxn>
                <a:cxn ang="0">
                  <a:pos x="T8" y="T9"/>
                </a:cxn>
                <a:cxn ang="0">
                  <a:pos x="T10" y="T11"/>
                </a:cxn>
              </a:cxnLst>
              <a:rect l="0" t="0" r="r" b="b"/>
              <a:pathLst>
                <a:path w="7" h="8">
                  <a:moveTo>
                    <a:pt x="3" y="8"/>
                  </a:moveTo>
                  <a:lnTo>
                    <a:pt x="3" y="8"/>
                  </a:lnTo>
                  <a:cubicBezTo>
                    <a:pt x="2" y="7"/>
                    <a:pt x="1" y="5"/>
                    <a:pt x="0" y="4"/>
                  </a:cubicBezTo>
                  <a:cubicBezTo>
                    <a:pt x="1" y="3"/>
                    <a:pt x="2" y="1"/>
                    <a:pt x="4" y="0"/>
                  </a:cubicBezTo>
                  <a:cubicBezTo>
                    <a:pt x="5" y="1"/>
                    <a:pt x="6" y="3"/>
                    <a:pt x="7" y="4"/>
                  </a:cubicBezTo>
                  <a:cubicBezTo>
                    <a:pt x="5" y="6"/>
                    <a:pt x="4" y="7"/>
                    <a:pt x="3" y="8"/>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208" name="Freeform 1181"/>
            <p:cNvSpPr>
              <a:spLocks/>
            </p:cNvSpPr>
            <p:nvPr userDrawn="1"/>
          </p:nvSpPr>
          <p:spPr bwMode="auto">
            <a:xfrm>
              <a:off x="341" y="189"/>
              <a:ext cx="4" cy="3"/>
            </a:xfrm>
            <a:custGeom>
              <a:avLst/>
              <a:gdLst>
                <a:gd name="T0" fmla="*/ 3 w 7"/>
                <a:gd name="T1" fmla="*/ 8 h 8"/>
                <a:gd name="T2" fmla="*/ 3 w 7"/>
                <a:gd name="T3" fmla="*/ 8 h 8"/>
                <a:gd name="T4" fmla="*/ 2 w 7"/>
                <a:gd name="T5" fmla="*/ 7 h 8"/>
                <a:gd name="T6" fmla="*/ 4 w 7"/>
                <a:gd name="T7" fmla="*/ 5 h 8"/>
                <a:gd name="T8" fmla="*/ 3 w 7"/>
                <a:gd name="T9" fmla="*/ 5 h 8"/>
                <a:gd name="T10" fmla="*/ 1 w 7"/>
                <a:gd name="T11" fmla="*/ 4 h 8"/>
                <a:gd name="T12" fmla="*/ 0 w 7"/>
                <a:gd name="T13" fmla="*/ 3 h 8"/>
                <a:gd name="T14" fmla="*/ 4 w 7"/>
                <a:gd name="T15" fmla="*/ 0 h 8"/>
                <a:gd name="T16" fmla="*/ 7 w 7"/>
                <a:gd name="T17" fmla="*/ 4 h 8"/>
                <a:gd name="T18" fmla="*/ 3 w 7"/>
                <a:gd name="T19"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 h="8">
                  <a:moveTo>
                    <a:pt x="3" y="8"/>
                  </a:moveTo>
                  <a:lnTo>
                    <a:pt x="3" y="8"/>
                  </a:lnTo>
                  <a:lnTo>
                    <a:pt x="2" y="7"/>
                  </a:lnTo>
                  <a:cubicBezTo>
                    <a:pt x="3" y="6"/>
                    <a:pt x="4" y="6"/>
                    <a:pt x="4" y="5"/>
                  </a:cubicBezTo>
                  <a:lnTo>
                    <a:pt x="3" y="5"/>
                  </a:lnTo>
                  <a:cubicBezTo>
                    <a:pt x="3" y="5"/>
                    <a:pt x="2" y="4"/>
                    <a:pt x="1" y="4"/>
                  </a:cubicBezTo>
                  <a:lnTo>
                    <a:pt x="0" y="3"/>
                  </a:lnTo>
                  <a:cubicBezTo>
                    <a:pt x="2" y="2"/>
                    <a:pt x="3" y="1"/>
                    <a:pt x="4" y="0"/>
                  </a:cubicBezTo>
                  <a:cubicBezTo>
                    <a:pt x="5" y="1"/>
                    <a:pt x="6" y="2"/>
                    <a:pt x="7" y="4"/>
                  </a:cubicBezTo>
                  <a:cubicBezTo>
                    <a:pt x="5" y="5"/>
                    <a:pt x="4" y="6"/>
                    <a:pt x="3" y="8"/>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209" name="Freeform 1182"/>
            <p:cNvSpPr>
              <a:spLocks/>
            </p:cNvSpPr>
            <p:nvPr userDrawn="1"/>
          </p:nvSpPr>
          <p:spPr bwMode="auto">
            <a:xfrm>
              <a:off x="341" y="193"/>
              <a:ext cx="2" cy="2"/>
            </a:xfrm>
            <a:custGeom>
              <a:avLst/>
              <a:gdLst>
                <a:gd name="T0" fmla="*/ 3 w 5"/>
                <a:gd name="T1" fmla="*/ 0 h 5"/>
                <a:gd name="T2" fmla="*/ 3 w 5"/>
                <a:gd name="T3" fmla="*/ 0 h 5"/>
                <a:gd name="T4" fmla="*/ 5 w 5"/>
                <a:gd name="T5" fmla="*/ 4 h 5"/>
                <a:gd name="T6" fmla="*/ 4 w 5"/>
                <a:gd name="T7" fmla="*/ 5 h 5"/>
                <a:gd name="T8" fmla="*/ 0 w 5"/>
                <a:gd name="T9" fmla="*/ 4 h 5"/>
                <a:gd name="T10" fmla="*/ 0 w 5"/>
                <a:gd name="T11" fmla="*/ 4 h 5"/>
                <a:gd name="T12" fmla="*/ 1 w 5"/>
                <a:gd name="T13" fmla="*/ 2 h 5"/>
                <a:gd name="T14" fmla="*/ 1 w 5"/>
                <a:gd name="T15" fmla="*/ 2 h 5"/>
                <a:gd name="T16" fmla="*/ 3 w 5"/>
                <a:gd name="T17"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5">
                  <a:moveTo>
                    <a:pt x="3" y="0"/>
                  </a:moveTo>
                  <a:lnTo>
                    <a:pt x="3" y="0"/>
                  </a:lnTo>
                  <a:cubicBezTo>
                    <a:pt x="4" y="1"/>
                    <a:pt x="5" y="3"/>
                    <a:pt x="5" y="4"/>
                  </a:cubicBezTo>
                  <a:lnTo>
                    <a:pt x="4" y="5"/>
                  </a:lnTo>
                  <a:cubicBezTo>
                    <a:pt x="3" y="5"/>
                    <a:pt x="1" y="4"/>
                    <a:pt x="0" y="4"/>
                  </a:cubicBezTo>
                  <a:lnTo>
                    <a:pt x="0" y="4"/>
                  </a:lnTo>
                  <a:cubicBezTo>
                    <a:pt x="0" y="4"/>
                    <a:pt x="1" y="3"/>
                    <a:pt x="1" y="2"/>
                  </a:cubicBezTo>
                  <a:lnTo>
                    <a:pt x="1" y="2"/>
                  </a:lnTo>
                  <a:lnTo>
                    <a:pt x="3" y="0"/>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grpSp>
      <p:grpSp>
        <p:nvGrpSpPr>
          <p:cNvPr id="210" name="Group 1384"/>
          <p:cNvGrpSpPr>
            <a:grpSpLocks/>
          </p:cNvGrpSpPr>
          <p:nvPr userDrawn="1"/>
        </p:nvGrpSpPr>
        <p:grpSpPr bwMode="auto">
          <a:xfrm>
            <a:off x="369888" y="246063"/>
            <a:ext cx="184150" cy="117475"/>
            <a:chOff x="233" y="155"/>
            <a:chExt cx="116" cy="74"/>
          </a:xfrm>
        </p:grpSpPr>
        <p:sp>
          <p:nvSpPr>
            <p:cNvPr id="211" name="Freeform 1184"/>
            <p:cNvSpPr>
              <a:spLocks/>
            </p:cNvSpPr>
            <p:nvPr userDrawn="1"/>
          </p:nvSpPr>
          <p:spPr bwMode="auto">
            <a:xfrm>
              <a:off x="343" y="191"/>
              <a:ext cx="3" cy="3"/>
            </a:xfrm>
            <a:custGeom>
              <a:avLst/>
              <a:gdLst>
                <a:gd name="T0" fmla="*/ 4 w 7"/>
                <a:gd name="T1" fmla="*/ 0 h 8"/>
                <a:gd name="T2" fmla="*/ 4 w 7"/>
                <a:gd name="T3" fmla="*/ 0 h 8"/>
                <a:gd name="T4" fmla="*/ 7 w 7"/>
                <a:gd name="T5" fmla="*/ 5 h 8"/>
                <a:gd name="T6" fmla="*/ 2 w 7"/>
                <a:gd name="T7" fmla="*/ 8 h 8"/>
                <a:gd name="T8" fmla="*/ 0 w 7"/>
                <a:gd name="T9" fmla="*/ 4 h 8"/>
                <a:gd name="T10" fmla="*/ 4 w 7"/>
                <a:gd name="T11" fmla="*/ 0 h 8"/>
              </a:gdLst>
              <a:ahLst/>
              <a:cxnLst>
                <a:cxn ang="0">
                  <a:pos x="T0" y="T1"/>
                </a:cxn>
                <a:cxn ang="0">
                  <a:pos x="T2" y="T3"/>
                </a:cxn>
                <a:cxn ang="0">
                  <a:pos x="T4" y="T5"/>
                </a:cxn>
                <a:cxn ang="0">
                  <a:pos x="T6" y="T7"/>
                </a:cxn>
                <a:cxn ang="0">
                  <a:pos x="T8" y="T9"/>
                </a:cxn>
                <a:cxn ang="0">
                  <a:pos x="T10" y="T11"/>
                </a:cxn>
              </a:cxnLst>
              <a:rect l="0" t="0" r="r" b="b"/>
              <a:pathLst>
                <a:path w="7" h="8">
                  <a:moveTo>
                    <a:pt x="4" y="0"/>
                  </a:moveTo>
                  <a:lnTo>
                    <a:pt x="4" y="0"/>
                  </a:lnTo>
                  <a:cubicBezTo>
                    <a:pt x="5" y="2"/>
                    <a:pt x="6" y="4"/>
                    <a:pt x="7" y="5"/>
                  </a:cubicBezTo>
                  <a:cubicBezTo>
                    <a:pt x="6" y="6"/>
                    <a:pt x="4" y="7"/>
                    <a:pt x="2" y="8"/>
                  </a:cubicBezTo>
                  <a:cubicBezTo>
                    <a:pt x="1" y="7"/>
                    <a:pt x="1" y="6"/>
                    <a:pt x="0" y="4"/>
                  </a:cubicBezTo>
                  <a:cubicBezTo>
                    <a:pt x="2" y="3"/>
                    <a:pt x="3" y="2"/>
                    <a:pt x="4"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212" name="Freeform 1185"/>
            <p:cNvSpPr>
              <a:spLocks/>
            </p:cNvSpPr>
            <p:nvPr userDrawn="1"/>
          </p:nvSpPr>
          <p:spPr bwMode="auto">
            <a:xfrm>
              <a:off x="333" y="184"/>
              <a:ext cx="1" cy="2"/>
            </a:xfrm>
            <a:custGeom>
              <a:avLst/>
              <a:gdLst>
                <a:gd name="T0" fmla="*/ 0 w 2"/>
                <a:gd name="T1" fmla="*/ 0 h 3"/>
                <a:gd name="T2" fmla="*/ 0 w 2"/>
                <a:gd name="T3" fmla="*/ 0 h 3"/>
                <a:gd name="T4" fmla="*/ 2 w 2"/>
                <a:gd name="T5" fmla="*/ 1 h 3"/>
                <a:gd name="T6" fmla="*/ 1 w 2"/>
                <a:gd name="T7" fmla="*/ 3 h 3"/>
                <a:gd name="T8" fmla="*/ 0 w 2"/>
                <a:gd name="T9" fmla="*/ 3 h 3"/>
                <a:gd name="T10" fmla="*/ 0 w 2"/>
                <a:gd name="T11" fmla="*/ 0 h 3"/>
              </a:gdLst>
              <a:ahLst/>
              <a:cxnLst>
                <a:cxn ang="0">
                  <a:pos x="T0" y="T1"/>
                </a:cxn>
                <a:cxn ang="0">
                  <a:pos x="T2" y="T3"/>
                </a:cxn>
                <a:cxn ang="0">
                  <a:pos x="T4" y="T5"/>
                </a:cxn>
                <a:cxn ang="0">
                  <a:pos x="T6" y="T7"/>
                </a:cxn>
                <a:cxn ang="0">
                  <a:pos x="T8" y="T9"/>
                </a:cxn>
                <a:cxn ang="0">
                  <a:pos x="T10" y="T11"/>
                </a:cxn>
              </a:cxnLst>
              <a:rect l="0" t="0" r="r" b="b"/>
              <a:pathLst>
                <a:path w="2" h="3">
                  <a:moveTo>
                    <a:pt x="0" y="0"/>
                  </a:moveTo>
                  <a:lnTo>
                    <a:pt x="0" y="0"/>
                  </a:lnTo>
                  <a:lnTo>
                    <a:pt x="2" y="1"/>
                  </a:lnTo>
                  <a:lnTo>
                    <a:pt x="1" y="3"/>
                  </a:lnTo>
                  <a:lnTo>
                    <a:pt x="0" y="3"/>
                  </a:lnTo>
                  <a:lnTo>
                    <a:pt x="0" y="0"/>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213" name="Freeform 1186"/>
            <p:cNvSpPr>
              <a:spLocks/>
            </p:cNvSpPr>
            <p:nvPr userDrawn="1"/>
          </p:nvSpPr>
          <p:spPr bwMode="auto">
            <a:xfrm>
              <a:off x="333" y="182"/>
              <a:ext cx="1" cy="2"/>
            </a:xfrm>
            <a:custGeom>
              <a:avLst/>
              <a:gdLst>
                <a:gd name="T0" fmla="*/ 0 w 2"/>
                <a:gd name="T1" fmla="*/ 0 h 3"/>
                <a:gd name="T2" fmla="*/ 0 w 2"/>
                <a:gd name="T3" fmla="*/ 0 h 3"/>
                <a:gd name="T4" fmla="*/ 2 w 2"/>
                <a:gd name="T5" fmla="*/ 1 h 3"/>
                <a:gd name="T6" fmla="*/ 2 w 2"/>
                <a:gd name="T7" fmla="*/ 3 h 3"/>
                <a:gd name="T8" fmla="*/ 0 w 2"/>
                <a:gd name="T9" fmla="*/ 3 h 3"/>
                <a:gd name="T10" fmla="*/ 0 w 2"/>
                <a:gd name="T11" fmla="*/ 0 h 3"/>
              </a:gdLst>
              <a:ahLst/>
              <a:cxnLst>
                <a:cxn ang="0">
                  <a:pos x="T0" y="T1"/>
                </a:cxn>
                <a:cxn ang="0">
                  <a:pos x="T2" y="T3"/>
                </a:cxn>
                <a:cxn ang="0">
                  <a:pos x="T4" y="T5"/>
                </a:cxn>
                <a:cxn ang="0">
                  <a:pos x="T6" y="T7"/>
                </a:cxn>
                <a:cxn ang="0">
                  <a:pos x="T8" y="T9"/>
                </a:cxn>
                <a:cxn ang="0">
                  <a:pos x="T10" y="T11"/>
                </a:cxn>
              </a:cxnLst>
              <a:rect l="0" t="0" r="r" b="b"/>
              <a:pathLst>
                <a:path w="2" h="3">
                  <a:moveTo>
                    <a:pt x="0" y="0"/>
                  </a:moveTo>
                  <a:lnTo>
                    <a:pt x="0" y="0"/>
                  </a:lnTo>
                  <a:lnTo>
                    <a:pt x="2" y="1"/>
                  </a:lnTo>
                  <a:lnTo>
                    <a:pt x="2" y="3"/>
                  </a:lnTo>
                  <a:lnTo>
                    <a:pt x="0" y="3"/>
                  </a:lnTo>
                  <a:lnTo>
                    <a:pt x="0" y="0"/>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214" name="Freeform 1187"/>
            <p:cNvSpPr>
              <a:spLocks/>
            </p:cNvSpPr>
            <p:nvPr userDrawn="1"/>
          </p:nvSpPr>
          <p:spPr bwMode="auto">
            <a:xfrm>
              <a:off x="333" y="181"/>
              <a:ext cx="2" cy="1"/>
            </a:xfrm>
            <a:custGeom>
              <a:avLst/>
              <a:gdLst>
                <a:gd name="T0" fmla="*/ 0 w 3"/>
                <a:gd name="T1" fmla="*/ 0 h 3"/>
                <a:gd name="T2" fmla="*/ 0 w 3"/>
                <a:gd name="T3" fmla="*/ 0 h 3"/>
                <a:gd name="T4" fmla="*/ 3 w 3"/>
                <a:gd name="T5" fmla="*/ 1 h 3"/>
                <a:gd name="T6" fmla="*/ 2 w 3"/>
                <a:gd name="T7" fmla="*/ 3 h 3"/>
                <a:gd name="T8" fmla="*/ 0 w 3"/>
                <a:gd name="T9" fmla="*/ 3 h 3"/>
                <a:gd name="T10" fmla="*/ 0 w 3"/>
                <a:gd name="T11" fmla="*/ 0 h 3"/>
              </a:gdLst>
              <a:ahLst/>
              <a:cxnLst>
                <a:cxn ang="0">
                  <a:pos x="T0" y="T1"/>
                </a:cxn>
                <a:cxn ang="0">
                  <a:pos x="T2" y="T3"/>
                </a:cxn>
                <a:cxn ang="0">
                  <a:pos x="T4" y="T5"/>
                </a:cxn>
                <a:cxn ang="0">
                  <a:pos x="T6" y="T7"/>
                </a:cxn>
                <a:cxn ang="0">
                  <a:pos x="T8" y="T9"/>
                </a:cxn>
                <a:cxn ang="0">
                  <a:pos x="T10" y="T11"/>
                </a:cxn>
              </a:cxnLst>
              <a:rect l="0" t="0" r="r" b="b"/>
              <a:pathLst>
                <a:path w="3" h="3">
                  <a:moveTo>
                    <a:pt x="0" y="0"/>
                  </a:moveTo>
                  <a:lnTo>
                    <a:pt x="0" y="0"/>
                  </a:lnTo>
                  <a:lnTo>
                    <a:pt x="3" y="1"/>
                  </a:lnTo>
                  <a:lnTo>
                    <a:pt x="2" y="3"/>
                  </a:lnTo>
                  <a:lnTo>
                    <a:pt x="0" y="3"/>
                  </a:lnTo>
                  <a:lnTo>
                    <a:pt x="0" y="0"/>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215" name="Freeform 1188"/>
            <p:cNvSpPr>
              <a:spLocks/>
            </p:cNvSpPr>
            <p:nvPr userDrawn="1"/>
          </p:nvSpPr>
          <p:spPr bwMode="auto">
            <a:xfrm>
              <a:off x="333" y="179"/>
              <a:ext cx="2" cy="1"/>
            </a:xfrm>
            <a:custGeom>
              <a:avLst/>
              <a:gdLst>
                <a:gd name="T0" fmla="*/ 1 w 3"/>
                <a:gd name="T1" fmla="*/ 0 h 3"/>
                <a:gd name="T2" fmla="*/ 1 w 3"/>
                <a:gd name="T3" fmla="*/ 0 h 3"/>
                <a:gd name="T4" fmla="*/ 3 w 3"/>
                <a:gd name="T5" fmla="*/ 1 h 3"/>
                <a:gd name="T6" fmla="*/ 3 w 3"/>
                <a:gd name="T7" fmla="*/ 3 h 3"/>
                <a:gd name="T8" fmla="*/ 0 w 3"/>
                <a:gd name="T9" fmla="*/ 2 h 3"/>
                <a:gd name="T10" fmla="*/ 1 w 3"/>
                <a:gd name="T11" fmla="*/ 0 h 3"/>
              </a:gdLst>
              <a:ahLst/>
              <a:cxnLst>
                <a:cxn ang="0">
                  <a:pos x="T0" y="T1"/>
                </a:cxn>
                <a:cxn ang="0">
                  <a:pos x="T2" y="T3"/>
                </a:cxn>
                <a:cxn ang="0">
                  <a:pos x="T4" y="T5"/>
                </a:cxn>
                <a:cxn ang="0">
                  <a:pos x="T6" y="T7"/>
                </a:cxn>
                <a:cxn ang="0">
                  <a:pos x="T8" y="T9"/>
                </a:cxn>
                <a:cxn ang="0">
                  <a:pos x="T10" y="T11"/>
                </a:cxn>
              </a:cxnLst>
              <a:rect l="0" t="0" r="r" b="b"/>
              <a:pathLst>
                <a:path w="3" h="3">
                  <a:moveTo>
                    <a:pt x="1" y="0"/>
                  </a:moveTo>
                  <a:lnTo>
                    <a:pt x="1" y="0"/>
                  </a:lnTo>
                  <a:lnTo>
                    <a:pt x="3" y="1"/>
                  </a:lnTo>
                  <a:lnTo>
                    <a:pt x="3" y="3"/>
                  </a:lnTo>
                  <a:lnTo>
                    <a:pt x="0" y="2"/>
                  </a:lnTo>
                  <a:lnTo>
                    <a:pt x="1" y="0"/>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216" name="Freeform 1189"/>
            <p:cNvSpPr>
              <a:spLocks/>
            </p:cNvSpPr>
            <p:nvPr userDrawn="1"/>
          </p:nvSpPr>
          <p:spPr bwMode="auto">
            <a:xfrm>
              <a:off x="334" y="177"/>
              <a:ext cx="1" cy="1"/>
            </a:xfrm>
            <a:custGeom>
              <a:avLst/>
              <a:gdLst>
                <a:gd name="T0" fmla="*/ 0 w 3"/>
                <a:gd name="T1" fmla="*/ 0 h 3"/>
                <a:gd name="T2" fmla="*/ 0 w 3"/>
                <a:gd name="T3" fmla="*/ 0 h 3"/>
                <a:gd name="T4" fmla="*/ 3 w 3"/>
                <a:gd name="T5" fmla="*/ 1 h 3"/>
                <a:gd name="T6" fmla="*/ 2 w 3"/>
                <a:gd name="T7" fmla="*/ 3 h 3"/>
                <a:gd name="T8" fmla="*/ 0 w 3"/>
                <a:gd name="T9" fmla="*/ 2 h 3"/>
                <a:gd name="T10" fmla="*/ 0 w 3"/>
                <a:gd name="T11" fmla="*/ 0 h 3"/>
              </a:gdLst>
              <a:ahLst/>
              <a:cxnLst>
                <a:cxn ang="0">
                  <a:pos x="T0" y="T1"/>
                </a:cxn>
                <a:cxn ang="0">
                  <a:pos x="T2" y="T3"/>
                </a:cxn>
                <a:cxn ang="0">
                  <a:pos x="T4" y="T5"/>
                </a:cxn>
                <a:cxn ang="0">
                  <a:pos x="T6" y="T7"/>
                </a:cxn>
                <a:cxn ang="0">
                  <a:pos x="T8" y="T9"/>
                </a:cxn>
                <a:cxn ang="0">
                  <a:pos x="T10" y="T11"/>
                </a:cxn>
              </a:cxnLst>
              <a:rect l="0" t="0" r="r" b="b"/>
              <a:pathLst>
                <a:path w="3" h="3">
                  <a:moveTo>
                    <a:pt x="0" y="0"/>
                  </a:moveTo>
                  <a:lnTo>
                    <a:pt x="0" y="0"/>
                  </a:lnTo>
                  <a:lnTo>
                    <a:pt x="3" y="1"/>
                  </a:lnTo>
                  <a:lnTo>
                    <a:pt x="2" y="3"/>
                  </a:lnTo>
                  <a:lnTo>
                    <a:pt x="0" y="2"/>
                  </a:lnTo>
                  <a:lnTo>
                    <a:pt x="0" y="0"/>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217" name="Freeform 1190"/>
            <p:cNvSpPr>
              <a:spLocks/>
            </p:cNvSpPr>
            <p:nvPr userDrawn="1"/>
          </p:nvSpPr>
          <p:spPr bwMode="auto">
            <a:xfrm>
              <a:off x="334" y="176"/>
              <a:ext cx="1" cy="0"/>
            </a:xfrm>
            <a:custGeom>
              <a:avLst/>
              <a:gdLst>
                <a:gd name="T0" fmla="*/ 0 w 3"/>
                <a:gd name="T1" fmla="*/ 0 h 2"/>
                <a:gd name="T2" fmla="*/ 0 w 3"/>
                <a:gd name="T3" fmla="*/ 0 h 2"/>
                <a:gd name="T4" fmla="*/ 3 w 3"/>
                <a:gd name="T5" fmla="*/ 0 h 2"/>
                <a:gd name="T6" fmla="*/ 3 w 3"/>
                <a:gd name="T7" fmla="*/ 2 h 2"/>
                <a:gd name="T8" fmla="*/ 0 w 3"/>
                <a:gd name="T9" fmla="*/ 1 h 2"/>
                <a:gd name="T10" fmla="*/ 0 w 3"/>
                <a:gd name="T11" fmla="*/ 0 h 2"/>
              </a:gdLst>
              <a:ahLst/>
              <a:cxnLst>
                <a:cxn ang="0">
                  <a:pos x="T0" y="T1"/>
                </a:cxn>
                <a:cxn ang="0">
                  <a:pos x="T2" y="T3"/>
                </a:cxn>
                <a:cxn ang="0">
                  <a:pos x="T4" y="T5"/>
                </a:cxn>
                <a:cxn ang="0">
                  <a:pos x="T6" y="T7"/>
                </a:cxn>
                <a:cxn ang="0">
                  <a:pos x="T8" y="T9"/>
                </a:cxn>
                <a:cxn ang="0">
                  <a:pos x="T10" y="T11"/>
                </a:cxn>
              </a:cxnLst>
              <a:rect l="0" t="0" r="r" b="b"/>
              <a:pathLst>
                <a:path w="3" h="2">
                  <a:moveTo>
                    <a:pt x="0" y="0"/>
                  </a:moveTo>
                  <a:lnTo>
                    <a:pt x="0" y="0"/>
                  </a:lnTo>
                  <a:lnTo>
                    <a:pt x="3" y="0"/>
                  </a:lnTo>
                  <a:lnTo>
                    <a:pt x="3" y="2"/>
                  </a:lnTo>
                  <a:lnTo>
                    <a:pt x="0" y="1"/>
                  </a:lnTo>
                  <a:lnTo>
                    <a:pt x="0" y="0"/>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218" name="Freeform 1191"/>
            <p:cNvSpPr>
              <a:spLocks/>
            </p:cNvSpPr>
            <p:nvPr userDrawn="1"/>
          </p:nvSpPr>
          <p:spPr bwMode="auto">
            <a:xfrm>
              <a:off x="334" y="174"/>
              <a:ext cx="2" cy="1"/>
            </a:xfrm>
            <a:custGeom>
              <a:avLst/>
              <a:gdLst>
                <a:gd name="T0" fmla="*/ 0 w 4"/>
                <a:gd name="T1" fmla="*/ 0 h 2"/>
                <a:gd name="T2" fmla="*/ 0 w 4"/>
                <a:gd name="T3" fmla="*/ 0 h 2"/>
                <a:gd name="T4" fmla="*/ 4 w 4"/>
                <a:gd name="T5" fmla="*/ 0 h 2"/>
                <a:gd name="T6" fmla="*/ 4 w 4"/>
                <a:gd name="T7" fmla="*/ 2 h 2"/>
                <a:gd name="T8" fmla="*/ 0 w 4"/>
                <a:gd name="T9" fmla="*/ 1 h 2"/>
                <a:gd name="T10" fmla="*/ 0 w 4"/>
                <a:gd name="T11" fmla="*/ 0 h 2"/>
              </a:gdLst>
              <a:ahLst/>
              <a:cxnLst>
                <a:cxn ang="0">
                  <a:pos x="T0" y="T1"/>
                </a:cxn>
                <a:cxn ang="0">
                  <a:pos x="T2" y="T3"/>
                </a:cxn>
                <a:cxn ang="0">
                  <a:pos x="T4" y="T5"/>
                </a:cxn>
                <a:cxn ang="0">
                  <a:pos x="T6" y="T7"/>
                </a:cxn>
                <a:cxn ang="0">
                  <a:pos x="T8" y="T9"/>
                </a:cxn>
                <a:cxn ang="0">
                  <a:pos x="T10" y="T11"/>
                </a:cxn>
              </a:cxnLst>
              <a:rect l="0" t="0" r="r" b="b"/>
              <a:pathLst>
                <a:path w="4" h="2">
                  <a:moveTo>
                    <a:pt x="0" y="0"/>
                  </a:moveTo>
                  <a:lnTo>
                    <a:pt x="0" y="0"/>
                  </a:lnTo>
                  <a:lnTo>
                    <a:pt x="4" y="0"/>
                  </a:lnTo>
                  <a:lnTo>
                    <a:pt x="4" y="2"/>
                  </a:lnTo>
                  <a:lnTo>
                    <a:pt x="0" y="1"/>
                  </a:lnTo>
                  <a:lnTo>
                    <a:pt x="0" y="0"/>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219" name="Freeform 1192"/>
            <p:cNvSpPr>
              <a:spLocks/>
            </p:cNvSpPr>
            <p:nvPr userDrawn="1"/>
          </p:nvSpPr>
          <p:spPr bwMode="auto">
            <a:xfrm>
              <a:off x="332" y="198"/>
              <a:ext cx="1" cy="1"/>
            </a:xfrm>
            <a:custGeom>
              <a:avLst/>
              <a:gdLst>
                <a:gd name="T0" fmla="*/ 1 w 2"/>
                <a:gd name="T1" fmla="*/ 1 h 1"/>
                <a:gd name="T2" fmla="*/ 1 w 2"/>
                <a:gd name="T3" fmla="*/ 1 h 1"/>
                <a:gd name="T4" fmla="*/ 0 w 2"/>
                <a:gd name="T5" fmla="*/ 0 h 1"/>
                <a:gd name="T6" fmla="*/ 2 w 2"/>
                <a:gd name="T7" fmla="*/ 0 h 1"/>
                <a:gd name="T8" fmla="*/ 1 w 2"/>
                <a:gd name="T9" fmla="*/ 1 h 1"/>
              </a:gdLst>
              <a:ahLst/>
              <a:cxnLst>
                <a:cxn ang="0">
                  <a:pos x="T0" y="T1"/>
                </a:cxn>
                <a:cxn ang="0">
                  <a:pos x="T2" y="T3"/>
                </a:cxn>
                <a:cxn ang="0">
                  <a:pos x="T4" y="T5"/>
                </a:cxn>
                <a:cxn ang="0">
                  <a:pos x="T6" y="T7"/>
                </a:cxn>
                <a:cxn ang="0">
                  <a:pos x="T8" y="T9"/>
                </a:cxn>
              </a:cxnLst>
              <a:rect l="0" t="0" r="r" b="b"/>
              <a:pathLst>
                <a:path w="2" h="1">
                  <a:moveTo>
                    <a:pt x="1" y="1"/>
                  </a:moveTo>
                  <a:lnTo>
                    <a:pt x="1" y="1"/>
                  </a:lnTo>
                  <a:cubicBezTo>
                    <a:pt x="1" y="0"/>
                    <a:pt x="0" y="0"/>
                    <a:pt x="0" y="0"/>
                  </a:cubicBezTo>
                  <a:lnTo>
                    <a:pt x="2" y="0"/>
                  </a:lnTo>
                  <a:cubicBezTo>
                    <a:pt x="1" y="0"/>
                    <a:pt x="1" y="0"/>
                    <a:pt x="1" y="1"/>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220" name="Freeform 1193"/>
            <p:cNvSpPr>
              <a:spLocks/>
            </p:cNvSpPr>
            <p:nvPr userDrawn="1"/>
          </p:nvSpPr>
          <p:spPr bwMode="auto">
            <a:xfrm>
              <a:off x="332" y="199"/>
              <a:ext cx="1" cy="1"/>
            </a:xfrm>
            <a:custGeom>
              <a:avLst/>
              <a:gdLst>
                <a:gd name="T0" fmla="*/ 2 w 2"/>
                <a:gd name="T1" fmla="*/ 2 h 2"/>
                <a:gd name="T2" fmla="*/ 2 w 2"/>
                <a:gd name="T3" fmla="*/ 2 h 2"/>
                <a:gd name="T4" fmla="*/ 0 w 2"/>
                <a:gd name="T5" fmla="*/ 2 h 2"/>
                <a:gd name="T6" fmla="*/ 1 w 2"/>
                <a:gd name="T7" fmla="*/ 0 h 2"/>
                <a:gd name="T8" fmla="*/ 2 w 2"/>
                <a:gd name="T9" fmla="*/ 2 h 2"/>
              </a:gdLst>
              <a:ahLst/>
              <a:cxnLst>
                <a:cxn ang="0">
                  <a:pos x="T0" y="T1"/>
                </a:cxn>
                <a:cxn ang="0">
                  <a:pos x="T2" y="T3"/>
                </a:cxn>
                <a:cxn ang="0">
                  <a:pos x="T4" y="T5"/>
                </a:cxn>
                <a:cxn ang="0">
                  <a:pos x="T6" y="T7"/>
                </a:cxn>
                <a:cxn ang="0">
                  <a:pos x="T8" y="T9"/>
                </a:cxn>
              </a:cxnLst>
              <a:rect l="0" t="0" r="r" b="b"/>
              <a:pathLst>
                <a:path w="2" h="2">
                  <a:moveTo>
                    <a:pt x="2" y="2"/>
                  </a:moveTo>
                  <a:lnTo>
                    <a:pt x="2" y="2"/>
                  </a:lnTo>
                  <a:lnTo>
                    <a:pt x="0" y="2"/>
                  </a:lnTo>
                  <a:cubicBezTo>
                    <a:pt x="0" y="1"/>
                    <a:pt x="1" y="1"/>
                    <a:pt x="1" y="0"/>
                  </a:cubicBezTo>
                  <a:cubicBezTo>
                    <a:pt x="1" y="1"/>
                    <a:pt x="1" y="1"/>
                    <a:pt x="2" y="2"/>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221" name="Freeform 1194"/>
            <p:cNvSpPr>
              <a:spLocks/>
            </p:cNvSpPr>
            <p:nvPr userDrawn="1"/>
          </p:nvSpPr>
          <p:spPr bwMode="auto">
            <a:xfrm>
              <a:off x="335" y="198"/>
              <a:ext cx="0" cy="1"/>
            </a:xfrm>
            <a:custGeom>
              <a:avLst/>
              <a:gdLst>
                <a:gd name="T0" fmla="*/ 0 w 1"/>
                <a:gd name="T1" fmla="*/ 1 h 1"/>
                <a:gd name="T2" fmla="*/ 0 w 1"/>
                <a:gd name="T3" fmla="*/ 1 h 1"/>
                <a:gd name="T4" fmla="*/ 0 w 1"/>
                <a:gd name="T5" fmla="*/ 0 h 1"/>
                <a:gd name="T6" fmla="*/ 1 w 1"/>
                <a:gd name="T7" fmla="*/ 0 h 1"/>
                <a:gd name="T8" fmla="*/ 0 w 1"/>
                <a:gd name="T9" fmla="*/ 1 h 1"/>
              </a:gdLst>
              <a:ahLst/>
              <a:cxnLst>
                <a:cxn ang="0">
                  <a:pos x="T0" y="T1"/>
                </a:cxn>
                <a:cxn ang="0">
                  <a:pos x="T2" y="T3"/>
                </a:cxn>
                <a:cxn ang="0">
                  <a:pos x="T4" y="T5"/>
                </a:cxn>
                <a:cxn ang="0">
                  <a:pos x="T6" y="T7"/>
                </a:cxn>
                <a:cxn ang="0">
                  <a:pos x="T8" y="T9"/>
                </a:cxn>
              </a:cxnLst>
              <a:rect l="0" t="0" r="r" b="b"/>
              <a:pathLst>
                <a:path w="1" h="1">
                  <a:moveTo>
                    <a:pt x="0" y="1"/>
                  </a:moveTo>
                  <a:lnTo>
                    <a:pt x="0" y="1"/>
                  </a:lnTo>
                  <a:cubicBezTo>
                    <a:pt x="0" y="1"/>
                    <a:pt x="0" y="0"/>
                    <a:pt x="0" y="0"/>
                  </a:cubicBezTo>
                  <a:lnTo>
                    <a:pt x="1" y="0"/>
                  </a:lnTo>
                  <a:cubicBezTo>
                    <a:pt x="1" y="0"/>
                    <a:pt x="1" y="1"/>
                    <a:pt x="0" y="1"/>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222" name="Freeform 1195"/>
            <p:cNvSpPr>
              <a:spLocks/>
            </p:cNvSpPr>
            <p:nvPr userDrawn="1"/>
          </p:nvSpPr>
          <p:spPr bwMode="auto">
            <a:xfrm>
              <a:off x="334" y="200"/>
              <a:ext cx="1" cy="0"/>
            </a:xfrm>
            <a:custGeom>
              <a:avLst/>
              <a:gdLst>
                <a:gd name="T0" fmla="*/ 2 w 2"/>
                <a:gd name="T1" fmla="*/ 1 h 1"/>
                <a:gd name="T2" fmla="*/ 2 w 2"/>
                <a:gd name="T3" fmla="*/ 1 h 1"/>
                <a:gd name="T4" fmla="*/ 0 w 2"/>
                <a:gd name="T5" fmla="*/ 1 h 1"/>
                <a:gd name="T6" fmla="*/ 1 w 2"/>
                <a:gd name="T7" fmla="*/ 0 h 1"/>
                <a:gd name="T8" fmla="*/ 2 w 2"/>
                <a:gd name="T9" fmla="*/ 1 h 1"/>
              </a:gdLst>
              <a:ahLst/>
              <a:cxnLst>
                <a:cxn ang="0">
                  <a:pos x="T0" y="T1"/>
                </a:cxn>
                <a:cxn ang="0">
                  <a:pos x="T2" y="T3"/>
                </a:cxn>
                <a:cxn ang="0">
                  <a:pos x="T4" y="T5"/>
                </a:cxn>
                <a:cxn ang="0">
                  <a:pos x="T6" y="T7"/>
                </a:cxn>
                <a:cxn ang="0">
                  <a:pos x="T8" y="T9"/>
                </a:cxn>
              </a:cxnLst>
              <a:rect l="0" t="0" r="r" b="b"/>
              <a:pathLst>
                <a:path w="2" h="1">
                  <a:moveTo>
                    <a:pt x="2" y="1"/>
                  </a:moveTo>
                  <a:lnTo>
                    <a:pt x="2" y="1"/>
                  </a:lnTo>
                  <a:lnTo>
                    <a:pt x="0" y="1"/>
                  </a:lnTo>
                  <a:cubicBezTo>
                    <a:pt x="1" y="1"/>
                    <a:pt x="1" y="0"/>
                    <a:pt x="1" y="0"/>
                  </a:cubicBezTo>
                  <a:cubicBezTo>
                    <a:pt x="1" y="0"/>
                    <a:pt x="2" y="1"/>
                    <a:pt x="2" y="1"/>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223" name="Freeform 1196"/>
            <p:cNvSpPr>
              <a:spLocks/>
            </p:cNvSpPr>
            <p:nvPr userDrawn="1"/>
          </p:nvSpPr>
          <p:spPr bwMode="auto">
            <a:xfrm>
              <a:off x="337" y="198"/>
              <a:ext cx="0" cy="1"/>
            </a:xfrm>
            <a:custGeom>
              <a:avLst/>
              <a:gdLst>
                <a:gd name="T0" fmla="*/ 0 w 1"/>
                <a:gd name="T1" fmla="*/ 1 h 1"/>
                <a:gd name="T2" fmla="*/ 0 w 1"/>
                <a:gd name="T3" fmla="*/ 1 h 1"/>
                <a:gd name="T4" fmla="*/ 0 w 1"/>
                <a:gd name="T5" fmla="*/ 0 h 1"/>
                <a:gd name="T6" fmla="*/ 1 w 1"/>
                <a:gd name="T7" fmla="*/ 0 h 1"/>
                <a:gd name="T8" fmla="*/ 0 w 1"/>
                <a:gd name="T9" fmla="*/ 1 h 1"/>
              </a:gdLst>
              <a:ahLst/>
              <a:cxnLst>
                <a:cxn ang="0">
                  <a:pos x="T0" y="T1"/>
                </a:cxn>
                <a:cxn ang="0">
                  <a:pos x="T2" y="T3"/>
                </a:cxn>
                <a:cxn ang="0">
                  <a:pos x="T4" y="T5"/>
                </a:cxn>
                <a:cxn ang="0">
                  <a:pos x="T6" y="T7"/>
                </a:cxn>
                <a:cxn ang="0">
                  <a:pos x="T8" y="T9"/>
                </a:cxn>
              </a:cxnLst>
              <a:rect l="0" t="0" r="r" b="b"/>
              <a:pathLst>
                <a:path w="1" h="1">
                  <a:moveTo>
                    <a:pt x="0" y="1"/>
                  </a:moveTo>
                  <a:lnTo>
                    <a:pt x="0" y="1"/>
                  </a:lnTo>
                  <a:cubicBezTo>
                    <a:pt x="0" y="1"/>
                    <a:pt x="0" y="1"/>
                    <a:pt x="0" y="0"/>
                  </a:cubicBezTo>
                  <a:lnTo>
                    <a:pt x="1" y="0"/>
                  </a:lnTo>
                  <a:cubicBezTo>
                    <a:pt x="1" y="1"/>
                    <a:pt x="1" y="1"/>
                    <a:pt x="0" y="1"/>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224" name="Freeform 1197"/>
            <p:cNvSpPr>
              <a:spLocks/>
            </p:cNvSpPr>
            <p:nvPr userDrawn="1"/>
          </p:nvSpPr>
          <p:spPr bwMode="auto">
            <a:xfrm>
              <a:off x="337" y="200"/>
              <a:ext cx="0" cy="0"/>
            </a:xfrm>
            <a:custGeom>
              <a:avLst/>
              <a:gdLst>
                <a:gd name="T0" fmla="*/ 1 w 1"/>
                <a:gd name="T1" fmla="*/ 1 h 1"/>
                <a:gd name="T2" fmla="*/ 1 w 1"/>
                <a:gd name="T3" fmla="*/ 1 h 1"/>
                <a:gd name="T4" fmla="*/ 0 w 1"/>
                <a:gd name="T5" fmla="*/ 1 h 1"/>
                <a:gd name="T6" fmla="*/ 0 w 1"/>
                <a:gd name="T7" fmla="*/ 0 h 1"/>
                <a:gd name="T8" fmla="*/ 1 w 1"/>
                <a:gd name="T9" fmla="*/ 1 h 1"/>
              </a:gdLst>
              <a:ahLst/>
              <a:cxnLst>
                <a:cxn ang="0">
                  <a:pos x="T0" y="T1"/>
                </a:cxn>
                <a:cxn ang="0">
                  <a:pos x="T2" y="T3"/>
                </a:cxn>
                <a:cxn ang="0">
                  <a:pos x="T4" y="T5"/>
                </a:cxn>
                <a:cxn ang="0">
                  <a:pos x="T6" y="T7"/>
                </a:cxn>
                <a:cxn ang="0">
                  <a:pos x="T8" y="T9"/>
                </a:cxn>
              </a:cxnLst>
              <a:rect l="0" t="0" r="r" b="b"/>
              <a:pathLst>
                <a:path w="1" h="1">
                  <a:moveTo>
                    <a:pt x="1" y="1"/>
                  </a:moveTo>
                  <a:lnTo>
                    <a:pt x="1" y="1"/>
                  </a:lnTo>
                  <a:lnTo>
                    <a:pt x="0" y="1"/>
                  </a:lnTo>
                  <a:cubicBezTo>
                    <a:pt x="0" y="1"/>
                    <a:pt x="0" y="1"/>
                    <a:pt x="0" y="0"/>
                  </a:cubicBezTo>
                  <a:cubicBezTo>
                    <a:pt x="0" y="1"/>
                    <a:pt x="1" y="1"/>
                    <a:pt x="1" y="1"/>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225" name="Freeform 1198"/>
            <p:cNvSpPr>
              <a:spLocks/>
            </p:cNvSpPr>
            <p:nvPr userDrawn="1"/>
          </p:nvSpPr>
          <p:spPr bwMode="auto">
            <a:xfrm>
              <a:off x="339" y="199"/>
              <a:ext cx="1" cy="0"/>
            </a:xfrm>
            <a:custGeom>
              <a:avLst/>
              <a:gdLst>
                <a:gd name="T0" fmla="*/ 0 w 1"/>
                <a:gd name="T1" fmla="*/ 1 h 1"/>
                <a:gd name="T2" fmla="*/ 0 w 1"/>
                <a:gd name="T3" fmla="*/ 1 h 1"/>
                <a:gd name="T4" fmla="*/ 0 w 1"/>
                <a:gd name="T5" fmla="*/ 0 h 1"/>
                <a:gd name="T6" fmla="*/ 1 w 1"/>
                <a:gd name="T7" fmla="*/ 0 h 1"/>
                <a:gd name="T8" fmla="*/ 0 w 1"/>
                <a:gd name="T9" fmla="*/ 1 h 1"/>
              </a:gdLst>
              <a:ahLst/>
              <a:cxnLst>
                <a:cxn ang="0">
                  <a:pos x="T0" y="T1"/>
                </a:cxn>
                <a:cxn ang="0">
                  <a:pos x="T2" y="T3"/>
                </a:cxn>
                <a:cxn ang="0">
                  <a:pos x="T4" y="T5"/>
                </a:cxn>
                <a:cxn ang="0">
                  <a:pos x="T6" y="T7"/>
                </a:cxn>
                <a:cxn ang="0">
                  <a:pos x="T8" y="T9"/>
                </a:cxn>
              </a:cxnLst>
              <a:rect l="0" t="0" r="r" b="b"/>
              <a:pathLst>
                <a:path w="1" h="1">
                  <a:moveTo>
                    <a:pt x="0" y="1"/>
                  </a:moveTo>
                  <a:lnTo>
                    <a:pt x="0" y="1"/>
                  </a:lnTo>
                  <a:cubicBezTo>
                    <a:pt x="0" y="1"/>
                    <a:pt x="0" y="0"/>
                    <a:pt x="0" y="0"/>
                  </a:cubicBezTo>
                  <a:lnTo>
                    <a:pt x="1" y="0"/>
                  </a:lnTo>
                  <a:cubicBezTo>
                    <a:pt x="1" y="0"/>
                    <a:pt x="0" y="1"/>
                    <a:pt x="0" y="1"/>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226" name="Freeform 1199"/>
            <p:cNvSpPr>
              <a:spLocks/>
            </p:cNvSpPr>
            <p:nvPr userDrawn="1"/>
          </p:nvSpPr>
          <p:spPr bwMode="auto">
            <a:xfrm>
              <a:off x="339" y="200"/>
              <a:ext cx="0" cy="0"/>
            </a:xfrm>
            <a:custGeom>
              <a:avLst/>
              <a:gdLst>
                <a:gd name="T0" fmla="*/ 1 w 1"/>
                <a:gd name="T1" fmla="*/ 1 h 1"/>
                <a:gd name="T2" fmla="*/ 1 w 1"/>
                <a:gd name="T3" fmla="*/ 1 h 1"/>
                <a:gd name="T4" fmla="*/ 0 w 1"/>
                <a:gd name="T5" fmla="*/ 1 h 1"/>
                <a:gd name="T6" fmla="*/ 1 w 1"/>
                <a:gd name="T7" fmla="*/ 0 h 1"/>
                <a:gd name="T8" fmla="*/ 1 w 1"/>
                <a:gd name="T9" fmla="*/ 1 h 1"/>
              </a:gdLst>
              <a:ahLst/>
              <a:cxnLst>
                <a:cxn ang="0">
                  <a:pos x="T0" y="T1"/>
                </a:cxn>
                <a:cxn ang="0">
                  <a:pos x="T2" y="T3"/>
                </a:cxn>
                <a:cxn ang="0">
                  <a:pos x="T4" y="T5"/>
                </a:cxn>
                <a:cxn ang="0">
                  <a:pos x="T6" y="T7"/>
                </a:cxn>
                <a:cxn ang="0">
                  <a:pos x="T8" y="T9"/>
                </a:cxn>
              </a:cxnLst>
              <a:rect l="0" t="0" r="r" b="b"/>
              <a:pathLst>
                <a:path w="1" h="1">
                  <a:moveTo>
                    <a:pt x="1" y="1"/>
                  </a:moveTo>
                  <a:lnTo>
                    <a:pt x="1" y="1"/>
                  </a:lnTo>
                  <a:lnTo>
                    <a:pt x="0" y="1"/>
                  </a:lnTo>
                  <a:cubicBezTo>
                    <a:pt x="0" y="0"/>
                    <a:pt x="1" y="0"/>
                    <a:pt x="1" y="0"/>
                  </a:cubicBezTo>
                  <a:cubicBezTo>
                    <a:pt x="1" y="0"/>
                    <a:pt x="1" y="1"/>
                    <a:pt x="1" y="1"/>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227" name="Freeform 1200"/>
            <p:cNvSpPr>
              <a:spLocks/>
            </p:cNvSpPr>
            <p:nvPr userDrawn="1"/>
          </p:nvSpPr>
          <p:spPr bwMode="auto">
            <a:xfrm>
              <a:off x="341" y="199"/>
              <a:ext cx="0" cy="1"/>
            </a:xfrm>
            <a:custGeom>
              <a:avLst/>
              <a:gdLst>
                <a:gd name="T0" fmla="*/ 1 w 1"/>
                <a:gd name="T1" fmla="*/ 1 h 1"/>
                <a:gd name="T2" fmla="*/ 1 w 1"/>
                <a:gd name="T3" fmla="*/ 1 h 1"/>
                <a:gd name="T4" fmla="*/ 0 w 1"/>
                <a:gd name="T5" fmla="*/ 0 h 1"/>
                <a:gd name="T6" fmla="*/ 1 w 1"/>
                <a:gd name="T7" fmla="*/ 0 h 1"/>
                <a:gd name="T8" fmla="*/ 1 w 1"/>
                <a:gd name="T9" fmla="*/ 1 h 1"/>
              </a:gdLst>
              <a:ahLst/>
              <a:cxnLst>
                <a:cxn ang="0">
                  <a:pos x="T0" y="T1"/>
                </a:cxn>
                <a:cxn ang="0">
                  <a:pos x="T2" y="T3"/>
                </a:cxn>
                <a:cxn ang="0">
                  <a:pos x="T4" y="T5"/>
                </a:cxn>
                <a:cxn ang="0">
                  <a:pos x="T6" y="T7"/>
                </a:cxn>
                <a:cxn ang="0">
                  <a:pos x="T8" y="T9"/>
                </a:cxn>
              </a:cxnLst>
              <a:rect l="0" t="0" r="r" b="b"/>
              <a:pathLst>
                <a:path w="1" h="1">
                  <a:moveTo>
                    <a:pt x="1" y="1"/>
                  </a:moveTo>
                  <a:lnTo>
                    <a:pt x="1" y="1"/>
                  </a:lnTo>
                  <a:cubicBezTo>
                    <a:pt x="1" y="1"/>
                    <a:pt x="1" y="0"/>
                    <a:pt x="0" y="0"/>
                  </a:cubicBezTo>
                  <a:lnTo>
                    <a:pt x="1" y="0"/>
                  </a:lnTo>
                  <a:cubicBezTo>
                    <a:pt x="1" y="1"/>
                    <a:pt x="1" y="1"/>
                    <a:pt x="1" y="1"/>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228" name="Freeform 1201"/>
            <p:cNvSpPr>
              <a:spLocks/>
            </p:cNvSpPr>
            <p:nvPr userDrawn="1"/>
          </p:nvSpPr>
          <p:spPr bwMode="auto">
            <a:xfrm>
              <a:off x="341" y="200"/>
              <a:ext cx="0" cy="0"/>
            </a:xfrm>
            <a:custGeom>
              <a:avLst/>
              <a:gdLst/>
              <a:ahLst/>
              <a:cxnLst>
                <a:cxn ang="0">
                  <a:pos x="0" y="0"/>
                </a:cxn>
                <a:cxn ang="0">
                  <a:pos x="0" y="0"/>
                </a:cxn>
                <a:cxn ang="0">
                  <a:pos x="0" y="0"/>
                </a:cxn>
                <a:cxn ang="0">
                  <a:pos x="0" y="0"/>
                </a:cxn>
                <a:cxn ang="0">
                  <a:pos x="0" y="0"/>
                </a:cxn>
              </a:cxnLst>
              <a:rect l="0" t="0" r="r" b="b"/>
              <a:pathLst>
                <a:path>
                  <a:moveTo>
                    <a:pt x="0" y="0"/>
                  </a:moveTo>
                  <a:lnTo>
                    <a:pt x="0" y="0"/>
                  </a:lnTo>
                  <a:lnTo>
                    <a:pt x="0" y="0"/>
                  </a:lnTo>
                  <a:cubicBezTo>
                    <a:pt x="0" y="0"/>
                    <a:pt x="0" y="0"/>
                    <a:pt x="0" y="0"/>
                  </a:cubicBezTo>
                  <a:cubicBezTo>
                    <a:pt x="0" y="0"/>
                    <a:pt x="0" y="0"/>
                    <a:pt x="0"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229" name="Freeform 1202"/>
            <p:cNvSpPr>
              <a:spLocks/>
            </p:cNvSpPr>
            <p:nvPr userDrawn="1"/>
          </p:nvSpPr>
          <p:spPr bwMode="auto">
            <a:xfrm>
              <a:off x="333" y="198"/>
              <a:ext cx="1" cy="2"/>
            </a:xfrm>
            <a:custGeom>
              <a:avLst/>
              <a:gdLst>
                <a:gd name="T0" fmla="*/ 2 w 3"/>
                <a:gd name="T1" fmla="*/ 0 h 3"/>
                <a:gd name="T2" fmla="*/ 2 w 3"/>
                <a:gd name="T3" fmla="*/ 0 h 3"/>
                <a:gd name="T4" fmla="*/ 3 w 3"/>
                <a:gd name="T5" fmla="*/ 2 h 3"/>
                <a:gd name="T6" fmla="*/ 2 w 3"/>
                <a:gd name="T7" fmla="*/ 3 h 3"/>
                <a:gd name="T8" fmla="*/ 0 w 3"/>
                <a:gd name="T9" fmla="*/ 2 h 3"/>
                <a:gd name="T10" fmla="*/ 2 w 3"/>
                <a:gd name="T11" fmla="*/ 0 h 3"/>
              </a:gdLst>
              <a:ahLst/>
              <a:cxnLst>
                <a:cxn ang="0">
                  <a:pos x="T0" y="T1"/>
                </a:cxn>
                <a:cxn ang="0">
                  <a:pos x="T2" y="T3"/>
                </a:cxn>
                <a:cxn ang="0">
                  <a:pos x="T4" y="T5"/>
                </a:cxn>
                <a:cxn ang="0">
                  <a:pos x="T6" y="T7"/>
                </a:cxn>
                <a:cxn ang="0">
                  <a:pos x="T8" y="T9"/>
                </a:cxn>
                <a:cxn ang="0">
                  <a:pos x="T10" y="T11"/>
                </a:cxn>
              </a:cxnLst>
              <a:rect l="0" t="0" r="r" b="b"/>
              <a:pathLst>
                <a:path w="3" h="3">
                  <a:moveTo>
                    <a:pt x="2" y="0"/>
                  </a:moveTo>
                  <a:lnTo>
                    <a:pt x="2" y="0"/>
                  </a:lnTo>
                  <a:cubicBezTo>
                    <a:pt x="2" y="0"/>
                    <a:pt x="3" y="1"/>
                    <a:pt x="3" y="2"/>
                  </a:cubicBezTo>
                  <a:cubicBezTo>
                    <a:pt x="3" y="3"/>
                    <a:pt x="2" y="3"/>
                    <a:pt x="2" y="3"/>
                  </a:cubicBezTo>
                  <a:cubicBezTo>
                    <a:pt x="1" y="3"/>
                    <a:pt x="0" y="3"/>
                    <a:pt x="0" y="2"/>
                  </a:cubicBezTo>
                  <a:cubicBezTo>
                    <a:pt x="0" y="1"/>
                    <a:pt x="1" y="0"/>
                    <a:pt x="2"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230" name="Freeform 1203"/>
            <p:cNvSpPr>
              <a:spLocks/>
            </p:cNvSpPr>
            <p:nvPr userDrawn="1"/>
          </p:nvSpPr>
          <p:spPr bwMode="auto">
            <a:xfrm>
              <a:off x="335" y="199"/>
              <a:ext cx="2" cy="1"/>
            </a:xfrm>
            <a:custGeom>
              <a:avLst/>
              <a:gdLst>
                <a:gd name="T0" fmla="*/ 2 w 3"/>
                <a:gd name="T1" fmla="*/ 0 h 3"/>
                <a:gd name="T2" fmla="*/ 2 w 3"/>
                <a:gd name="T3" fmla="*/ 0 h 3"/>
                <a:gd name="T4" fmla="*/ 3 w 3"/>
                <a:gd name="T5" fmla="*/ 1 h 3"/>
                <a:gd name="T6" fmla="*/ 2 w 3"/>
                <a:gd name="T7" fmla="*/ 3 h 3"/>
                <a:gd name="T8" fmla="*/ 0 w 3"/>
                <a:gd name="T9" fmla="*/ 1 h 3"/>
                <a:gd name="T10" fmla="*/ 2 w 3"/>
                <a:gd name="T11" fmla="*/ 0 h 3"/>
              </a:gdLst>
              <a:ahLst/>
              <a:cxnLst>
                <a:cxn ang="0">
                  <a:pos x="T0" y="T1"/>
                </a:cxn>
                <a:cxn ang="0">
                  <a:pos x="T2" y="T3"/>
                </a:cxn>
                <a:cxn ang="0">
                  <a:pos x="T4" y="T5"/>
                </a:cxn>
                <a:cxn ang="0">
                  <a:pos x="T6" y="T7"/>
                </a:cxn>
                <a:cxn ang="0">
                  <a:pos x="T8" y="T9"/>
                </a:cxn>
                <a:cxn ang="0">
                  <a:pos x="T10" y="T11"/>
                </a:cxn>
              </a:cxnLst>
              <a:rect l="0" t="0" r="r" b="b"/>
              <a:pathLst>
                <a:path w="3" h="3">
                  <a:moveTo>
                    <a:pt x="2" y="0"/>
                  </a:moveTo>
                  <a:lnTo>
                    <a:pt x="2" y="0"/>
                  </a:lnTo>
                  <a:cubicBezTo>
                    <a:pt x="3" y="0"/>
                    <a:pt x="3" y="0"/>
                    <a:pt x="3" y="1"/>
                  </a:cubicBezTo>
                  <a:cubicBezTo>
                    <a:pt x="3" y="2"/>
                    <a:pt x="3" y="3"/>
                    <a:pt x="2" y="3"/>
                  </a:cubicBezTo>
                  <a:cubicBezTo>
                    <a:pt x="1" y="3"/>
                    <a:pt x="0" y="2"/>
                    <a:pt x="0" y="1"/>
                  </a:cubicBezTo>
                  <a:cubicBezTo>
                    <a:pt x="0" y="0"/>
                    <a:pt x="1" y="0"/>
                    <a:pt x="2"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231" name="Freeform 1204"/>
            <p:cNvSpPr>
              <a:spLocks/>
            </p:cNvSpPr>
            <p:nvPr userDrawn="1"/>
          </p:nvSpPr>
          <p:spPr bwMode="auto">
            <a:xfrm>
              <a:off x="337" y="199"/>
              <a:ext cx="2" cy="1"/>
            </a:xfrm>
            <a:custGeom>
              <a:avLst/>
              <a:gdLst>
                <a:gd name="T0" fmla="*/ 2 w 3"/>
                <a:gd name="T1" fmla="*/ 0 h 3"/>
                <a:gd name="T2" fmla="*/ 2 w 3"/>
                <a:gd name="T3" fmla="*/ 0 h 3"/>
                <a:gd name="T4" fmla="*/ 3 w 3"/>
                <a:gd name="T5" fmla="*/ 1 h 3"/>
                <a:gd name="T6" fmla="*/ 2 w 3"/>
                <a:gd name="T7" fmla="*/ 3 h 3"/>
                <a:gd name="T8" fmla="*/ 0 w 3"/>
                <a:gd name="T9" fmla="*/ 1 h 3"/>
                <a:gd name="T10" fmla="*/ 2 w 3"/>
                <a:gd name="T11" fmla="*/ 0 h 3"/>
              </a:gdLst>
              <a:ahLst/>
              <a:cxnLst>
                <a:cxn ang="0">
                  <a:pos x="T0" y="T1"/>
                </a:cxn>
                <a:cxn ang="0">
                  <a:pos x="T2" y="T3"/>
                </a:cxn>
                <a:cxn ang="0">
                  <a:pos x="T4" y="T5"/>
                </a:cxn>
                <a:cxn ang="0">
                  <a:pos x="T6" y="T7"/>
                </a:cxn>
                <a:cxn ang="0">
                  <a:pos x="T8" y="T9"/>
                </a:cxn>
                <a:cxn ang="0">
                  <a:pos x="T10" y="T11"/>
                </a:cxn>
              </a:cxnLst>
              <a:rect l="0" t="0" r="r" b="b"/>
              <a:pathLst>
                <a:path w="3" h="3">
                  <a:moveTo>
                    <a:pt x="2" y="0"/>
                  </a:moveTo>
                  <a:lnTo>
                    <a:pt x="2" y="0"/>
                  </a:lnTo>
                  <a:cubicBezTo>
                    <a:pt x="2" y="0"/>
                    <a:pt x="3" y="1"/>
                    <a:pt x="3" y="1"/>
                  </a:cubicBezTo>
                  <a:cubicBezTo>
                    <a:pt x="3" y="2"/>
                    <a:pt x="2" y="3"/>
                    <a:pt x="2" y="3"/>
                  </a:cubicBezTo>
                  <a:cubicBezTo>
                    <a:pt x="1" y="3"/>
                    <a:pt x="0" y="2"/>
                    <a:pt x="0" y="1"/>
                  </a:cubicBezTo>
                  <a:cubicBezTo>
                    <a:pt x="0" y="1"/>
                    <a:pt x="1" y="0"/>
                    <a:pt x="2"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232" name="Freeform 1205"/>
            <p:cNvSpPr>
              <a:spLocks/>
            </p:cNvSpPr>
            <p:nvPr userDrawn="1"/>
          </p:nvSpPr>
          <p:spPr bwMode="auto">
            <a:xfrm>
              <a:off x="340" y="199"/>
              <a:ext cx="1" cy="1"/>
            </a:xfrm>
            <a:custGeom>
              <a:avLst/>
              <a:gdLst>
                <a:gd name="T0" fmla="*/ 1 w 3"/>
                <a:gd name="T1" fmla="*/ 0 h 3"/>
                <a:gd name="T2" fmla="*/ 1 w 3"/>
                <a:gd name="T3" fmla="*/ 0 h 3"/>
                <a:gd name="T4" fmla="*/ 3 w 3"/>
                <a:gd name="T5" fmla="*/ 1 h 3"/>
                <a:gd name="T6" fmla="*/ 1 w 3"/>
                <a:gd name="T7" fmla="*/ 3 h 3"/>
                <a:gd name="T8" fmla="*/ 0 w 3"/>
                <a:gd name="T9" fmla="*/ 1 h 3"/>
                <a:gd name="T10" fmla="*/ 1 w 3"/>
                <a:gd name="T11" fmla="*/ 0 h 3"/>
              </a:gdLst>
              <a:ahLst/>
              <a:cxnLst>
                <a:cxn ang="0">
                  <a:pos x="T0" y="T1"/>
                </a:cxn>
                <a:cxn ang="0">
                  <a:pos x="T2" y="T3"/>
                </a:cxn>
                <a:cxn ang="0">
                  <a:pos x="T4" y="T5"/>
                </a:cxn>
                <a:cxn ang="0">
                  <a:pos x="T6" y="T7"/>
                </a:cxn>
                <a:cxn ang="0">
                  <a:pos x="T8" y="T9"/>
                </a:cxn>
                <a:cxn ang="0">
                  <a:pos x="T10" y="T11"/>
                </a:cxn>
              </a:cxnLst>
              <a:rect l="0" t="0" r="r" b="b"/>
              <a:pathLst>
                <a:path w="3" h="3">
                  <a:moveTo>
                    <a:pt x="1" y="0"/>
                  </a:moveTo>
                  <a:lnTo>
                    <a:pt x="1" y="0"/>
                  </a:lnTo>
                  <a:cubicBezTo>
                    <a:pt x="2" y="0"/>
                    <a:pt x="3" y="1"/>
                    <a:pt x="3" y="1"/>
                  </a:cubicBezTo>
                  <a:cubicBezTo>
                    <a:pt x="3" y="2"/>
                    <a:pt x="2" y="3"/>
                    <a:pt x="1" y="3"/>
                  </a:cubicBezTo>
                  <a:cubicBezTo>
                    <a:pt x="1" y="3"/>
                    <a:pt x="0" y="2"/>
                    <a:pt x="0" y="1"/>
                  </a:cubicBezTo>
                  <a:cubicBezTo>
                    <a:pt x="0" y="1"/>
                    <a:pt x="1" y="0"/>
                    <a:pt x="1"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233" name="Freeform 1206"/>
            <p:cNvSpPr>
              <a:spLocks/>
            </p:cNvSpPr>
            <p:nvPr userDrawn="1"/>
          </p:nvSpPr>
          <p:spPr bwMode="auto">
            <a:xfrm>
              <a:off x="341" y="200"/>
              <a:ext cx="2" cy="1"/>
            </a:xfrm>
            <a:custGeom>
              <a:avLst/>
              <a:gdLst>
                <a:gd name="T0" fmla="*/ 2 w 3"/>
                <a:gd name="T1" fmla="*/ 0 h 3"/>
                <a:gd name="T2" fmla="*/ 2 w 3"/>
                <a:gd name="T3" fmla="*/ 0 h 3"/>
                <a:gd name="T4" fmla="*/ 3 w 3"/>
                <a:gd name="T5" fmla="*/ 2 h 3"/>
                <a:gd name="T6" fmla="*/ 2 w 3"/>
                <a:gd name="T7" fmla="*/ 3 h 3"/>
                <a:gd name="T8" fmla="*/ 0 w 3"/>
                <a:gd name="T9" fmla="*/ 2 h 3"/>
                <a:gd name="T10" fmla="*/ 2 w 3"/>
                <a:gd name="T11" fmla="*/ 0 h 3"/>
              </a:gdLst>
              <a:ahLst/>
              <a:cxnLst>
                <a:cxn ang="0">
                  <a:pos x="T0" y="T1"/>
                </a:cxn>
                <a:cxn ang="0">
                  <a:pos x="T2" y="T3"/>
                </a:cxn>
                <a:cxn ang="0">
                  <a:pos x="T4" y="T5"/>
                </a:cxn>
                <a:cxn ang="0">
                  <a:pos x="T6" y="T7"/>
                </a:cxn>
                <a:cxn ang="0">
                  <a:pos x="T8" y="T9"/>
                </a:cxn>
                <a:cxn ang="0">
                  <a:pos x="T10" y="T11"/>
                </a:cxn>
              </a:cxnLst>
              <a:rect l="0" t="0" r="r" b="b"/>
              <a:pathLst>
                <a:path w="3" h="3">
                  <a:moveTo>
                    <a:pt x="2" y="0"/>
                  </a:moveTo>
                  <a:lnTo>
                    <a:pt x="2" y="0"/>
                  </a:lnTo>
                  <a:cubicBezTo>
                    <a:pt x="2" y="0"/>
                    <a:pt x="3" y="1"/>
                    <a:pt x="3" y="2"/>
                  </a:cubicBezTo>
                  <a:cubicBezTo>
                    <a:pt x="3" y="2"/>
                    <a:pt x="2" y="3"/>
                    <a:pt x="2" y="3"/>
                  </a:cubicBezTo>
                  <a:cubicBezTo>
                    <a:pt x="1" y="3"/>
                    <a:pt x="0" y="2"/>
                    <a:pt x="0" y="2"/>
                  </a:cubicBezTo>
                  <a:cubicBezTo>
                    <a:pt x="0" y="1"/>
                    <a:pt x="1" y="0"/>
                    <a:pt x="2"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234" name="Freeform 1207"/>
            <p:cNvSpPr>
              <a:spLocks/>
            </p:cNvSpPr>
            <p:nvPr userDrawn="1"/>
          </p:nvSpPr>
          <p:spPr bwMode="auto">
            <a:xfrm>
              <a:off x="341" y="177"/>
              <a:ext cx="1" cy="2"/>
            </a:xfrm>
            <a:custGeom>
              <a:avLst/>
              <a:gdLst>
                <a:gd name="T0" fmla="*/ 0 w 2"/>
                <a:gd name="T1" fmla="*/ 0 h 5"/>
                <a:gd name="T2" fmla="*/ 0 w 2"/>
                <a:gd name="T3" fmla="*/ 0 h 5"/>
                <a:gd name="T4" fmla="*/ 2 w 2"/>
                <a:gd name="T5" fmla="*/ 3 h 5"/>
                <a:gd name="T6" fmla="*/ 1 w 2"/>
                <a:gd name="T7" fmla="*/ 5 h 5"/>
                <a:gd name="T8" fmla="*/ 0 w 2"/>
                <a:gd name="T9" fmla="*/ 0 h 5"/>
              </a:gdLst>
              <a:ahLst/>
              <a:cxnLst>
                <a:cxn ang="0">
                  <a:pos x="T0" y="T1"/>
                </a:cxn>
                <a:cxn ang="0">
                  <a:pos x="T2" y="T3"/>
                </a:cxn>
                <a:cxn ang="0">
                  <a:pos x="T4" y="T5"/>
                </a:cxn>
                <a:cxn ang="0">
                  <a:pos x="T6" y="T7"/>
                </a:cxn>
                <a:cxn ang="0">
                  <a:pos x="T8" y="T9"/>
                </a:cxn>
              </a:cxnLst>
              <a:rect l="0" t="0" r="r" b="b"/>
              <a:pathLst>
                <a:path w="2" h="5">
                  <a:moveTo>
                    <a:pt x="0" y="0"/>
                  </a:moveTo>
                  <a:lnTo>
                    <a:pt x="0" y="0"/>
                  </a:lnTo>
                  <a:lnTo>
                    <a:pt x="2" y="3"/>
                  </a:lnTo>
                  <a:lnTo>
                    <a:pt x="1" y="5"/>
                  </a:lnTo>
                  <a:cubicBezTo>
                    <a:pt x="1" y="3"/>
                    <a:pt x="1" y="2"/>
                    <a:pt x="0" y="0"/>
                  </a:cubicBez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235" name="Freeform 1208"/>
            <p:cNvSpPr>
              <a:spLocks/>
            </p:cNvSpPr>
            <p:nvPr userDrawn="1"/>
          </p:nvSpPr>
          <p:spPr bwMode="auto">
            <a:xfrm>
              <a:off x="344" y="180"/>
              <a:ext cx="1" cy="1"/>
            </a:xfrm>
            <a:custGeom>
              <a:avLst/>
              <a:gdLst>
                <a:gd name="T0" fmla="*/ 0 w 2"/>
                <a:gd name="T1" fmla="*/ 0 h 4"/>
                <a:gd name="T2" fmla="*/ 0 w 2"/>
                <a:gd name="T3" fmla="*/ 0 h 4"/>
                <a:gd name="T4" fmla="*/ 2 w 2"/>
                <a:gd name="T5" fmla="*/ 2 h 4"/>
                <a:gd name="T6" fmla="*/ 0 w 2"/>
                <a:gd name="T7" fmla="*/ 4 h 4"/>
                <a:gd name="T8" fmla="*/ 0 w 2"/>
                <a:gd name="T9" fmla="*/ 0 h 4"/>
              </a:gdLst>
              <a:ahLst/>
              <a:cxnLst>
                <a:cxn ang="0">
                  <a:pos x="T0" y="T1"/>
                </a:cxn>
                <a:cxn ang="0">
                  <a:pos x="T2" y="T3"/>
                </a:cxn>
                <a:cxn ang="0">
                  <a:pos x="T4" y="T5"/>
                </a:cxn>
                <a:cxn ang="0">
                  <a:pos x="T6" y="T7"/>
                </a:cxn>
                <a:cxn ang="0">
                  <a:pos x="T8" y="T9"/>
                </a:cxn>
              </a:cxnLst>
              <a:rect l="0" t="0" r="r" b="b"/>
              <a:pathLst>
                <a:path w="2" h="4">
                  <a:moveTo>
                    <a:pt x="0" y="0"/>
                  </a:moveTo>
                  <a:lnTo>
                    <a:pt x="0" y="0"/>
                  </a:lnTo>
                  <a:lnTo>
                    <a:pt x="2" y="2"/>
                  </a:lnTo>
                  <a:lnTo>
                    <a:pt x="0" y="4"/>
                  </a:lnTo>
                  <a:cubicBezTo>
                    <a:pt x="1" y="2"/>
                    <a:pt x="1" y="1"/>
                    <a:pt x="0" y="0"/>
                  </a:cubicBez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236" name="Freeform 1209"/>
            <p:cNvSpPr>
              <a:spLocks/>
            </p:cNvSpPr>
            <p:nvPr userDrawn="1"/>
          </p:nvSpPr>
          <p:spPr bwMode="auto">
            <a:xfrm>
              <a:off x="346" y="182"/>
              <a:ext cx="1" cy="3"/>
            </a:xfrm>
            <a:custGeom>
              <a:avLst/>
              <a:gdLst>
                <a:gd name="T0" fmla="*/ 0 w 2"/>
                <a:gd name="T1" fmla="*/ 0 h 5"/>
                <a:gd name="T2" fmla="*/ 0 w 2"/>
                <a:gd name="T3" fmla="*/ 0 h 5"/>
                <a:gd name="T4" fmla="*/ 2 w 2"/>
                <a:gd name="T5" fmla="*/ 3 h 5"/>
                <a:gd name="T6" fmla="*/ 0 w 2"/>
                <a:gd name="T7" fmla="*/ 5 h 5"/>
                <a:gd name="T8" fmla="*/ 0 w 2"/>
                <a:gd name="T9" fmla="*/ 0 h 5"/>
              </a:gdLst>
              <a:ahLst/>
              <a:cxnLst>
                <a:cxn ang="0">
                  <a:pos x="T0" y="T1"/>
                </a:cxn>
                <a:cxn ang="0">
                  <a:pos x="T2" y="T3"/>
                </a:cxn>
                <a:cxn ang="0">
                  <a:pos x="T4" y="T5"/>
                </a:cxn>
                <a:cxn ang="0">
                  <a:pos x="T6" y="T7"/>
                </a:cxn>
                <a:cxn ang="0">
                  <a:pos x="T8" y="T9"/>
                </a:cxn>
              </a:cxnLst>
              <a:rect l="0" t="0" r="r" b="b"/>
              <a:pathLst>
                <a:path w="2" h="5">
                  <a:moveTo>
                    <a:pt x="0" y="0"/>
                  </a:moveTo>
                  <a:lnTo>
                    <a:pt x="0" y="0"/>
                  </a:lnTo>
                  <a:lnTo>
                    <a:pt x="2" y="3"/>
                  </a:lnTo>
                  <a:lnTo>
                    <a:pt x="0" y="5"/>
                  </a:lnTo>
                  <a:cubicBezTo>
                    <a:pt x="1" y="3"/>
                    <a:pt x="1" y="1"/>
                    <a:pt x="0" y="0"/>
                  </a:cubicBez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237" name="Freeform 1210"/>
            <p:cNvSpPr>
              <a:spLocks/>
            </p:cNvSpPr>
            <p:nvPr userDrawn="1"/>
          </p:nvSpPr>
          <p:spPr bwMode="auto">
            <a:xfrm>
              <a:off x="347" y="185"/>
              <a:ext cx="1" cy="2"/>
            </a:xfrm>
            <a:custGeom>
              <a:avLst/>
              <a:gdLst>
                <a:gd name="T0" fmla="*/ 0 w 2"/>
                <a:gd name="T1" fmla="*/ 0 h 4"/>
                <a:gd name="T2" fmla="*/ 0 w 2"/>
                <a:gd name="T3" fmla="*/ 0 h 4"/>
                <a:gd name="T4" fmla="*/ 2 w 2"/>
                <a:gd name="T5" fmla="*/ 2 h 4"/>
                <a:gd name="T6" fmla="*/ 0 w 2"/>
                <a:gd name="T7" fmla="*/ 4 h 4"/>
                <a:gd name="T8" fmla="*/ 0 w 2"/>
                <a:gd name="T9" fmla="*/ 0 h 4"/>
              </a:gdLst>
              <a:ahLst/>
              <a:cxnLst>
                <a:cxn ang="0">
                  <a:pos x="T0" y="T1"/>
                </a:cxn>
                <a:cxn ang="0">
                  <a:pos x="T2" y="T3"/>
                </a:cxn>
                <a:cxn ang="0">
                  <a:pos x="T4" y="T5"/>
                </a:cxn>
                <a:cxn ang="0">
                  <a:pos x="T6" y="T7"/>
                </a:cxn>
                <a:cxn ang="0">
                  <a:pos x="T8" y="T9"/>
                </a:cxn>
              </a:cxnLst>
              <a:rect l="0" t="0" r="r" b="b"/>
              <a:pathLst>
                <a:path w="2" h="4">
                  <a:moveTo>
                    <a:pt x="0" y="0"/>
                  </a:moveTo>
                  <a:lnTo>
                    <a:pt x="0" y="0"/>
                  </a:lnTo>
                  <a:lnTo>
                    <a:pt x="2" y="2"/>
                  </a:lnTo>
                  <a:lnTo>
                    <a:pt x="0" y="4"/>
                  </a:lnTo>
                  <a:cubicBezTo>
                    <a:pt x="1" y="2"/>
                    <a:pt x="1" y="1"/>
                    <a:pt x="0" y="0"/>
                  </a:cubicBez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238" name="Freeform 1211"/>
            <p:cNvSpPr>
              <a:spLocks/>
            </p:cNvSpPr>
            <p:nvPr userDrawn="1"/>
          </p:nvSpPr>
          <p:spPr bwMode="auto">
            <a:xfrm>
              <a:off x="344" y="185"/>
              <a:ext cx="1" cy="2"/>
            </a:xfrm>
            <a:custGeom>
              <a:avLst/>
              <a:gdLst>
                <a:gd name="T0" fmla="*/ 1 w 2"/>
                <a:gd name="T1" fmla="*/ 0 h 5"/>
                <a:gd name="T2" fmla="*/ 1 w 2"/>
                <a:gd name="T3" fmla="*/ 0 h 5"/>
                <a:gd name="T4" fmla="*/ 2 w 2"/>
                <a:gd name="T5" fmla="*/ 3 h 5"/>
                <a:gd name="T6" fmla="*/ 0 w 2"/>
                <a:gd name="T7" fmla="*/ 5 h 5"/>
                <a:gd name="T8" fmla="*/ 1 w 2"/>
                <a:gd name="T9" fmla="*/ 0 h 5"/>
              </a:gdLst>
              <a:ahLst/>
              <a:cxnLst>
                <a:cxn ang="0">
                  <a:pos x="T0" y="T1"/>
                </a:cxn>
                <a:cxn ang="0">
                  <a:pos x="T2" y="T3"/>
                </a:cxn>
                <a:cxn ang="0">
                  <a:pos x="T4" y="T5"/>
                </a:cxn>
                <a:cxn ang="0">
                  <a:pos x="T6" y="T7"/>
                </a:cxn>
                <a:cxn ang="0">
                  <a:pos x="T8" y="T9"/>
                </a:cxn>
              </a:cxnLst>
              <a:rect l="0" t="0" r="r" b="b"/>
              <a:pathLst>
                <a:path w="2" h="5">
                  <a:moveTo>
                    <a:pt x="1" y="0"/>
                  </a:moveTo>
                  <a:lnTo>
                    <a:pt x="1" y="0"/>
                  </a:lnTo>
                  <a:lnTo>
                    <a:pt x="2" y="3"/>
                  </a:lnTo>
                  <a:lnTo>
                    <a:pt x="0" y="5"/>
                  </a:lnTo>
                  <a:cubicBezTo>
                    <a:pt x="1" y="3"/>
                    <a:pt x="1" y="2"/>
                    <a:pt x="1" y="0"/>
                  </a:cubicBez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239" name="Freeform 1212"/>
            <p:cNvSpPr>
              <a:spLocks/>
            </p:cNvSpPr>
            <p:nvPr userDrawn="1"/>
          </p:nvSpPr>
          <p:spPr bwMode="auto">
            <a:xfrm>
              <a:off x="340" y="184"/>
              <a:ext cx="1" cy="2"/>
            </a:xfrm>
            <a:custGeom>
              <a:avLst/>
              <a:gdLst>
                <a:gd name="T0" fmla="*/ 0 w 2"/>
                <a:gd name="T1" fmla="*/ 0 h 4"/>
                <a:gd name="T2" fmla="*/ 0 w 2"/>
                <a:gd name="T3" fmla="*/ 0 h 4"/>
                <a:gd name="T4" fmla="*/ 2 w 2"/>
                <a:gd name="T5" fmla="*/ 2 h 4"/>
                <a:gd name="T6" fmla="*/ 0 w 2"/>
                <a:gd name="T7" fmla="*/ 4 h 4"/>
                <a:gd name="T8" fmla="*/ 0 w 2"/>
                <a:gd name="T9" fmla="*/ 0 h 4"/>
              </a:gdLst>
              <a:ahLst/>
              <a:cxnLst>
                <a:cxn ang="0">
                  <a:pos x="T0" y="T1"/>
                </a:cxn>
                <a:cxn ang="0">
                  <a:pos x="T2" y="T3"/>
                </a:cxn>
                <a:cxn ang="0">
                  <a:pos x="T4" y="T5"/>
                </a:cxn>
                <a:cxn ang="0">
                  <a:pos x="T6" y="T7"/>
                </a:cxn>
                <a:cxn ang="0">
                  <a:pos x="T8" y="T9"/>
                </a:cxn>
              </a:cxnLst>
              <a:rect l="0" t="0" r="r" b="b"/>
              <a:pathLst>
                <a:path w="2" h="4">
                  <a:moveTo>
                    <a:pt x="0" y="0"/>
                  </a:moveTo>
                  <a:lnTo>
                    <a:pt x="0" y="0"/>
                  </a:lnTo>
                  <a:lnTo>
                    <a:pt x="2" y="2"/>
                  </a:lnTo>
                  <a:lnTo>
                    <a:pt x="0" y="4"/>
                  </a:lnTo>
                  <a:cubicBezTo>
                    <a:pt x="1" y="3"/>
                    <a:pt x="1" y="1"/>
                    <a:pt x="0" y="0"/>
                  </a:cubicBez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240" name="Freeform 1213"/>
            <p:cNvSpPr>
              <a:spLocks/>
            </p:cNvSpPr>
            <p:nvPr userDrawn="1"/>
          </p:nvSpPr>
          <p:spPr bwMode="auto">
            <a:xfrm>
              <a:off x="342" y="182"/>
              <a:ext cx="1" cy="2"/>
            </a:xfrm>
            <a:custGeom>
              <a:avLst/>
              <a:gdLst>
                <a:gd name="T0" fmla="*/ 0 w 2"/>
                <a:gd name="T1" fmla="*/ 0 h 5"/>
                <a:gd name="T2" fmla="*/ 0 w 2"/>
                <a:gd name="T3" fmla="*/ 0 h 5"/>
                <a:gd name="T4" fmla="*/ 2 w 2"/>
                <a:gd name="T5" fmla="*/ 3 h 5"/>
                <a:gd name="T6" fmla="*/ 0 w 2"/>
                <a:gd name="T7" fmla="*/ 5 h 5"/>
                <a:gd name="T8" fmla="*/ 0 w 2"/>
                <a:gd name="T9" fmla="*/ 0 h 5"/>
              </a:gdLst>
              <a:ahLst/>
              <a:cxnLst>
                <a:cxn ang="0">
                  <a:pos x="T0" y="T1"/>
                </a:cxn>
                <a:cxn ang="0">
                  <a:pos x="T2" y="T3"/>
                </a:cxn>
                <a:cxn ang="0">
                  <a:pos x="T4" y="T5"/>
                </a:cxn>
                <a:cxn ang="0">
                  <a:pos x="T6" y="T7"/>
                </a:cxn>
                <a:cxn ang="0">
                  <a:pos x="T8" y="T9"/>
                </a:cxn>
              </a:cxnLst>
              <a:rect l="0" t="0" r="r" b="b"/>
              <a:pathLst>
                <a:path w="2" h="5">
                  <a:moveTo>
                    <a:pt x="0" y="0"/>
                  </a:moveTo>
                  <a:lnTo>
                    <a:pt x="0" y="0"/>
                  </a:lnTo>
                  <a:lnTo>
                    <a:pt x="2" y="3"/>
                  </a:lnTo>
                  <a:lnTo>
                    <a:pt x="0" y="5"/>
                  </a:lnTo>
                  <a:cubicBezTo>
                    <a:pt x="1" y="3"/>
                    <a:pt x="1" y="1"/>
                    <a:pt x="0" y="0"/>
                  </a:cubicBez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241" name="Freeform 1214"/>
            <p:cNvSpPr>
              <a:spLocks/>
            </p:cNvSpPr>
            <p:nvPr userDrawn="1"/>
          </p:nvSpPr>
          <p:spPr bwMode="auto">
            <a:xfrm>
              <a:off x="340" y="180"/>
              <a:ext cx="1" cy="1"/>
            </a:xfrm>
            <a:custGeom>
              <a:avLst/>
              <a:gdLst>
                <a:gd name="T0" fmla="*/ 0 w 2"/>
                <a:gd name="T1" fmla="*/ 0 h 4"/>
                <a:gd name="T2" fmla="*/ 0 w 2"/>
                <a:gd name="T3" fmla="*/ 0 h 4"/>
                <a:gd name="T4" fmla="*/ 2 w 2"/>
                <a:gd name="T5" fmla="*/ 2 h 4"/>
                <a:gd name="T6" fmla="*/ 0 w 2"/>
                <a:gd name="T7" fmla="*/ 4 h 4"/>
                <a:gd name="T8" fmla="*/ 0 w 2"/>
                <a:gd name="T9" fmla="*/ 0 h 4"/>
              </a:gdLst>
              <a:ahLst/>
              <a:cxnLst>
                <a:cxn ang="0">
                  <a:pos x="T0" y="T1"/>
                </a:cxn>
                <a:cxn ang="0">
                  <a:pos x="T2" y="T3"/>
                </a:cxn>
                <a:cxn ang="0">
                  <a:pos x="T4" y="T5"/>
                </a:cxn>
                <a:cxn ang="0">
                  <a:pos x="T6" y="T7"/>
                </a:cxn>
                <a:cxn ang="0">
                  <a:pos x="T8" y="T9"/>
                </a:cxn>
              </a:cxnLst>
              <a:rect l="0" t="0" r="r" b="b"/>
              <a:pathLst>
                <a:path w="2" h="4">
                  <a:moveTo>
                    <a:pt x="0" y="0"/>
                  </a:moveTo>
                  <a:lnTo>
                    <a:pt x="0" y="0"/>
                  </a:lnTo>
                  <a:lnTo>
                    <a:pt x="2" y="2"/>
                  </a:lnTo>
                  <a:lnTo>
                    <a:pt x="0" y="4"/>
                  </a:lnTo>
                  <a:cubicBezTo>
                    <a:pt x="1" y="2"/>
                    <a:pt x="1" y="1"/>
                    <a:pt x="0" y="0"/>
                  </a:cubicBez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242" name="Freeform 1215"/>
            <p:cNvSpPr>
              <a:spLocks/>
            </p:cNvSpPr>
            <p:nvPr userDrawn="1"/>
          </p:nvSpPr>
          <p:spPr bwMode="auto">
            <a:xfrm>
              <a:off x="344" y="174"/>
              <a:ext cx="1" cy="2"/>
            </a:xfrm>
            <a:custGeom>
              <a:avLst/>
              <a:gdLst>
                <a:gd name="T0" fmla="*/ 0 w 2"/>
                <a:gd name="T1" fmla="*/ 0 h 5"/>
                <a:gd name="T2" fmla="*/ 0 w 2"/>
                <a:gd name="T3" fmla="*/ 0 h 5"/>
                <a:gd name="T4" fmla="*/ 2 w 2"/>
                <a:gd name="T5" fmla="*/ 2 h 5"/>
                <a:gd name="T6" fmla="*/ 0 w 2"/>
                <a:gd name="T7" fmla="*/ 5 h 5"/>
                <a:gd name="T8" fmla="*/ 0 w 2"/>
                <a:gd name="T9" fmla="*/ 0 h 5"/>
              </a:gdLst>
              <a:ahLst/>
              <a:cxnLst>
                <a:cxn ang="0">
                  <a:pos x="T0" y="T1"/>
                </a:cxn>
                <a:cxn ang="0">
                  <a:pos x="T2" y="T3"/>
                </a:cxn>
                <a:cxn ang="0">
                  <a:pos x="T4" y="T5"/>
                </a:cxn>
                <a:cxn ang="0">
                  <a:pos x="T6" y="T7"/>
                </a:cxn>
                <a:cxn ang="0">
                  <a:pos x="T8" y="T9"/>
                </a:cxn>
              </a:cxnLst>
              <a:rect l="0" t="0" r="r" b="b"/>
              <a:pathLst>
                <a:path w="2" h="5">
                  <a:moveTo>
                    <a:pt x="0" y="0"/>
                  </a:moveTo>
                  <a:lnTo>
                    <a:pt x="0" y="0"/>
                  </a:lnTo>
                  <a:lnTo>
                    <a:pt x="2" y="2"/>
                  </a:lnTo>
                  <a:lnTo>
                    <a:pt x="0" y="5"/>
                  </a:lnTo>
                  <a:cubicBezTo>
                    <a:pt x="1" y="3"/>
                    <a:pt x="1" y="1"/>
                    <a:pt x="0" y="0"/>
                  </a:cubicBez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243" name="Freeform 1216"/>
            <p:cNvSpPr>
              <a:spLocks/>
            </p:cNvSpPr>
            <p:nvPr userDrawn="1"/>
          </p:nvSpPr>
          <p:spPr bwMode="auto">
            <a:xfrm>
              <a:off x="346" y="177"/>
              <a:ext cx="1" cy="2"/>
            </a:xfrm>
            <a:custGeom>
              <a:avLst/>
              <a:gdLst>
                <a:gd name="T0" fmla="*/ 0 w 2"/>
                <a:gd name="T1" fmla="*/ 0 h 4"/>
                <a:gd name="T2" fmla="*/ 0 w 2"/>
                <a:gd name="T3" fmla="*/ 0 h 4"/>
                <a:gd name="T4" fmla="*/ 2 w 2"/>
                <a:gd name="T5" fmla="*/ 2 h 4"/>
                <a:gd name="T6" fmla="*/ 0 w 2"/>
                <a:gd name="T7" fmla="*/ 4 h 4"/>
                <a:gd name="T8" fmla="*/ 0 w 2"/>
                <a:gd name="T9" fmla="*/ 0 h 4"/>
              </a:gdLst>
              <a:ahLst/>
              <a:cxnLst>
                <a:cxn ang="0">
                  <a:pos x="T0" y="T1"/>
                </a:cxn>
                <a:cxn ang="0">
                  <a:pos x="T2" y="T3"/>
                </a:cxn>
                <a:cxn ang="0">
                  <a:pos x="T4" y="T5"/>
                </a:cxn>
                <a:cxn ang="0">
                  <a:pos x="T6" y="T7"/>
                </a:cxn>
                <a:cxn ang="0">
                  <a:pos x="T8" y="T9"/>
                </a:cxn>
              </a:cxnLst>
              <a:rect l="0" t="0" r="r" b="b"/>
              <a:pathLst>
                <a:path w="2" h="4">
                  <a:moveTo>
                    <a:pt x="0" y="0"/>
                  </a:moveTo>
                  <a:lnTo>
                    <a:pt x="0" y="0"/>
                  </a:lnTo>
                  <a:lnTo>
                    <a:pt x="2" y="2"/>
                  </a:lnTo>
                  <a:lnTo>
                    <a:pt x="0" y="4"/>
                  </a:lnTo>
                  <a:cubicBezTo>
                    <a:pt x="1" y="3"/>
                    <a:pt x="1" y="1"/>
                    <a:pt x="0" y="0"/>
                  </a:cubicBez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244" name="Freeform 1217"/>
            <p:cNvSpPr>
              <a:spLocks/>
            </p:cNvSpPr>
            <p:nvPr userDrawn="1"/>
          </p:nvSpPr>
          <p:spPr bwMode="auto">
            <a:xfrm>
              <a:off x="348" y="180"/>
              <a:ext cx="1" cy="2"/>
            </a:xfrm>
            <a:custGeom>
              <a:avLst/>
              <a:gdLst>
                <a:gd name="T0" fmla="*/ 0 w 2"/>
                <a:gd name="T1" fmla="*/ 0 h 5"/>
                <a:gd name="T2" fmla="*/ 0 w 2"/>
                <a:gd name="T3" fmla="*/ 0 h 5"/>
                <a:gd name="T4" fmla="*/ 2 w 2"/>
                <a:gd name="T5" fmla="*/ 2 h 5"/>
                <a:gd name="T6" fmla="*/ 0 w 2"/>
                <a:gd name="T7" fmla="*/ 5 h 5"/>
                <a:gd name="T8" fmla="*/ 0 w 2"/>
                <a:gd name="T9" fmla="*/ 0 h 5"/>
              </a:gdLst>
              <a:ahLst/>
              <a:cxnLst>
                <a:cxn ang="0">
                  <a:pos x="T0" y="T1"/>
                </a:cxn>
                <a:cxn ang="0">
                  <a:pos x="T2" y="T3"/>
                </a:cxn>
                <a:cxn ang="0">
                  <a:pos x="T4" y="T5"/>
                </a:cxn>
                <a:cxn ang="0">
                  <a:pos x="T6" y="T7"/>
                </a:cxn>
                <a:cxn ang="0">
                  <a:pos x="T8" y="T9"/>
                </a:cxn>
              </a:cxnLst>
              <a:rect l="0" t="0" r="r" b="b"/>
              <a:pathLst>
                <a:path w="2" h="5">
                  <a:moveTo>
                    <a:pt x="0" y="0"/>
                  </a:moveTo>
                  <a:lnTo>
                    <a:pt x="0" y="0"/>
                  </a:lnTo>
                  <a:lnTo>
                    <a:pt x="2" y="2"/>
                  </a:lnTo>
                  <a:lnTo>
                    <a:pt x="0" y="5"/>
                  </a:lnTo>
                  <a:cubicBezTo>
                    <a:pt x="1" y="3"/>
                    <a:pt x="1" y="1"/>
                    <a:pt x="0" y="0"/>
                  </a:cubicBez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245" name="Freeform 1218"/>
            <p:cNvSpPr>
              <a:spLocks/>
            </p:cNvSpPr>
            <p:nvPr userDrawn="1"/>
          </p:nvSpPr>
          <p:spPr bwMode="auto">
            <a:xfrm>
              <a:off x="345" y="187"/>
              <a:ext cx="1" cy="2"/>
            </a:xfrm>
            <a:custGeom>
              <a:avLst/>
              <a:gdLst>
                <a:gd name="T0" fmla="*/ 0 w 2"/>
                <a:gd name="T1" fmla="*/ 0 h 4"/>
                <a:gd name="T2" fmla="*/ 0 w 2"/>
                <a:gd name="T3" fmla="*/ 0 h 4"/>
                <a:gd name="T4" fmla="*/ 2 w 2"/>
                <a:gd name="T5" fmla="*/ 2 h 4"/>
                <a:gd name="T6" fmla="*/ 0 w 2"/>
                <a:gd name="T7" fmla="*/ 4 h 4"/>
                <a:gd name="T8" fmla="*/ 0 w 2"/>
                <a:gd name="T9" fmla="*/ 0 h 4"/>
              </a:gdLst>
              <a:ahLst/>
              <a:cxnLst>
                <a:cxn ang="0">
                  <a:pos x="T0" y="T1"/>
                </a:cxn>
                <a:cxn ang="0">
                  <a:pos x="T2" y="T3"/>
                </a:cxn>
                <a:cxn ang="0">
                  <a:pos x="T4" y="T5"/>
                </a:cxn>
                <a:cxn ang="0">
                  <a:pos x="T6" y="T7"/>
                </a:cxn>
                <a:cxn ang="0">
                  <a:pos x="T8" y="T9"/>
                </a:cxn>
              </a:cxnLst>
              <a:rect l="0" t="0" r="r" b="b"/>
              <a:pathLst>
                <a:path w="2" h="4">
                  <a:moveTo>
                    <a:pt x="0" y="0"/>
                  </a:moveTo>
                  <a:lnTo>
                    <a:pt x="0" y="0"/>
                  </a:lnTo>
                  <a:lnTo>
                    <a:pt x="2" y="2"/>
                  </a:lnTo>
                  <a:lnTo>
                    <a:pt x="0" y="4"/>
                  </a:lnTo>
                  <a:cubicBezTo>
                    <a:pt x="1" y="2"/>
                    <a:pt x="1" y="1"/>
                    <a:pt x="0" y="0"/>
                  </a:cubicBez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246" name="Freeform 1219"/>
            <p:cNvSpPr>
              <a:spLocks/>
            </p:cNvSpPr>
            <p:nvPr userDrawn="1"/>
          </p:nvSpPr>
          <p:spPr bwMode="auto">
            <a:xfrm>
              <a:off x="345" y="191"/>
              <a:ext cx="0" cy="3"/>
            </a:xfrm>
            <a:custGeom>
              <a:avLst/>
              <a:gdLst>
                <a:gd name="T0" fmla="*/ 1 w 2"/>
                <a:gd name="T1" fmla="*/ 0 h 5"/>
                <a:gd name="T2" fmla="*/ 1 w 2"/>
                <a:gd name="T3" fmla="*/ 0 h 5"/>
                <a:gd name="T4" fmla="*/ 2 w 2"/>
                <a:gd name="T5" fmla="*/ 3 h 5"/>
                <a:gd name="T6" fmla="*/ 0 w 2"/>
                <a:gd name="T7" fmla="*/ 5 h 5"/>
                <a:gd name="T8" fmla="*/ 1 w 2"/>
                <a:gd name="T9" fmla="*/ 0 h 5"/>
              </a:gdLst>
              <a:ahLst/>
              <a:cxnLst>
                <a:cxn ang="0">
                  <a:pos x="T0" y="T1"/>
                </a:cxn>
                <a:cxn ang="0">
                  <a:pos x="T2" y="T3"/>
                </a:cxn>
                <a:cxn ang="0">
                  <a:pos x="T4" y="T5"/>
                </a:cxn>
                <a:cxn ang="0">
                  <a:pos x="T6" y="T7"/>
                </a:cxn>
                <a:cxn ang="0">
                  <a:pos x="T8" y="T9"/>
                </a:cxn>
              </a:cxnLst>
              <a:rect l="0" t="0" r="r" b="b"/>
              <a:pathLst>
                <a:path w="2" h="5">
                  <a:moveTo>
                    <a:pt x="1" y="0"/>
                  </a:moveTo>
                  <a:lnTo>
                    <a:pt x="1" y="0"/>
                  </a:lnTo>
                  <a:lnTo>
                    <a:pt x="2" y="3"/>
                  </a:lnTo>
                  <a:lnTo>
                    <a:pt x="0" y="5"/>
                  </a:lnTo>
                  <a:cubicBezTo>
                    <a:pt x="1" y="3"/>
                    <a:pt x="1" y="2"/>
                    <a:pt x="1" y="0"/>
                  </a:cubicBez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247" name="Freeform 1220"/>
            <p:cNvSpPr>
              <a:spLocks/>
            </p:cNvSpPr>
            <p:nvPr userDrawn="1"/>
          </p:nvSpPr>
          <p:spPr bwMode="auto">
            <a:xfrm>
              <a:off x="338" y="186"/>
              <a:ext cx="0" cy="2"/>
            </a:xfrm>
            <a:custGeom>
              <a:avLst/>
              <a:gdLst>
                <a:gd name="T0" fmla="*/ 0 w 1"/>
                <a:gd name="T1" fmla="*/ 0 h 3"/>
                <a:gd name="T2" fmla="*/ 0 w 1"/>
                <a:gd name="T3" fmla="*/ 0 h 3"/>
                <a:gd name="T4" fmla="*/ 1 w 1"/>
                <a:gd name="T5" fmla="*/ 2 h 3"/>
                <a:gd name="T6" fmla="*/ 0 w 1"/>
                <a:gd name="T7" fmla="*/ 3 h 3"/>
                <a:gd name="T8" fmla="*/ 0 w 1"/>
                <a:gd name="T9" fmla="*/ 0 h 3"/>
              </a:gdLst>
              <a:ahLst/>
              <a:cxnLst>
                <a:cxn ang="0">
                  <a:pos x="T0" y="T1"/>
                </a:cxn>
                <a:cxn ang="0">
                  <a:pos x="T2" y="T3"/>
                </a:cxn>
                <a:cxn ang="0">
                  <a:pos x="T4" y="T5"/>
                </a:cxn>
                <a:cxn ang="0">
                  <a:pos x="T6" y="T7"/>
                </a:cxn>
                <a:cxn ang="0">
                  <a:pos x="T8" y="T9"/>
                </a:cxn>
              </a:cxnLst>
              <a:rect l="0" t="0" r="r" b="b"/>
              <a:pathLst>
                <a:path w="1" h="3">
                  <a:moveTo>
                    <a:pt x="0" y="0"/>
                  </a:moveTo>
                  <a:lnTo>
                    <a:pt x="0" y="0"/>
                  </a:lnTo>
                  <a:lnTo>
                    <a:pt x="1" y="2"/>
                  </a:lnTo>
                  <a:lnTo>
                    <a:pt x="0" y="3"/>
                  </a:lnTo>
                  <a:cubicBezTo>
                    <a:pt x="1" y="2"/>
                    <a:pt x="1" y="1"/>
                    <a:pt x="0" y="0"/>
                  </a:cubicBez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248" name="Freeform 1221"/>
            <p:cNvSpPr>
              <a:spLocks/>
            </p:cNvSpPr>
            <p:nvPr userDrawn="1"/>
          </p:nvSpPr>
          <p:spPr bwMode="auto">
            <a:xfrm>
              <a:off x="343" y="189"/>
              <a:ext cx="1" cy="2"/>
            </a:xfrm>
            <a:custGeom>
              <a:avLst/>
              <a:gdLst>
                <a:gd name="T0" fmla="*/ 0 w 2"/>
                <a:gd name="T1" fmla="*/ 0 h 5"/>
                <a:gd name="T2" fmla="*/ 0 w 2"/>
                <a:gd name="T3" fmla="*/ 0 h 5"/>
                <a:gd name="T4" fmla="*/ 2 w 2"/>
                <a:gd name="T5" fmla="*/ 3 h 5"/>
                <a:gd name="T6" fmla="*/ 0 w 2"/>
                <a:gd name="T7" fmla="*/ 5 h 5"/>
                <a:gd name="T8" fmla="*/ 0 w 2"/>
                <a:gd name="T9" fmla="*/ 0 h 5"/>
              </a:gdLst>
              <a:ahLst/>
              <a:cxnLst>
                <a:cxn ang="0">
                  <a:pos x="T0" y="T1"/>
                </a:cxn>
                <a:cxn ang="0">
                  <a:pos x="T2" y="T3"/>
                </a:cxn>
                <a:cxn ang="0">
                  <a:pos x="T4" y="T5"/>
                </a:cxn>
                <a:cxn ang="0">
                  <a:pos x="T6" y="T7"/>
                </a:cxn>
                <a:cxn ang="0">
                  <a:pos x="T8" y="T9"/>
                </a:cxn>
              </a:cxnLst>
              <a:rect l="0" t="0" r="r" b="b"/>
              <a:pathLst>
                <a:path w="2" h="5">
                  <a:moveTo>
                    <a:pt x="0" y="0"/>
                  </a:moveTo>
                  <a:lnTo>
                    <a:pt x="0" y="0"/>
                  </a:lnTo>
                  <a:lnTo>
                    <a:pt x="2" y="3"/>
                  </a:lnTo>
                  <a:lnTo>
                    <a:pt x="0" y="5"/>
                  </a:lnTo>
                  <a:cubicBezTo>
                    <a:pt x="1" y="3"/>
                    <a:pt x="1" y="2"/>
                    <a:pt x="0" y="0"/>
                  </a:cubicBez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249" name="Freeform 1222"/>
            <p:cNvSpPr>
              <a:spLocks/>
            </p:cNvSpPr>
            <p:nvPr userDrawn="1"/>
          </p:nvSpPr>
          <p:spPr bwMode="auto">
            <a:xfrm>
              <a:off x="339" y="195"/>
              <a:ext cx="5" cy="2"/>
            </a:xfrm>
            <a:custGeom>
              <a:avLst/>
              <a:gdLst>
                <a:gd name="T0" fmla="*/ 11 w 11"/>
                <a:gd name="T1" fmla="*/ 2 h 4"/>
                <a:gd name="T2" fmla="*/ 11 w 11"/>
                <a:gd name="T3" fmla="*/ 2 h 4"/>
                <a:gd name="T4" fmla="*/ 6 w 11"/>
                <a:gd name="T5" fmla="*/ 4 h 4"/>
                <a:gd name="T6" fmla="*/ 0 w 11"/>
                <a:gd name="T7" fmla="*/ 2 h 4"/>
                <a:gd name="T8" fmla="*/ 3 w 11"/>
                <a:gd name="T9" fmla="*/ 0 h 4"/>
                <a:gd name="T10" fmla="*/ 11 w 11"/>
                <a:gd name="T11" fmla="*/ 2 h 4"/>
              </a:gdLst>
              <a:ahLst/>
              <a:cxnLst>
                <a:cxn ang="0">
                  <a:pos x="T0" y="T1"/>
                </a:cxn>
                <a:cxn ang="0">
                  <a:pos x="T2" y="T3"/>
                </a:cxn>
                <a:cxn ang="0">
                  <a:pos x="T4" y="T5"/>
                </a:cxn>
                <a:cxn ang="0">
                  <a:pos x="T6" y="T7"/>
                </a:cxn>
                <a:cxn ang="0">
                  <a:pos x="T8" y="T9"/>
                </a:cxn>
                <a:cxn ang="0">
                  <a:pos x="T10" y="T11"/>
                </a:cxn>
              </a:cxnLst>
              <a:rect l="0" t="0" r="r" b="b"/>
              <a:pathLst>
                <a:path w="11" h="4">
                  <a:moveTo>
                    <a:pt x="11" y="2"/>
                  </a:moveTo>
                  <a:lnTo>
                    <a:pt x="11" y="2"/>
                  </a:lnTo>
                  <a:cubicBezTo>
                    <a:pt x="10" y="3"/>
                    <a:pt x="8" y="3"/>
                    <a:pt x="6" y="4"/>
                  </a:cubicBezTo>
                  <a:cubicBezTo>
                    <a:pt x="4" y="3"/>
                    <a:pt x="2" y="3"/>
                    <a:pt x="0" y="2"/>
                  </a:cubicBezTo>
                  <a:cubicBezTo>
                    <a:pt x="1" y="2"/>
                    <a:pt x="2" y="1"/>
                    <a:pt x="3" y="0"/>
                  </a:cubicBezTo>
                  <a:cubicBezTo>
                    <a:pt x="6" y="0"/>
                    <a:pt x="9" y="1"/>
                    <a:pt x="11" y="2"/>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250" name="Freeform 1223"/>
            <p:cNvSpPr>
              <a:spLocks/>
            </p:cNvSpPr>
            <p:nvPr userDrawn="1"/>
          </p:nvSpPr>
          <p:spPr bwMode="auto">
            <a:xfrm>
              <a:off x="337" y="188"/>
              <a:ext cx="6" cy="3"/>
            </a:xfrm>
            <a:custGeom>
              <a:avLst/>
              <a:gdLst>
                <a:gd name="T0" fmla="*/ 0 w 13"/>
                <a:gd name="T1" fmla="*/ 6 h 7"/>
                <a:gd name="T2" fmla="*/ 0 w 13"/>
                <a:gd name="T3" fmla="*/ 6 h 7"/>
                <a:gd name="T4" fmla="*/ 13 w 13"/>
                <a:gd name="T5" fmla="*/ 0 h 7"/>
                <a:gd name="T6" fmla="*/ 7 w 13"/>
                <a:gd name="T7" fmla="*/ 7 h 7"/>
                <a:gd name="T8" fmla="*/ 4 w 13"/>
                <a:gd name="T9" fmla="*/ 7 h 7"/>
                <a:gd name="T10" fmla="*/ 5 w 13"/>
                <a:gd name="T11" fmla="*/ 5 h 7"/>
                <a:gd name="T12" fmla="*/ 4 w 13"/>
                <a:gd name="T13" fmla="*/ 5 h 7"/>
                <a:gd name="T14" fmla="*/ 0 w 13"/>
                <a:gd name="T15" fmla="*/ 6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 h="7">
                  <a:moveTo>
                    <a:pt x="0" y="6"/>
                  </a:moveTo>
                  <a:lnTo>
                    <a:pt x="0" y="6"/>
                  </a:lnTo>
                  <a:cubicBezTo>
                    <a:pt x="4" y="3"/>
                    <a:pt x="8" y="0"/>
                    <a:pt x="13" y="0"/>
                  </a:cubicBezTo>
                  <a:cubicBezTo>
                    <a:pt x="12" y="2"/>
                    <a:pt x="10" y="5"/>
                    <a:pt x="7" y="7"/>
                  </a:cubicBezTo>
                  <a:cubicBezTo>
                    <a:pt x="6" y="7"/>
                    <a:pt x="5" y="7"/>
                    <a:pt x="4" y="7"/>
                  </a:cubicBezTo>
                  <a:cubicBezTo>
                    <a:pt x="4" y="7"/>
                    <a:pt x="4" y="6"/>
                    <a:pt x="5" y="5"/>
                  </a:cubicBezTo>
                  <a:lnTo>
                    <a:pt x="4" y="5"/>
                  </a:lnTo>
                  <a:cubicBezTo>
                    <a:pt x="4" y="5"/>
                    <a:pt x="2" y="5"/>
                    <a:pt x="0" y="6"/>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251" name="Freeform 1224"/>
            <p:cNvSpPr>
              <a:spLocks/>
            </p:cNvSpPr>
            <p:nvPr userDrawn="1"/>
          </p:nvSpPr>
          <p:spPr bwMode="auto">
            <a:xfrm>
              <a:off x="333" y="187"/>
              <a:ext cx="0" cy="2"/>
            </a:xfrm>
            <a:custGeom>
              <a:avLst/>
              <a:gdLst>
                <a:gd name="T0" fmla="*/ 1 w 2"/>
                <a:gd name="T1" fmla="*/ 0 h 5"/>
                <a:gd name="T2" fmla="*/ 1 w 2"/>
                <a:gd name="T3" fmla="*/ 0 h 5"/>
                <a:gd name="T4" fmla="*/ 2 w 2"/>
                <a:gd name="T5" fmla="*/ 3 h 5"/>
                <a:gd name="T6" fmla="*/ 0 w 2"/>
                <a:gd name="T7" fmla="*/ 5 h 5"/>
                <a:gd name="T8" fmla="*/ 0 w 2"/>
                <a:gd name="T9" fmla="*/ 2 h 5"/>
                <a:gd name="T10" fmla="*/ 1 w 2"/>
                <a:gd name="T11" fmla="*/ 0 h 5"/>
              </a:gdLst>
              <a:ahLst/>
              <a:cxnLst>
                <a:cxn ang="0">
                  <a:pos x="T0" y="T1"/>
                </a:cxn>
                <a:cxn ang="0">
                  <a:pos x="T2" y="T3"/>
                </a:cxn>
                <a:cxn ang="0">
                  <a:pos x="T4" y="T5"/>
                </a:cxn>
                <a:cxn ang="0">
                  <a:pos x="T6" y="T7"/>
                </a:cxn>
                <a:cxn ang="0">
                  <a:pos x="T8" y="T9"/>
                </a:cxn>
                <a:cxn ang="0">
                  <a:pos x="T10" y="T11"/>
                </a:cxn>
              </a:cxnLst>
              <a:rect l="0" t="0" r="r" b="b"/>
              <a:pathLst>
                <a:path w="2" h="5">
                  <a:moveTo>
                    <a:pt x="1" y="0"/>
                  </a:moveTo>
                  <a:lnTo>
                    <a:pt x="1" y="0"/>
                  </a:lnTo>
                  <a:cubicBezTo>
                    <a:pt x="2" y="1"/>
                    <a:pt x="2" y="2"/>
                    <a:pt x="2" y="3"/>
                  </a:cubicBezTo>
                  <a:cubicBezTo>
                    <a:pt x="1" y="3"/>
                    <a:pt x="1" y="4"/>
                    <a:pt x="0" y="5"/>
                  </a:cubicBezTo>
                  <a:cubicBezTo>
                    <a:pt x="0" y="4"/>
                    <a:pt x="0" y="3"/>
                    <a:pt x="0" y="2"/>
                  </a:cubicBezTo>
                  <a:cubicBezTo>
                    <a:pt x="0" y="2"/>
                    <a:pt x="1" y="1"/>
                    <a:pt x="1"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252" name="Freeform 1225"/>
            <p:cNvSpPr>
              <a:spLocks/>
            </p:cNvSpPr>
            <p:nvPr userDrawn="1"/>
          </p:nvSpPr>
          <p:spPr bwMode="auto">
            <a:xfrm>
              <a:off x="335" y="189"/>
              <a:ext cx="2" cy="2"/>
            </a:xfrm>
            <a:custGeom>
              <a:avLst/>
              <a:gdLst>
                <a:gd name="T0" fmla="*/ 4 w 4"/>
                <a:gd name="T1" fmla="*/ 0 h 5"/>
                <a:gd name="T2" fmla="*/ 4 w 4"/>
                <a:gd name="T3" fmla="*/ 0 h 5"/>
                <a:gd name="T4" fmla="*/ 2 w 4"/>
                <a:gd name="T5" fmla="*/ 4 h 5"/>
                <a:gd name="T6" fmla="*/ 0 w 4"/>
                <a:gd name="T7" fmla="*/ 5 h 5"/>
                <a:gd name="T8" fmla="*/ 2 w 4"/>
                <a:gd name="T9" fmla="*/ 1 h 5"/>
                <a:gd name="T10" fmla="*/ 4 w 4"/>
                <a:gd name="T11" fmla="*/ 0 h 5"/>
              </a:gdLst>
              <a:ahLst/>
              <a:cxnLst>
                <a:cxn ang="0">
                  <a:pos x="T0" y="T1"/>
                </a:cxn>
                <a:cxn ang="0">
                  <a:pos x="T2" y="T3"/>
                </a:cxn>
                <a:cxn ang="0">
                  <a:pos x="T4" y="T5"/>
                </a:cxn>
                <a:cxn ang="0">
                  <a:pos x="T6" y="T7"/>
                </a:cxn>
                <a:cxn ang="0">
                  <a:pos x="T8" y="T9"/>
                </a:cxn>
                <a:cxn ang="0">
                  <a:pos x="T10" y="T11"/>
                </a:cxn>
              </a:cxnLst>
              <a:rect l="0" t="0" r="r" b="b"/>
              <a:pathLst>
                <a:path w="4" h="5">
                  <a:moveTo>
                    <a:pt x="4" y="0"/>
                  </a:moveTo>
                  <a:lnTo>
                    <a:pt x="4" y="0"/>
                  </a:lnTo>
                  <a:cubicBezTo>
                    <a:pt x="4" y="1"/>
                    <a:pt x="3" y="3"/>
                    <a:pt x="2" y="4"/>
                  </a:cubicBezTo>
                  <a:cubicBezTo>
                    <a:pt x="2" y="4"/>
                    <a:pt x="1" y="5"/>
                    <a:pt x="0" y="5"/>
                  </a:cubicBezTo>
                  <a:cubicBezTo>
                    <a:pt x="1" y="4"/>
                    <a:pt x="2" y="2"/>
                    <a:pt x="2" y="1"/>
                  </a:cubicBezTo>
                  <a:cubicBezTo>
                    <a:pt x="3" y="0"/>
                    <a:pt x="4" y="0"/>
                    <a:pt x="4"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253" name="Freeform 1226"/>
            <p:cNvSpPr>
              <a:spLocks/>
            </p:cNvSpPr>
            <p:nvPr userDrawn="1"/>
          </p:nvSpPr>
          <p:spPr bwMode="auto">
            <a:xfrm>
              <a:off x="337" y="191"/>
              <a:ext cx="5" cy="3"/>
            </a:xfrm>
            <a:custGeom>
              <a:avLst/>
              <a:gdLst>
                <a:gd name="T0" fmla="*/ 4 w 13"/>
                <a:gd name="T1" fmla="*/ 2 h 6"/>
                <a:gd name="T2" fmla="*/ 4 w 13"/>
                <a:gd name="T3" fmla="*/ 2 h 6"/>
                <a:gd name="T4" fmla="*/ 13 w 13"/>
                <a:gd name="T5" fmla="*/ 1 h 6"/>
                <a:gd name="T6" fmla="*/ 6 w 13"/>
                <a:gd name="T7" fmla="*/ 5 h 6"/>
                <a:gd name="T8" fmla="*/ 0 w 13"/>
                <a:gd name="T9" fmla="*/ 6 h 6"/>
                <a:gd name="T10" fmla="*/ 4 w 13"/>
                <a:gd name="T11" fmla="*/ 2 h 6"/>
              </a:gdLst>
              <a:ahLst/>
              <a:cxnLst>
                <a:cxn ang="0">
                  <a:pos x="T0" y="T1"/>
                </a:cxn>
                <a:cxn ang="0">
                  <a:pos x="T2" y="T3"/>
                </a:cxn>
                <a:cxn ang="0">
                  <a:pos x="T4" y="T5"/>
                </a:cxn>
                <a:cxn ang="0">
                  <a:pos x="T6" y="T7"/>
                </a:cxn>
                <a:cxn ang="0">
                  <a:pos x="T8" y="T9"/>
                </a:cxn>
                <a:cxn ang="0">
                  <a:pos x="T10" y="T11"/>
                </a:cxn>
              </a:cxnLst>
              <a:rect l="0" t="0" r="r" b="b"/>
              <a:pathLst>
                <a:path w="13" h="6">
                  <a:moveTo>
                    <a:pt x="4" y="2"/>
                  </a:moveTo>
                  <a:lnTo>
                    <a:pt x="4" y="2"/>
                  </a:lnTo>
                  <a:cubicBezTo>
                    <a:pt x="7" y="1"/>
                    <a:pt x="10" y="0"/>
                    <a:pt x="13" y="1"/>
                  </a:cubicBezTo>
                  <a:cubicBezTo>
                    <a:pt x="11" y="3"/>
                    <a:pt x="9" y="4"/>
                    <a:pt x="6" y="5"/>
                  </a:cubicBezTo>
                  <a:cubicBezTo>
                    <a:pt x="5" y="5"/>
                    <a:pt x="3" y="6"/>
                    <a:pt x="0" y="6"/>
                  </a:cubicBezTo>
                  <a:cubicBezTo>
                    <a:pt x="2" y="5"/>
                    <a:pt x="3" y="3"/>
                    <a:pt x="4" y="2"/>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254" name="Freeform 1227"/>
            <p:cNvSpPr>
              <a:spLocks/>
            </p:cNvSpPr>
            <p:nvPr userDrawn="1"/>
          </p:nvSpPr>
          <p:spPr bwMode="auto">
            <a:xfrm>
              <a:off x="332" y="187"/>
              <a:ext cx="3" cy="7"/>
            </a:xfrm>
            <a:custGeom>
              <a:avLst/>
              <a:gdLst>
                <a:gd name="T0" fmla="*/ 1 w 7"/>
                <a:gd name="T1" fmla="*/ 7 h 16"/>
                <a:gd name="T2" fmla="*/ 1 w 7"/>
                <a:gd name="T3" fmla="*/ 7 h 16"/>
                <a:gd name="T4" fmla="*/ 7 w 7"/>
                <a:gd name="T5" fmla="*/ 0 h 16"/>
                <a:gd name="T6" fmla="*/ 4 w 7"/>
                <a:gd name="T7" fmla="*/ 11 h 16"/>
                <a:gd name="T8" fmla="*/ 0 w 7"/>
                <a:gd name="T9" fmla="*/ 16 h 16"/>
                <a:gd name="T10" fmla="*/ 1 w 7"/>
                <a:gd name="T11" fmla="*/ 8 h 16"/>
                <a:gd name="T12" fmla="*/ 1 w 7"/>
                <a:gd name="T13" fmla="*/ 7 h 16"/>
              </a:gdLst>
              <a:ahLst/>
              <a:cxnLst>
                <a:cxn ang="0">
                  <a:pos x="T0" y="T1"/>
                </a:cxn>
                <a:cxn ang="0">
                  <a:pos x="T2" y="T3"/>
                </a:cxn>
                <a:cxn ang="0">
                  <a:pos x="T4" y="T5"/>
                </a:cxn>
                <a:cxn ang="0">
                  <a:pos x="T6" y="T7"/>
                </a:cxn>
                <a:cxn ang="0">
                  <a:pos x="T8" y="T9"/>
                </a:cxn>
                <a:cxn ang="0">
                  <a:pos x="T10" y="T11"/>
                </a:cxn>
                <a:cxn ang="0">
                  <a:pos x="T12" y="T13"/>
                </a:cxn>
              </a:cxnLst>
              <a:rect l="0" t="0" r="r" b="b"/>
              <a:pathLst>
                <a:path w="7" h="16">
                  <a:moveTo>
                    <a:pt x="1" y="7"/>
                  </a:moveTo>
                  <a:lnTo>
                    <a:pt x="1" y="7"/>
                  </a:lnTo>
                  <a:cubicBezTo>
                    <a:pt x="3" y="4"/>
                    <a:pt x="5" y="2"/>
                    <a:pt x="7" y="0"/>
                  </a:cubicBezTo>
                  <a:cubicBezTo>
                    <a:pt x="7" y="4"/>
                    <a:pt x="6" y="8"/>
                    <a:pt x="4" y="11"/>
                  </a:cubicBezTo>
                  <a:cubicBezTo>
                    <a:pt x="3" y="13"/>
                    <a:pt x="1" y="14"/>
                    <a:pt x="0" y="16"/>
                  </a:cubicBezTo>
                  <a:cubicBezTo>
                    <a:pt x="1" y="14"/>
                    <a:pt x="1" y="11"/>
                    <a:pt x="1" y="8"/>
                  </a:cubicBezTo>
                  <a:cubicBezTo>
                    <a:pt x="1" y="8"/>
                    <a:pt x="1" y="7"/>
                    <a:pt x="1" y="7"/>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255" name="Freeform 1228"/>
            <p:cNvSpPr>
              <a:spLocks/>
            </p:cNvSpPr>
            <p:nvPr userDrawn="1"/>
          </p:nvSpPr>
          <p:spPr bwMode="auto">
            <a:xfrm>
              <a:off x="333" y="194"/>
              <a:ext cx="8" cy="2"/>
            </a:xfrm>
            <a:custGeom>
              <a:avLst/>
              <a:gdLst>
                <a:gd name="T0" fmla="*/ 16 w 16"/>
                <a:gd name="T1" fmla="*/ 1 h 5"/>
                <a:gd name="T2" fmla="*/ 16 w 16"/>
                <a:gd name="T3" fmla="*/ 1 h 5"/>
                <a:gd name="T4" fmla="*/ 9 w 16"/>
                <a:gd name="T5" fmla="*/ 5 h 5"/>
                <a:gd name="T6" fmla="*/ 0 w 16"/>
                <a:gd name="T7" fmla="*/ 5 h 5"/>
                <a:gd name="T8" fmla="*/ 16 w 16"/>
                <a:gd name="T9" fmla="*/ 1 h 5"/>
              </a:gdLst>
              <a:ahLst/>
              <a:cxnLst>
                <a:cxn ang="0">
                  <a:pos x="T0" y="T1"/>
                </a:cxn>
                <a:cxn ang="0">
                  <a:pos x="T2" y="T3"/>
                </a:cxn>
                <a:cxn ang="0">
                  <a:pos x="T4" y="T5"/>
                </a:cxn>
                <a:cxn ang="0">
                  <a:pos x="T6" y="T7"/>
                </a:cxn>
                <a:cxn ang="0">
                  <a:pos x="T8" y="T9"/>
                </a:cxn>
              </a:cxnLst>
              <a:rect l="0" t="0" r="r" b="b"/>
              <a:pathLst>
                <a:path w="16" h="5">
                  <a:moveTo>
                    <a:pt x="16" y="1"/>
                  </a:moveTo>
                  <a:lnTo>
                    <a:pt x="16" y="1"/>
                  </a:lnTo>
                  <a:cubicBezTo>
                    <a:pt x="14" y="3"/>
                    <a:pt x="12" y="4"/>
                    <a:pt x="9" y="5"/>
                  </a:cubicBezTo>
                  <a:cubicBezTo>
                    <a:pt x="6" y="5"/>
                    <a:pt x="3" y="5"/>
                    <a:pt x="0" y="5"/>
                  </a:cubicBezTo>
                  <a:cubicBezTo>
                    <a:pt x="5" y="1"/>
                    <a:pt x="11" y="0"/>
                    <a:pt x="16" y="1"/>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256" name="Freeform 1229"/>
            <p:cNvSpPr>
              <a:spLocks/>
            </p:cNvSpPr>
            <p:nvPr userDrawn="1"/>
          </p:nvSpPr>
          <p:spPr bwMode="auto">
            <a:xfrm>
              <a:off x="332" y="191"/>
              <a:ext cx="6" cy="4"/>
            </a:xfrm>
            <a:custGeom>
              <a:avLst/>
              <a:gdLst>
                <a:gd name="T0" fmla="*/ 14 w 14"/>
                <a:gd name="T1" fmla="*/ 0 h 11"/>
                <a:gd name="T2" fmla="*/ 14 w 14"/>
                <a:gd name="T3" fmla="*/ 0 h 11"/>
                <a:gd name="T4" fmla="*/ 0 w 14"/>
                <a:gd name="T5" fmla="*/ 11 h 11"/>
                <a:gd name="T6" fmla="*/ 14 w 14"/>
                <a:gd name="T7" fmla="*/ 0 h 11"/>
              </a:gdLst>
              <a:ahLst/>
              <a:cxnLst>
                <a:cxn ang="0">
                  <a:pos x="T0" y="T1"/>
                </a:cxn>
                <a:cxn ang="0">
                  <a:pos x="T2" y="T3"/>
                </a:cxn>
                <a:cxn ang="0">
                  <a:pos x="T4" y="T5"/>
                </a:cxn>
                <a:cxn ang="0">
                  <a:pos x="T6" y="T7"/>
                </a:cxn>
              </a:cxnLst>
              <a:rect l="0" t="0" r="r" b="b"/>
              <a:pathLst>
                <a:path w="14" h="11">
                  <a:moveTo>
                    <a:pt x="14" y="0"/>
                  </a:moveTo>
                  <a:lnTo>
                    <a:pt x="14" y="0"/>
                  </a:lnTo>
                  <a:cubicBezTo>
                    <a:pt x="12" y="6"/>
                    <a:pt x="5" y="10"/>
                    <a:pt x="0" y="11"/>
                  </a:cubicBezTo>
                  <a:cubicBezTo>
                    <a:pt x="2" y="6"/>
                    <a:pt x="8" y="1"/>
                    <a:pt x="14"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257" name="Freeform 1230"/>
            <p:cNvSpPr>
              <a:spLocks/>
            </p:cNvSpPr>
            <p:nvPr userDrawn="1"/>
          </p:nvSpPr>
          <p:spPr bwMode="auto">
            <a:xfrm>
              <a:off x="319" y="200"/>
              <a:ext cx="0" cy="1"/>
            </a:xfrm>
            <a:custGeom>
              <a:avLst/>
              <a:gdLst>
                <a:gd name="T0" fmla="*/ 0 h 2"/>
                <a:gd name="T1" fmla="*/ 0 h 2"/>
                <a:gd name="T2" fmla="*/ 1 h 2"/>
                <a:gd name="T3" fmla="*/ 2 h 2"/>
                <a:gd name="T4" fmla="*/ 0 h 2"/>
              </a:gdLst>
              <a:ahLst/>
              <a:cxnLst>
                <a:cxn ang="0">
                  <a:pos x="0" y="T0"/>
                </a:cxn>
                <a:cxn ang="0">
                  <a:pos x="0" y="T1"/>
                </a:cxn>
                <a:cxn ang="0">
                  <a:pos x="0" y="T2"/>
                </a:cxn>
                <a:cxn ang="0">
                  <a:pos x="0" y="T3"/>
                </a:cxn>
                <a:cxn ang="0">
                  <a:pos x="0" y="T4"/>
                </a:cxn>
              </a:cxnLst>
              <a:rect l="0" t="0" r="r" b="b"/>
              <a:pathLst>
                <a:path h="2">
                  <a:moveTo>
                    <a:pt x="0" y="0"/>
                  </a:moveTo>
                  <a:lnTo>
                    <a:pt x="0" y="0"/>
                  </a:lnTo>
                  <a:cubicBezTo>
                    <a:pt x="0" y="1"/>
                    <a:pt x="0" y="1"/>
                    <a:pt x="0" y="1"/>
                  </a:cubicBezTo>
                  <a:cubicBezTo>
                    <a:pt x="0" y="2"/>
                    <a:pt x="0" y="2"/>
                    <a:pt x="0" y="2"/>
                  </a:cubicBezTo>
                  <a:lnTo>
                    <a:pt x="0" y="0"/>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258" name="Freeform 1231"/>
            <p:cNvSpPr>
              <a:spLocks/>
            </p:cNvSpPr>
            <p:nvPr userDrawn="1"/>
          </p:nvSpPr>
          <p:spPr bwMode="auto">
            <a:xfrm>
              <a:off x="328" y="186"/>
              <a:ext cx="0" cy="1"/>
            </a:xfrm>
            <a:custGeom>
              <a:avLst/>
              <a:gdLst>
                <a:gd name="T0" fmla="*/ 1 w 1"/>
                <a:gd name="T1" fmla="*/ 2 h 2"/>
                <a:gd name="T2" fmla="*/ 1 w 1"/>
                <a:gd name="T3" fmla="*/ 2 h 2"/>
                <a:gd name="T4" fmla="*/ 0 w 1"/>
                <a:gd name="T5" fmla="*/ 0 h 2"/>
                <a:gd name="T6" fmla="*/ 1 w 1"/>
                <a:gd name="T7" fmla="*/ 0 h 2"/>
                <a:gd name="T8" fmla="*/ 1 w 1"/>
                <a:gd name="T9" fmla="*/ 2 h 2"/>
              </a:gdLst>
              <a:ahLst/>
              <a:cxnLst>
                <a:cxn ang="0">
                  <a:pos x="T0" y="T1"/>
                </a:cxn>
                <a:cxn ang="0">
                  <a:pos x="T2" y="T3"/>
                </a:cxn>
                <a:cxn ang="0">
                  <a:pos x="T4" y="T5"/>
                </a:cxn>
                <a:cxn ang="0">
                  <a:pos x="T6" y="T7"/>
                </a:cxn>
                <a:cxn ang="0">
                  <a:pos x="T8" y="T9"/>
                </a:cxn>
              </a:cxnLst>
              <a:rect l="0" t="0" r="r" b="b"/>
              <a:pathLst>
                <a:path w="1" h="2">
                  <a:moveTo>
                    <a:pt x="1" y="2"/>
                  </a:moveTo>
                  <a:lnTo>
                    <a:pt x="1" y="2"/>
                  </a:lnTo>
                  <a:lnTo>
                    <a:pt x="0" y="0"/>
                  </a:lnTo>
                  <a:lnTo>
                    <a:pt x="1" y="0"/>
                  </a:lnTo>
                  <a:cubicBezTo>
                    <a:pt x="1" y="0"/>
                    <a:pt x="1" y="1"/>
                    <a:pt x="1" y="2"/>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259" name="Freeform 1232"/>
            <p:cNvSpPr>
              <a:spLocks/>
            </p:cNvSpPr>
            <p:nvPr userDrawn="1"/>
          </p:nvSpPr>
          <p:spPr bwMode="auto">
            <a:xfrm>
              <a:off x="313" y="186"/>
              <a:ext cx="2" cy="4"/>
            </a:xfrm>
            <a:custGeom>
              <a:avLst/>
              <a:gdLst>
                <a:gd name="T0" fmla="*/ 0 w 4"/>
                <a:gd name="T1" fmla="*/ 2 h 7"/>
                <a:gd name="T2" fmla="*/ 0 w 4"/>
                <a:gd name="T3" fmla="*/ 2 h 7"/>
                <a:gd name="T4" fmla="*/ 0 w 4"/>
                <a:gd name="T5" fmla="*/ 0 h 7"/>
                <a:gd name="T6" fmla="*/ 0 w 4"/>
                <a:gd name="T7" fmla="*/ 0 h 7"/>
                <a:gd name="T8" fmla="*/ 4 w 4"/>
                <a:gd name="T9" fmla="*/ 4 h 7"/>
                <a:gd name="T10" fmla="*/ 2 w 4"/>
                <a:gd name="T11" fmla="*/ 7 h 7"/>
                <a:gd name="T12" fmla="*/ 0 w 4"/>
                <a:gd name="T13" fmla="*/ 2 h 7"/>
              </a:gdLst>
              <a:ahLst/>
              <a:cxnLst>
                <a:cxn ang="0">
                  <a:pos x="T0" y="T1"/>
                </a:cxn>
                <a:cxn ang="0">
                  <a:pos x="T2" y="T3"/>
                </a:cxn>
                <a:cxn ang="0">
                  <a:pos x="T4" y="T5"/>
                </a:cxn>
                <a:cxn ang="0">
                  <a:pos x="T6" y="T7"/>
                </a:cxn>
                <a:cxn ang="0">
                  <a:pos x="T8" y="T9"/>
                </a:cxn>
                <a:cxn ang="0">
                  <a:pos x="T10" y="T11"/>
                </a:cxn>
                <a:cxn ang="0">
                  <a:pos x="T12" y="T13"/>
                </a:cxn>
              </a:cxnLst>
              <a:rect l="0" t="0" r="r" b="b"/>
              <a:pathLst>
                <a:path w="4" h="7">
                  <a:moveTo>
                    <a:pt x="0" y="2"/>
                  </a:moveTo>
                  <a:lnTo>
                    <a:pt x="0" y="2"/>
                  </a:lnTo>
                  <a:cubicBezTo>
                    <a:pt x="0" y="1"/>
                    <a:pt x="0" y="1"/>
                    <a:pt x="0" y="0"/>
                  </a:cubicBezTo>
                  <a:lnTo>
                    <a:pt x="0" y="0"/>
                  </a:lnTo>
                  <a:cubicBezTo>
                    <a:pt x="1" y="2"/>
                    <a:pt x="3" y="3"/>
                    <a:pt x="4" y="4"/>
                  </a:cubicBezTo>
                  <a:cubicBezTo>
                    <a:pt x="3" y="5"/>
                    <a:pt x="3" y="6"/>
                    <a:pt x="2" y="7"/>
                  </a:cubicBezTo>
                  <a:cubicBezTo>
                    <a:pt x="2" y="5"/>
                    <a:pt x="1" y="3"/>
                    <a:pt x="0" y="2"/>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260" name="Freeform 1233"/>
            <p:cNvSpPr>
              <a:spLocks/>
            </p:cNvSpPr>
            <p:nvPr userDrawn="1"/>
          </p:nvSpPr>
          <p:spPr bwMode="auto">
            <a:xfrm>
              <a:off x="312" y="181"/>
              <a:ext cx="3" cy="5"/>
            </a:xfrm>
            <a:custGeom>
              <a:avLst/>
              <a:gdLst>
                <a:gd name="T0" fmla="*/ 1 w 5"/>
                <a:gd name="T1" fmla="*/ 9 h 10"/>
                <a:gd name="T2" fmla="*/ 1 w 5"/>
                <a:gd name="T3" fmla="*/ 9 h 10"/>
                <a:gd name="T4" fmla="*/ 0 w 5"/>
                <a:gd name="T5" fmla="*/ 3 h 10"/>
                <a:gd name="T6" fmla="*/ 1 w 5"/>
                <a:gd name="T7" fmla="*/ 0 h 10"/>
                <a:gd name="T8" fmla="*/ 5 w 5"/>
                <a:gd name="T9" fmla="*/ 5 h 10"/>
                <a:gd name="T10" fmla="*/ 2 w 5"/>
                <a:gd name="T11" fmla="*/ 10 h 10"/>
                <a:gd name="T12" fmla="*/ 1 w 5"/>
                <a:gd name="T13" fmla="*/ 9 h 10"/>
              </a:gdLst>
              <a:ahLst/>
              <a:cxnLst>
                <a:cxn ang="0">
                  <a:pos x="T0" y="T1"/>
                </a:cxn>
                <a:cxn ang="0">
                  <a:pos x="T2" y="T3"/>
                </a:cxn>
                <a:cxn ang="0">
                  <a:pos x="T4" y="T5"/>
                </a:cxn>
                <a:cxn ang="0">
                  <a:pos x="T6" y="T7"/>
                </a:cxn>
                <a:cxn ang="0">
                  <a:pos x="T8" y="T9"/>
                </a:cxn>
                <a:cxn ang="0">
                  <a:pos x="T10" y="T11"/>
                </a:cxn>
                <a:cxn ang="0">
                  <a:pos x="T12" y="T13"/>
                </a:cxn>
              </a:cxnLst>
              <a:rect l="0" t="0" r="r" b="b"/>
              <a:pathLst>
                <a:path w="5" h="10">
                  <a:moveTo>
                    <a:pt x="1" y="9"/>
                  </a:moveTo>
                  <a:lnTo>
                    <a:pt x="1" y="9"/>
                  </a:lnTo>
                  <a:cubicBezTo>
                    <a:pt x="1" y="7"/>
                    <a:pt x="0" y="5"/>
                    <a:pt x="0" y="3"/>
                  </a:cubicBezTo>
                  <a:lnTo>
                    <a:pt x="1" y="0"/>
                  </a:lnTo>
                  <a:cubicBezTo>
                    <a:pt x="3" y="2"/>
                    <a:pt x="4" y="3"/>
                    <a:pt x="5" y="5"/>
                  </a:cubicBezTo>
                  <a:cubicBezTo>
                    <a:pt x="4" y="6"/>
                    <a:pt x="3" y="8"/>
                    <a:pt x="2" y="10"/>
                  </a:cubicBezTo>
                  <a:lnTo>
                    <a:pt x="1" y="9"/>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261" name="Freeform 1234"/>
            <p:cNvSpPr>
              <a:spLocks/>
            </p:cNvSpPr>
            <p:nvPr userDrawn="1"/>
          </p:nvSpPr>
          <p:spPr bwMode="auto">
            <a:xfrm>
              <a:off x="312" y="181"/>
              <a:ext cx="1" cy="1"/>
            </a:xfrm>
            <a:custGeom>
              <a:avLst/>
              <a:gdLst>
                <a:gd name="T0" fmla="*/ 0 w 1"/>
                <a:gd name="T1" fmla="*/ 3 h 3"/>
                <a:gd name="T2" fmla="*/ 0 w 1"/>
                <a:gd name="T3" fmla="*/ 3 h 3"/>
                <a:gd name="T4" fmla="*/ 0 w 1"/>
                <a:gd name="T5" fmla="*/ 0 h 3"/>
                <a:gd name="T6" fmla="*/ 1 w 1"/>
                <a:gd name="T7" fmla="*/ 1 h 3"/>
                <a:gd name="T8" fmla="*/ 0 w 1"/>
                <a:gd name="T9" fmla="*/ 3 h 3"/>
              </a:gdLst>
              <a:ahLst/>
              <a:cxnLst>
                <a:cxn ang="0">
                  <a:pos x="T0" y="T1"/>
                </a:cxn>
                <a:cxn ang="0">
                  <a:pos x="T2" y="T3"/>
                </a:cxn>
                <a:cxn ang="0">
                  <a:pos x="T4" y="T5"/>
                </a:cxn>
                <a:cxn ang="0">
                  <a:pos x="T6" y="T7"/>
                </a:cxn>
                <a:cxn ang="0">
                  <a:pos x="T8" y="T9"/>
                </a:cxn>
              </a:cxnLst>
              <a:rect l="0" t="0" r="r" b="b"/>
              <a:pathLst>
                <a:path w="1" h="3">
                  <a:moveTo>
                    <a:pt x="0" y="3"/>
                  </a:moveTo>
                  <a:lnTo>
                    <a:pt x="0" y="3"/>
                  </a:lnTo>
                  <a:cubicBezTo>
                    <a:pt x="0" y="2"/>
                    <a:pt x="0" y="1"/>
                    <a:pt x="0" y="0"/>
                  </a:cubicBezTo>
                  <a:lnTo>
                    <a:pt x="1" y="1"/>
                  </a:lnTo>
                  <a:lnTo>
                    <a:pt x="0" y="3"/>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262" name="Freeform 1235"/>
            <p:cNvSpPr>
              <a:spLocks/>
            </p:cNvSpPr>
            <p:nvPr userDrawn="1"/>
          </p:nvSpPr>
          <p:spPr bwMode="auto">
            <a:xfrm>
              <a:off x="312" y="177"/>
              <a:ext cx="3" cy="4"/>
            </a:xfrm>
            <a:custGeom>
              <a:avLst/>
              <a:gdLst>
                <a:gd name="T0" fmla="*/ 0 w 5"/>
                <a:gd name="T1" fmla="*/ 7 h 8"/>
                <a:gd name="T2" fmla="*/ 0 w 5"/>
                <a:gd name="T3" fmla="*/ 7 h 8"/>
                <a:gd name="T4" fmla="*/ 4 w 5"/>
                <a:gd name="T5" fmla="*/ 0 h 8"/>
                <a:gd name="T6" fmla="*/ 5 w 5"/>
                <a:gd name="T7" fmla="*/ 2 h 8"/>
                <a:gd name="T8" fmla="*/ 1 w 5"/>
                <a:gd name="T9" fmla="*/ 8 h 8"/>
                <a:gd name="T10" fmla="*/ 0 w 5"/>
                <a:gd name="T11" fmla="*/ 7 h 8"/>
              </a:gdLst>
              <a:ahLst/>
              <a:cxnLst>
                <a:cxn ang="0">
                  <a:pos x="T0" y="T1"/>
                </a:cxn>
                <a:cxn ang="0">
                  <a:pos x="T2" y="T3"/>
                </a:cxn>
                <a:cxn ang="0">
                  <a:pos x="T4" y="T5"/>
                </a:cxn>
                <a:cxn ang="0">
                  <a:pos x="T6" y="T7"/>
                </a:cxn>
                <a:cxn ang="0">
                  <a:pos x="T8" y="T9"/>
                </a:cxn>
                <a:cxn ang="0">
                  <a:pos x="T10" y="T11"/>
                </a:cxn>
              </a:cxnLst>
              <a:rect l="0" t="0" r="r" b="b"/>
              <a:pathLst>
                <a:path w="5" h="8">
                  <a:moveTo>
                    <a:pt x="0" y="7"/>
                  </a:moveTo>
                  <a:lnTo>
                    <a:pt x="0" y="7"/>
                  </a:lnTo>
                  <a:cubicBezTo>
                    <a:pt x="1" y="4"/>
                    <a:pt x="2" y="2"/>
                    <a:pt x="4" y="0"/>
                  </a:cubicBezTo>
                  <a:cubicBezTo>
                    <a:pt x="4" y="1"/>
                    <a:pt x="5" y="2"/>
                    <a:pt x="5" y="2"/>
                  </a:cubicBezTo>
                  <a:cubicBezTo>
                    <a:pt x="4" y="4"/>
                    <a:pt x="3" y="6"/>
                    <a:pt x="1" y="8"/>
                  </a:cubicBezTo>
                  <a:lnTo>
                    <a:pt x="0" y="7"/>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263" name="Freeform 1236"/>
            <p:cNvSpPr>
              <a:spLocks/>
            </p:cNvSpPr>
            <p:nvPr userDrawn="1"/>
          </p:nvSpPr>
          <p:spPr bwMode="auto">
            <a:xfrm>
              <a:off x="314" y="175"/>
              <a:ext cx="3" cy="2"/>
            </a:xfrm>
            <a:custGeom>
              <a:avLst/>
              <a:gdLst>
                <a:gd name="T0" fmla="*/ 0 w 6"/>
                <a:gd name="T1" fmla="*/ 3 h 5"/>
                <a:gd name="T2" fmla="*/ 0 w 6"/>
                <a:gd name="T3" fmla="*/ 3 h 5"/>
                <a:gd name="T4" fmla="*/ 1 w 6"/>
                <a:gd name="T5" fmla="*/ 3 h 5"/>
                <a:gd name="T6" fmla="*/ 6 w 6"/>
                <a:gd name="T7" fmla="*/ 0 h 5"/>
                <a:gd name="T8" fmla="*/ 6 w 6"/>
                <a:gd name="T9" fmla="*/ 0 h 5"/>
                <a:gd name="T10" fmla="*/ 2 w 6"/>
                <a:gd name="T11" fmla="*/ 5 h 5"/>
                <a:gd name="T12" fmla="*/ 0 w 6"/>
                <a:gd name="T13" fmla="*/ 3 h 5"/>
              </a:gdLst>
              <a:ahLst/>
              <a:cxnLst>
                <a:cxn ang="0">
                  <a:pos x="T0" y="T1"/>
                </a:cxn>
                <a:cxn ang="0">
                  <a:pos x="T2" y="T3"/>
                </a:cxn>
                <a:cxn ang="0">
                  <a:pos x="T4" y="T5"/>
                </a:cxn>
                <a:cxn ang="0">
                  <a:pos x="T6" y="T7"/>
                </a:cxn>
                <a:cxn ang="0">
                  <a:pos x="T8" y="T9"/>
                </a:cxn>
                <a:cxn ang="0">
                  <a:pos x="T10" y="T11"/>
                </a:cxn>
                <a:cxn ang="0">
                  <a:pos x="T12" y="T13"/>
                </a:cxn>
              </a:cxnLst>
              <a:rect l="0" t="0" r="r" b="b"/>
              <a:pathLst>
                <a:path w="6" h="5">
                  <a:moveTo>
                    <a:pt x="0" y="3"/>
                  </a:moveTo>
                  <a:lnTo>
                    <a:pt x="0" y="3"/>
                  </a:lnTo>
                  <a:cubicBezTo>
                    <a:pt x="0" y="3"/>
                    <a:pt x="1" y="3"/>
                    <a:pt x="1" y="3"/>
                  </a:cubicBezTo>
                  <a:cubicBezTo>
                    <a:pt x="2" y="2"/>
                    <a:pt x="4" y="1"/>
                    <a:pt x="6" y="0"/>
                  </a:cubicBezTo>
                  <a:lnTo>
                    <a:pt x="6" y="0"/>
                  </a:lnTo>
                  <a:cubicBezTo>
                    <a:pt x="4" y="2"/>
                    <a:pt x="3" y="4"/>
                    <a:pt x="2" y="5"/>
                  </a:cubicBezTo>
                  <a:cubicBezTo>
                    <a:pt x="1" y="5"/>
                    <a:pt x="1" y="4"/>
                    <a:pt x="0" y="3"/>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264" name="Freeform 1237"/>
            <p:cNvSpPr>
              <a:spLocks/>
            </p:cNvSpPr>
            <p:nvPr userDrawn="1"/>
          </p:nvSpPr>
          <p:spPr bwMode="auto">
            <a:xfrm>
              <a:off x="317" y="175"/>
              <a:ext cx="0" cy="0"/>
            </a:xfrm>
            <a:custGeom>
              <a:avLst/>
              <a:gdLst>
                <a:gd name="T0" fmla="*/ 0 w 1"/>
                <a:gd name="T1" fmla="*/ 0 h 1"/>
                <a:gd name="T2" fmla="*/ 0 w 1"/>
                <a:gd name="T3" fmla="*/ 0 h 1"/>
                <a:gd name="T4" fmla="*/ 1 w 1"/>
                <a:gd name="T5" fmla="*/ 0 h 1"/>
                <a:gd name="T6" fmla="*/ 0 w 1"/>
                <a:gd name="T7" fmla="*/ 1 h 1"/>
                <a:gd name="T8" fmla="*/ 0 w 1"/>
                <a:gd name="T9" fmla="*/ 0 h 1"/>
              </a:gdLst>
              <a:ahLst/>
              <a:cxnLst>
                <a:cxn ang="0">
                  <a:pos x="T0" y="T1"/>
                </a:cxn>
                <a:cxn ang="0">
                  <a:pos x="T2" y="T3"/>
                </a:cxn>
                <a:cxn ang="0">
                  <a:pos x="T4" y="T5"/>
                </a:cxn>
                <a:cxn ang="0">
                  <a:pos x="T6" y="T7"/>
                </a:cxn>
                <a:cxn ang="0">
                  <a:pos x="T8" y="T9"/>
                </a:cxn>
              </a:cxnLst>
              <a:rect l="0" t="0" r="r" b="b"/>
              <a:pathLst>
                <a:path w="1" h="1">
                  <a:moveTo>
                    <a:pt x="0" y="0"/>
                  </a:moveTo>
                  <a:lnTo>
                    <a:pt x="0" y="0"/>
                  </a:lnTo>
                  <a:lnTo>
                    <a:pt x="1" y="0"/>
                  </a:lnTo>
                  <a:lnTo>
                    <a:pt x="0" y="1"/>
                  </a:lnTo>
                  <a:lnTo>
                    <a:pt x="0" y="0"/>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265" name="Freeform 1238"/>
            <p:cNvSpPr>
              <a:spLocks/>
            </p:cNvSpPr>
            <p:nvPr userDrawn="1"/>
          </p:nvSpPr>
          <p:spPr bwMode="auto">
            <a:xfrm>
              <a:off x="317" y="174"/>
              <a:ext cx="4" cy="4"/>
            </a:xfrm>
            <a:custGeom>
              <a:avLst/>
              <a:gdLst>
                <a:gd name="T0" fmla="*/ 2 w 8"/>
                <a:gd name="T1" fmla="*/ 1 h 9"/>
                <a:gd name="T2" fmla="*/ 2 w 8"/>
                <a:gd name="T3" fmla="*/ 1 h 9"/>
                <a:gd name="T4" fmla="*/ 5 w 8"/>
                <a:gd name="T5" fmla="*/ 0 h 9"/>
                <a:gd name="T6" fmla="*/ 8 w 8"/>
                <a:gd name="T7" fmla="*/ 4 h 9"/>
                <a:gd name="T8" fmla="*/ 4 w 8"/>
                <a:gd name="T9" fmla="*/ 9 h 9"/>
                <a:gd name="T10" fmla="*/ 0 w 8"/>
                <a:gd name="T11" fmla="*/ 3 h 9"/>
                <a:gd name="T12" fmla="*/ 2 w 8"/>
                <a:gd name="T13" fmla="*/ 1 h 9"/>
              </a:gdLst>
              <a:ahLst/>
              <a:cxnLst>
                <a:cxn ang="0">
                  <a:pos x="T0" y="T1"/>
                </a:cxn>
                <a:cxn ang="0">
                  <a:pos x="T2" y="T3"/>
                </a:cxn>
                <a:cxn ang="0">
                  <a:pos x="T4" y="T5"/>
                </a:cxn>
                <a:cxn ang="0">
                  <a:pos x="T6" y="T7"/>
                </a:cxn>
                <a:cxn ang="0">
                  <a:pos x="T8" y="T9"/>
                </a:cxn>
                <a:cxn ang="0">
                  <a:pos x="T10" y="T11"/>
                </a:cxn>
                <a:cxn ang="0">
                  <a:pos x="T12" y="T13"/>
                </a:cxn>
              </a:cxnLst>
              <a:rect l="0" t="0" r="r" b="b"/>
              <a:pathLst>
                <a:path w="8" h="9">
                  <a:moveTo>
                    <a:pt x="2" y="1"/>
                  </a:moveTo>
                  <a:lnTo>
                    <a:pt x="2" y="1"/>
                  </a:lnTo>
                  <a:cubicBezTo>
                    <a:pt x="3" y="1"/>
                    <a:pt x="4" y="0"/>
                    <a:pt x="5" y="0"/>
                  </a:cubicBezTo>
                  <a:cubicBezTo>
                    <a:pt x="5" y="1"/>
                    <a:pt x="6" y="2"/>
                    <a:pt x="8" y="4"/>
                  </a:cubicBezTo>
                  <a:cubicBezTo>
                    <a:pt x="6" y="6"/>
                    <a:pt x="5" y="7"/>
                    <a:pt x="4" y="9"/>
                  </a:cubicBezTo>
                  <a:cubicBezTo>
                    <a:pt x="2" y="7"/>
                    <a:pt x="1" y="5"/>
                    <a:pt x="0" y="3"/>
                  </a:cubicBezTo>
                  <a:cubicBezTo>
                    <a:pt x="1" y="3"/>
                    <a:pt x="1" y="2"/>
                    <a:pt x="2" y="1"/>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266" name="Freeform 1239"/>
            <p:cNvSpPr>
              <a:spLocks/>
            </p:cNvSpPr>
            <p:nvPr userDrawn="1"/>
          </p:nvSpPr>
          <p:spPr bwMode="auto">
            <a:xfrm>
              <a:off x="320" y="173"/>
              <a:ext cx="3" cy="2"/>
            </a:xfrm>
            <a:custGeom>
              <a:avLst/>
              <a:gdLst>
                <a:gd name="T0" fmla="*/ 0 w 7"/>
                <a:gd name="T1" fmla="*/ 2 h 5"/>
                <a:gd name="T2" fmla="*/ 0 w 7"/>
                <a:gd name="T3" fmla="*/ 2 h 5"/>
                <a:gd name="T4" fmla="*/ 7 w 7"/>
                <a:gd name="T5" fmla="*/ 0 h 5"/>
                <a:gd name="T6" fmla="*/ 7 w 7"/>
                <a:gd name="T7" fmla="*/ 2 h 5"/>
                <a:gd name="T8" fmla="*/ 3 w 7"/>
                <a:gd name="T9" fmla="*/ 5 h 5"/>
                <a:gd name="T10" fmla="*/ 0 w 7"/>
                <a:gd name="T11" fmla="*/ 2 h 5"/>
              </a:gdLst>
              <a:ahLst/>
              <a:cxnLst>
                <a:cxn ang="0">
                  <a:pos x="T0" y="T1"/>
                </a:cxn>
                <a:cxn ang="0">
                  <a:pos x="T2" y="T3"/>
                </a:cxn>
                <a:cxn ang="0">
                  <a:pos x="T4" y="T5"/>
                </a:cxn>
                <a:cxn ang="0">
                  <a:pos x="T6" y="T7"/>
                </a:cxn>
                <a:cxn ang="0">
                  <a:pos x="T8" y="T9"/>
                </a:cxn>
                <a:cxn ang="0">
                  <a:pos x="T10" y="T11"/>
                </a:cxn>
              </a:cxnLst>
              <a:rect l="0" t="0" r="r" b="b"/>
              <a:pathLst>
                <a:path w="7" h="5">
                  <a:moveTo>
                    <a:pt x="0" y="2"/>
                  </a:moveTo>
                  <a:lnTo>
                    <a:pt x="0" y="2"/>
                  </a:lnTo>
                  <a:cubicBezTo>
                    <a:pt x="3" y="1"/>
                    <a:pt x="5" y="0"/>
                    <a:pt x="7" y="0"/>
                  </a:cubicBezTo>
                  <a:lnTo>
                    <a:pt x="7" y="2"/>
                  </a:lnTo>
                  <a:cubicBezTo>
                    <a:pt x="6" y="3"/>
                    <a:pt x="4" y="4"/>
                    <a:pt x="3" y="5"/>
                  </a:cubicBezTo>
                  <a:cubicBezTo>
                    <a:pt x="2" y="4"/>
                    <a:pt x="1" y="3"/>
                    <a:pt x="0" y="2"/>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267" name="Freeform 1240"/>
            <p:cNvSpPr>
              <a:spLocks/>
            </p:cNvSpPr>
            <p:nvPr userDrawn="1"/>
          </p:nvSpPr>
          <p:spPr bwMode="auto">
            <a:xfrm>
              <a:off x="321" y="174"/>
              <a:ext cx="3" cy="4"/>
            </a:xfrm>
            <a:custGeom>
              <a:avLst/>
              <a:gdLst>
                <a:gd name="T0" fmla="*/ 3 w 5"/>
                <a:gd name="T1" fmla="*/ 0 h 8"/>
                <a:gd name="T2" fmla="*/ 3 w 5"/>
                <a:gd name="T3" fmla="*/ 0 h 8"/>
                <a:gd name="T4" fmla="*/ 5 w 5"/>
                <a:gd name="T5" fmla="*/ 7 h 8"/>
                <a:gd name="T6" fmla="*/ 4 w 5"/>
                <a:gd name="T7" fmla="*/ 8 h 8"/>
                <a:gd name="T8" fmla="*/ 0 w 5"/>
                <a:gd name="T9" fmla="*/ 3 h 8"/>
                <a:gd name="T10" fmla="*/ 3 w 5"/>
                <a:gd name="T11" fmla="*/ 0 h 8"/>
              </a:gdLst>
              <a:ahLst/>
              <a:cxnLst>
                <a:cxn ang="0">
                  <a:pos x="T0" y="T1"/>
                </a:cxn>
                <a:cxn ang="0">
                  <a:pos x="T2" y="T3"/>
                </a:cxn>
                <a:cxn ang="0">
                  <a:pos x="T4" y="T5"/>
                </a:cxn>
                <a:cxn ang="0">
                  <a:pos x="T6" y="T7"/>
                </a:cxn>
                <a:cxn ang="0">
                  <a:pos x="T8" y="T9"/>
                </a:cxn>
                <a:cxn ang="0">
                  <a:pos x="T10" y="T11"/>
                </a:cxn>
              </a:cxnLst>
              <a:rect l="0" t="0" r="r" b="b"/>
              <a:pathLst>
                <a:path w="5" h="8">
                  <a:moveTo>
                    <a:pt x="3" y="0"/>
                  </a:moveTo>
                  <a:lnTo>
                    <a:pt x="3" y="0"/>
                  </a:lnTo>
                  <a:lnTo>
                    <a:pt x="5" y="7"/>
                  </a:lnTo>
                  <a:lnTo>
                    <a:pt x="4" y="8"/>
                  </a:lnTo>
                  <a:cubicBezTo>
                    <a:pt x="2" y="7"/>
                    <a:pt x="1" y="5"/>
                    <a:pt x="0" y="3"/>
                  </a:cubicBezTo>
                  <a:cubicBezTo>
                    <a:pt x="1" y="2"/>
                    <a:pt x="2" y="1"/>
                    <a:pt x="3"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268" name="Freeform 1241"/>
            <p:cNvSpPr>
              <a:spLocks/>
            </p:cNvSpPr>
            <p:nvPr userDrawn="1"/>
          </p:nvSpPr>
          <p:spPr bwMode="auto">
            <a:xfrm>
              <a:off x="323" y="178"/>
              <a:ext cx="1" cy="1"/>
            </a:xfrm>
            <a:custGeom>
              <a:avLst/>
              <a:gdLst>
                <a:gd name="T0" fmla="*/ 1 w 1"/>
                <a:gd name="T1" fmla="*/ 0 h 2"/>
                <a:gd name="T2" fmla="*/ 1 w 1"/>
                <a:gd name="T3" fmla="*/ 0 h 2"/>
                <a:gd name="T4" fmla="*/ 1 w 1"/>
                <a:gd name="T5" fmla="*/ 2 h 2"/>
                <a:gd name="T6" fmla="*/ 0 w 1"/>
                <a:gd name="T7" fmla="*/ 1 h 2"/>
                <a:gd name="T8" fmla="*/ 1 w 1"/>
                <a:gd name="T9" fmla="*/ 0 h 2"/>
              </a:gdLst>
              <a:ahLst/>
              <a:cxnLst>
                <a:cxn ang="0">
                  <a:pos x="T0" y="T1"/>
                </a:cxn>
                <a:cxn ang="0">
                  <a:pos x="T2" y="T3"/>
                </a:cxn>
                <a:cxn ang="0">
                  <a:pos x="T4" y="T5"/>
                </a:cxn>
                <a:cxn ang="0">
                  <a:pos x="T6" y="T7"/>
                </a:cxn>
                <a:cxn ang="0">
                  <a:pos x="T8" y="T9"/>
                </a:cxn>
              </a:cxnLst>
              <a:rect l="0" t="0" r="r" b="b"/>
              <a:pathLst>
                <a:path w="1" h="2">
                  <a:moveTo>
                    <a:pt x="1" y="0"/>
                  </a:moveTo>
                  <a:lnTo>
                    <a:pt x="1" y="0"/>
                  </a:lnTo>
                  <a:lnTo>
                    <a:pt x="1" y="2"/>
                  </a:lnTo>
                  <a:lnTo>
                    <a:pt x="0" y="1"/>
                  </a:lnTo>
                  <a:lnTo>
                    <a:pt x="1" y="0"/>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269" name="Freeform 1242"/>
            <p:cNvSpPr>
              <a:spLocks/>
            </p:cNvSpPr>
            <p:nvPr userDrawn="1"/>
          </p:nvSpPr>
          <p:spPr bwMode="auto">
            <a:xfrm>
              <a:off x="321" y="178"/>
              <a:ext cx="3" cy="4"/>
            </a:xfrm>
            <a:custGeom>
              <a:avLst/>
              <a:gdLst>
                <a:gd name="T0" fmla="*/ 7 w 7"/>
                <a:gd name="T1" fmla="*/ 3 h 9"/>
                <a:gd name="T2" fmla="*/ 7 w 7"/>
                <a:gd name="T3" fmla="*/ 3 h 9"/>
                <a:gd name="T4" fmla="*/ 7 w 7"/>
                <a:gd name="T5" fmla="*/ 6 h 9"/>
                <a:gd name="T6" fmla="*/ 4 w 7"/>
                <a:gd name="T7" fmla="*/ 9 h 9"/>
                <a:gd name="T8" fmla="*/ 0 w 7"/>
                <a:gd name="T9" fmla="*/ 5 h 9"/>
                <a:gd name="T10" fmla="*/ 5 w 7"/>
                <a:gd name="T11" fmla="*/ 0 h 9"/>
                <a:gd name="T12" fmla="*/ 7 w 7"/>
                <a:gd name="T13" fmla="*/ 3 h 9"/>
              </a:gdLst>
              <a:ahLst/>
              <a:cxnLst>
                <a:cxn ang="0">
                  <a:pos x="T0" y="T1"/>
                </a:cxn>
                <a:cxn ang="0">
                  <a:pos x="T2" y="T3"/>
                </a:cxn>
                <a:cxn ang="0">
                  <a:pos x="T4" y="T5"/>
                </a:cxn>
                <a:cxn ang="0">
                  <a:pos x="T6" y="T7"/>
                </a:cxn>
                <a:cxn ang="0">
                  <a:pos x="T8" y="T9"/>
                </a:cxn>
                <a:cxn ang="0">
                  <a:pos x="T10" y="T11"/>
                </a:cxn>
                <a:cxn ang="0">
                  <a:pos x="T12" y="T13"/>
                </a:cxn>
              </a:cxnLst>
              <a:rect l="0" t="0" r="r" b="b"/>
              <a:pathLst>
                <a:path w="7" h="9">
                  <a:moveTo>
                    <a:pt x="7" y="3"/>
                  </a:moveTo>
                  <a:lnTo>
                    <a:pt x="7" y="3"/>
                  </a:lnTo>
                  <a:lnTo>
                    <a:pt x="7" y="6"/>
                  </a:lnTo>
                  <a:cubicBezTo>
                    <a:pt x="6" y="7"/>
                    <a:pt x="5" y="8"/>
                    <a:pt x="4" y="9"/>
                  </a:cubicBezTo>
                  <a:cubicBezTo>
                    <a:pt x="3" y="8"/>
                    <a:pt x="2" y="7"/>
                    <a:pt x="0" y="5"/>
                  </a:cubicBezTo>
                  <a:cubicBezTo>
                    <a:pt x="2" y="4"/>
                    <a:pt x="3" y="2"/>
                    <a:pt x="5" y="0"/>
                  </a:cubicBezTo>
                  <a:cubicBezTo>
                    <a:pt x="5" y="1"/>
                    <a:pt x="6" y="2"/>
                    <a:pt x="7" y="3"/>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270" name="Freeform 1243"/>
            <p:cNvSpPr>
              <a:spLocks/>
            </p:cNvSpPr>
            <p:nvPr userDrawn="1"/>
          </p:nvSpPr>
          <p:spPr bwMode="auto">
            <a:xfrm>
              <a:off x="323" y="181"/>
              <a:ext cx="2" cy="4"/>
            </a:xfrm>
            <a:custGeom>
              <a:avLst/>
              <a:gdLst>
                <a:gd name="T0" fmla="*/ 2 w 4"/>
                <a:gd name="T1" fmla="*/ 0 h 7"/>
                <a:gd name="T2" fmla="*/ 2 w 4"/>
                <a:gd name="T3" fmla="*/ 0 h 7"/>
                <a:gd name="T4" fmla="*/ 4 w 4"/>
                <a:gd name="T5" fmla="*/ 7 h 7"/>
                <a:gd name="T6" fmla="*/ 0 w 4"/>
                <a:gd name="T7" fmla="*/ 3 h 7"/>
                <a:gd name="T8" fmla="*/ 2 w 4"/>
                <a:gd name="T9" fmla="*/ 0 h 7"/>
              </a:gdLst>
              <a:ahLst/>
              <a:cxnLst>
                <a:cxn ang="0">
                  <a:pos x="T0" y="T1"/>
                </a:cxn>
                <a:cxn ang="0">
                  <a:pos x="T2" y="T3"/>
                </a:cxn>
                <a:cxn ang="0">
                  <a:pos x="T4" y="T5"/>
                </a:cxn>
                <a:cxn ang="0">
                  <a:pos x="T6" y="T7"/>
                </a:cxn>
                <a:cxn ang="0">
                  <a:pos x="T8" y="T9"/>
                </a:cxn>
              </a:cxnLst>
              <a:rect l="0" t="0" r="r" b="b"/>
              <a:pathLst>
                <a:path w="4" h="7">
                  <a:moveTo>
                    <a:pt x="2" y="0"/>
                  </a:moveTo>
                  <a:lnTo>
                    <a:pt x="2" y="0"/>
                  </a:lnTo>
                  <a:lnTo>
                    <a:pt x="4" y="7"/>
                  </a:lnTo>
                  <a:cubicBezTo>
                    <a:pt x="2" y="6"/>
                    <a:pt x="1" y="4"/>
                    <a:pt x="0" y="3"/>
                  </a:cubicBezTo>
                  <a:cubicBezTo>
                    <a:pt x="1" y="2"/>
                    <a:pt x="1" y="1"/>
                    <a:pt x="2"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271" name="Freeform 1244"/>
            <p:cNvSpPr>
              <a:spLocks/>
            </p:cNvSpPr>
            <p:nvPr userDrawn="1"/>
          </p:nvSpPr>
          <p:spPr bwMode="auto">
            <a:xfrm>
              <a:off x="323" y="185"/>
              <a:ext cx="2" cy="4"/>
            </a:xfrm>
            <a:custGeom>
              <a:avLst/>
              <a:gdLst>
                <a:gd name="T0" fmla="*/ 4 w 5"/>
                <a:gd name="T1" fmla="*/ 1 h 8"/>
                <a:gd name="T2" fmla="*/ 4 w 5"/>
                <a:gd name="T3" fmla="*/ 1 h 8"/>
                <a:gd name="T4" fmla="*/ 5 w 5"/>
                <a:gd name="T5" fmla="*/ 6 h 8"/>
                <a:gd name="T6" fmla="*/ 4 w 5"/>
                <a:gd name="T7" fmla="*/ 7 h 8"/>
                <a:gd name="T8" fmla="*/ 4 w 5"/>
                <a:gd name="T9" fmla="*/ 7 h 8"/>
                <a:gd name="T10" fmla="*/ 4 w 5"/>
                <a:gd name="T11" fmla="*/ 8 h 8"/>
                <a:gd name="T12" fmla="*/ 0 w 5"/>
                <a:gd name="T13" fmla="*/ 5 h 8"/>
                <a:gd name="T14" fmla="*/ 4 w 5"/>
                <a:gd name="T15" fmla="*/ 0 h 8"/>
                <a:gd name="T16" fmla="*/ 4 w 5"/>
                <a:gd name="T17" fmla="*/ 1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8">
                  <a:moveTo>
                    <a:pt x="4" y="1"/>
                  </a:moveTo>
                  <a:lnTo>
                    <a:pt x="4" y="1"/>
                  </a:lnTo>
                  <a:lnTo>
                    <a:pt x="5" y="6"/>
                  </a:lnTo>
                  <a:cubicBezTo>
                    <a:pt x="5" y="7"/>
                    <a:pt x="5" y="7"/>
                    <a:pt x="4" y="7"/>
                  </a:cubicBezTo>
                  <a:lnTo>
                    <a:pt x="4" y="7"/>
                  </a:lnTo>
                  <a:lnTo>
                    <a:pt x="4" y="8"/>
                  </a:lnTo>
                  <a:cubicBezTo>
                    <a:pt x="3" y="7"/>
                    <a:pt x="1" y="6"/>
                    <a:pt x="0" y="5"/>
                  </a:cubicBezTo>
                  <a:cubicBezTo>
                    <a:pt x="1" y="3"/>
                    <a:pt x="2" y="2"/>
                    <a:pt x="4" y="0"/>
                  </a:cubicBezTo>
                  <a:lnTo>
                    <a:pt x="4" y="1"/>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272" name="Freeform 1245"/>
            <p:cNvSpPr>
              <a:spLocks/>
            </p:cNvSpPr>
            <p:nvPr userDrawn="1"/>
          </p:nvSpPr>
          <p:spPr bwMode="auto">
            <a:xfrm>
              <a:off x="325" y="189"/>
              <a:ext cx="0" cy="1"/>
            </a:xfrm>
            <a:custGeom>
              <a:avLst/>
              <a:gdLst>
                <a:gd name="T0" fmla="*/ 0 w 1"/>
                <a:gd name="T1" fmla="*/ 1 h 2"/>
                <a:gd name="T2" fmla="*/ 0 w 1"/>
                <a:gd name="T3" fmla="*/ 1 h 2"/>
                <a:gd name="T4" fmla="*/ 0 w 1"/>
                <a:gd name="T5" fmla="*/ 0 h 2"/>
                <a:gd name="T6" fmla="*/ 1 w 1"/>
                <a:gd name="T7" fmla="*/ 2 h 2"/>
                <a:gd name="T8" fmla="*/ 0 w 1"/>
                <a:gd name="T9" fmla="*/ 1 h 2"/>
              </a:gdLst>
              <a:ahLst/>
              <a:cxnLst>
                <a:cxn ang="0">
                  <a:pos x="T0" y="T1"/>
                </a:cxn>
                <a:cxn ang="0">
                  <a:pos x="T2" y="T3"/>
                </a:cxn>
                <a:cxn ang="0">
                  <a:pos x="T4" y="T5"/>
                </a:cxn>
                <a:cxn ang="0">
                  <a:pos x="T6" y="T7"/>
                </a:cxn>
                <a:cxn ang="0">
                  <a:pos x="T8" y="T9"/>
                </a:cxn>
              </a:cxnLst>
              <a:rect l="0" t="0" r="r" b="b"/>
              <a:pathLst>
                <a:path w="1" h="2">
                  <a:moveTo>
                    <a:pt x="0" y="1"/>
                  </a:moveTo>
                  <a:lnTo>
                    <a:pt x="0" y="1"/>
                  </a:lnTo>
                  <a:lnTo>
                    <a:pt x="0" y="0"/>
                  </a:lnTo>
                  <a:cubicBezTo>
                    <a:pt x="0" y="1"/>
                    <a:pt x="1" y="1"/>
                    <a:pt x="1" y="2"/>
                  </a:cubicBezTo>
                  <a:cubicBezTo>
                    <a:pt x="0" y="2"/>
                    <a:pt x="0" y="1"/>
                    <a:pt x="0" y="1"/>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273" name="Freeform 1246"/>
            <p:cNvSpPr>
              <a:spLocks/>
            </p:cNvSpPr>
            <p:nvPr userDrawn="1"/>
          </p:nvSpPr>
          <p:spPr bwMode="auto">
            <a:xfrm>
              <a:off x="318" y="196"/>
              <a:ext cx="2" cy="2"/>
            </a:xfrm>
            <a:custGeom>
              <a:avLst/>
              <a:gdLst>
                <a:gd name="T0" fmla="*/ 4 w 4"/>
                <a:gd name="T1" fmla="*/ 2 h 4"/>
                <a:gd name="T2" fmla="*/ 4 w 4"/>
                <a:gd name="T3" fmla="*/ 2 h 4"/>
                <a:gd name="T4" fmla="*/ 1 w 4"/>
                <a:gd name="T5" fmla="*/ 4 h 4"/>
                <a:gd name="T6" fmla="*/ 0 w 4"/>
                <a:gd name="T7" fmla="*/ 2 h 4"/>
                <a:gd name="T8" fmla="*/ 0 w 4"/>
                <a:gd name="T9" fmla="*/ 0 h 4"/>
                <a:gd name="T10" fmla="*/ 4 w 4"/>
                <a:gd name="T11" fmla="*/ 2 h 4"/>
              </a:gdLst>
              <a:ahLst/>
              <a:cxnLst>
                <a:cxn ang="0">
                  <a:pos x="T0" y="T1"/>
                </a:cxn>
                <a:cxn ang="0">
                  <a:pos x="T2" y="T3"/>
                </a:cxn>
                <a:cxn ang="0">
                  <a:pos x="T4" y="T5"/>
                </a:cxn>
                <a:cxn ang="0">
                  <a:pos x="T6" y="T7"/>
                </a:cxn>
                <a:cxn ang="0">
                  <a:pos x="T8" y="T9"/>
                </a:cxn>
                <a:cxn ang="0">
                  <a:pos x="T10" y="T11"/>
                </a:cxn>
              </a:cxnLst>
              <a:rect l="0" t="0" r="r" b="b"/>
              <a:pathLst>
                <a:path w="4" h="4">
                  <a:moveTo>
                    <a:pt x="4" y="2"/>
                  </a:moveTo>
                  <a:lnTo>
                    <a:pt x="4" y="2"/>
                  </a:lnTo>
                  <a:cubicBezTo>
                    <a:pt x="3" y="3"/>
                    <a:pt x="2" y="3"/>
                    <a:pt x="1" y="4"/>
                  </a:cubicBezTo>
                  <a:cubicBezTo>
                    <a:pt x="0" y="3"/>
                    <a:pt x="0" y="3"/>
                    <a:pt x="0" y="2"/>
                  </a:cubicBezTo>
                  <a:lnTo>
                    <a:pt x="0" y="0"/>
                  </a:lnTo>
                  <a:cubicBezTo>
                    <a:pt x="2" y="1"/>
                    <a:pt x="3" y="2"/>
                    <a:pt x="4" y="2"/>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274" name="Freeform 1247"/>
            <p:cNvSpPr>
              <a:spLocks/>
            </p:cNvSpPr>
            <p:nvPr userDrawn="1"/>
          </p:nvSpPr>
          <p:spPr bwMode="auto">
            <a:xfrm>
              <a:off x="318" y="195"/>
              <a:ext cx="1" cy="0"/>
            </a:xfrm>
            <a:custGeom>
              <a:avLst/>
              <a:gdLst>
                <a:gd name="T0" fmla="*/ 0 w 1"/>
                <a:gd name="T1" fmla="*/ 1 h 1"/>
                <a:gd name="T2" fmla="*/ 0 w 1"/>
                <a:gd name="T3" fmla="*/ 1 h 1"/>
                <a:gd name="T4" fmla="*/ 1 w 1"/>
                <a:gd name="T5" fmla="*/ 0 h 1"/>
                <a:gd name="T6" fmla="*/ 1 w 1"/>
                <a:gd name="T7" fmla="*/ 0 h 1"/>
                <a:gd name="T8" fmla="*/ 0 w 1"/>
                <a:gd name="T9" fmla="*/ 1 h 1"/>
              </a:gdLst>
              <a:ahLst/>
              <a:cxnLst>
                <a:cxn ang="0">
                  <a:pos x="T0" y="T1"/>
                </a:cxn>
                <a:cxn ang="0">
                  <a:pos x="T2" y="T3"/>
                </a:cxn>
                <a:cxn ang="0">
                  <a:pos x="T4" y="T5"/>
                </a:cxn>
                <a:cxn ang="0">
                  <a:pos x="T6" y="T7"/>
                </a:cxn>
                <a:cxn ang="0">
                  <a:pos x="T8" y="T9"/>
                </a:cxn>
              </a:cxnLst>
              <a:rect l="0" t="0" r="r" b="b"/>
              <a:pathLst>
                <a:path w="1" h="1">
                  <a:moveTo>
                    <a:pt x="0" y="1"/>
                  </a:moveTo>
                  <a:lnTo>
                    <a:pt x="0" y="1"/>
                  </a:lnTo>
                  <a:lnTo>
                    <a:pt x="1" y="0"/>
                  </a:lnTo>
                  <a:lnTo>
                    <a:pt x="1" y="0"/>
                  </a:lnTo>
                  <a:cubicBezTo>
                    <a:pt x="1" y="0"/>
                    <a:pt x="1" y="1"/>
                    <a:pt x="0" y="1"/>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275" name="Freeform 1248"/>
            <p:cNvSpPr>
              <a:spLocks/>
            </p:cNvSpPr>
            <p:nvPr userDrawn="1"/>
          </p:nvSpPr>
          <p:spPr bwMode="auto">
            <a:xfrm>
              <a:off x="316" y="193"/>
              <a:ext cx="2" cy="3"/>
            </a:xfrm>
            <a:custGeom>
              <a:avLst/>
              <a:gdLst>
                <a:gd name="T0" fmla="*/ 5 w 5"/>
                <a:gd name="T1" fmla="*/ 3 h 7"/>
                <a:gd name="T2" fmla="*/ 5 w 5"/>
                <a:gd name="T3" fmla="*/ 3 h 7"/>
                <a:gd name="T4" fmla="*/ 4 w 5"/>
                <a:gd name="T5" fmla="*/ 5 h 7"/>
                <a:gd name="T6" fmla="*/ 3 w 5"/>
                <a:gd name="T7" fmla="*/ 6 h 7"/>
                <a:gd name="T8" fmla="*/ 4 w 5"/>
                <a:gd name="T9" fmla="*/ 6 h 7"/>
                <a:gd name="T10" fmla="*/ 3 w 5"/>
                <a:gd name="T11" fmla="*/ 7 h 7"/>
                <a:gd name="T12" fmla="*/ 0 w 5"/>
                <a:gd name="T13" fmla="*/ 0 h 7"/>
                <a:gd name="T14" fmla="*/ 5 w 5"/>
                <a:gd name="T15" fmla="*/ 3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7">
                  <a:moveTo>
                    <a:pt x="5" y="3"/>
                  </a:moveTo>
                  <a:lnTo>
                    <a:pt x="5" y="3"/>
                  </a:lnTo>
                  <a:cubicBezTo>
                    <a:pt x="5" y="4"/>
                    <a:pt x="4" y="5"/>
                    <a:pt x="4" y="5"/>
                  </a:cubicBezTo>
                  <a:lnTo>
                    <a:pt x="3" y="6"/>
                  </a:lnTo>
                  <a:lnTo>
                    <a:pt x="4" y="6"/>
                  </a:lnTo>
                  <a:lnTo>
                    <a:pt x="3" y="7"/>
                  </a:lnTo>
                  <a:cubicBezTo>
                    <a:pt x="2" y="5"/>
                    <a:pt x="1" y="2"/>
                    <a:pt x="0" y="0"/>
                  </a:cubicBezTo>
                  <a:cubicBezTo>
                    <a:pt x="1" y="1"/>
                    <a:pt x="3" y="2"/>
                    <a:pt x="5" y="3"/>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276" name="Freeform 1249"/>
            <p:cNvSpPr>
              <a:spLocks/>
            </p:cNvSpPr>
            <p:nvPr userDrawn="1"/>
          </p:nvSpPr>
          <p:spPr bwMode="auto">
            <a:xfrm>
              <a:off x="315" y="189"/>
              <a:ext cx="2" cy="4"/>
            </a:xfrm>
            <a:custGeom>
              <a:avLst/>
              <a:gdLst>
                <a:gd name="T0" fmla="*/ 2 w 5"/>
                <a:gd name="T1" fmla="*/ 8 h 9"/>
                <a:gd name="T2" fmla="*/ 2 w 5"/>
                <a:gd name="T3" fmla="*/ 8 h 9"/>
                <a:gd name="T4" fmla="*/ 0 w 5"/>
                <a:gd name="T5" fmla="*/ 3 h 9"/>
                <a:gd name="T6" fmla="*/ 1 w 5"/>
                <a:gd name="T7" fmla="*/ 0 h 9"/>
                <a:gd name="T8" fmla="*/ 5 w 5"/>
                <a:gd name="T9" fmla="*/ 4 h 9"/>
                <a:gd name="T10" fmla="*/ 3 w 5"/>
                <a:gd name="T11" fmla="*/ 9 h 9"/>
                <a:gd name="T12" fmla="*/ 2 w 5"/>
                <a:gd name="T13" fmla="*/ 8 h 9"/>
              </a:gdLst>
              <a:ahLst/>
              <a:cxnLst>
                <a:cxn ang="0">
                  <a:pos x="T0" y="T1"/>
                </a:cxn>
                <a:cxn ang="0">
                  <a:pos x="T2" y="T3"/>
                </a:cxn>
                <a:cxn ang="0">
                  <a:pos x="T4" y="T5"/>
                </a:cxn>
                <a:cxn ang="0">
                  <a:pos x="T6" y="T7"/>
                </a:cxn>
                <a:cxn ang="0">
                  <a:pos x="T8" y="T9"/>
                </a:cxn>
                <a:cxn ang="0">
                  <a:pos x="T10" y="T11"/>
                </a:cxn>
                <a:cxn ang="0">
                  <a:pos x="T12" y="T13"/>
                </a:cxn>
              </a:cxnLst>
              <a:rect l="0" t="0" r="r" b="b"/>
              <a:pathLst>
                <a:path w="5" h="9">
                  <a:moveTo>
                    <a:pt x="2" y="8"/>
                  </a:moveTo>
                  <a:lnTo>
                    <a:pt x="2" y="8"/>
                  </a:lnTo>
                  <a:cubicBezTo>
                    <a:pt x="1" y="6"/>
                    <a:pt x="0" y="5"/>
                    <a:pt x="0" y="3"/>
                  </a:cubicBezTo>
                  <a:cubicBezTo>
                    <a:pt x="0" y="2"/>
                    <a:pt x="1" y="1"/>
                    <a:pt x="1" y="0"/>
                  </a:cubicBezTo>
                  <a:cubicBezTo>
                    <a:pt x="3" y="1"/>
                    <a:pt x="4" y="2"/>
                    <a:pt x="5" y="4"/>
                  </a:cubicBezTo>
                  <a:cubicBezTo>
                    <a:pt x="4" y="5"/>
                    <a:pt x="4" y="7"/>
                    <a:pt x="3" y="9"/>
                  </a:cubicBezTo>
                  <a:lnTo>
                    <a:pt x="2" y="8"/>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277" name="Freeform 1250"/>
            <p:cNvSpPr>
              <a:spLocks/>
            </p:cNvSpPr>
            <p:nvPr userDrawn="1"/>
          </p:nvSpPr>
          <p:spPr bwMode="auto">
            <a:xfrm>
              <a:off x="324" y="172"/>
              <a:ext cx="3" cy="14"/>
            </a:xfrm>
            <a:custGeom>
              <a:avLst/>
              <a:gdLst>
                <a:gd name="T0" fmla="*/ 4 w 8"/>
                <a:gd name="T1" fmla="*/ 0 h 32"/>
                <a:gd name="T2" fmla="*/ 4 w 8"/>
                <a:gd name="T3" fmla="*/ 0 h 32"/>
                <a:gd name="T4" fmla="*/ 8 w 8"/>
                <a:gd name="T5" fmla="*/ 32 h 32"/>
                <a:gd name="T6" fmla="*/ 7 w 8"/>
                <a:gd name="T7" fmla="*/ 32 h 32"/>
                <a:gd name="T8" fmla="*/ 6 w 8"/>
                <a:gd name="T9" fmla="*/ 31 h 32"/>
                <a:gd name="T10" fmla="*/ 6 w 8"/>
                <a:gd name="T11" fmla="*/ 32 h 32"/>
                <a:gd name="T12" fmla="*/ 0 w 8"/>
                <a:gd name="T13" fmla="*/ 1 h 32"/>
                <a:gd name="T14" fmla="*/ 4 w 8"/>
                <a:gd name="T15" fmla="*/ 0 h 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32">
                  <a:moveTo>
                    <a:pt x="4" y="0"/>
                  </a:moveTo>
                  <a:lnTo>
                    <a:pt x="4" y="0"/>
                  </a:lnTo>
                  <a:lnTo>
                    <a:pt x="8" y="32"/>
                  </a:lnTo>
                  <a:cubicBezTo>
                    <a:pt x="7" y="32"/>
                    <a:pt x="7" y="32"/>
                    <a:pt x="7" y="32"/>
                  </a:cubicBezTo>
                  <a:lnTo>
                    <a:pt x="6" y="31"/>
                  </a:lnTo>
                  <a:cubicBezTo>
                    <a:pt x="6" y="32"/>
                    <a:pt x="6" y="32"/>
                    <a:pt x="6" y="32"/>
                  </a:cubicBezTo>
                  <a:lnTo>
                    <a:pt x="0" y="1"/>
                  </a:lnTo>
                  <a:cubicBezTo>
                    <a:pt x="1" y="0"/>
                    <a:pt x="2" y="0"/>
                    <a:pt x="4"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278" name="Freeform 1251"/>
            <p:cNvSpPr>
              <a:spLocks/>
            </p:cNvSpPr>
            <p:nvPr userDrawn="1"/>
          </p:nvSpPr>
          <p:spPr bwMode="auto">
            <a:xfrm>
              <a:off x="319" y="176"/>
              <a:ext cx="4" cy="4"/>
            </a:xfrm>
            <a:custGeom>
              <a:avLst/>
              <a:gdLst>
                <a:gd name="T0" fmla="*/ 4 w 8"/>
                <a:gd name="T1" fmla="*/ 0 h 9"/>
                <a:gd name="T2" fmla="*/ 4 w 8"/>
                <a:gd name="T3" fmla="*/ 0 h 9"/>
                <a:gd name="T4" fmla="*/ 8 w 8"/>
                <a:gd name="T5" fmla="*/ 5 h 9"/>
                <a:gd name="T6" fmla="*/ 4 w 8"/>
                <a:gd name="T7" fmla="*/ 9 h 9"/>
                <a:gd name="T8" fmla="*/ 0 w 8"/>
                <a:gd name="T9" fmla="*/ 5 h 9"/>
                <a:gd name="T10" fmla="*/ 4 w 8"/>
                <a:gd name="T11" fmla="*/ 0 h 9"/>
              </a:gdLst>
              <a:ahLst/>
              <a:cxnLst>
                <a:cxn ang="0">
                  <a:pos x="T0" y="T1"/>
                </a:cxn>
                <a:cxn ang="0">
                  <a:pos x="T2" y="T3"/>
                </a:cxn>
                <a:cxn ang="0">
                  <a:pos x="T4" y="T5"/>
                </a:cxn>
                <a:cxn ang="0">
                  <a:pos x="T6" y="T7"/>
                </a:cxn>
                <a:cxn ang="0">
                  <a:pos x="T8" y="T9"/>
                </a:cxn>
                <a:cxn ang="0">
                  <a:pos x="T10" y="T11"/>
                </a:cxn>
              </a:cxnLst>
              <a:rect l="0" t="0" r="r" b="b"/>
              <a:pathLst>
                <a:path w="8" h="9">
                  <a:moveTo>
                    <a:pt x="4" y="0"/>
                  </a:moveTo>
                  <a:lnTo>
                    <a:pt x="4" y="0"/>
                  </a:lnTo>
                  <a:cubicBezTo>
                    <a:pt x="5" y="1"/>
                    <a:pt x="7" y="3"/>
                    <a:pt x="8" y="5"/>
                  </a:cubicBezTo>
                  <a:cubicBezTo>
                    <a:pt x="7" y="6"/>
                    <a:pt x="5" y="8"/>
                    <a:pt x="4" y="9"/>
                  </a:cubicBezTo>
                  <a:cubicBezTo>
                    <a:pt x="2" y="8"/>
                    <a:pt x="1" y="6"/>
                    <a:pt x="0" y="5"/>
                  </a:cubicBezTo>
                  <a:cubicBezTo>
                    <a:pt x="1" y="3"/>
                    <a:pt x="3" y="1"/>
                    <a:pt x="4"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279" name="Freeform 1252"/>
            <p:cNvSpPr>
              <a:spLocks/>
            </p:cNvSpPr>
            <p:nvPr userDrawn="1"/>
          </p:nvSpPr>
          <p:spPr bwMode="auto">
            <a:xfrm>
              <a:off x="315" y="176"/>
              <a:ext cx="4" cy="5"/>
            </a:xfrm>
            <a:custGeom>
              <a:avLst/>
              <a:gdLst>
                <a:gd name="T0" fmla="*/ 4 w 8"/>
                <a:gd name="T1" fmla="*/ 11 h 11"/>
                <a:gd name="T2" fmla="*/ 4 w 8"/>
                <a:gd name="T3" fmla="*/ 11 h 11"/>
                <a:gd name="T4" fmla="*/ 0 w 8"/>
                <a:gd name="T5" fmla="*/ 5 h 11"/>
                <a:gd name="T6" fmla="*/ 4 w 8"/>
                <a:gd name="T7" fmla="*/ 0 h 11"/>
                <a:gd name="T8" fmla="*/ 8 w 8"/>
                <a:gd name="T9" fmla="*/ 6 h 11"/>
                <a:gd name="T10" fmla="*/ 4 w 8"/>
                <a:gd name="T11" fmla="*/ 11 h 11"/>
              </a:gdLst>
              <a:ahLst/>
              <a:cxnLst>
                <a:cxn ang="0">
                  <a:pos x="T0" y="T1"/>
                </a:cxn>
                <a:cxn ang="0">
                  <a:pos x="T2" y="T3"/>
                </a:cxn>
                <a:cxn ang="0">
                  <a:pos x="T4" y="T5"/>
                </a:cxn>
                <a:cxn ang="0">
                  <a:pos x="T6" y="T7"/>
                </a:cxn>
                <a:cxn ang="0">
                  <a:pos x="T8" y="T9"/>
                </a:cxn>
                <a:cxn ang="0">
                  <a:pos x="T10" y="T11"/>
                </a:cxn>
              </a:cxnLst>
              <a:rect l="0" t="0" r="r" b="b"/>
              <a:pathLst>
                <a:path w="8" h="11">
                  <a:moveTo>
                    <a:pt x="4" y="11"/>
                  </a:moveTo>
                  <a:lnTo>
                    <a:pt x="4" y="11"/>
                  </a:lnTo>
                  <a:cubicBezTo>
                    <a:pt x="3" y="9"/>
                    <a:pt x="1" y="7"/>
                    <a:pt x="0" y="5"/>
                  </a:cubicBezTo>
                  <a:cubicBezTo>
                    <a:pt x="1" y="4"/>
                    <a:pt x="3" y="2"/>
                    <a:pt x="4" y="0"/>
                  </a:cubicBezTo>
                  <a:cubicBezTo>
                    <a:pt x="5" y="2"/>
                    <a:pt x="7" y="4"/>
                    <a:pt x="8" y="6"/>
                  </a:cubicBezTo>
                  <a:cubicBezTo>
                    <a:pt x="7" y="7"/>
                    <a:pt x="5" y="9"/>
                    <a:pt x="4" y="11"/>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280" name="Freeform 1253"/>
            <p:cNvSpPr>
              <a:spLocks/>
            </p:cNvSpPr>
            <p:nvPr userDrawn="1"/>
          </p:nvSpPr>
          <p:spPr bwMode="auto">
            <a:xfrm>
              <a:off x="317" y="178"/>
              <a:ext cx="3" cy="5"/>
            </a:xfrm>
            <a:custGeom>
              <a:avLst/>
              <a:gdLst>
                <a:gd name="T0" fmla="*/ 4 w 8"/>
                <a:gd name="T1" fmla="*/ 10 h 10"/>
                <a:gd name="T2" fmla="*/ 4 w 8"/>
                <a:gd name="T3" fmla="*/ 10 h 10"/>
                <a:gd name="T4" fmla="*/ 0 w 8"/>
                <a:gd name="T5" fmla="*/ 5 h 10"/>
                <a:gd name="T6" fmla="*/ 4 w 8"/>
                <a:gd name="T7" fmla="*/ 0 h 10"/>
                <a:gd name="T8" fmla="*/ 8 w 8"/>
                <a:gd name="T9" fmla="*/ 5 h 10"/>
                <a:gd name="T10" fmla="*/ 4 w 8"/>
                <a:gd name="T11" fmla="*/ 10 h 10"/>
              </a:gdLst>
              <a:ahLst/>
              <a:cxnLst>
                <a:cxn ang="0">
                  <a:pos x="T0" y="T1"/>
                </a:cxn>
                <a:cxn ang="0">
                  <a:pos x="T2" y="T3"/>
                </a:cxn>
                <a:cxn ang="0">
                  <a:pos x="T4" y="T5"/>
                </a:cxn>
                <a:cxn ang="0">
                  <a:pos x="T6" y="T7"/>
                </a:cxn>
                <a:cxn ang="0">
                  <a:pos x="T8" y="T9"/>
                </a:cxn>
                <a:cxn ang="0">
                  <a:pos x="T10" y="T11"/>
                </a:cxn>
              </a:cxnLst>
              <a:rect l="0" t="0" r="r" b="b"/>
              <a:pathLst>
                <a:path w="8" h="10">
                  <a:moveTo>
                    <a:pt x="4" y="10"/>
                  </a:moveTo>
                  <a:lnTo>
                    <a:pt x="4" y="10"/>
                  </a:lnTo>
                  <a:cubicBezTo>
                    <a:pt x="3" y="8"/>
                    <a:pt x="2" y="7"/>
                    <a:pt x="0" y="5"/>
                  </a:cubicBezTo>
                  <a:cubicBezTo>
                    <a:pt x="2" y="4"/>
                    <a:pt x="3" y="2"/>
                    <a:pt x="4" y="0"/>
                  </a:cubicBezTo>
                  <a:cubicBezTo>
                    <a:pt x="6" y="2"/>
                    <a:pt x="7" y="3"/>
                    <a:pt x="8" y="5"/>
                  </a:cubicBezTo>
                  <a:cubicBezTo>
                    <a:pt x="7" y="7"/>
                    <a:pt x="6" y="8"/>
                    <a:pt x="4" y="1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281" name="Freeform 1254"/>
            <p:cNvSpPr>
              <a:spLocks/>
            </p:cNvSpPr>
            <p:nvPr userDrawn="1"/>
          </p:nvSpPr>
          <p:spPr bwMode="auto">
            <a:xfrm>
              <a:off x="319" y="181"/>
              <a:ext cx="4" cy="4"/>
            </a:xfrm>
            <a:custGeom>
              <a:avLst/>
              <a:gdLst>
                <a:gd name="T0" fmla="*/ 4 w 8"/>
                <a:gd name="T1" fmla="*/ 9 h 9"/>
                <a:gd name="T2" fmla="*/ 4 w 8"/>
                <a:gd name="T3" fmla="*/ 9 h 9"/>
                <a:gd name="T4" fmla="*/ 0 w 8"/>
                <a:gd name="T5" fmla="*/ 4 h 9"/>
                <a:gd name="T6" fmla="*/ 4 w 8"/>
                <a:gd name="T7" fmla="*/ 0 h 9"/>
                <a:gd name="T8" fmla="*/ 8 w 8"/>
                <a:gd name="T9" fmla="*/ 4 h 9"/>
                <a:gd name="T10" fmla="*/ 4 w 8"/>
                <a:gd name="T11" fmla="*/ 9 h 9"/>
              </a:gdLst>
              <a:ahLst/>
              <a:cxnLst>
                <a:cxn ang="0">
                  <a:pos x="T0" y="T1"/>
                </a:cxn>
                <a:cxn ang="0">
                  <a:pos x="T2" y="T3"/>
                </a:cxn>
                <a:cxn ang="0">
                  <a:pos x="T4" y="T5"/>
                </a:cxn>
                <a:cxn ang="0">
                  <a:pos x="T6" y="T7"/>
                </a:cxn>
                <a:cxn ang="0">
                  <a:pos x="T8" y="T9"/>
                </a:cxn>
                <a:cxn ang="0">
                  <a:pos x="T10" y="T11"/>
                </a:cxn>
              </a:cxnLst>
              <a:rect l="0" t="0" r="r" b="b"/>
              <a:pathLst>
                <a:path w="8" h="9">
                  <a:moveTo>
                    <a:pt x="4" y="9"/>
                  </a:moveTo>
                  <a:lnTo>
                    <a:pt x="4" y="9"/>
                  </a:lnTo>
                  <a:cubicBezTo>
                    <a:pt x="2" y="7"/>
                    <a:pt x="1" y="6"/>
                    <a:pt x="0" y="4"/>
                  </a:cubicBezTo>
                  <a:cubicBezTo>
                    <a:pt x="1" y="3"/>
                    <a:pt x="2" y="1"/>
                    <a:pt x="4" y="0"/>
                  </a:cubicBezTo>
                  <a:cubicBezTo>
                    <a:pt x="5" y="1"/>
                    <a:pt x="6" y="3"/>
                    <a:pt x="8" y="4"/>
                  </a:cubicBezTo>
                  <a:cubicBezTo>
                    <a:pt x="6" y="6"/>
                    <a:pt x="5" y="7"/>
                    <a:pt x="4" y="9"/>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282" name="Freeform 1255"/>
            <p:cNvSpPr>
              <a:spLocks/>
            </p:cNvSpPr>
            <p:nvPr userDrawn="1"/>
          </p:nvSpPr>
          <p:spPr bwMode="auto">
            <a:xfrm>
              <a:off x="321" y="183"/>
              <a:ext cx="3" cy="4"/>
            </a:xfrm>
            <a:custGeom>
              <a:avLst/>
              <a:gdLst>
                <a:gd name="T0" fmla="*/ 4 w 8"/>
                <a:gd name="T1" fmla="*/ 8 h 8"/>
                <a:gd name="T2" fmla="*/ 4 w 8"/>
                <a:gd name="T3" fmla="*/ 8 h 8"/>
                <a:gd name="T4" fmla="*/ 0 w 8"/>
                <a:gd name="T5" fmla="*/ 4 h 8"/>
                <a:gd name="T6" fmla="*/ 4 w 8"/>
                <a:gd name="T7" fmla="*/ 0 h 8"/>
                <a:gd name="T8" fmla="*/ 8 w 8"/>
                <a:gd name="T9" fmla="*/ 4 h 8"/>
                <a:gd name="T10" fmla="*/ 4 w 8"/>
                <a:gd name="T11" fmla="*/ 8 h 8"/>
              </a:gdLst>
              <a:ahLst/>
              <a:cxnLst>
                <a:cxn ang="0">
                  <a:pos x="T0" y="T1"/>
                </a:cxn>
                <a:cxn ang="0">
                  <a:pos x="T2" y="T3"/>
                </a:cxn>
                <a:cxn ang="0">
                  <a:pos x="T4" y="T5"/>
                </a:cxn>
                <a:cxn ang="0">
                  <a:pos x="T6" y="T7"/>
                </a:cxn>
                <a:cxn ang="0">
                  <a:pos x="T8" y="T9"/>
                </a:cxn>
                <a:cxn ang="0">
                  <a:pos x="T10" y="T11"/>
                </a:cxn>
              </a:cxnLst>
              <a:rect l="0" t="0" r="r" b="b"/>
              <a:pathLst>
                <a:path w="8" h="8">
                  <a:moveTo>
                    <a:pt x="4" y="8"/>
                  </a:moveTo>
                  <a:lnTo>
                    <a:pt x="4" y="8"/>
                  </a:lnTo>
                  <a:cubicBezTo>
                    <a:pt x="3" y="7"/>
                    <a:pt x="2" y="6"/>
                    <a:pt x="0" y="4"/>
                  </a:cubicBezTo>
                  <a:cubicBezTo>
                    <a:pt x="2" y="3"/>
                    <a:pt x="3" y="1"/>
                    <a:pt x="4" y="0"/>
                  </a:cubicBezTo>
                  <a:cubicBezTo>
                    <a:pt x="5" y="1"/>
                    <a:pt x="7" y="2"/>
                    <a:pt x="8" y="4"/>
                  </a:cubicBezTo>
                  <a:cubicBezTo>
                    <a:pt x="7" y="5"/>
                    <a:pt x="6" y="7"/>
                    <a:pt x="4" y="8"/>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283" name="Freeform 1256"/>
            <p:cNvSpPr>
              <a:spLocks/>
            </p:cNvSpPr>
            <p:nvPr userDrawn="1"/>
          </p:nvSpPr>
          <p:spPr bwMode="auto">
            <a:xfrm>
              <a:off x="313" y="178"/>
              <a:ext cx="3" cy="5"/>
            </a:xfrm>
            <a:custGeom>
              <a:avLst/>
              <a:gdLst>
                <a:gd name="T0" fmla="*/ 3 w 7"/>
                <a:gd name="T1" fmla="*/ 11 h 11"/>
                <a:gd name="T2" fmla="*/ 3 w 7"/>
                <a:gd name="T3" fmla="*/ 11 h 11"/>
                <a:gd name="T4" fmla="*/ 0 w 7"/>
                <a:gd name="T5" fmla="*/ 6 h 11"/>
                <a:gd name="T6" fmla="*/ 4 w 7"/>
                <a:gd name="T7" fmla="*/ 0 h 11"/>
                <a:gd name="T8" fmla="*/ 7 w 7"/>
                <a:gd name="T9" fmla="*/ 5 h 11"/>
                <a:gd name="T10" fmla="*/ 3 w 7"/>
                <a:gd name="T11" fmla="*/ 11 h 11"/>
              </a:gdLst>
              <a:ahLst/>
              <a:cxnLst>
                <a:cxn ang="0">
                  <a:pos x="T0" y="T1"/>
                </a:cxn>
                <a:cxn ang="0">
                  <a:pos x="T2" y="T3"/>
                </a:cxn>
                <a:cxn ang="0">
                  <a:pos x="T4" y="T5"/>
                </a:cxn>
                <a:cxn ang="0">
                  <a:pos x="T6" y="T7"/>
                </a:cxn>
                <a:cxn ang="0">
                  <a:pos x="T8" y="T9"/>
                </a:cxn>
                <a:cxn ang="0">
                  <a:pos x="T10" y="T11"/>
                </a:cxn>
              </a:cxnLst>
              <a:rect l="0" t="0" r="r" b="b"/>
              <a:pathLst>
                <a:path w="7" h="11">
                  <a:moveTo>
                    <a:pt x="3" y="11"/>
                  </a:moveTo>
                  <a:lnTo>
                    <a:pt x="3" y="11"/>
                  </a:lnTo>
                  <a:cubicBezTo>
                    <a:pt x="2" y="10"/>
                    <a:pt x="1" y="8"/>
                    <a:pt x="0" y="6"/>
                  </a:cubicBezTo>
                  <a:cubicBezTo>
                    <a:pt x="1" y="4"/>
                    <a:pt x="2" y="2"/>
                    <a:pt x="4" y="0"/>
                  </a:cubicBezTo>
                  <a:cubicBezTo>
                    <a:pt x="5" y="2"/>
                    <a:pt x="6" y="4"/>
                    <a:pt x="7" y="5"/>
                  </a:cubicBezTo>
                  <a:cubicBezTo>
                    <a:pt x="6" y="7"/>
                    <a:pt x="5" y="9"/>
                    <a:pt x="3" y="11"/>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284" name="Freeform 1257"/>
            <p:cNvSpPr>
              <a:spLocks/>
            </p:cNvSpPr>
            <p:nvPr userDrawn="1"/>
          </p:nvSpPr>
          <p:spPr bwMode="auto">
            <a:xfrm>
              <a:off x="315" y="181"/>
              <a:ext cx="4" cy="5"/>
            </a:xfrm>
            <a:custGeom>
              <a:avLst/>
              <a:gdLst>
                <a:gd name="T0" fmla="*/ 4 w 8"/>
                <a:gd name="T1" fmla="*/ 10 h 10"/>
                <a:gd name="T2" fmla="*/ 4 w 8"/>
                <a:gd name="T3" fmla="*/ 10 h 10"/>
                <a:gd name="T4" fmla="*/ 0 w 8"/>
                <a:gd name="T5" fmla="*/ 6 h 10"/>
                <a:gd name="T6" fmla="*/ 4 w 8"/>
                <a:gd name="T7" fmla="*/ 0 h 10"/>
                <a:gd name="T8" fmla="*/ 8 w 8"/>
                <a:gd name="T9" fmla="*/ 5 h 10"/>
                <a:gd name="T10" fmla="*/ 4 w 8"/>
                <a:gd name="T11" fmla="*/ 10 h 10"/>
              </a:gdLst>
              <a:ahLst/>
              <a:cxnLst>
                <a:cxn ang="0">
                  <a:pos x="T0" y="T1"/>
                </a:cxn>
                <a:cxn ang="0">
                  <a:pos x="T2" y="T3"/>
                </a:cxn>
                <a:cxn ang="0">
                  <a:pos x="T4" y="T5"/>
                </a:cxn>
                <a:cxn ang="0">
                  <a:pos x="T6" y="T7"/>
                </a:cxn>
                <a:cxn ang="0">
                  <a:pos x="T8" y="T9"/>
                </a:cxn>
                <a:cxn ang="0">
                  <a:pos x="T10" y="T11"/>
                </a:cxn>
              </a:cxnLst>
              <a:rect l="0" t="0" r="r" b="b"/>
              <a:pathLst>
                <a:path w="8" h="10">
                  <a:moveTo>
                    <a:pt x="4" y="10"/>
                  </a:moveTo>
                  <a:lnTo>
                    <a:pt x="4" y="10"/>
                  </a:lnTo>
                  <a:cubicBezTo>
                    <a:pt x="2" y="9"/>
                    <a:pt x="1" y="7"/>
                    <a:pt x="0" y="6"/>
                  </a:cubicBezTo>
                  <a:cubicBezTo>
                    <a:pt x="1" y="4"/>
                    <a:pt x="3" y="2"/>
                    <a:pt x="4" y="0"/>
                  </a:cubicBezTo>
                  <a:cubicBezTo>
                    <a:pt x="5" y="2"/>
                    <a:pt x="6" y="3"/>
                    <a:pt x="8" y="5"/>
                  </a:cubicBezTo>
                  <a:cubicBezTo>
                    <a:pt x="6" y="6"/>
                    <a:pt x="5" y="8"/>
                    <a:pt x="4" y="1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285" name="Freeform 1258"/>
            <p:cNvSpPr>
              <a:spLocks/>
            </p:cNvSpPr>
            <p:nvPr userDrawn="1"/>
          </p:nvSpPr>
          <p:spPr bwMode="auto">
            <a:xfrm>
              <a:off x="317" y="183"/>
              <a:ext cx="3" cy="5"/>
            </a:xfrm>
            <a:custGeom>
              <a:avLst/>
              <a:gdLst>
                <a:gd name="T0" fmla="*/ 4 w 8"/>
                <a:gd name="T1" fmla="*/ 10 h 10"/>
                <a:gd name="T2" fmla="*/ 4 w 8"/>
                <a:gd name="T3" fmla="*/ 10 h 10"/>
                <a:gd name="T4" fmla="*/ 0 w 8"/>
                <a:gd name="T5" fmla="*/ 6 h 10"/>
                <a:gd name="T6" fmla="*/ 4 w 8"/>
                <a:gd name="T7" fmla="*/ 0 h 10"/>
                <a:gd name="T8" fmla="*/ 8 w 8"/>
                <a:gd name="T9" fmla="*/ 4 h 10"/>
                <a:gd name="T10" fmla="*/ 5 w 8"/>
                <a:gd name="T11" fmla="*/ 9 h 10"/>
                <a:gd name="T12" fmla="*/ 5 w 8"/>
                <a:gd name="T13" fmla="*/ 9 h 10"/>
                <a:gd name="T14" fmla="*/ 4 w 8"/>
                <a:gd name="T15" fmla="*/ 9 h 10"/>
                <a:gd name="T16" fmla="*/ 4 w 8"/>
                <a:gd name="T17" fmla="*/ 10 h 10"/>
                <a:gd name="T18" fmla="*/ 4 w 8"/>
                <a:gd name="T19" fmla="*/ 1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10">
                  <a:moveTo>
                    <a:pt x="4" y="10"/>
                  </a:moveTo>
                  <a:lnTo>
                    <a:pt x="4" y="10"/>
                  </a:lnTo>
                  <a:cubicBezTo>
                    <a:pt x="3" y="9"/>
                    <a:pt x="1" y="7"/>
                    <a:pt x="0" y="6"/>
                  </a:cubicBezTo>
                  <a:cubicBezTo>
                    <a:pt x="1" y="4"/>
                    <a:pt x="3" y="2"/>
                    <a:pt x="4" y="0"/>
                  </a:cubicBezTo>
                  <a:cubicBezTo>
                    <a:pt x="6" y="2"/>
                    <a:pt x="7" y="3"/>
                    <a:pt x="8" y="4"/>
                  </a:cubicBezTo>
                  <a:cubicBezTo>
                    <a:pt x="7" y="6"/>
                    <a:pt x="6" y="7"/>
                    <a:pt x="5" y="9"/>
                  </a:cubicBezTo>
                  <a:cubicBezTo>
                    <a:pt x="5" y="9"/>
                    <a:pt x="5" y="9"/>
                    <a:pt x="5" y="9"/>
                  </a:cubicBezTo>
                  <a:lnTo>
                    <a:pt x="4" y="9"/>
                  </a:lnTo>
                  <a:cubicBezTo>
                    <a:pt x="4" y="9"/>
                    <a:pt x="4" y="9"/>
                    <a:pt x="4" y="10"/>
                  </a:cubicBezTo>
                  <a:lnTo>
                    <a:pt x="4" y="10"/>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286" name="Freeform 1259"/>
            <p:cNvSpPr>
              <a:spLocks/>
            </p:cNvSpPr>
            <p:nvPr userDrawn="1"/>
          </p:nvSpPr>
          <p:spPr bwMode="auto">
            <a:xfrm>
              <a:off x="320" y="186"/>
              <a:ext cx="3" cy="2"/>
            </a:xfrm>
            <a:custGeom>
              <a:avLst/>
              <a:gdLst>
                <a:gd name="T0" fmla="*/ 0 w 7"/>
                <a:gd name="T1" fmla="*/ 4 h 5"/>
                <a:gd name="T2" fmla="*/ 0 w 7"/>
                <a:gd name="T3" fmla="*/ 4 h 5"/>
                <a:gd name="T4" fmla="*/ 3 w 7"/>
                <a:gd name="T5" fmla="*/ 0 h 5"/>
                <a:gd name="T6" fmla="*/ 7 w 7"/>
                <a:gd name="T7" fmla="*/ 4 h 5"/>
                <a:gd name="T8" fmla="*/ 6 w 7"/>
                <a:gd name="T9" fmla="*/ 5 h 5"/>
                <a:gd name="T10" fmla="*/ 0 w 7"/>
                <a:gd name="T11" fmla="*/ 4 h 5"/>
              </a:gdLst>
              <a:ahLst/>
              <a:cxnLst>
                <a:cxn ang="0">
                  <a:pos x="T0" y="T1"/>
                </a:cxn>
                <a:cxn ang="0">
                  <a:pos x="T2" y="T3"/>
                </a:cxn>
                <a:cxn ang="0">
                  <a:pos x="T4" y="T5"/>
                </a:cxn>
                <a:cxn ang="0">
                  <a:pos x="T6" y="T7"/>
                </a:cxn>
                <a:cxn ang="0">
                  <a:pos x="T8" y="T9"/>
                </a:cxn>
                <a:cxn ang="0">
                  <a:pos x="T10" y="T11"/>
                </a:cxn>
              </a:cxnLst>
              <a:rect l="0" t="0" r="r" b="b"/>
              <a:pathLst>
                <a:path w="7" h="5">
                  <a:moveTo>
                    <a:pt x="0" y="4"/>
                  </a:moveTo>
                  <a:lnTo>
                    <a:pt x="0" y="4"/>
                  </a:lnTo>
                  <a:cubicBezTo>
                    <a:pt x="1" y="2"/>
                    <a:pt x="2" y="1"/>
                    <a:pt x="3" y="0"/>
                  </a:cubicBezTo>
                  <a:cubicBezTo>
                    <a:pt x="4" y="1"/>
                    <a:pt x="6" y="2"/>
                    <a:pt x="7" y="4"/>
                  </a:cubicBezTo>
                  <a:cubicBezTo>
                    <a:pt x="6" y="4"/>
                    <a:pt x="6" y="5"/>
                    <a:pt x="6" y="5"/>
                  </a:cubicBezTo>
                  <a:cubicBezTo>
                    <a:pt x="3" y="4"/>
                    <a:pt x="1" y="4"/>
                    <a:pt x="0" y="4"/>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287" name="Freeform 1260"/>
            <p:cNvSpPr>
              <a:spLocks/>
            </p:cNvSpPr>
            <p:nvPr userDrawn="1"/>
          </p:nvSpPr>
          <p:spPr bwMode="auto">
            <a:xfrm>
              <a:off x="319" y="188"/>
              <a:ext cx="0" cy="0"/>
            </a:xfrm>
            <a:custGeom>
              <a:avLst/>
              <a:gdLst/>
              <a:ahLst/>
              <a:cxnLst>
                <a:cxn ang="0">
                  <a:pos x="0" y="0"/>
                </a:cxn>
                <a:cxn ang="0">
                  <a:pos x="0" y="0"/>
                </a:cxn>
                <a:cxn ang="0">
                  <a:pos x="0" y="0"/>
                </a:cxn>
                <a:cxn ang="0">
                  <a:pos x="0" y="0"/>
                </a:cxn>
                <a:cxn ang="0">
                  <a:pos x="0" y="0"/>
                </a:cxn>
              </a:cxnLst>
              <a:rect l="0" t="0" r="r" b="b"/>
              <a:pathLst>
                <a:path>
                  <a:moveTo>
                    <a:pt x="0" y="0"/>
                  </a:moveTo>
                  <a:lnTo>
                    <a:pt x="0" y="0"/>
                  </a:lnTo>
                  <a:lnTo>
                    <a:pt x="0" y="0"/>
                  </a:lnTo>
                  <a:lnTo>
                    <a:pt x="0" y="0"/>
                  </a:lnTo>
                  <a:cubicBezTo>
                    <a:pt x="0" y="0"/>
                    <a:pt x="0" y="0"/>
                    <a:pt x="0"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288" name="Freeform 1261"/>
            <p:cNvSpPr>
              <a:spLocks/>
            </p:cNvSpPr>
            <p:nvPr userDrawn="1"/>
          </p:nvSpPr>
          <p:spPr bwMode="auto">
            <a:xfrm>
              <a:off x="323" y="187"/>
              <a:ext cx="2" cy="2"/>
            </a:xfrm>
            <a:custGeom>
              <a:avLst/>
              <a:gdLst>
                <a:gd name="T0" fmla="*/ 0 w 5"/>
                <a:gd name="T1" fmla="*/ 2 h 4"/>
                <a:gd name="T2" fmla="*/ 0 w 5"/>
                <a:gd name="T3" fmla="*/ 2 h 4"/>
                <a:gd name="T4" fmla="*/ 1 w 5"/>
                <a:gd name="T5" fmla="*/ 0 h 4"/>
                <a:gd name="T6" fmla="*/ 5 w 5"/>
                <a:gd name="T7" fmla="*/ 4 h 4"/>
                <a:gd name="T8" fmla="*/ 4 w 5"/>
                <a:gd name="T9" fmla="*/ 4 h 4"/>
                <a:gd name="T10" fmla="*/ 3 w 5"/>
                <a:gd name="T11" fmla="*/ 4 h 4"/>
                <a:gd name="T12" fmla="*/ 0 w 5"/>
                <a:gd name="T13" fmla="*/ 2 h 4"/>
              </a:gdLst>
              <a:ahLst/>
              <a:cxnLst>
                <a:cxn ang="0">
                  <a:pos x="T0" y="T1"/>
                </a:cxn>
                <a:cxn ang="0">
                  <a:pos x="T2" y="T3"/>
                </a:cxn>
                <a:cxn ang="0">
                  <a:pos x="T4" y="T5"/>
                </a:cxn>
                <a:cxn ang="0">
                  <a:pos x="T6" y="T7"/>
                </a:cxn>
                <a:cxn ang="0">
                  <a:pos x="T8" y="T9"/>
                </a:cxn>
                <a:cxn ang="0">
                  <a:pos x="T10" y="T11"/>
                </a:cxn>
                <a:cxn ang="0">
                  <a:pos x="T12" y="T13"/>
                </a:cxn>
              </a:cxnLst>
              <a:rect l="0" t="0" r="r" b="b"/>
              <a:pathLst>
                <a:path w="5" h="4">
                  <a:moveTo>
                    <a:pt x="0" y="2"/>
                  </a:moveTo>
                  <a:lnTo>
                    <a:pt x="0" y="2"/>
                  </a:lnTo>
                  <a:cubicBezTo>
                    <a:pt x="0" y="1"/>
                    <a:pt x="0" y="1"/>
                    <a:pt x="1" y="0"/>
                  </a:cubicBezTo>
                  <a:cubicBezTo>
                    <a:pt x="2" y="1"/>
                    <a:pt x="3" y="2"/>
                    <a:pt x="5" y="4"/>
                  </a:cubicBezTo>
                  <a:lnTo>
                    <a:pt x="4" y="4"/>
                  </a:lnTo>
                  <a:cubicBezTo>
                    <a:pt x="4" y="4"/>
                    <a:pt x="3" y="4"/>
                    <a:pt x="3" y="4"/>
                  </a:cubicBezTo>
                  <a:cubicBezTo>
                    <a:pt x="2" y="3"/>
                    <a:pt x="1" y="2"/>
                    <a:pt x="0" y="2"/>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289" name="Rectangle 1262"/>
            <p:cNvSpPr>
              <a:spLocks noChangeArrowheads="1"/>
            </p:cNvSpPr>
            <p:nvPr userDrawn="1"/>
          </p:nvSpPr>
          <p:spPr bwMode="auto">
            <a:xfrm>
              <a:off x="321" y="191"/>
              <a:ext cx="1" cy="1"/>
            </a:xfrm>
            <a:prstGeom prst="rect">
              <a:avLst/>
            </a:prstGeom>
            <a:solidFill>
              <a:srgbClr val="D5A03C"/>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ru-RU" dirty="0"/>
            </a:p>
          </p:txBody>
        </p:sp>
        <p:sp>
          <p:nvSpPr>
            <p:cNvPr id="290" name="Freeform 1263"/>
            <p:cNvSpPr>
              <a:spLocks/>
            </p:cNvSpPr>
            <p:nvPr userDrawn="1"/>
          </p:nvSpPr>
          <p:spPr bwMode="auto">
            <a:xfrm>
              <a:off x="320" y="192"/>
              <a:ext cx="2" cy="2"/>
            </a:xfrm>
            <a:custGeom>
              <a:avLst/>
              <a:gdLst>
                <a:gd name="T0" fmla="*/ 3 w 4"/>
                <a:gd name="T1" fmla="*/ 3 h 3"/>
                <a:gd name="T2" fmla="*/ 3 w 4"/>
                <a:gd name="T3" fmla="*/ 3 h 3"/>
                <a:gd name="T4" fmla="*/ 0 w 4"/>
                <a:gd name="T5" fmla="*/ 0 h 3"/>
                <a:gd name="T6" fmla="*/ 0 w 4"/>
                <a:gd name="T7" fmla="*/ 0 h 3"/>
                <a:gd name="T8" fmla="*/ 4 w 4"/>
                <a:gd name="T9" fmla="*/ 3 h 3"/>
                <a:gd name="T10" fmla="*/ 3 w 4"/>
                <a:gd name="T11" fmla="*/ 3 h 3"/>
              </a:gdLst>
              <a:ahLst/>
              <a:cxnLst>
                <a:cxn ang="0">
                  <a:pos x="T0" y="T1"/>
                </a:cxn>
                <a:cxn ang="0">
                  <a:pos x="T2" y="T3"/>
                </a:cxn>
                <a:cxn ang="0">
                  <a:pos x="T4" y="T5"/>
                </a:cxn>
                <a:cxn ang="0">
                  <a:pos x="T6" y="T7"/>
                </a:cxn>
                <a:cxn ang="0">
                  <a:pos x="T8" y="T9"/>
                </a:cxn>
                <a:cxn ang="0">
                  <a:pos x="T10" y="T11"/>
                </a:cxn>
              </a:cxnLst>
              <a:rect l="0" t="0" r="r" b="b"/>
              <a:pathLst>
                <a:path w="4" h="3">
                  <a:moveTo>
                    <a:pt x="3" y="3"/>
                  </a:moveTo>
                  <a:lnTo>
                    <a:pt x="3" y="3"/>
                  </a:lnTo>
                  <a:cubicBezTo>
                    <a:pt x="2" y="2"/>
                    <a:pt x="1" y="1"/>
                    <a:pt x="0" y="0"/>
                  </a:cubicBezTo>
                  <a:lnTo>
                    <a:pt x="0" y="0"/>
                  </a:lnTo>
                  <a:cubicBezTo>
                    <a:pt x="1" y="1"/>
                    <a:pt x="2" y="2"/>
                    <a:pt x="4" y="3"/>
                  </a:cubicBezTo>
                  <a:cubicBezTo>
                    <a:pt x="3" y="3"/>
                    <a:pt x="3" y="3"/>
                    <a:pt x="3" y="3"/>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291" name="Freeform 1264"/>
            <p:cNvSpPr>
              <a:spLocks/>
            </p:cNvSpPr>
            <p:nvPr userDrawn="1"/>
          </p:nvSpPr>
          <p:spPr bwMode="auto">
            <a:xfrm>
              <a:off x="314" y="184"/>
              <a:ext cx="2" cy="4"/>
            </a:xfrm>
            <a:custGeom>
              <a:avLst/>
              <a:gdLst>
                <a:gd name="T0" fmla="*/ 3 w 6"/>
                <a:gd name="T1" fmla="*/ 9 h 9"/>
                <a:gd name="T2" fmla="*/ 3 w 6"/>
                <a:gd name="T3" fmla="*/ 9 h 9"/>
                <a:gd name="T4" fmla="*/ 0 w 6"/>
                <a:gd name="T5" fmla="*/ 4 h 9"/>
                <a:gd name="T6" fmla="*/ 2 w 6"/>
                <a:gd name="T7" fmla="*/ 0 h 9"/>
                <a:gd name="T8" fmla="*/ 6 w 6"/>
                <a:gd name="T9" fmla="*/ 4 h 9"/>
                <a:gd name="T10" fmla="*/ 3 w 6"/>
                <a:gd name="T11" fmla="*/ 9 h 9"/>
              </a:gdLst>
              <a:ahLst/>
              <a:cxnLst>
                <a:cxn ang="0">
                  <a:pos x="T0" y="T1"/>
                </a:cxn>
                <a:cxn ang="0">
                  <a:pos x="T2" y="T3"/>
                </a:cxn>
                <a:cxn ang="0">
                  <a:pos x="T4" y="T5"/>
                </a:cxn>
                <a:cxn ang="0">
                  <a:pos x="T6" y="T7"/>
                </a:cxn>
                <a:cxn ang="0">
                  <a:pos x="T8" y="T9"/>
                </a:cxn>
                <a:cxn ang="0">
                  <a:pos x="T10" y="T11"/>
                </a:cxn>
              </a:cxnLst>
              <a:rect l="0" t="0" r="r" b="b"/>
              <a:pathLst>
                <a:path w="6" h="9">
                  <a:moveTo>
                    <a:pt x="3" y="9"/>
                  </a:moveTo>
                  <a:lnTo>
                    <a:pt x="3" y="9"/>
                  </a:lnTo>
                  <a:cubicBezTo>
                    <a:pt x="2" y="7"/>
                    <a:pt x="1" y="6"/>
                    <a:pt x="0" y="4"/>
                  </a:cubicBezTo>
                  <a:cubicBezTo>
                    <a:pt x="0" y="3"/>
                    <a:pt x="1" y="1"/>
                    <a:pt x="2" y="0"/>
                  </a:cubicBezTo>
                  <a:cubicBezTo>
                    <a:pt x="4" y="1"/>
                    <a:pt x="5" y="3"/>
                    <a:pt x="6" y="4"/>
                  </a:cubicBezTo>
                  <a:cubicBezTo>
                    <a:pt x="5" y="6"/>
                    <a:pt x="4" y="7"/>
                    <a:pt x="3" y="9"/>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292" name="Freeform 1265"/>
            <p:cNvSpPr>
              <a:spLocks/>
            </p:cNvSpPr>
            <p:nvPr userDrawn="1"/>
          </p:nvSpPr>
          <p:spPr bwMode="auto">
            <a:xfrm>
              <a:off x="315" y="186"/>
              <a:ext cx="4" cy="4"/>
            </a:xfrm>
            <a:custGeom>
              <a:avLst/>
              <a:gdLst>
                <a:gd name="T0" fmla="*/ 4 w 7"/>
                <a:gd name="T1" fmla="*/ 8 h 8"/>
                <a:gd name="T2" fmla="*/ 4 w 7"/>
                <a:gd name="T3" fmla="*/ 8 h 8"/>
                <a:gd name="T4" fmla="*/ 0 w 7"/>
                <a:gd name="T5" fmla="*/ 4 h 8"/>
                <a:gd name="T6" fmla="*/ 3 w 7"/>
                <a:gd name="T7" fmla="*/ 0 h 8"/>
                <a:gd name="T8" fmla="*/ 7 w 7"/>
                <a:gd name="T9" fmla="*/ 4 h 8"/>
                <a:gd name="T10" fmla="*/ 4 w 7"/>
                <a:gd name="T11" fmla="*/ 8 h 8"/>
              </a:gdLst>
              <a:ahLst/>
              <a:cxnLst>
                <a:cxn ang="0">
                  <a:pos x="T0" y="T1"/>
                </a:cxn>
                <a:cxn ang="0">
                  <a:pos x="T2" y="T3"/>
                </a:cxn>
                <a:cxn ang="0">
                  <a:pos x="T4" y="T5"/>
                </a:cxn>
                <a:cxn ang="0">
                  <a:pos x="T6" y="T7"/>
                </a:cxn>
                <a:cxn ang="0">
                  <a:pos x="T8" y="T9"/>
                </a:cxn>
                <a:cxn ang="0">
                  <a:pos x="T10" y="T11"/>
                </a:cxn>
              </a:cxnLst>
              <a:rect l="0" t="0" r="r" b="b"/>
              <a:pathLst>
                <a:path w="7" h="8">
                  <a:moveTo>
                    <a:pt x="4" y="8"/>
                  </a:moveTo>
                  <a:lnTo>
                    <a:pt x="4" y="8"/>
                  </a:lnTo>
                  <a:cubicBezTo>
                    <a:pt x="3" y="7"/>
                    <a:pt x="1" y="6"/>
                    <a:pt x="0" y="4"/>
                  </a:cubicBezTo>
                  <a:cubicBezTo>
                    <a:pt x="1" y="3"/>
                    <a:pt x="2" y="1"/>
                    <a:pt x="3" y="0"/>
                  </a:cubicBezTo>
                  <a:cubicBezTo>
                    <a:pt x="4" y="1"/>
                    <a:pt x="5" y="3"/>
                    <a:pt x="7" y="4"/>
                  </a:cubicBezTo>
                  <a:cubicBezTo>
                    <a:pt x="6" y="5"/>
                    <a:pt x="5" y="7"/>
                    <a:pt x="4" y="8"/>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293" name="Freeform 1266"/>
            <p:cNvSpPr>
              <a:spLocks/>
            </p:cNvSpPr>
            <p:nvPr userDrawn="1"/>
          </p:nvSpPr>
          <p:spPr bwMode="auto">
            <a:xfrm>
              <a:off x="318" y="189"/>
              <a:ext cx="2" cy="3"/>
            </a:xfrm>
            <a:custGeom>
              <a:avLst/>
              <a:gdLst>
                <a:gd name="T0" fmla="*/ 4 w 6"/>
                <a:gd name="T1" fmla="*/ 8 h 8"/>
                <a:gd name="T2" fmla="*/ 4 w 6"/>
                <a:gd name="T3" fmla="*/ 8 h 8"/>
                <a:gd name="T4" fmla="*/ 0 w 6"/>
                <a:gd name="T5" fmla="*/ 4 h 8"/>
                <a:gd name="T6" fmla="*/ 2 w 6"/>
                <a:gd name="T7" fmla="*/ 0 h 8"/>
                <a:gd name="T8" fmla="*/ 6 w 6"/>
                <a:gd name="T9" fmla="*/ 3 h 8"/>
                <a:gd name="T10" fmla="*/ 6 w 6"/>
                <a:gd name="T11" fmla="*/ 4 h 8"/>
                <a:gd name="T12" fmla="*/ 3 w 6"/>
                <a:gd name="T13" fmla="*/ 5 h 8"/>
                <a:gd name="T14" fmla="*/ 2 w 6"/>
                <a:gd name="T15" fmla="*/ 5 h 8"/>
                <a:gd name="T16" fmla="*/ 4 w 6"/>
                <a:gd name="T17" fmla="*/ 7 h 8"/>
                <a:gd name="T18" fmla="*/ 4 w 6"/>
                <a:gd name="T19"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8">
                  <a:moveTo>
                    <a:pt x="4" y="8"/>
                  </a:moveTo>
                  <a:lnTo>
                    <a:pt x="4" y="8"/>
                  </a:lnTo>
                  <a:cubicBezTo>
                    <a:pt x="2" y="6"/>
                    <a:pt x="1" y="5"/>
                    <a:pt x="0" y="4"/>
                  </a:cubicBezTo>
                  <a:cubicBezTo>
                    <a:pt x="0" y="2"/>
                    <a:pt x="1" y="1"/>
                    <a:pt x="2" y="0"/>
                  </a:cubicBezTo>
                  <a:cubicBezTo>
                    <a:pt x="3" y="1"/>
                    <a:pt x="5" y="2"/>
                    <a:pt x="6" y="3"/>
                  </a:cubicBezTo>
                  <a:lnTo>
                    <a:pt x="6" y="4"/>
                  </a:lnTo>
                  <a:cubicBezTo>
                    <a:pt x="4" y="4"/>
                    <a:pt x="3" y="5"/>
                    <a:pt x="3" y="5"/>
                  </a:cubicBezTo>
                  <a:lnTo>
                    <a:pt x="2" y="5"/>
                  </a:lnTo>
                  <a:cubicBezTo>
                    <a:pt x="3" y="6"/>
                    <a:pt x="3" y="6"/>
                    <a:pt x="4" y="7"/>
                  </a:cubicBezTo>
                  <a:lnTo>
                    <a:pt x="4" y="8"/>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294" name="Freeform 1267"/>
            <p:cNvSpPr>
              <a:spLocks/>
            </p:cNvSpPr>
            <p:nvPr userDrawn="1"/>
          </p:nvSpPr>
          <p:spPr bwMode="auto">
            <a:xfrm>
              <a:off x="319" y="193"/>
              <a:ext cx="2" cy="2"/>
            </a:xfrm>
            <a:custGeom>
              <a:avLst/>
              <a:gdLst>
                <a:gd name="T0" fmla="*/ 2 w 6"/>
                <a:gd name="T1" fmla="*/ 0 h 5"/>
                <a:gd name="T2" fmla="*/ 2 w 6"/>
                <a:gd name="T3" fmla="*/ 0 h 5"/>
                <a:gd name="T4" fmla="*/ 5 w 6"/>
                <a:gd name="T5" fmla="*/ 2 h 5"/>
                <a:gd name="T6" fmla="*/ 4 w 6"/>
                <a:gd name="T7" fmla="*/ 2 h 5"/>
                <a:gd name="T8" fmla="*/ 6 w 6"/>
                <a:gd name="T9" fmla="*/ 4 h 5"/>
                <a:gd name="T10" fmla="*/ 6 w 6"/>
                <a:gd name="T11" fmla="*/ 4 h 5"/>
                <a:gd name="T12" fmla="*/ 2 w 6"/>
                <a:gd name="T13" fmla="*/ 5 h 5"/>
                <a:gd name="T14" fmla="*/ 0 w 6"/>
                <a:gd name="T15" fmla="*/ 4 h 5"/>
                <a:gd name="T16" fmla="*/ 2 w 6"/>
                <a:gd name="T17"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5">
                  <a:moveTo>
                    <a:pt x="2" y="0"/>
                  </a:moveTo>
                  <a:lnTo>
                    <a:pt x="2" y="0"/>
                  </a:lnTo>
                  <a:lnTo>
                    <a:pt x="5" y="2"/>
                  </a:lnTo>
                  <a:lnTo>
                    <a:pt x="4" y="2"/>
                  </a:lnTo>
                  <a:cubicBezTo>
                    <a:pt x="5" y="3"/>
                    <a:pt x="5" y="4"/>
                    <a:pt x="6" y="4"/>
                  </a:cubicBezTo>
                  <a:lnTo>
                    <a:pt x="6" y="4"/>
                  </a:lnTo>
                  <a:cubicBezTo>
                    <a:pt x="4" y="4"/>
                    <a:pt x="3" y="5"/>
                    <a:pt x="2" y="5"/>
                  </a:cubicBezTo>
                  <a:lnTo>
                    <a:pt x="0" y="4"/>
                  </a:lnTo>
                  <a:cubicBezTo>
                    <a:pt x="1" y="3"/>
                    <a:pt x="1" y="1"/>
                    <a:pt x="2"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295" name="Freeform 1268"/>
            <p:cNvSpPr>
              <a:spLocks/>
            </p:cNvSpPr>
            <p:nvPr userDrawn="1"/>
          </p:nvSpPr>
          <p:spPr bwMode="auto">
            <a:xfrm>
              <a:off x="316" y="191"/>
              <a:ext cx="3" cy="3"/>
            </a:xfrm>
            <a:custGeom>
              <a:avLst/>
              <a:gdLst>
                <a:gd name="T0" fmla="*/ 3 w 7"/>
                <a:gd name="T1" fmla="*/ 0 h 8"/>
                <a:gd name="T2" fmla="*/ 3 w 7"/>
                <a:gd name="T3" fmla="*/ 0 h 8"/>
                <a:gd name="T4" fmla="*/ 7 w 7"/>
                <a:gd name="T5" fmla="*/ 4 h 8"/>
                <a:gd name="T6" fmla="*/ 5 w 7"/>
                <a:gd name="T7" fmla="*/ 8 h 8"/>
                <a:gd name="T8" fmla="*/ 0 w 7"/>
                <a:gd name="T9" fmla="*/ 5 h 8"/>
                <a:gd name="T10" fmla="*/ 3 w 7"/>
                <a:gd name="T11" fmla="*/ 0 h 8"/>
              </a:gdLst>
              <a:ahLst/>
              <a:cxnLst>
                <a:cxn ang="0">
                  <a:pos x="T0" y="T1"/>
                </a:cxn>
                <a:cxn ang="0">
                  <a:pos x="T2" y="T3"/>
                </a:cxn>
                <a:cxn ang="0">
                  <a:pos x="T4" y="T5"/>
                </a:cxn>
                <a:cxn ang="0">
                  <a:pos x="T6" y="T7"/>
                </a:cxn>
                <a:cxn ang="0">
                  <a:pos x="T8" y="T9"/>
                </a:cxn>
                <a:cxn ang="0">
                  <a:pos x="T10" y="T11"/>
                </a:cxn>
              </a:cxnLst>
              <a:rect l="0" t="0" r="r" b="b"/>
              <a:pathLst>
                <a:path w="7" h="8">
                  <a:moveTo>
                    <a:pt x="3" y="0"/>
                  </a:moveTo>
                  <a:lnTo>
                    <a:pt x="3" y="0"/>
                  </a:lnTo>
                  <a:cubicBezTo>
                    <a:pt x="4" y="2"/>
                    <a:pt x="6" y="3"/>
                    <a:pt x="7" y="4"/>
                  </a:cubicBezTo>
                  <a:cubicBezTo>
                    <a:pt x="7" y="6"/>
                    <a:pt x="6" y="7"/>
                    <a:pt x="5" y="8"/>
                  </a:cubicBezTo>
                  <a:cubicBezTo>
                    <a:pt x="3" y="7"/>
                    <a:pt x="2" y="6"/>
                    <a:pt x="0" y="5"/>
                  </a:cubicBezTo>
                  <a:cubicBezTo>
                    <a:pt x="1" y="4"/>
                    <a:pt x="2" y="2"/>
                    <a:pt x="3"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296" name="Freeform 1269"/>
            <p:cNvSpPr>
              <a:spLocks/>
            </p:cNvSpPr>
            <p:nvPr userDrawn="1"/>
          </p:nvSpPr>
          <p:spPr bwMode="auto">
            <a:xfrm>
              <a:off x="328" y="184"/>
              <a:ext cx="1" cy="2"/>
            </a:xfrm>
            <a:custGeom>
              <a:avLst/>
              <a:gdLst>
                <a:gd name="T0" fmla="*/ 1 w 2"/>
                <a:gd name="T1" fmla="*/ 0 h 3"/>
                <a:gd name="T2" fmla="*/ 1 w 2"/>
                <a:gd name="T3" fmla="*/ 0 h 3"/>
                <a:gd name="T4" fmla="*/ 2 w 2"/>
                <a:gd name="T5" fmla="*/ 3 h 3"/>
                <a:gd name="T6" fmla="*/ 0 w 2"/>
                <a:gd name="T7" fmla="*/ 3 h 3"/>
                <a:gd name="T8" fmla="*/ 0 w 2"/>
                <a:gd name="T9" fmla="*/ 1 h 3"/>
                <a:gd name="T10" fmla="*/ 1 w 2"/>
                <a:gd name="T11" fmla="*/ 0 h 3"/>
              </a:gdLst>
              <a:ahLst/>
              <a:cxnLst>
                <a:cxn ang="0">
                  <a:pos x="T0" y="T1"/>
                </a:cxn>
                <a:cxn ang="0">
                  <a:pos x="T2" y="T3"/>
                </a:cxn>
                <a:cxn ang="0">
                  <a:pos x="T4" y="T5"/>
                </a:cxn>
                <a:cxn ang="0">
                  <a:pos x="T6" y="T7"/>
                </a:cxn>
                <a:cxn ang="0">
                  <a:pos x="T8" y="T9"/>
                </a:cxn>
                <a:cxn ang="0">
                  <a:pos x="T10" y="T11"/>
                </a:cxn>
              </a:cxnLst>
              <a:rect l="0" t="0" r="r" b="b"/>
              <a:pathLst>
                <a:path w="2" h="3">
                  <a:moveTo>
                    <a:pt x="1" y="0"/>
                  </a:moveTo>
                  <a:lnTo>
                    <a:pt x="1" y="0"/>
                  </a:lnTo>
                  <a:lnTo>
                    <a:pt x="2" y="3"/>
                  </a:lnTo>
                  <a:lnTo>
                    <a:pt x="0" y="3"/>
                  </a:lnTo>
                  <a:lnTo>
                    <a:pt x="0" y="1"/>
                  </a:lnTo>
                  <a:lnTo>
                    <a:pt x="1" y="0"/>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297" name="Freeform 1270"/>
            <p:cNvSpPr>
              <a:spLocks/>
            </p:cNvSpPr>
            <p:nvPr userDrawn="1"/>
          </p:nvSpPr>
          <p:spPr bwMode="auto">
            <a:xfrm>
              <a:off x="328" y="182"/>
              <a:ext cx="0" cy="2"/>
            </a:xfrm>
            <a:custGeom>
              <a:avLst/>
              <a:gdLst>
                <a:gd name="T0" fmla="*/ 2 w 2"/>
                <a:gd name="T1" fmla="*/ 0 h 3"/>
                <a:gd name="T2" fmla="*/ 2 w 2"/>
                <a:gd name="T3" fmla="*/ 0 h 3"/>
                <a:gd name="T4" fmla="*/ 2 w 2"/>
                <a:gd name="T5" fmla="*/ 3 h 3"/>
                <a:gd name="T6" fmla="*/ 1 w 2"/>
                <a:gd name="T7" fmla="*/ 3 h 3"/>
                <a:gd name="T8" fmla="*/ 0 w 2"/>
                <a:gd name="T9" fmla="*/ 1 h 3"/>
                <a:gd name="T10" fmla="*/ 2 w 2"/>
                <a:gd name="T11" fmla="*/ 0 h 3"/>
              </a:gdLst>
              <a:ahLst/>
              <a:cxnLst>
                <a:cxn ang="0">
                  <a:pos x="T0" y="T1"/>
                </a:cxn>
                <a:cxn ang="0">
                  <a:pos x="T2" y="T3"/>
                </a:cxn>
                <a:cxn ang="0">
                  <a:pos x="T4" y="T5"/>
                </a:cxn>
                <a:cxn ang="0">
                  <a:pos x="T6" y="T7"/>
                </a:cxn>
                <a:cxn ang="0">
                  <a:pos x="T8" y="T9"/>
                </a:cxn>
                <a:cxn ang="0">
                  <a:pos x="T10" y="T11"/>
                </a:cxn>
              </a:cxnLst>
              <a:rect l="0" t="0" r="r" b="b"/>
              <a:pathLst>
                <a:path w="2" h="3">
                  <a:moveTo>
                    <a:pt x="2" y="0"/>
                  </a:moveTo>
                  <a:lnTo>
                    <a:pt x="2" y="0"/>
                  </a:lnTo>
                  <a:lnTo>
                    <a:pt x="2" y="3"/>
                  </a:lnTo>
                  <a:lnTo>
                    <a:pt x="1" y="3"/>
                  </a:lnTo>
                  <a:lnTo>
                    <a:pt x="0" y="1"/>
                  </a:lnTo>
                  <a:lnTo>
                    <a:pt x="2" y="0"/>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298" name="Freeform 1271"/>
            <p:cNvSpPr>
              <a:spLocks/>
            </p:cNvSpPr>
            <p:nvPr userDrawn="1"/>
          </p:nvSpPr>
          <p:spPr bwMode="auto">
            <a:xfrm>
              <a:off x="328" y="181"/>
              <a:ext cx="0" cy="1"/>
            </a:xfrm>
            <a:custGeom>
              <a:avLst/>
              <a:gdLst>
                <a:gd name="T0" fmla="*/ 2 w 2"/>
                <a:gd name="T1" fmla="*/ 0 h 3"/>
                <a:gd name="T2" fmla="*/ 2 w 2"/>
                <a:gd name="T3" fmla="*/ 0 h 3"/>
                <a:gd name="T4" fmla="*/ 2 w 2"/>
                <a:gd name="T5" fmla="*/ 3 h 3"/>
                <a:gd name="T6" fmla="*/ 0 w 2"/>
                <a:gd name="T7" fmla="*/ 3 h 3"/>
                <a:gd name="T8" fmla="*/ 0 w 2"/>
                <a:gd name="T9" fmla="*/ 1 h 3"/>
                <a:gd name="T10" fmla="*/ 2 w 2"/>
                <a:gd name="T11" fmla="*/ 0 h 3"/>
              </a:gdLst>
              <a:ahLst/>
              <a:cxnLst>
                <a:cxn ang="0">
                  <a:pos x="T0" y="T1"/>
                </a:cxn>
                <a:cxn ang="0">
                  <a:pos x="T2" y="T3"/>
                </a:cxn>
                <a:cxn ang="0">
                  <a:pos x="T4" y="T5"/>
                </a:cxn>
                <a:cxn ang="0">
                  <a:pos x="T6" y="T7"/>
                </a:cxn>
                <a:cxn ang="0">
                  <a:pos x="T8" y="T9"/>
                </a:cxn>
                <a:cxn ang="0">
                  <a:pos x="T10" y="T11"/>
                </a:cxn>
              </a:cxnLst>
              <a:rect l="0" t="0" r="r" b="b"/>
              <a:pathLst>
                <a:path w="2" h="3">
                  <a:moveTo>
                    <a:pt x="2" y="0"/>
                  </a:moveTo>
                  <a:lnTo>
                    <a:pt x="2" y="0"/>
                  </a:lnTo>
                  <a:lnTo>
                    <a:pt x="2" y="3"/>
                  </a:lnTo>
                  <a:lnTo>
                    <a:pt x="0" y="3"/>
                  </a:lnTo>
                  <a:lnTo>
                    <a:pt x="0" y="1"/>
                  </a:lnTo>
                  <a:lnTo>
                    <a:pt x="2" y="0"/>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299" name="Freeform 1272"/>
            <p:cNvSpPr>
              <a:spLocks/>
            </p:cNvSpPr>
            <p:nvPr userDrawn="1"/>
          </p:nvSpPr>
          <p:spPr bwMode="auto">
            <a:xfrm>
              <a:off x="327" y="179"/>
              <a:ext cx="1" cy="1"/>
            </a:xfrm>
            <a:custGeom>
              <a:avLst/>
              <a:gdLst>
                <a:gd name="T0" fmla="*/ 3 w 3"/>
                <a:gd name="T1" fmla="*/ 0 h 3"/>
                <a:gd name="T2" fmla="*/ 3 w 3"/>
                <a:gd name="T3" fmla="*/ 0 h 3"/>
                <a:gd name="T4" fmla="*/ 3 w 3"/>
                <a:gd name="T5" fmla="*/ 2 h 3"/>
                <a:gd name="T6" fmla="*/ 0 w 3"/>
                <a:gd name="T7" fmla="*/ 3 h 3"/>
                <a:gd name="T8" fmla="*/ 0 w 3"/>
                <a:gd name="T9" fmla="*/ 1 h 3"/>
                <a:gd name="T10" fmla="*/ 3 w 3"/>
                <a:gd name="T11" fmla="*/ 0 h 3"/>
              </a:gdLst>
              <a:ahLst/>
              <a:cxnLst>
                <a:cxn ang="0">
                  <a:pos x="T0" y="T1"/>
                </a:cxn>
                <a:cxn ang="0">
                  <a:pos x="T2" y="T3"/>
                </a:cxn>
                <a:cxn ang="0">
                  <a:pos x="T4" y="T5"/>
                </a:cxn>
                <a:cxn ang="0">
                  <a:pos x="T6" y="T7"/>
                </a:cxn>
                <a:cxn ang="0">
                  <a:pos x="T8" y="T9"/>
                </a:cxn>
                <a:cxn ang="0">
                  <a:pos x="T10" y="T11"/>
                </a:cxn>
              </a:cxnLst>
              <a:rect l="0" t="0" r="r" b="b"/>
              <a:pathLst>
                <a:path w="3" h="3">
                  <a:moveTo>
                    <a:pt x="3" y="0"/>
                  </a:moveTo>
                  <a:lnTo>
                    <a:pt x="3" y="0"/>
                  </a:lnTo>
                  <a:lnTo>
                    <a:pt x="3" y="2"/>
                  </a:lnTo>
                  <a:lnTo>
                    <a:pt x="0" y="3"/>
                  </a:lnTo>
                  <a:lnTo>
                    <a:pt x="0" y="1"/>
                  </a:lnTo>
                  <a:lnTo>
                    <a:pt x="3" y="0"/>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300" name="Freeform 1273"/>
            <p:cNvSpPr>
              <a:spLocks/>
            </p:cNvSpPr>
            <p:nvPr userDrawn="1"/>
          </p:nvSpPr>
          <p:spPr bwMode="auto">
            <a:xfrm>
              <a:off x="327" y="177"/>
              <a:ext cx="1" cy="1"/>
            </a:xfrm>
            <a:custGeom>
              <a:avLst/>
              <a:gdLst>
                <a:gd name="T0" fmla="*/ 3 w 3"/>
                <a:gd name="T1" fmla="*/ 0 h 3"/>
                <a:gd name="T2" fmla="*/ 3 w 3"/>
                <a:gd name="T3" fmla="*/ 0 h 3"/>
                <a:gd name="T4" fmla="*/ 3 w 3"/>
                <a:gd name="T5" fmla="*/ 2 h 3"/>
                <a:gd name="T6" fmla="*/ 0 w 3"/>
                <a:gd name="T7" fmla="*/ 3 h 3"/>
                <a:gd name="T8" fmla="*/ 0 w 3"/>
                <a:gd name="T9" fmla="*/ 1 h 3"/>
                <a:gd name="T10" fmla="*/ 3 w 3"/>
                <a:gd name="T11" fmla="*/ 0 h 3"/>
              </a:gdLst>
              <a:ahLst/>
              <a:cxnLst>
                <a:cxn ang="0">
                  <a:pos x="T0" y="T1"/>
                </a:cxn>
                <a:cxn ang="0">
                  <a:pos x="T2" y="T3"/>
                </a:cxn>
                <a:cxn ang="0">
                  <a:pos x="T4" y="T5"/>
                </a:cxn>
                <a:cxn ang="0">
                  <a:pos x="T6" y="T7"/>
                </a:cxn>
                <a:cxn ang="0">
                  <a:pos x="T8" y="T9"/>
                </a:cxn>
                <a:cxn ang="0">
                  <a:pos x="T10" y="T11"/>
                </a:cxn>
              </a:cxnLst>
              <a:rect l="0" t="0" r="r" b="b"/>
              <a:pathLst>
                <a:path w="3" h="3">
                  <a:moveTo>
                    <a:pt x="3" y="0"/>
                  </a:moveTo>
                  <a:lnTo>
                    <a:pt x="3" y="0"/>
                  </a:lnTo>
                  <a:lnTo>
                    <a:pt x="3" y="2"/>
                  </a:lnTo>
                  <a:lnTo>
                    <a:pt x="0" y="3"/>
                  </a:lnTo>
                  <a:lnTo>
                    <a:pt x="0" y="1"/>
                  </a:lnTo>
                  <a:lnTo>
                    <a:pt x="3" y="0"/>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301" name="Freeform 1274"/>
            <p:cNvSpPr>
              <a:spLocks/>
            </p:cNvSpPr>
            <p:nvPr userDrawn="1"/>
          </p:nvSpPr>
          <p:spPr bwMode="auto">
            <a:xfrm>
              <a:off x="327" y="176"/>
              <a:ext cx="1" cy="0"/>
            </a:xfrm>
            <a:custGeom>
              <a:avLst/>
              <a:gdLst>
                <a:gd name="T0" fmla="*/ 3 w 4"/>
                <a:gd name="T1" fmla="*/ 0 h 2"/>
                <a:gd name="T2" fmla="*/ 3 w 4"/>
                <a:gd name="T3" fmla="*/ 0 h 2"/>
                <a:gd name="T4" fmla="*/ 4 w 4"/>
                <a:gd name="T5" fmla="*/ 1 h 2"/>
                <a:gd name="T6" fmla="*/ 0 w 4"/>
                <a:gd name="T7" fmla="*/ 2 h 2"/>
                <a:gd name="T8" fmla="*/ 0 w 4"/>
                <a:gd name="T9" fmla="*/ 0 h 2"/>
                <a:gd name="T10" fmla="*/ 3 w 4"/>
                <a:gd name="T11" fmla="*/ 0 h 2"/>
              </a:gdLst>
              <a:ahLst/>
              <a:cxnLst>
                <a:cxn ang="0">
                  <a:pos x="T0" y="T1"/>
                </a:cxn>
                <a:cxn ang="0">
                  <a:pos x="T2" y="T3"/>
                </a:cxn>
                <a:cxn ang="0">
                  <a:pos x="T4" y="T5"/>
                </a:cxn>
                <a:cxn ang="0">
                  <a:pos x="T6" y="T7"/>
                </a:cxn>
                <a:cxn ang="0">
                  <a:pos x="T8" y="T9"/>
                </a:cxn>
                <a:cxn ang="0">
                  <a:pos x="T10" y="T11"/>
                </a:cxn>
              </a:cxnLst>
              <a:rect l="0" t="0" r="r" b="b"/>
              <a:pathLst>
                <a:path w="4" h="2">
                  <a:moveTo>
                    <a:pt x="3" y="0"/>
                  </a:moveTo>
                  <a:lnTo>
                    <a:pt x="3" y="0"/>
                  </a:lnTo>
                  <a:lnTo>
                    <a:pt x="4" y="1"/>
                  </a:lnTo>
                  <a:lnTo>
                    <a:pt x="0" y="2"/>
                  </a:lnTo>
                  <a:lnTo>
                    <a:pt x="0" y="0"/>
                  </a:lnTo>
                  <a:lnTo>
                    <a:pt x="3" y="0"/>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302" name="Freeform 1275"/>
            <p:cNvSpPr>
              <a:spLocks/>
            </p:cNvSpPr>
            <p:nvPr userDrawn="1"/>
          </p:nvSpPr>
          <p:spPr bwMode="auto">
            <a:xfrm>
              <a:off x="327" y="174"/>
              <a:ext cx="1" cy="1"/>
            </a:xfrm>
            <a:custGeom>
              <a:avLst/>
              <a:gdLst>
                <a:gd name="T0" fmla="*/ 3 w 3"/>
                <a:gd name="T1" fmla="*/ 0 h 2"/>
                <a:gd name="T2" fmla="*/ 3 w 3"/>
                <a:gd name="T3" fmla="*/ 0 h 2"/>
                <a:gd name="T4" fmla="*/ 3 w 3"/>
                <a:gd name="T5" fmla="*/ 1 h 2"/>
                <a:gd name="T6" fmla="*/ 0 w 3"/>
                <a:gd name="T7" fmla="*/ 2 h 2"/>
                <a:gd name="T8" fmla="*/ 0 w 3"/>
                <a:gd name="T9" fmla="*/ 0 h 2"/>
                <a:gd name="T10" fmla="*/ 3 w 3"/>
                <a:gd name="T11" fmla="*/ 0 h 2"/>
              </a:gdLst>
              <a:ahLst/>
              <a:cxnLst>
                <a:cxn ang="0">
                  <a:pos x="T0" y="T1"/>
                </a:cxn>
                <a:cxn ang="0">
                  <a:pos x="T2" y="T3"/>
                </a:cxn>
                <a:cxn ang="0">
                  <a:pos x="T4" y="T5"/>
                </a:cxn>
                <a:cxn ang="0">
                  <a:pos x="T6" y="T7"/>
                </a:cxn>
                <a:cxn ang="0">
                  <a:pos x="T8" y="T9"/>
                </a:cxn>
                <a:cxn ang="0">
                  <a:pos x="T10" y="T11"/>
                </a:cxn>
              </a:cxnLst>
              <a:rect l="0" t="0" r="r" b="b"/>
              <a:pathLst>
                <a:path w="3" h="2">
                  <a:moveTo>
                    <a:pt x="3" y="0"/>
                  </a:moveTo>
                  <a:lnTo>
                    <a:pt x="3" y="0"/>
                  </a:lnTo>
                  <a:lnTo>
                    <a:pt x="3" y="1"/>
                  </a:lnTo>
                  <a:lnTo>
                    <a:pt x="0" y="2"/>
                  </a:lnTo>
                  <a:lnTo>
                    <a:pt x="0" y="0"/>
                  </a:lnTo>
                  <a:lnTo>
                    <a:pt x="3" y="0"/>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303" name="Freeform 1276"/>
            <p:cNvSpPr>
              <a:spLocks/>
            </p:cNvSpPr>
            <p:nvPr userDrawn="1"/>
          </p:nvSpPr>
          <p:spPr bwMode="auto">
            <a:xfrm>
              <a:off x="329" y="198"/>
              <a:ext cx="1" cy="1"/>
            </a:xfrm>
            <a:custGeom>
              <a:avLst/>
              <a:gdLst>
                <a:gd name="T0" fmla="*/ 1 w 1"/>
                <a:gd name="T1" fmla="*/ 1 h 1"/>
                <a:gd name="T2" fmla="*/ 1 w 1"/>
                <a:gd name="T3" fmla="*/ 1 h 1"/>
                <a:gd name="T4" fmla="*/ 0 w 1"/>
                <a:gd name="T5" fmla="*/ 0 h 1"/>
                <a:gd name="T6" fmla="*/ 1 w 1"/>
                <a:gd name="T7" fmla="*/ 0 h 1"/>
                <a:gd name="T8" fmla="*/ 1 w 1"/>
                <a:gd name="T9" fmla="*/ 1 h 1"/>
              </a:gdLst>
              <a:ahLst/>
              <a:cxnLst>
                <a:cxn ang="0">
                  <a:pos x="T0" y="T1"/>
                </a:cxn>
                <a:cxn ang="0">
                  <a:pos x="T2" y="T3"/>
                </a:cxn>
                <a:cxn ang="0">
                  <a:pos x="T4" y="T5"/>
                </a:cxn>
                <a:cxn ang="0">
                  <a:pos x="T6" y="T7"/>
                </a:cxn>
                <a:cxn ang="0">
                  <a:pos x="T8" y="T9"/>
                </a:cxn>
              </a:cxnLst>
              <a:rect l="0" t="0" r="r" b="b"/>
              <a:pathLst>
                <a:path w="1" h="1">
                  <a:moveTo>
                    <a:pt x="1" y="1"/>
                  </a:moveTo>
                  <a:lnTo>
                    <a:pt x="1" y="1"/>
                  </a:lnTo>
                  <a:cubicBezTo>
                    <a:pt x="1" y="0"/>
                    <a:pt x="0" y="0"/>
                    <a:pt x="0" y="0"/>
                  </a:cubicBezTo>
                  <a:lnTo>
                    <a:pt x="1" y="0"/>
                  </a:lnTo>
                  <a:cubicBezTo>
                    <a:pt x="1" y="0"/>
                    <a:pt x="1" y="0"/>
                    <a:pt x="1" y="1"/>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304" name="Freeform 1277"/>
            <p:cNvSpPr>
              <a:spLocks/>
            </p:cNvSpPr>
            <p:nvPr userDrawn="1"/>
          </p:nvSpPr>
          <p:spPr bwMode="auto">
            <a:xfrm>
              <a:off x="329" y="199"/>
              <a:ext cx="1" cy="1"/>
            </a:xfrm>
            <a:custGeom>
              <a:avLst/>
              <a:gdLst>
                <a:gd name="T0" fmla="*/ 0 w 2"/>
                <a:gd name="T1" fmla="*/ 2 h 2"/>
                <a:gd name="T2" fmla="*/ 0 w 2"/>
                <a:gd name="T3" fmla="*/ 2 h 2"/>
                <a:gd name="T4" fmla="*/ 1 w 2"/>
                <a:gd name="T5" fmla="*/ 0 h 2"/>
                <a:gd name="T6" fmla="*/ 2 w 2"/>
                <a:gd name="T7" fmla="*/ 2 h 2"/>
                <a:gd name="T8" fmla="*/ 0 w 2"/>
                <a:gd name="T9" fmla="*/ 2 h 2"/>
              </a:gdLst>
              <a:ahLst/>
              <a:cxnLst>
                <a:cxn ang="0">
                  <a:pos x="T0" y="T1"/>
                </a:cxn>
                <a:cxn ang="0">
                  <a:pos x="T2" y="T3"/>
                </a:cxn>
                <a:cxn ang="0">
                  <a:pos x="T4" y="T5"/>
                </a:cxn>
                <a:cxn ang="0">
                  <a:pos x="T6" y="T7"/>
                </a:cxn>
                <a:cxn ang="0">
                  <a:pos x="T8" y="T9"/>
                </a:cxn>
              </a:cxnLst>
              <a:rect l="0" t="0" r="r" b="b"/>
              <a:pathLst>
                <a:path w="2" h="2">
                  <a:moveTo>
                    <a:pt x="0" y="2"/>
                  </a:moveTo>
                  <a:lnTo>
                    <a:pt x="0" y="2"/>
                  </a:lnTo>
                  <a:cubicBezTo>
                    <a:pt x="0" y="1"/>
                    <a:pt x="1" y="1"/>
                    <a:pt x="1" y="0"/>
                  </a:cubicBezTo>
                  <a:cubicBezTo>
                    <a:pt x="1" y="1"/>
                    <a:pt x="1" y="1"/>
                    <a:pt x="2" y="2"/>
                  </a:cubicBezTo>
                  <a:lnTo>
                    <a:pt x="0" y="2"/>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305" name="Freeform 1278"/>
            <p:cNvSpPr>
              <a:spLocks/>
            </p:cNvSpPr>
            <p:nvPr userDrawn="1"/>
          </p:nvSpPr>
          <p:spPr bwMode="auto">
            <a:xfrm>
              <a:off x="327" y="198"/>
              <a:ext cx="1" cy="1"/>
            </a:xfrm>
            <a:custGeom>
              <a:avLst/>
              <a:gdLst>
                <a:gd name="T0" fmla="*/ 1 w 2"/>
                <a:gd name="T1" fmla="*/ 1 h 1"/>
                <a:gd name="T2" fmla="*/ 1 w 2"/>
                <a:gd name="T3" fmla="*/ 1 h 1"/>
                <a:gd name="T4" fmla="*/ 0 w 2"/>
                <a:gd name="T5" fmla="*/ 0 h 1"/>
                <a:gd name="T6" fmla="*/ 2 w 2"/>
                <a:gd name="T7" fmla="*/ 0 h 1"/>
                <a:gd name="T8" fmla="*/ 1 w 2"/>
                <a:gd name="T9" fmla="*/ 1 h 1"/>
              </a:gdLst>
              <a:ahLst/>
              <a:cxnLst>
                <a:cxn ang="0">
                  <a:pos x="T0" y="T1"/>
                </a:cxn>
                <a:cxn ang="0">
                  <a:pos x="T2" y="T3"/>
                </a:cxn>
                <a:cxn ang="0">
                  <a:pos x="T4" y="T5"/>
                </a:cxn>
                <a:cxn ang="0">
                  <a:pos x="T6" y="T7"/>
                </a:cxn>
                <a:cxn ang="0">
                  <a:pos x="T8" y="T9"/>
                </a:cxn>
              </a:cxnLst>
              <a:rect l="0" t="0" r="r" b="b"/>
              <a:pathLst>
                <a:path w="2" h="1">
                  <a:moveTo>
                    <a:pt x="1" y="1"/>
                  </a:moveTo>
                  <a:lnTo>
                    <a:pt x="1" y="1"/>
                  </a:lnTo>
                  <a:cubicBezTo>
                    <a:pt x="1" y="1"/>
                    <a:pt x="1" y="0"/>
                    <a:pt x="0" y="0"/>
                  </a:cubicBezTo>
                  <a:lnTo>
                    <a:pt x="2" y="0"/>
                  </a:lnTo>
                  <a:cubicBezTo>
                    <a:pt x="1" y="0"/>
                    <a:pt x="1" y="1"/>
                    <a:pt x="1" y="1"/>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306" name="Freeform 1279"/>
            <p:cNvSpPr>
              <a:spLocks/>
            </p:cNvSpPr>
            <p:nvPr userDrawn="1"/>
          </p:nvSpPr>
          <p:spPr bwMode="auto">
            <a:xfrm>
              <a:off x="327" y="200"/>
              <a:ext cx="1" cy="0"/>
            </a:xfrm>
            <a:custGeom>
              <a:avLst/>
              <a:gdLst>
                <a:gd name="T0" fmla="*/ 0 w 1"/>
                <a:gd name="T1" fmla="*/ 1 h 1"/>
                <a:gd name="T2" fmla="*/ 0 w 1"/>
                <a:gd name="T3" fmla="*/ 1 h 1"/>
                <a:gd name="T4" fmla="*/ 0 w 1"/>
                <a:gd name="T5" fmla="*/ 0 h 1"/>
                <a:gd name="T6" fmla="*/ 1 w 1"/>
                <a:gd name="T7" fmla="*/ 1 h 1"/>
                <a:gd name="T8" fmla="*/ 0 w 1"/>
                <a:gd name="T9" fmla="*/ 1 h 1"/>
              </a:gdLst>
              <a:ahLst/>
              <a:cxnLst>
                <a:cxn ang="0">
                  <a:pos x="T0" y="T1"/>
                </a:cxn>
                <a:cxn ang="0">
                  <a:pos x="T2" y="T3"/>
                </a:cxn>
                <a:cxn ang="0">
                  <a:pos x="T4" y="T5"/>
                </a:cxn>
                <a:cxn ang="0">
                  <a:pos x="T6" y="T7"/>
                </a:cxn>
                <a:cxn ang="0">
                  <a:pos x="T8" y="T9"/>
                </a:cxn>
              </a:cxnLst>
              <a:rect l="0" t="0" r="r" b="b"/>
              <a:pathLst>
                <a:path w="1" h="1">
                  <a:moveTo>
                    <a:pt x="0" y="1"/>
                  </a:moveTo>
                  <a:lnTo>
                    <a:pt x="0" y="1"/>
                  </a:lnTo>
                  <a:cubicBezTo>
                    <a:pt x="0" y="1"/>
                    <a:pt x="0" y="0"/>
                    <a:pt x="0" y="0"/>
                  </a:cubicBezTo>
                  <a:cubicBezTo>
                    <a:pt x="0" y="0"/>
                    <a:pt x="1" y="1"/>
                    <a:pt x="1" y="1"/>
                  </a:cubicBezTo>
                  <a:lnTo>
                    <a:pt x="0" y="1"/>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307" name="Freeform 1280"/>
            <p:cNvSpPr>
              <a:spLocks/>
            </p:cNvSpPr>
            <p:nvPr userDrawn="1"/>
          </p:nvSpPr>
          <p:spPr bwMode="auto">
            <a:xfrm>
              <a:off x="324" y="198"/>
              <a:ext cx="1" cy="1"/>
            </a:xfrm>
            <a:custGeom>
              <a:avLst/>
              <a:gdLst>
                <a:gd name="T0" fmla="*/ 1 w 1"/>
                <a:gd name="T1" fmla="*/ 1 h 1"/>
                <a:gd name="T2" fmla="*/ 1 w 1"/>
                <a:gd name="T3" fmla="*/ 1 h 1"/>
                <a:gd name="T4" fmla="*/ 0 w 1"/>
                <a:gd name="T5" fmla="*/ 0 h 1"/>
                <a:gd name="T6" fmla="*/ 1 w 1"/>
                <a:gd name="T7" fmla="*/ 0 h 1"/>
                <a:gd name="T8" fmla="*/ 1 w 1"/>
                <a:gd name="T9" fmla="*/ 1 h 1"/>
              </a:gdLst>
              <a:ahLst/>
              <a:cxnLst>
                <a:cxn ang="0">
                  <a:pos x="T0" y="T1"/>
                </a:cxn>
                <a:cxn ang="0">
                  <a:pos x="T2" y="T3"/>
                </a:cxn>
                <a:cxn ang="0">
                  <a:pos x="T4" y="T5"/>
                </a:cxn>
                <a:cxn ang="0">
                  <a:pos x="T6" y="T7"/>
                </a:cxn>
                <a:cxn ang="0">
                  <a:pos x="T8" y="T9"/>
                </a:cxn>
              </a:cxnLst>
              <a:rect l="0" t="0" r="r" b="b"/>
              <a:pathLst>
                <a:path w="1" h="1">
                  <a:moveTo>
                    <a:pt x="1" y="1"/>
                  </a:moveTo>
                  <a:lnTo>
                    <a:pt x="1" y="1"/>
                  </a:lnTo>
                  <a:cubicBezTo>
                    <a:pt x="1" y="1"/>
                    <a:pt x="1" y="1"/>
                    <a:pt x="0" y="0"/>
                  </a:cubicBezTo>
                  <a:lnTo>
                    <a:pt x="1" y="0"/>
                  </a:lnTo>
                  <a:cubicBezTo>
                    <a:pt x="1" y="1"/>
                    <a:pt x="1" y="1"/>
                    <a:pt x="1" y="1"/>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308" name="Freeform 1281"/>
            <p:cNvSpPr>
              <a:spLocks/>
            </p:cNvSpPr>
            <p:nvPr userDrawn="1"/>
          </p:nvSpPr>
          <p:spPr bwMode="auto">
            <a:xfrm>
              <a:off x="325" y="200"/>
              <a:ext cx="0" cy="0"/>
            </a:xfrm>
            <a:custGeom>
              <a:avLst/>
              <a:gdLst>
                <a:gd name="T0" fmla="*/ 0 w 1"/>
                <a:gd name="T1" fmla="*/ 1 h 1"/>
                <a:gd name="T2" fmla="*/ 0 w 1"/>
                <a:gd name="T3" fmla="*/ 1 h 1"/>
                <a:gd name="T4" fmla="*/ 0 w 1"/>
                <a:gd name="T5" fmla="*/ 0 h 1"/>
                <a:gd name="T6" fmla="*/ 1 w 1"/>
                <a:gd name="T7" fmla="*/ 1 h 1"/>
                <a:gd name="T8" fmla="*/ 0 w 1"/>
                <a:gd name="T9" fmla="*/ 1 h 1"/>
              </a:gdLst>
              <a:ahLst/>
              <a:cxnLst>
                <a:cxn ang="0">
                  <a:pos x="T0" y="T1"/>
                </a:cxn>
                <a:cxn ang="0">
                  <a:pos x="T2" y="T3"/>
                </a:cxn>
                <a:cxn ang="0">
                  <a:pos x="T4" y="T5"/>
                </a:cxn>
                <a:cxn ang="0">
                  <a:pos x="T6" y="T7"/>
                </a:cxn>
                <a:cxn ang="0">
                  <a:pos x="T8" y="T9"/>
                </a:cxn>
              </a:cxnLst>
              <a:rect l="0" t="0" r="r" b="b"/>
              <a:pathLst>
                <a:path w="1" h="1">
                  <a:moveTo>
                    <a:pt x="0" y="1"/>
                  </a:moveTo>
                  <a:lnTo>
                    <a:pt x="0" y="1"/>
                  </a:lnTo>
                  <a:cubicBezTo>
                    <a:pt x="0" y="1"/>
                    <a:pt x="0" y="1"/>
                    <a:pt x="0" y="0"/>
                  </a:cubicBezTo>
                  <a:cubicBezTo>
                    <a:pt x="0" y="1"/>
                    <a:pt x="1" y="1"/>
                    <a:pt x="1" y="1"/>
                  </a:cubicBezTo>
                  <a:lnTo>
                    <a:pt x="0" y="1"/>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309" name="Freeform 1282"/>
            <p:cNvSpPr>
              <a:spLocks/>
            </p:cNvSpPr>
            <p:nvPr userDrawn="1"/>
          </p:nvSpPr>
          <p:spPr bwMode="auto">
            <a:xfrm>
              <a:off x="322" y="199"/>
              <a:ext cx="1" cy="0"/>
            </a:xfrm>
            <a:custGeom>
              <a:avLst/>
              <a:gdLst>
                <a:gd name="T0" fmla="*/ 1 w 2"/>
                <a:gd name="T1" fmla="*/ 1 h 1"/>
                <a:gd name="T2" fmla="*/ 1 w 2"/>
                <a:gd name="T3" fmla="*/ 1 h 1"/>
                <a:gd name="T4" fmla="*/ 0 w 2"/>
                <a:gd name="T5" fmla="*/ 0 h 1"/>
                <a:gd name="T6" fmla="*/ 2 w 2"/>
                <a:gd name="T7" fmla="*/ 0 h 1"/>
                <a:gd name="T8" fmla="*/ 1 w 2"/>
                <a:gd name="T9" fmla="*/ 1 h 1"/>
              </a:gdLst>
              <a:ahLst/>
              <a:cxnLst>
                <a:cxn ang="0">
                  <a:pos x="T0" y="T1"/>
                </a:cxn>
                <a:cxn ang="0">
                  <a:pos x="T2" y="T3"/>
                </a:cxn>
                <a:cxn ang="0">
                  <a:pos x="T4" y="T5"/>
                </a:cxn>
                <a:cxn ang="0">
                  <a:pos x="T6" y="T7"/>
                </a:cxn>
                <a:cxn ang="0">
                  <a:pos x="T8" y="T9"/>
                </a:cxn>
              </a:cxnLst>
              <a:rect l="0" t="0" r="r" b="b"/>
              <a:pathLst>
                <a:path w="2" h="1">
                  <a:moveTo>
                    <a:pt x="1" y="1"/>
                  </a:moveTo>
                  <a:lnTo>
                    <a:pt x="1" y="1"/>
                  </a:lnTo>
                  <a:cubicBezTo>
                    <a:pt x="1" y="1"/>
                    <a:pt x="1" y="0"/>
                    <a:pt x="0" y="0"/>
                  </a:cubicBezTo>
                  <a:lnTo>
                    <a:pt x="2" y="0"/>
                  </a:lnTo>
                  <a:cubicBezTo>
                    <a:pt x="1" y="0"/>
                    <a:pt x="1" y="1"/>
                    <a:pt x="1" y="1"/>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310" name="Freeform 1283"/>
            <p:cNvSpPr>
              <a:spLocks/>
            </p:cNvSpPr>
            <p:nvPr userDrawn="1"/>
          </p:nvSpPr>
          <p:spPr bwMode="auto">
            <a:xfrm>
              <a:off x="323" y="200"/>
              <a:ext cx="0" cy="0"/>
            </a:xfrm>
            <a:custGeom>
              <a:avLst/>
              <a:gdLst>
                <a:gd name="T0" fmla="*/ 0 w 1"/>
                <a:gd name="T1" fmla="*/ 1 h 1"/>
                <a:gd name="T2" fmla="*/ 0 w 1"/>
                <a:gd name="T3" fmla="*/ 1 h 1"/>
                <a:gd name="T4" fmla="*/ 1 w 1"/>
                <a:gd name="T5" fmla="*/ 0 h 1"/>
                <a:gd name="T6" fmla="*/ 1 w 1"/>
                <a:gd name="T7" fmla="*/ 1 h 1"/>
                <a:gd name="T8" fmla="*/ 0 w 1"/>
                <a:gd name="T9" fmla="*/ 1 h 1"/>
              </a:gdLst>
              <a:ahLst/>
              <a:cxnLst>
                <a:cxn ang="0">
                  <a:pos x="T0" y="T1"/>
                </a:cxn>
                <a:cxn ang="0">
                  <a:pos x="T2" y="T3"/>
                </a:cxn>
                <a:cxn ang="0">
                  <a:pos x="T4" y="T5"/>
                </a:cxn>
                <a:cxn ang="0">
                  <a:pos x="T6" y="T7"/>
                </a:cxn>
                <a:cxn ang="0">
                  <a:pos x="T8" y="T9"/>
                </a:cxn>
              </a:cxnLst>
              <a:rect l="0" t="0" r="r" b="b"/>
              <a:pathLst>
                <a:path w="1" h="1">
                  <a:moveTo>
                    <a:pt x="0" y="1"/>
                  </a:moveTo>
                  <a:lnTo>
                    <a:pt x="0" y="1"/>
                  </a:lnTo>
                  <a:cubicBezTo>
                    <a:pt x="0" y="1"/>
                    <a:pt x="0" y="0"/>
                    <a:pt x="1" y="0"/>
                  </a:cubicBezTo>
                  <a:cubicBezTo>
                    <a:pt x="1" y="0"/>
                    <a:pt x="1" y="0"/>
                    <a:pt x="1" y="1"/>
                  </a:cubicBezTo>
                  <a:lnTo>
                    <a:pt x="0" y="1"/>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311" name="Freeform 1284"/>
            <p:cNvSpPr>
              <a:spLocks/>
            </p:cNvSpPr>
            <p:nvPr userDrawn="1"/>
          </p:nvSpPr>
          <p:spPr bwMode="auto">
            <a:xfrm>
              <a:off x="320" y="199"/>
              <a:ext cx="1" cy="1"/>
            </a:xfrm>
            <a:custGeom>
              <a:avLst/>
              <a:gdLst>
                <a:gd name="T0" fmla="*/ 1 w 1"/>
                <a:gd name="T1" fmla="*/ 1 h 1"/>
                <a:gd name="T2" fmla="*/ 1 w 1"/>
                <a:gd name="T3" fmla="*/ 1 h 1"/>
                <a:gd name="T4" fmla="*/ 0 w 1"/>
                <a:gd name="T5" fmla="*/ 0 h 1"/>
                <a:gd name="T6" fmla="*/ 1 w 1"/>
                <a:gd name="T7" fmla="*/ 0 h 1"/>
                <a:gd name="T8" fmla="*/ 1 w 1"/>
                <a:gd name="T9" fmla="*/ 1 h 1"/>
              </a:gdLst>
              <a:ahLst/>
              <a:cxnLst>
                <a:cxn ang="0">
                  <a:pos x="T0" y="T1"/>
                </a:cxn>
                <a:cxn ang="0">
                  <a:pos x="T2" y="T3"/>
                </a:cxn>
                <a:cxn ang="0">
                  <a:pos x="T4" y="T5"/>
                </a:cxn>
                <a:cxn ang="0">
                  <a:pos x="T6" y="T7"/>
                </a:cxn>
                <a:cxn ang="0">
                  <a:pos x="T8" y="T9"/>
                </a:cxn>
              </a:cxnLst>
              <a:rect l="0" t="0" r="r" b="b"/>
              <a:pathLst>
                <a:path w="1" h="1">
                  <a:moveTo>
                    <a:pt x="1" y="1"/>
                  </a:moveTo>
                  <a:lnTo>
                    <a:pt x="1" y="1"/>
                  </a:lnTo>
                  <a:cubicBezTo>
                    <a:pt x="0" y="1"/>
                    <a:pt x="0" y="1"/>
                    <a:pt x="0" y="0"/>
                  </a:cubicBezTo>
                  <a:lnTo>
                    <a:pt x="1" y="0"/>
                  </a:lnTo>
                  <a:cubicBezTo>
                    <a:pt x="1" y="0"/>
                    <a:pt x="1" y="1"/>
                    <a:pt x="1" y="1"/>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312" name="Freeform 1285"/>
            <p:cNvSpPr>
              <a:spLocks/>
            </p:cNvSpPr>
            <p:nvPr userDrawn="1"/>
          </p:nvSpPr>
          <p:spPr bwMode="auto">
            <a:xfrm>
              <a:off x="321" y="200"/>
              <a:ext cx="0" cy="0"/>
            </a:xfrm>
            <a:custGeom>
              <a:avLst/>
              <a:gdLst>
                <a:gd name="T0" fmla="*/ 0 w 1"/>
                <a:gd name="T1" fmla="*/ 0 w 1"/>
                <a:gd name="T2" fmla="*/ 0 w 1"/>
                <a:gd name="T3" fmla="*/ 1 w 1"/>
                <a:gd name="T4" fmla="*/ 0 w 1"/>
              </a:gdLst>
              <a:ahLst/>
              <a:cxnLst>
                <a:cxn ang="0">
                  <a:pos x="T0" y="0"/>
                </a:cxn>
                <a:cxn ang="0">
                  <a:pos x="T1" y="0"/>
                </a:cxn>
                <a:cxn ang="0">
                  <a:pos x="T2" y="0"/>
                </a:cxn>
                <a:cxn ang="0">
                  <a:pos x="T3" y="0"/>
                </a:cxn>
                <a:cxn ang="0">
                  <a:pos x="T4" y="0"/>
                </a:cxn>
              </a:cxnLst>
              <a:rect l="0" t="0" r="r" b="b"/>
              <a:pathLst>
                <a:path w="1">
                  <a:moveTo>
                    <a:pt x="0" y="0"/>
                  </a:moveTo>
                  <a:lnTo>
                    <a:pt x="0" y="0"/>
                  </a:lnTo>
                  <a:cubicBezTo>
                    <a:pt x="0" y="0"/>
                    <a:pt x="0" y="0"/>
                    <a:pt x="0" y="0"/>
                  </a:cubicBezTo>
                  <a:cubicBezTo>
                    <a:pt x="0" y="0"/>
                    <a:pt x="0" y="0"/>
                    <a:pt x="1" y="0"/>
                  </a:cubicBezTo>
                  <a:lnTo>
                    <a:pt x="0" y="0"/>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313" name="Freeform 1286"/>
            <p:cNvSpPr>
              <a:spLocks/>
            </p:cNvSpPr>
            <p:nvPr userDrawn="1"/>
          </p:nvSpPr>
          <p:spPr bwMode="auto">
            <a:xfrm>
              <a:off x="328" y="198"/>
              <a:ext cx="1" cy="2"/>
            </a:xfrm>
            <a:custGeom>
              <a:avLst/>
              <a:gdLst>
                <a:gd name="T0" fmla="*/ 2 w 4"/>
                <a:gd name="T1" fmla="*/ 0 h 3"/>
                <a:gd name="T2" fmla="*/ 2 w 4"/>
                <a:gd name="T3" fmla="*/ 0 h 3"/>
                <a:gd name="T4" fmla="*/ 4 w 4"/>
                <a:gd name="T5" fmla="*/ 2 h 3"/>
                <a:gd name="T6" fmla="*/ 2 w 4"/>
                <a:gd name="T7" fmla="*/ 3 h 3"/>
                <a:gd name="T8" fmla="*/ 0 w 4"/>
                <a:gd name="T9" fmla="*/ 2 h 3"/>
                <a:gd name="T10" fmla="*/ 2 w 4"/>
                <a:gd name="T11" fmla="*/ 0 h 3"/>
              </a:gdLst>
              <a:ahLst/>
              <a:cxnLst>
                <a:cxn ang="0">
                  <a:pos x="T0" y="T1"/>
                </a:cxn>
                <a:cxn ang="0">
                  <a:pos x="T2" y="T3"/>
                </a:cxn>
                <a:cxn ang="0">
                  <a:pos x="T4" y="T5"/>
                </a:cxn>
                <a:cxn ang="0">
                  <a:pos x="T6" y="T7"/>
                </a:cxn>
                <a:cxn ang="0">
                  <a:pos x="T8" y="T9"/>
                </a:cxn>
                <a:cxn ang="0">
                  <a:pos x="T10" y="T11"/>
                </a:cxn>
              </a:cxnLst>
              <a:rect l="0" t="0" r="r" b="b"/>
              <a:pathLst>
                <a:path w="4" h="3">
                  <a:moveTo>
                    <a:pt x="2" y="0"/>
                  </a:moveTo>
                  <a:lnTo>
                    <a:pt x="2" y="0"/>
                  </a:lnTo>
                  <a:cubicBezTo>
                    <a:pt x="3" y="0"/>
                    <a:pt x="4" y="1"/>
                    <a:pt x="4" y="2"/>
                  </a:cubicBezTo>
                  <a:cubicBezTo>
                    <a:pt x="4" y="3"/>
                    <a:pt x="3" y="3"/>
                    <a:pt x="2" y="3"/>
                  </a:cubicBezTo>
                  <a:cubicBezTo>
                    <a:pt x="1" y="3"/>
                    <a:pt x="0" y="3"/>
                    <a:pt x="0" y="2"/>
                  </a:cubicBezTo>
                  <a:cubicBezTo>
                    <a:pt x="0" y="1"/>
                    <a:pt x="1" y="0"/>
                    <a:pt x="2"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314" name="Freeform 1287"/>
            <p:cNvSpPr>
              <a:spLocks/>
            </p:cNvSpPr>
            <p:nvPr userDrawn="1"/>
          </p:nvSpPr>
          <p:spPr bwMode="auto">
            <a:xfrm>
              <a:off x="325" y="199"/>
              <a:ext cx="2" cy="1"/>
            </a:xfrm>
            <a:custGeom>
              <a:avLst/>
              <a:gdLst>
                <a:gd name="T0" fmla="*/ 2 w 3"/>
                <a:gd name="T1" fmla="*/ 0 h 3"/>
                <a:gd name="T2" fmla="*/ 2 w 3"/>
                <a:gd name="T3" fmla="*/ 0 h 3"/>
                <a:gd name="T4" fmla="*/ 3 w 3"/>
                <a:gd name="T5" fmla="*/ 1 h 3"/>
                <a:gd name="T6" fmla="*/ 2 w 3"/>
                <a:gd name="T7" fmla="*/ 3 h 3"/>
                <a:gd name="T8" fmla="*/ 0 w 3"/>
                <a:gd name="T9" fmla="*/ 1 h 3"/>
                <a:gd name="T10" fmla="*/ 2 w 3"/>
                <a:gd name="T11" fmla="*/ 0 h 3"/>
              </a:gdLst>
              <a:ahLst/>
              <a:cxnLst>
                <a:cxn ang="0">
                  <a:pos x="T0" y="T1"/>
                </a:cxn>
                <a:cxn ang="0">
                  <a:pos x="T2" y="T3"/>
                </a:cxn>
                <a:cxn ang="0">
                  <a:pos x="T4" y="T5"/>
                </a:cxn>
                <a:cxn ang="0">
                  <a:pos x="T6" y="T7"/>
                </a:cxn>
                <a:cxn ang="0">
                  <a:pos x="T8" y="T9"/>
                </a:cxn>
                <a:cxn ang="0">
                  <a:pos x="T10" y="T11"/>
                </a:cxn>
              </a:cxnLst>
              <a:rect l="0" t="0" r="r" b="b"/>
              <a:pathLst>
                <a:path w="3" h="3">
                  <a:moveTo>
                    <a:pt x="2" y="0"/>
                  </a:moveTo>
                  <a:lnTo>
                    <a:pt x="2" y="0"/>
                  </a:lnTo>
                  <a:cubicBezTo>
                    <a:pt x="2" y="0"/>
                    <a:pt x="3" y="0"/>
                    <a:pt x="3" y="1"/>
                  </a:cubicBezTo>
                  <a:cubicBezTo>
                    <a:pt x="3" y="2"/>
                    <a:pt x="2" y="3"/>
                    <a:pt x="2" y="3"/>
                  </a:cubicBezTo>
                  <a:cubicBezTo>
                    <a:pt x="1" y="3"/>
                    <a:pt x="0" y="2"/>
                    <a:pt x="0" y="1"/>
                  </a:cubicBezTo>
                  <a:cubicBezTo>
                    <a:pt x="0" y="0"/>
                    <a:pt x="1" y="0"/>
                    <a:pt x="2"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315" name="Freeform 1288"/>
            <p:cNvSpPr>
              <a:spLocks/>
            </p:cNvSpPr>
            <p:nvPr userDrawn="1"/>
          </p:nvSpPr>
          <p:spPr bwMode="auto">
            <a:xfrm>
              <a:off x="323" y="199"/>
              <a:ext cx="1" cy="1"/>
            </a:xfrm>
            <a:custGeom>
              <a:avLst/>
              <a:gdLst>
                <a:gd name="T0" fmla="*/ 2 w 3"/>
                <a:gd name="T1" fmla="*/ 0 h 3"/>
                <a:gd name="T2" fmla="*/ 2 w 3"/>
                <a:gd name="T3" fmla="*/ 0 h 3"/>
                <a:gd name="T4" fmla="*/ 3 w 3"/>
                <a:gd name="T5" fmla="*/ 1 h 3"/>
                <a:gd name="T6" fmla="*/ 2 w 3"/>
                <a:gd name="T7" fmla="*/ 3 h 3"/>
                <a:gd name="T8" fmla="*/ 0 w 3"/>
                <a:gd name="T9" fmla="*/ 1 h 3"/>
                <a:gd name="T10" fmla="*/ 2 w 3"/>
                <a:gd name="T11" fmla="*/ 0 h 3"/>
              </a:gdLst>
              <a:ahLst/>
              <a:cxnLst>
                <a:cxn ang="0">
                  <a:pos x="T0" y="T1"/>
                </a:cxn>
                <a:cxn ang="0">
                  <a:pos x="T2" y="T3"/>
                </a:cxn>
                <a:cxn ang="0">
                  <a:pos x="T4" y="T5"/>
                </a:cxn>
                <a:cxn ang="0">
                  <a:pos x="T6" y="T7"/>
                </a:cxn>
                <a:cxn ang="0">
                  <a:pos x="T8" y="T9"/>
                </a:cxn>
                <a:cxn ang="0">
                  <a:pos x="T10" y="T11"/>
                </a:cxn>
              </a:cxnLst>
              <a:rect l="0" t="0" r="r" b="b"/>
              <a:pathLst>
                <a:path w="3" h="3">
                  <a:moveTo>
                    <a:pt x="2" y="0"/>
                  </a:moveTo>
                  <a:lnTo>
                    <a:pt x="2" y="0"/>
                  </a:lnTo>
                  <a:cubicBezTo>
                    <a:pt x="3" y="0"/>
                    <a:pt x="3" y="1"/>
                    <a:pt x="3" y="1"/>
                  </a:cubicBezTo>
                  <a:cubicBezTo>
                    <a:pt x="3" y="2"/>
                    <a:pt x="3" y="3"/>
                    <a:pt x="2" y="3"/>
                  </a:cubicBezTo>
                  <a:cubicBezTo>
                    <a:pt x="1" y="3"/>
                    <a:pt x="0" y="2"/>
                    <a:pt x="0" y="1"/>
                  </a:cubicBezTo>
                  <a:cubicBezTo>
                    <a:pt x="0" y="1"/>
                    <a:pt x="1" y="0"/>
                    <a:pt x="2"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316" name="Freeform 1289"/>
            <p:cNvSpPr>
              <a:spLocks/>
            </p:cNvSpPr>
            <p:nvPr userDrawn="1"/>
          </p:nvSpPr>
          <p:spPr bwMode="auto">
            <a:xfrm>
              <a:off x="321" y="199"/>
              <a:ext cx="1" cy="1"/>
            </a:xfrm>
            <a:custGeom>
              <a:avLst/>
              <a:gdLst>
                <a:gd name="T0" fmla="*/ 1 w 2"/>
                <a:gd name="T1" fmla="*/ 0 h 3"/>
                <a:gd name="T2" fmla="*/ 1 w 2"/>
                <a:gd name="T3" fmla="*/ 0 h 3"/>
                <a:gd name="T4" fmla="*/ 2 w 2"/>
                <a:gd name="T5" fmla="*/ 1 h 3"/>
                <a:gd name="T6" fmla="*/ 1 w 2"/>
                <a:gd name="T7" fmla="*/ 3 h 3"/>
                <a:gd name="T8" fmla="*/ 0 w 2"/>
                <a:gd name="T9" fmla="*/ 1 h 3"/>
                <a:gd name="T10" fmla="*/ 1 w 2"/>
                <a:gd name="T11" fmla="*/ 0 h 3"/>
              </a:gdLst>
              <a:ahLst/>
              <a:cxnLst>
                <a:cxn ang="0">
                  <a:pos x="T0" y="T1"/>
                </a:cxn>
                <a:cxn ang="0">
                  <a:pos x="T2" y="T3"/>
                </a:cxn>
                <a:cxn ang="0">
                  <a:pos x="T4" y="T5"/>
                </a:cxn>
                <a:cxn ang="0">
                  <a:pos x="T6" y="T7"/>
                </a:cxn>
                <a:cxn ang="0">
                  <a:pos x="T8" y="T9"/>
                </a:cxn>
                <a:cxn ang="0">
                  <a:pos x="T10" y="T11"/>
                </a:cxn>
              </a:cxnLst>
              <a:rect l="0" t="0" r="r" b="b"/>
              <a:pathLst>
                <a:path w="2" h="3">
                  <a:moveTo>
                    <a:pt x="1" y="0"/>
                  </a:moveTo>
                  <a:lnTo>
                    <a:pt x="1" y="0"/>
                  </a:lnTo>
                  <a:cubicBezTo>
                    <a:pt x="2" y="0"/>
                    <a:pt x="2" y="1"/>
                    <a:pt x="2" y="1"/>
                  </a:cubicBezTo>
                  <a:cubicBezTo>
                    <a:pt x="2" y="2"/>
                    <a:pt x="2" y="3"/>
                    <a:pt x="1" y="3"/>
                  </a:cubicBezTo>
                  <a:cubicBezTo>
                    <a:pt x="0" y="3"/>
                    <a:pt x="0" y="2"/>
                    <a:pt x="0" y="1"/>
                  </a:cubicBezTo>
                  <a:cubicBezTo>
                    <a:pt x="0" y="1"/>
                    <a:pt x="0" y="0"/>
                    <a:pt x="1"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317" name="Freeform 1290"/>
            <p:cNvSpPr>
              <a:spLocks/>
            </p:cNvSpPr>
            <p:nvPr userDrawn="1"/>
          </p:nvSpPr>
          <p:spPr bwMode="auto">
            <a:xfrm>
              <a:off x="320" y="200"/>
              <a:ext cx="0" cy="1"/>
            </a:xfrm>
            <a:custGeom>
              <a:avLst/>
              <a:gdLst>
                <a:gd name="T0" fmla="*/ 1 w 2"/>
                <a:gd name="T1" fmla="*/ 0 h 3"/>
                <a:gd name="T2" fmla="*/ 1 w 2"/>
                <a:gd name="T3" fmla="*/ 0 h 3"/>
                <a:gd name="T4" fmla="*/ 2 w 2"/>
                <a:gd name="T5" fmla="*/ 2 h 3"/>
                <a:gd name="T6" fmla="*/ 1 w 2"/>
                <a:gd name="T7" fmla="*/ 3 h 3"/>
                <a:gd name="T8" fmla="*/ 0 w 2"/>
                <a:gd name="T9" fmla="*/ 2 h 3"/>
                <a:gd name="T10" fmla="*/ 1 w 2"/>
                <a:gd name="T11" fmla="*/ 0 h 3"/>
              </a:gdLst>
              <a:ahLst/>
              <a:cxnLst>
                <a:cxn ang="0">
                  <a:pos x="T0" y="T1"/>
                </a:cxn>
                <a:cxn ang="0">
                  <a:pos x="T2" y="T3"/>
                </a:cxn>
                <a:cxn ang="0">
                  <a:pos x="T4" y="T5"/>
                </a:cxn>
                <a:cxn ang="0">
                  <a:pos x="T6" y="T7"/>
                </a:cxn>
                <a:cxn ang="0">
                  <a:pos x="T8" y="T9"/>
                </a:cxn>
                <a:cxn ang="0">
                  <a:pos x="T10" y="T11"/>
                </a:cxn>
              </a:cxnLst>
              <a:rect l="0" t="0" r="r" b="b"/>
              <a:pathLst>
                <a:path w="2" h="3">
                  <a:moveTo>
                    <a:pt x="1" y="0"/>
                  </a:moveTo>
                  <a:lnTo>
                    <a:pt x="1" y="0"/>
                  </a:lnTo>
                  <a:cubicBezTo>
                    <a:pt x="1" y="0"/>
                    <a:pt x="2" y="1"/>
                    <a:pt x="2" y="2"/>
                  </a:cubicBezTo>
                  <a:cubicBezTo>
                    <a:pt x="2" y="2"/>
                    <a:pt x="1" y="3"/>
                    <a:pt x="1" y="3"/>
                  </a:cubicBezTo>
                  <a:cubicBezTo>
                    <a:pt x="0" y="3"/>
                    <a:pt x="0" y="2"/>
                    <a:pt x="0" y="2"/>
                  </a:cubicBezTo>
                  <a:cubicBezTo>
                    <a:pt x="0" y="1"/>
                    <a:pt x="0" y="0"/>
                    <a:pt x="1"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318" name="Freeform 1291"/>
            <p:cNvSpPr>
              <a:spLocks/>
            </p:cNvSpPr>
            <p:nvPr userDrawn="1"/>
          </p:nvSpPr>
          <p:spPr bwMode="auto">
            <a:xfrm>
              <a:off x="320" y="177"/>
              <a:ext cx="0" cy="2"/>
            </a:xfrm>
            <a:custGeom>
              <a:avLst/>
              <a:gdLst>
                <a:gd name="T0" fmla="*/ 2 w 2"/>
                <a:gd name="T1" fmla="*/ 0 h 5"/>
                <a:gd name="T2" fmla="*/ 2 w 2"/>
                <a:gd name="T3" fmla="*/ 0 h 5"/>
                <a:gd name="T4" fmla="*/ 2 w 2"/>
                <a:gd name="T5" fmla="*/ 5 h 5"/>
                <a:gd name="T6" fmla="*/ 0 w 2"/>
                <a:gd name="T7" fmla="*/ 3 h 5"/>
                <a:gd name="T8" fmla="*/ 2 w 2"/>
                <a:gd name="T9" fmla="*/ 0 h 5"/>
              </a:gdLst>
              <a:ahLst/>
              <a:cxnLst>
                <a:cxn ang="0">
                  <a:pos x="T0" y="T1"/>
                </a:cxn>
                <a:cxn ang="0">
                  <a:pos x="T2" y="T3"/>
                </a:cxn>
                <a:cxn ang="0">
                  <a:pos x="T4" y="T5"/>
                </a:cxn>
                <a:cxn ang="0">
                  <a:pos x="T6" y="T7"/>
                </a:cxn>
                <a:cxn ang="0">
                  <a:pos x="T8" y="T9"/>
                </a:cxn>
              </a:cxnLst>
              <a:rect l="0" t="0" r="r" b="b"/>
              <a:pathLst>
                <a:path w="2" h="5">
                  <a:moveTo>
                    <a:pt x="2" y="0"/>
                  </a:moveTo>
                  <a:lnTo>
                    <a:pt x="2" y="0"/>
                  </a:lnTo>
                  <a:cubicBezTo>
                    <a:pt x="1" y="2"/>
                    <a:pt x="1" y="3"/>
                    <a:pt x="2" y="5"/>
                  </a:cubicBezTo>
                  <a:lnTo>
                    <a:pt x="0" y="3"/>
                  </a:lnTo>
                  <a:lnTo>
                    <a:pt x="2"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319" name="Freeform 1292"/>
            <p:cNvSpPr>
              <a:spLocks/>
            </p:cNvSpPr>
            <p:nvPr userDrawn="1"/>
          </p:nvSpPr>
          <p:spPr bwMode="auto">
            <a:xfrm>
              <a:off x="317" y="180"/>
              <a:ext cx="2" cy="1"/>
            </a:xfrm>
            <a:custGeom>
              <a:avLst/>
              <a:gdLst>
                <a:gd name="T0" fmla="*/ 3 w 3"/>
                <a:gd name="T1" fmla="*/ 0 h 4"/>
                <a:gd name="T2" fmla="*/ 3 w 3"/>
                <a:gd name="T3" fmla="*/ 0 h 4"/>
                <a:gd name="T4" fmla="*/ 2 w 3"/>
                <a:gd name="T5" fmla="*/ 4 h 4"/>
                <a:gd name="T6" fmla="*/ 0 w 3"/>
                <a:gd name="T7" fmla="*/ 2 h 4"/>
                <a:gd name="T8" fmla="*/ 3 w 3"/>
                <a:gd name="T9" fmla="*/ 0 h 4"/>
              </a:gdLst>
              <a:ahLst/>
              <a:cxnLst>
                <a:cxn ang="0">
                  <a:pos x="T0" y="T1"/>
                </a:cxn>
                <a:cxn ang="0">
                  <a:pos x="T2" y="T3"/>
                </a:cxn>
                <a:cxn ang="0">
                  <a:pos x="T4" y="T5"/>
                </a:cxn>
                <a:cxn ang="0">
                  <a:pos x="T6" y="T7"/>
                </a:cxn>
                <a:cxn ang="0">
                  <a:pos x="T8" y="T9"/>
                </a:cxn>
              </a:cxnLst>
              <a:rect l="0" t="0" r="r" b="b"/>
              <a:pathLst>
                <a:path w="3" h="4">
                  <a:moveTo>
                    <a:pt x="3" y="0"/>
                  </a:moveTo>
                  <a:lnTo>
                    <a:pt x="3" y="0"/>
                  </a:lnTo>
                  <a:cubicBezTo>
                    <a:pt x="1" y="1"/>
                    <a:pt x="1" y="2"/>
                    <a:pt x="2" y="4"/>
                  </a:cubicBezTo>
                  <a:lnTo>
                    <a:pt x="0" y="2"/>
                  </a:lnTo>
                  <a:lnTo>
                    <a:pt x="3"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320" name="Freeform 1293"/>
            <p:cNvSpPr>
              <a:spLocks/>
            </p:cNvSpPr>
            <p:nvPr userDrawn="1"/>
          </p:nvSpPr>
          <p:spPr bwMode="auto">
            <a:xfrm>
              <a:off x="315" y="182"/>
              <a:ext cx="1" cy="3"/>
            </a:xfrm>
            <a:custGeom>
              <a:avLst/>
              <a:gdLst>
                <a:gd name="T0" fmla="*/ 2 w 2"/>
                <a:gd name="T1" fmla="*/ 0 h 5"/>
                <a:gd name="T2" fmla="*/ 2 w 2"/>
                <a:gd name="T3" fmla="*/ 0 h 5"/>
                <a:gd name="T4" fmla="*/ 2 w 2"/>
                <a:gd name="T5" fmla="*/ 5 h 5"/>
                <a:gd name="T6" fmla="*/ 0 w 2"/>
                <a:gd name="T7" fmla="*/ 3 h 5"/>
                <a:gd name="T8" fmla="*/ 2 w 2"/>
                <a:gd name="T9" fmla="*/ 0 h 5"/>
              </a:gdLst>
              <a:ahLst/>
              <a:cxnLst>
                <a:cxn ang="0">
                  <a:pos x="T0" y="T1"/>
                </a:cxn>
                <a:cxn ang="0">
                  <a:pos x="T2" y="T3"/>
                </a:cxn>
                <a:cxn ang="0">
                  <a:pos x="T4" y="T5"/>
                </a:cxn>
                <a:cxn ang="0">
                  <a:pos x="T6" y="T7"/>
                </a:cxn>
                <a:cxn ang="0">
                  <a:pos x="T8" y="T9"/>
                </a:cxn>
              </a:cxnLst>
              <a:rect l="0" t="0" r="r" b="b"/>
              <a:pathLst>
                <a:path w="2" h="5">
                  <a:moveTo>
                    <a:pt x="2" y="0"/>
                  </a:moveTo>
                  <a:lnTo>
                    <a:pt x="2" y="0"/>
                  </a:lnTo>
                  <a:cubicBezTo>
                    <a:pt x="1" y="1"/>
                    <a:pt x="1" y="3"/>
                    <a:pt x="2" y="5"/>
                  </a:cubicBezTo>
                  <a:lnTo>
                    <a:pt x="0" y="3"/>
                  </a:lnTo>
                  <a:lnTo>
                    <a:pt x="2"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321" name="Freeform 1294"/>
            <p:cNvSpPr>
              <a:spLocks/>
            </p:cNvSpPr>
            <p:nvPr userDrawn="1"/>
          </p:nvSpPr>
          <p:spPr bwMode="auto">
            <a:xfrm>
              <a:off x="314" y="185"/>
              <a:ext cx="1" cy="2"/>
            </a:xfrm>
            <a:custGeom>
              <a:avLst/>
              <a:gdLst>
                <a:gd name="T0" fmla="*/ 2 w 2"/>
                <a:gd name="T1" fmla="*/ 0 h 4"/>
                <a:gd name="T2" fmla="*/ 2 w 2"/>
                <a:gd name="T3" fmla="*/ 0 h 4"/>
                <a:gd name="T4" fmla="*/ 2 w 2"/>
                <a:gd name="T5" fmla="*/ 4 h 4"/>
                <a:gd name="T6" fmla="*/ 0 w 2"/>
                <a:gd name="T7" fmla="*/ 2 h 4"/>
                <a:gd name="T8" fmla="*/ 2 w 2"/>
                <a:gd name="T9" fmla="*/ 0 h 4"/>
              </a:gdLst>
              <a:ahLst/>
              <a:cxnLst>
                <a:cxn ang="0">
                  <a:pos x="T0" y="T1"/>
                </a:cxn>
                <a:cxn ang="0">
                  <a:pos x="T2" y="T3"/>
                </a:cxn>
                <a:cxn ang="0">
                  <a:pos x="T4" y="T5"/>
                </a:cxn>
                <a:cxn ang="0">
                  <a:pos x="T6" y="T7"/>
                </a:cxn>
                <a:cxn ang="0">
                  <a:pos x="T8" y="T9"/>
                </a:cxn>
              </a:cxnLst>
              <a:rect l="0" t="0" r="r" b="b"/>
              <a:pathLst>
                <a:path w="2" h="4">
                  <a:moveTo>
                    <a:pt x="2" y="0"/>
                  </a:moveTo>
                  <a:lnTo>
                    <a:pt x="2" y="0"/>
                  </a:lnTo>
                  <a:cubicBezTo>
                    <a:pt x="1" y="1"/>
                    <a:pt x="1" y="2"/>
                    <a:pt x="2" y="4"/>
                  </a:cubicBezTo>
                  <a:lnTo>
                    <a:pt x="0" y="2"/>
                  </a:lnTo>
                  <a:lnTo>
                    <a:pt x="2"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322" name="Freeform 1295"/>
            <p:cNvSpPr>
              <a:spLocks/>
            </p:cNvSpPr>
            <p:nvPr userDrawn="1"/>
          </p:nvSpPr>
          <p:spPr bwMode="auto">
            <a:xfrm>
              <a:off x="317" y="185"/>
              <a:ext cx="1" cy="2"/>
            </a:xfrm>
            <a:custGeom>
              <a:avLst/>
              <a:gdLst>
                <a:gd name="T0" fmla="*/ 2 w 2"/>
                <a:gd name="T1" fmla="*/ 0 h 5"/>
                <a:gd name="T2" fmla="*/ 2 w 2"/>
                <a:gd name="T3" fmla="*/ 0 h 5"/>
                <a:gd name="T4" fmla="*/ 2 w 2"/>
                <a:gd name="T5" fmla="*/ 5 h 5"/>
                <a:gd name="T6" fmla="*/ 0 w 2"/>
                <a:gd name="T7" fmla="*/ 3 h 5"/>
                <a:gd name="T8" fmla="*/ 2 w 2"/>
                <a:gd name="T9" fmla="*/ 0 h 5"/>
              </a:gdLst>
              <a:ahLst/>
              <a:cxnLst>
                <a:cxn ang="0">
                  <a:pos x="T0" y="T1"/>
                </a:cxn>
                <a:cxn ang="0">
                  <a:pos x="T2" y="T3"/>
                </a:cxn>
                <a:cxn ang="0">
                  <a:pos x="T4" y="T5"/>
                </a:cxn>
                <a:cxn ang="0">
                  <a:pos x="T6" y="T7"/>
                </a:cxn>
                <a:cxn ang="0">
                  <a:pos x="T8" y="T9"/>
                </a:cxn>
              </a:cxnLst>
              <a:rect l="0" t="0" r="r" b="b"/>
              <a:pathLst>
                <a:path w="2" h="5">
                  <a:moveTo>
                    <a:pt x="2" y="0"/>
                  </a:moveTo>
                  <a:lnTo>
                    <a:pt x="2" y="0"/>
                  </a:lnTo>
                  <a:cubicBezTo>
                    <a:pt x="1" y="2"/>
                    <a:pt x="1" y="3"/>
                    <a:pt x="2" y="5"/>
                  </a:cubicBezTo>
                  <a:lnTo>
                    <a:pt x="0" y="3"/>
                  </a:lnTo>
                  <a:lnTo>
                    <a:pt x="2"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323" name="Freeform 1296"/>
            <p:cNvSpPr>
              <a:spLocks/>
            </p:cNvSpPr>
            <p:nvPr userDrawn="1"/>
          </p:nvSpPr>
          <p:spPr bwMode="auto">
            <a:xfrm>
              <a:off x="321" y="184"/>
              <a:ext cx="2" cy="2"/>
            </a:xfrm>
            <a:custGeom>
              <a:avLst/>
              <a:gdLst>
                <a:gd name="T0" fmla="*/ 2 w 3"/>
                <a:gd name="T1" fmla="*/ 0 h 4"/>
                <a:gd name="T2" fmla="*/ 2 w 3"/>
                <a:gd name="T3" fmla="*/ 0 h 4"/>
                <a:gd name="T4" fmla="*/ 3 w 3"/>
                <a:gd name="T5" fmla="*/ 4 h 4"/>
                <a:gd name="T6" fmla="*/ 0 w 3"/>
                <a:gd name="T7" fmla="*/ 2 h 4"/>
                <a:gd name="T8" fmla="*/ 2 w 3"/>
                <a:gd name="T9" fmla="*/ 0 h 4"/>
              </a:gdLst>
              <a:ahLst/>
              <a:cxnLst>
                <a:cxn ang="0">
                  <a:pos x="T0" y="T1"/>
                </a:cxn>
                <a:cxn ang="0">
                  <a:pos x="T2" y="T3"/>
                </a:cxn>
                <a:cxn ang="0">
                  <a:pos x="T4" y="T5"/>
                </a:cxn>
                <a:cxn ang="0">
                  <a:pos x="T6" y="T7"/>
                </a:cxn>
                <a:cxn ang="0">
                  <a:pos x="T8" y="T9"/>
                </a:cxn>
              </a:cxnLst>
              <a:rect l="0" t="0" r="r" b="b"/>
              <a:pathLst>
                <a:path w="3" h="4">
                  <a:moveTo>
                    <a:pt x="2" y="0"/>
                  </a:moveTo>
                  <a:lnTo>
                    <a:pt x="2" y="0"/>
                  </a:lnTo>
                  <a:cubicBezTo>
                    <a:pt x="1" y="1"/>
                    <a:pt x="1" y="3"/>
                    <a:pt x="3" y="4"/>
                  </a:cubicBezTo>
                  <a:lnTo>
                    <a:pt x="0" y="2"/>
                  </a:lnTo>
                  <a:lnTo>
                    <a:pt x="2"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324" name="Freeform 1297"/>
            <p:cNvSpPr>
              <a:spLocks/>
            </p:cNvSpPr>
            <p:nvPr userDrawn="1"/>
          </p:nvSpPr>
          <p:spPr bwMode="auto">
            <a:xfrm>
              <a:off x="320" y="182"/>
              <a:ext cx="0" cy="2"/>
            </a:xfrm>
            <a:custGeom>
              <a:avLst/>
              <a:gdLst>
                <a:gd name="T0" fmla="*/ 2 w 2"/>
                <a:gd name="T1" fmla="*/ 0 h 5"/>
                <a:gd name="T2" fmla="*/ 2 w 2"/>
                <a:gd name="T3" fmla="*/ 0 h 5"/>
                <a:gd name="T4" fmla="*/ 2 w 2"/>
                <a:gd name="T5" fmla="*/ 5 h 5"/>
                <a:gd name="T6" fmla="*/ 0 w 2"/>
                <a:gd name="T7" fmla="*/ 3 h 5"/>
                <a:gd name="T8" fmla="*/ 2 w 2"/>
                <a:gd name="T9" fmla="*/ 0 h 5"/>
              </a:gdLst>
              <a:ahLst/>
              <a:cxnLst>
                <a:cxn ang="0">
                  <a:pos x="T0" y="T1"/>
                </a:cxn>
                <a:cxn ang="0">
                  <a:pos x="T2" y="T3"/>
                </a:cxn>
                <a:cxn ang="0">
                  <a:pos x="T4" y="T5"/>
                </a:cxn>
                <a:cxn ang="0">
                  <a:pos x="T6" y="T7"/>
                </a:cxn>
                <a:cxn ang="0">
                  <a:pos x="T8" y="T9"/>
                </a:cxn>
              </a:cxnLst>
              <a:rect l="0" t="0" r="r" b="b"/>
              <a:pathLst>
                <a:path w="2" h="5">
                  <a:moveTo>
                    <a:pt x="2" y="0"/>
                  </a:moveTo>
                  <a:lnTo>
                    <a:pt x="2" y="0"/>
                  </a:lnTo>
                  <a:cubicBezTo>
                    <a:pt x="1" y="1"/>
                    <a:pt x="1" y="3"/>
                    <a:pt x="2" y="5"/>
                  </a:cubicBezTo>
                  <a:lnTo>
                    <a:pt x="0" y="3"/>
                  </a:lnTo>
                  <a:lnTo>
                    <a:pt x="2"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325" name="Freeform 1298"/>
            <p:cNvSpPr>
              <a:spLocks/>
            </p:cNvSpPr>
            <p:nvPr userDrawn="1"/>
          </p:nvSpPr>
          <p:spPr bwMode="auto">
            <a:xfrm>
              <a:off x="321" y="180"/>
              <a:ext cx="1" cy="1"/>
            </a:xfrm>
            <a:custGeom>
              <a:avLst/>
              <a:gdLst>
                <a:gd name="T0" fmla="*/ 2 w 2"/>
                <a:gd name="T1" fmla="*/ 0 h 4"/>
                <a:gd name="T2" fmla="*/ 2 w 2"/>
                <a:gd name="T3" fmla="*/ 0 h 4"/>
                <a:gd name="T4" fmla="*/ 2 w 2"/>
                <a:gd name="T5" fmla="*/ 4 h 4"/>
                <a:gd name="T6" fmla="*/ 0 w 2"/>
                <a:gd name="T7" fmla="*/ 2 h 4"/>
                <a:gd name="T8" fmla="*/ 2 w 2"/>
                <a:gd name="T9" fmla="*/ 0 h 4"/>
              </a:gdLst>
              <a:ahLst/>
              <a:cxnLst>
                <a:cxn ang="0">
                  <a:pos x="T0" y="T1"/>
                </a:cxn>
                <a:cxn ang="0">
                  <a:pos x="T2" y="T3"/>
                </a:cxn>
                <a:cxn ang="0">
                  <a:pos x="T4" y="T5"/>
                </a:cxn>
                <a:cxn ang="0">
                  <a:pos x="T6" y="T7"/>
                </a:cxn>
                <a:cxn ang="0">
                  <a:pos x="T8" y="T9"/>
                </a:cxn>
              </a:cxnLst>
              <a:rect l="0" t="0" r="r" b="b"/>
              <a:pathLst>
                <a:path w="2" h="4">
                  <a:moveTo>
                    <a:pt x="2" y="0"/>
                  </a:moveTo>
                  <a:lnTo>
                    <a:pt x="2" y="0"/>
                  </a:lnTo>
                  <a:cubicBezTo>
                    <a:pt x="1" y="1"/>
                    <a:pt x="1" y="2"/>
                    <a:pt x="2" y="4"/>
                  </a:cubicBezTo>
                  <a:lnTo>
                    <a:pt x="0" y="2"/>
                  </a:lnTo>
                  <a:lnTo>
                    <a:pt x="2"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326" name="Freeform 1299"/>
            <p:cNvSpPr>
              <a:spLocks/>
            </p:cNvSpPr>
            <p:nvPr userDrawn="1"/>
          </p:nvSpPr>
          <p:spPr bwMode="auto">
            <a:xfrm>
              <a:off x="318" y="174"/>
              <a:ext cx="1" cy="2"/>
            </a:xfrm>
            <a:custGeom>
              <a:avLst/>
              <a:gdLst>
                <a:gd name="T0" fmla="*/ 2 w 2"/>
                <a:gd name="T1" fmla="*/ 0 h 5"/>
                <a:gd name="T2" fmla="*/ 2 w 2"/>
                <a:gd name="T3" fmla="*/ 0 h 5"/>
                <a:gd name="T4" fmla="*/ 1 w 2"/>
                <a:gd name="T5" fmla="*/ 5 h 5"/>
                <a:gd name="T6" fmla="*/ 0 w 2"/>
                <a:gd name="T7" fmla="*/ 2 h 5"/>
                <a:gd name="T8" fmla="*/ 2 w 2"/>
                <a:gd name="T9" fmla="*/ 0 h 5"/>
              </a:gdLst>
              <a:ahLst/>
              <a:cxnLst>
                <a:cxn ang="0">
                  <a:pos x="T0" y="T1"/>
                </a:cxn>
                <a:cxn ang="0">
                  <a:pos x="T2" y="T3"/>
                </a:cxn>
                <a:cxn ang="0">
                  <a:pos x="T4" y="T5"/>
                </a:cxn>
                <a:cxn ang="0">
                  <a:pos x="T6" y="T7"/>
                </a:cxn>
                <a:cxn ang="0">
                  <a:pos x="T8" y="T9"/>
                </a:cxn>
              </a:cxnLst>
              <a:rect l="0" t="0" r="r" b="b"/>
              <a:pathLst>
                <a:path w="2" h="5">
                  <a:moveTo>
                    <a:pt x="2" y="0"/>
                  </a:moveTo>
                  <a:lnTo>
                    <a:pt x="2" y="0"/>
                  </a:lnTo>
                  <a:cubicBezTo>
                    <a:pt x="1" y="1"/>
                    <a:pt x="1" y="3"/>
                    <a:pt x="1" y="5"/>
                  </a:cubicBezTo>
                  <a:lnTo>
                    <a:pt x="0" y="2"/>
                  </a:lnTo>
                  <a:lnTo>
                    <a:pt x="2"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327" name="Freeform 1300"/>
            <p:cNvSpPr>
              <a:spLocks/>
            </p:cNvSpPr>
            <p:nvPr userDrawn="1"/>
          </p:nvSpPr>
          <p:spPr bwMode="auto">
            <a:xfrm>
              <a:off x="315" y="177"/>
              <a:ext cx="1" cy="2"/>
            </a:xfrm>
            <a:custGeom>
              <a:avLst/>
              <a:gdLst>
                <a:gd name="T0" fmla="*/ 2 w 2"/>
                <a:gd name="T1" fmla="*/ 0 h 4"/>
                <a:gd name="T2" fmla="*/ 2 w 2"/>
                <a:gd name="T3" fmla="*/ 0 h 4"/>
                <a:gd name="T4" fmla="*/ 2 w 2"/>
                <a:gd name="T5" fmla="*/ 4 h 4"/>
                <a:gd name="T6" fmla="*/ 0 w 2"/>
                <a:gd name="T7" fmla="*/ 2 h 4"/>
                <a:gd name="T8" fmla="*/ 2 w 2"/>
                <a:gd name="T9" fmla="*/ 0 h 4"/>
              </a:gdLst>
              <a:ahLst/>
              <a:cxnLst>
                <a:cxn ang="0">
                  <a:pos x="T0" y="T1"/>
                </a:cxn>
                <a:cxn ang="0">
                  <a:pos x="T2" y="T3"/>
                </a:cxn>
                <a:cxn ang="0">
                  <a:pos x="T4" y="T5"/>
                </a:cxn>
                <a:cxn ang="0">
                  <a:pos x="T6" y="T7"/>
                </a:cxn>
                <a:cxn ang="0">
                  <a:pos x="T8" y="T9"/>
                </a:cxn>
              </a:cxnLst>
              <a:rect l="0" t="0" r="r" b="b"/>
              <a:pathLst>
                <a:path w="2" h="4">
                  <a:moveTo>
                    <a:pt x="2" y="0"/>
                  </a:moveTo>
                  <a:lnTo>
                    <a:pt x="2" y="0"/>
                  </a:lnTo>
                  <a:cubicBezTo>
                    <a:pt x="1" y="1"/>
                    <a:pt x="1" y="3"/>
                    <a:pt x="2" y="4"/>
                  </a:cubicBezTo>
                  <a:lnTo>
                    <a:pt x="0" y="2"/>
                  </a:lnTo>
                  <a:lnTo>
                    <a:pt x="2"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328" name="Freeform 1301"/>
            <p:cNvSpPr>
              <a:spLocks/>
            </p:cNvSpPr>
            <p:nvPr userDrawn="1"/>
          </p:nvSpPr>
          <p:spPr bwMode="auto">
            <a:xfrm>
              <a:off x="314" y="180"/>
              <a:ext cx="0" cy="2"/>
            </a:xfrm>
            <a:custGeom>
              <a:avLst/>
              <a:gdLst>
                <a:gd name="T0" fmla="*/ 1 w 1"/>
                <a:gd name="T1" fmla="*/ 0 h 5"/>
                <a:gd name="T2" fmla="*/ 1 w 1"/>
                <a:gd name="T3" fmla="*/ 0 h 5"/>
                <a:gd name="T4" fmla="*/ 1 w 1"/>
                <a:gd name="T5" fmla="*/ 5 h 5"/>
                <a:gd name="T6" fmla="*/ 0 w 1"/>
                <a:gd name="T7" fmla="*/ 2 h 5"/>
                <a:gd name="T8" fmla="*/ 1 w 1"/>
                <a:gd name="T9" fmla="*/ 0 h 5"/>
              </a:gdLst>
              <a:ahLst/>
              <a:cxnLst>
                <a:cxn ang="0">
                  <a:pos x="T0" y="T1"/>
                </a:cxn>
                <a:cxn ang="0">
                  <a:pos x="T2" y="T3"/>
                </a:cxn>
                <a:cxn ang="0">
                  <a:pos x="T4" y="T5"/>
                </a:cxn>
                <a:cxn ang="0">
                  <a:pos x="T6" y="T7"/>
                </a:cxn>
                <a:cxn ang="0">
                  <a:pos x="T8" y="T9"/>
                </a:cxn>
              </a:cxnLst>
              <a:rect l="0" t="0" r="r" b="b"/>
              <a:pathLst>
                <a:path w="1" h="5">
                  <a:moveTo>
                    <a:pt x="1" y="0"/>
                  </a:moveTo>
                  <a:lnTo>
                    <a:pt x="1" y="0"/>
                  </a:lnTo>
                  <a:cubicBezTo>
                    <a:pt x="0" y="1"/>
                    <a:pt x="0" y="3"/>
                    <a:pt x="1" y="5"/>
                  </a:cubicBezTo>
                  <a:lnTo>
                    <a:pt x="0" y="2"/>
                  </a:lnTo>
                  <a:lnTo>
                    <a:pt x="1"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329" name="Freeform 1302"/>
            <p:cNvSpPr>
              <a:spLocks/>
            </p:cNvSpPr>
            <p:nvPr userDrawn="1"/>
          </p:nvSpPr>
          <p:spPr bwMode="auto">
            <a:xfrm>
              <a:off x="316" y="187"/>
              <a:ext cx="1" cy="2"/>
            </a:xfrm>
            <a:custGeom>
              <a:avLst/>
              <a:gdLst>
                <a:gd name="T0" fmla="*/ 1 w 2"/>
                <a:gd name="T1" fmla="*/ 0 h 4"/>
                <a:gd name="T2" fmla="*/ 1 w 2"/>
                <a:gd name="T3" fmla="*/ 0 h 4"/>
                <a:gd name="T4" fmla="*/ 2 w 2"/>
                <a:gd name="T5" fmla="*/ 4 h 4"/>
                <a:gd name="T6" fmla="*/ 0 w 2"/>
                <a:gd name="T7" fmla="*/ 2 h 4"/>
                <a:gd name="T8" fmla="*/ 1 w 2"/>
                <a:gd name="T9" fmla="*/ 0 h 4"/>
              </a:gdLst>
              <a:ahLst/>
              <a:cxnLst>
                <a:cxn ang="0">
                  <a:pos x="T0" y="T1"/>
                </a:cxn>
                <a:cxn ang="0">
                  <a:pos x="T2" y="T3"/>
                </a:cxn>
                <a:cxn ang="0">
                  <a:pos x="T4" y="T5"/>
                </a:cxn>
                <a:cxn ang="0">
                  <a:pos x="T6" y="T7"/>
                </a:cxn>
                <a:cxn ang="0">
                  <a:pos x="T8" y="T9"/>
                </a:cxn>
              </a:cxnLst>
              <a:rect l="0" t="0" r="r" b="b"/>
              <a:pathLst>
                <a:path w="2" h="4">
                  <a:moveTo>
                    <a:pt x="1" y="0"/>
                  </a:moveTo>
                  <a:lnTo>
                    <a:pt x="1" y="0"/>
                  </a:lnTo>
                  <a:cubicBezTo>
                    <a:pt x="1" y="1"/>
                    <a:pt x="1" y="2"/>
                    <a:pt x="2" y="4"/>
                  </a:cubicBezTo>
                  <a:lnTo>
                    <a:pt x="0" y="2"/>
                  </a:lnTo>
                  <a:lnTo>
                    <a:pt x="1"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330" name="Freeform 1303"/>
            <p:cNvSpPr>
              <a:spLocks/>
            </p:cNvSpPr>
            <p:nvPr userDrawn="1"/>
          </p:nvSpPr>
          <p:spPr bwMode="auto">
            <a:xfrm>
              <a:off x="316" y="191"/>
              <a:ext cx="2" cy="3"/>
            </a:xfrm>
            <a:custGeom>
              <a:avLst/>
              <a:gdLst>
                <a:gd name="T0" fmla="*/ 2 w 3"/>
                <a:gd name="T1" fmla="*/ 0 h 5"/>
                <a:gd name="T2" fmla="*/ 2 w 3"/>
                <a:gd name="T3" fmla="*/ 0 h 5"/>
                <a:gd name="T4" fmla="*/ 3 w 3"/>
                <a:gd name="T5" fmla="*/ 5 h 5"/>
                <a:gd name="T6" fmla="*/ 0 w 3"/>
                <a:gd name="T7" fmla="*/ 3 h 5"/>
                <a:gd name="T8" fmla="*/ 2 w 3"/>
                <a:gd name="T9" fmla="*/ 0 h 5"/>
              </a:gdLst>
              <a:ahLst/>
              <a:cxnLst>
                <a:cxn ang="0">
                  <a:pos x="T0" y="T1"/>
                </a:cxn>
                <a:cxn ang="0">
                  <a:pos x="T2" y="T3"/>
                </a:cxn>
                <a:cxn ang="0">
                  <a:pos x="T4" y="T5"/>
                </a:cxn>
                <a:cxn ang="0">
                  <a:pos x="T6" y="T7"/>
                </a:cxn>
                <a:cxn ang="0">
                  <a:pos x="T8" y="T9"/>
                </a:cxn>
              </a:cxnLst>
              <a:rect l="0" t="0" r="r" b="b"/>
              <a:pathLst>
                <a:path w="3" h="5">
                  <a:moveTo>
                    <a:pt x="2" y="0"/>
                  </a:moveTo>
                  <a:lnTo>
                    <a:pt x="2" y="0"/>
                  </a:lnTo>
                  <a:cubicBezTo>
                    <a:pt x="1" y="2"/>
                    <a:pt x="1" y="3"/>
                    <a:pt x="3" y="5"/>
                  </a:cubicBezTo>
                  <a:lnTo>
                    <a:pt x="0" y="3"/>
                  </a:lnTo>
                  <a:lnTo>
                    <a:pt x="2"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331" name="Freeform 1304"/>
            <p:cNvSpPr>
              <a:spLocks/>
            </p:cNvSpPr>
            <p:nvPr userDrawn="1"/>
          </p:nvSpPr>
          <p:spPr bwMode="auto">
            <a:xfrm>
              <a:off x="324" y="186"/>
              <a:ext cx="0" cy="2"/>
            </a:xfrm>
            <a:custGeom>
              <a:avLst/>
              <a:gdLst>
                <a:gd name="T0" fmla="*/ 1 w 2"/>
                <a:gd name="T1" fmla="*/ 0 h 3"/>
                <a:gd name="T2" fmla="*/ 1 w 2"/>
                <a:gd name="T3" fmla="*/ 0 h 3"/>
                <a:gd name="T4" fmla="*/ 2 w 2"/>
                <a:gd name="T5" fmla="*/ 3 h 3"/>
                <a:gd name="T6" fmla="*/ 0 w 2"/>
                <a:gd name="T7" fmla="*/ 2 h 3"/>
                <a:gd name="T8" fmla="*/ 1 w 2"/>
                <a:gd name="T9" fmla="*/ 0 h 3"/>
              </a:gdLst>
              <a:ahLst/>
              <a:cxnLst>
                <a:cxn ang="0">
                  <a:pos x="T0" y="T1"/>
                </a:cxn>
                <a:cxn ang="0">
                  <a:pos x="T2" y="T3"/>
                </a:cxn>
                <a:cxn ang="0">
                  <a:pos x="T4" y="T5"/>
                </a:cxn>
                <a:cxn ang="0">
                  <a:pos x="T6" y="T7"/>
                </a:cxn>
                <a:cxn ang="0">
                  <a:pos x="T8" y="T9"/>
                </a:cxn>
              </a:cxnLst>
              <a:rect l="0" t="0" r="r" b="b"/>
              <a:pathLst>
                <a:path w="2" h="3">
                  <a:moveTo>
                    <a:pt x="1" y="0"/>
                  </a:moveTo>
                  <a:lnTo>
                    <a:pt x="1" y="0"/>
                  </a:lnTo>
                  <a:cubicBezTo>
                    <a:pt x="1" y="1"/>
                    <a:pt x="1" y="2"/>
                    <a:pt x="2" y="3"/>
                  </a:cubicBezTo>
                  <a:lnTo>
                    <a:pt x="0" y="2"/>
                  </a:lnTo>
                  <a:lnTo>
                    <a:pt x="1"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332" name="Freeform 1305"/>
            <p:cNvSpPr>
              <a:spLocks/>
            </p:cNvSpPr>
            <p:nvPr userDrawn="1"/>
          </p:nvSpPr>
          <p:spPr bwMode="auto">
            <a:xfrm>
              <a:off x="318" y="189"/>
              <a:ext cx="1" cy="2"/>
            </a:xfrm>
            <a:custGeom>
              <a:avLst/>
              <a:gdLst>
                <a:gd name="T0" fmla="*/ 2 w 3"/>
                <a:gd name="T1" fmla="*/ 0 h 5"/>
                <a:gd name="T2" fmla="*/ 2 w 3"/>
                <a:gd name="T3" fmla="*/ 0 h 5"/>
                <a:gd name="T4" fmla="*/ 3 w 3"/>
                <a:gd name="T5" fmla="*/ 5 h 5"/>
                <a:gd name="T6" fmla="*/ 0 w 3"/>
                <a:gd name="T7" fmla="*/ 3 h 5"/>
                <a:gd name="T8" fmla="*/ 2 w 3"/>
                <a:gd name="T9" fmla="*/ 0 h 5"/>
              </a:gdLst>
              <a:ahLst/>
              <a:cxnLst>
                <a:cxn ang="0">
                  <a:pos x="T0" y="T1"/>
                </a:cxn>
                <a:cxn ang="0">
                  <a:pos x="T2" y="T3"/>
                </a:cxn>
                <a:cxn ang="0">
                  <a:pos x="T4" y="T5"/>
                </a:cxn>
                <a:cxn ang="0">
                  <a:pos x="T6" y="T7"/>
                </a:cxn>
                <a:cxn ang="0">
                  <a:pos x="T8" y="T9"/>
                </a:cxn>
              </a:cxnLst>
              <a:rect l="0" t="0" r="r" b="b"/>
              <a:pathLst>
                <a:path w="3" h="5">
                  <a:moveTo>
                    <a:pt x="2" y="0"/>
                  </a:moveTo>
                  <a:lnTo>
                    <a:pt x="2" y="0"/>
                  </a:lnTo>
                  <a:cubicBezTo>
                    <a:pt x="1" y="2"/>
                    <a:pt x="2" y="3"/>
                    <a:pt x="3" y="5"/>
                  </a:cubicBezTo>
                  <a:lnTo>
                    <a:pt x="0" y="3"/>
                  </a:lnTo>
                  <a:lnTo>
                    <a:pt x="2"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333" name="Freeform 1306"/>
            <p:cNvSpPr>
              <a:spLocks/>
            </p:cNvSpPr>
            <p:nvPr userDrawn="1"/>
          </p:nvSpPr>
          <p:spPr bwMode="auto">
            <a:xfrm>
              <a:off x="318" y="195"/>
              <a:ext cx="6" cy="2"/>
            </a:xfrm>
            <a:custGeom>
              <a:avLst/>
              <a:gdLst>
                <a:gd name="T0" fmla="*/ 0 w 12"/>
                <a:gd name="T1" fmla="*/ 2 h 4"/>
                <a:gd name="T2" fmla="*/ 0 w 12"/>
                <a:gd name="T3" fmla="*/ 2 h 4"/>
                <a:gd name="T4" fmla="*/ 8 w 12"/>
                <a:gd name="T5" fmla="*/ 0 h 4"/>
                <a:gd name="T6" fmla="*/ 12 w 12"/>
                <a:gd name="T7" fmla="*/ 2 h 4"/>
                <a:gd name="T8" fmla="*/ 5 w 12"/>
                <a:gd name="T9" fmla="*/ 4 h 4"/>
                <a:gd name="T10" fmla="*/ 0 w 12"/>
                <a:gd name="T11" fmla="*/ 2 h 4"/>
              </a:gdLst>
              <a:ahLst/>
              <a:cxnLst>
                <a:cxn ang="0">
                  <a:pos x="T0" y="T1"/>
                </a:cxn>
                <a:cxn ang="0">
                  <a:pos x="T2" y="T3"/>
                </a:cxn>
                <a:cxn ang="0">
                  <a:pos x="T4" y="T5"/>
                </a:cxn>
                <a:cxn ang="0">
                  <a:pos x="T6" y="T7"/>
                </a:cxn>
                <a:cxn ang="0">
                  <a:pos x="T8" y="T9"/>
                </a:cxn>
                <a:cxn ang="0">
                  <a:pos x="T10" y="T11"/>
                </a:cxn>
              </a:cxnLst>
              <a:rect l="0" t="0" r="r" b="b"/>
              <a:pathLst>
                <a:path w="12" h="4">
                  <a:moveTo>
                    <a:pt x="0" y="2"/>
                  </a:moveTo>
                  <a:lnTo>
                    <a:pt x="0" y="2"/>
                  </a:lnTo>
                  <a:cubicBezTo>
                    <a:pt x="3" y="1"/>
                    <a:pt x="6" y="0"/>
                    <a:pt x="8" y="0"/>
                  </a:cubicBezTo>
                  <a:cubicBezTo>
                    <a:pt x="9" y="1"/>
                    <a:pt x="11" y="2"/>
                    <a:pt x="12" y="2"/>
                  </a:cubicBezTo>
                  <a:cubicBezTo>
                    <a:pt x="9" y="3"/>
                    <a:pt x="7" y="3"/>
                    <a:pt x="5" y="4"/>
                  </a:cubicBezTo>
                  <a:cubicBezTo>
                    <a:pt x="3" y="3"/>
                    <a:pt x="2" y="3"/>
                    <a:pt x="0" y="2"/>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334" name="Freeform 1307"/>
            <p:cNvSpPr>
              <a:spLocks/>
            </p:cNvSpPr>
            <p:nvPr userDrawn="1"/>
          </p:nvSpPr>
          <p:spPr bwMode="auto">
            <a:xfrm>
              <a:off x="320" y="188"/>
              <a:ext cx="5" cy="3"/>
            </a:xfrm>
            <a:custGeom>
              <a:avLst/>
              <a:gdLst>
                <a:gd name="T0" fmla="*/ 12 w 12"/>
                <a:gd name="T1" fmla="*/ 6 h 7"/>
                <a:gd name="T2" fmla="*/ 12 w 12"/>
                <a:gd name="T3" fmla="*/ 6 h 7"/>
                <a:gd name="T4" fmla="*/ 8 w 12"/>
                <a:gd name="T5" fmla="*/ 5 h 7"/>
                <a:gd name="T6" fmla="*/ 8 w 12"/>
                <a:gd name="T7" fmla="*/ 5 h 7"/>
                <a:gd name="T8" fmla="*/ 9 w 12"/>
                <a:gd name="T9" fmla="*/ 7 h 7"/>
                <a:gd name="T10" fmla="*/ 5 w 12"/>
                <a:gd name="T11" fmla="*/ 7 h 7"/>
                <a:gd name="T12" fmla="*/ 0 w 12"/>
                <a:gd name="T13" fmla="*/ 0 h 7"/>
                <a:gd name="T14" fmla="*/ 12 w 12"/>
                <a:gd name="T15" fmla="*/ 6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7">
                  <a:moveTo>
                    <a:pt x="12" y="6"/>
                  </a:moveTo>
                  <a:lnTo>
                    <a:pt x="12" y="6"/>
                  </a:lnTo>
                  <a:cubicBezTo>
                    <a:pt x="10" y="5"/>
                    <a:pt x="9" y="5"/>
                    <a:pt x="8" y="5"/>
                  </a:cubicBezTo>
                  <a:lnTo>
                    <a:pt x="8" y="5"/>
                  </a:lnTo>
                  <a:cubicBezTo>
                    <a:pt x="8" y="6"/>
                    <a:pt x="8" y="7"/>
                    <a:pt x="9" y="7"/>
                  </a:cubicBezTo>
                  <a:cubicBezTo>
                    <a:pt x="7" y="7"/>
                    <a:pt x="6" y="7"/>
                    <a:pt x="5" y="7"/>
                  </a:cubicBezTo>
                  <a:cubicBezTo>
                    <a:pt x="3" y="5"/>
                    <a:pt x="1" y="2"/>
                    <a:pt x="0" y="0"/>
                  </a:cubicBezTo>
                  <a:cubicBezTo>
                    <a:pt x="4" y="0"/>
                    <a:pt x="9" y="3"/>
                    <a:pt x="12" y="6"/>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335" name="Freeform 1308"/>
            <p:cNvSpPr>
              <a:spLocks/>
            </p:cNvSpPr>
            <p:nvPr userDrawn="1"/>
          </p:nvSpPr>
          <p:spPr bwMode="auto">
            <a:xfrm>
              <a:off x="329" y="187"/>
              <a:ext cx="1" cy="2"/>
            </a:xfrm>
            <a:custGeom>
              <a:avLst/>
              <a:gdLst>
                <a:gd name="T0" fmla="*/ 0 w 2"/>
                <a:gd name="T1" fmla="*/ 0 h 5"/>
                <a:gd name="T2" fmla="*/ 0 w 2"/>
                <a:gd name="T3" fmla="*/ 0 h 5"/>
                <a:gd name="T4" fmla="*/ 2 w 2"/>
                <a:gd name="T5" fmla="*/ 2 h 5"/>
                <a:gd name="T6" fmla="*/ 1 w 2"/>
                <a:gd name="T7" fmla="*/ 5 h 5"/>
                <a:gd name="T8" fmla="*/ 0 w 2"/>
                <a:gd name="T9" fmla="*/ 3 h 5"/>
                <a:gd name="T10" fmla="*/ 0 w 2"/>
                <a:gd name="T11" fmla="*/ 0 h 5"/>
              </a:gdLst>
              <a:ahLst/>
              <a:cxnLst>
                <a:cxn ang="0">
                  <a:pos x="T0" y="T1"/>
                </a:cxn>
                <a:cxn ang="0">
                  <a:pos x="T2" y="T3"/>
                </a:cxn>
                <a:cxn ang="0">
                  <a:pos x="T4" y="T5"/>
                </a:cxn>
                <a:cxn ang="0">
                  <a:pos x="T6" y="T7"/>
                </a:cxn>
                <a:cxn ang="0">
                  <a:pos x="T8" y="T9"/>
                </a:cxn>
                <a:cxn ang="0">
                  <a:pos x="T10" y="T11"/>
                </a:cxn>
              </a:cxnLst>
              <a:rect l="0" t="0" r="r" b="b"/>
              <a:pathLst>
                <a:path w="2" h="5">
                  <a:moveTo>
                    <a:pt x="0" y="0"/>
                  </a:moveTo>
                  <a:lnTo>
                    <a:pt x="0" y="0"/>
                  </a:lnTo>
                  <a:cubicBezTo>
                    <a:pt x="1" y="1"/>
                    <a:pt x="1" y="2"/>
                    <a:pt x="2" y="2"/>
                  </a:cubicBezTo>
                  <a:cubicBezTo>
                    <a:pt x="2" y="3"/>
                    <a:pt x="1" y="4"/>
                    <a:pt x="1" y="5"/>
                  </a:cubicBezTo>
                  <a:cubicBezTo>
                    <a:pt x="1" y="4"/>
                    <a:pt x="0" y="3"/>
                    <a:pt x="0" y="3"/>
                  </a:cubicBezTo>
                  <a:cubicBezTo>
                    <a:pt x="0" y="2"/>
                    <a:pt x="0" y="1"/>
                    <a:pt x="0"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336" name="Freeform 1309"/>
            <p:cNvSpPr>
              <a:spLocks/>
            </p:cNvSpPr>
            <p:nvPr userDrawn="1"/>
          </p:nvSpPr>
          <p:spPr bwMode="auto">
            <a:xfrm>
              <a:off x="325" y="189"/>
              <a:ext cx="2" cy="2"/>
            </a:xfrm>
            <a:custGeom>
              <a:avLst/>
              <a:gdLst>
                <a:gd name="T0" fmla="*/ 0 w 4"/>
                <a:gd name="T1" fmla="*/ 0 h 5"/>
                <a:gd name="T2" fmla="*/ 0 w 4"/>
                <a:gd name="T3" fmla="*/ 0 h 5"/>
                <a:gd name="T4" fmla="*/ 3 w 4"/>
                <a:gd name="T5" fmla="*/ 1 h 5"/>
                <a:gd name="T6" fmla="*/ 4 w 4"/>
                <a:gd name="T7" fmla="*/ 5 h 5"/>
                <a:gd name="T8" fmla="*/ 2 w 4"/>
                <a:gd name="T9" fmla="*/ 4 h 5"/>
                <a:gd name="T10" fmla="*/ 0 w 4"/>
                <a:gd name="T11" fmla="*/ 0 h 5"/>
              </a:gdLst>
              <a:ahLst/>
              <a:cxnLst>
                <a:cxn ang="0">
                  <a:pos x="T0" y="T1"/>
                </a:cxn>
                <a:cxn ang="0">
                  <a:pos x="T2" y="T3"/>
                </a:cxn>
                <a:cxn ang="0">
                  <a:pos x="T4" y="T5"/>
                </a:cxn>
                <a:cxn ang="0">
                  <a:pos x="T6" y="T7"/>
                </a:cxn>
                <a:cxn ang="0">
                  <a:pos x="T8" y="T9"/>
                </a:cxn>
                <a:cxn ang="0">
                  <a:pos x="T10" y="T11"/>
                </a:cxn>
              </a:cxnLst>
              <a:rect l="0" t="0" r="r" b="b"/>
              <a:pathLst>
                <a:path w="4" h="5">
                  <a:moveTo>
                    <a:pt x="0" y="0"/>
                  </a:moveTo>
                  <a:lnTo>
                    <a:pt x="0" y="0"/>
                  </a:lnTo>
                  <a:cubicBezTo>
                    <a:pt x="1" y="0"/>
                    <a:pt x="2" y="0"/>
                    <a:pt x="3" y="1"/>
                  </a:cubicBezTo>
                  <a:cubicBezTo>
                    <a:pt x="3" y="2"/>
                    <a:pt x="3" y="4"/>
                    <a:pt x="4" y="5"/>
                  </a:cubicBezTo>
                  <a:cubicBezTo>
                    <a:pt x="3" y="5"/>
                    <a:pt x="3" y="4"/>
                    <a:pt x="2" y="4"/>
                  </a:cubicBezTo>
                  <a:cubicBezTo>
                    <a:pt x="1" y="3"/>
                    <a:pt x="1" y="1"/>
                    <a:pt x="0"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337" name="Freeform 1310"/>
            <p:cNvSpPr>
              <a:spLocks/>
            </p:cNvSpPr>
            <p:nvPr userDrawn="1"/>
          </p:nvSpPr>
          <p:spPr bwMode="auto">
            <a:xfrm>
              <a:off x="320" y="191"/>
              <a:ext cx="5" cy="3"/>
            </a:xfrm>
            <a:custGeom>
              <a:avLst/>
              <a:gdLst>
                <a:gd name="T0" fmla="*/ 9 w 13"/>
                <a:gd name="T1" fmla="*/ 2 h 6"/>
                <a:gd name="T2" fmla="*/ 9 w 13"/>
                <a:gd name="T3" fmla="*/ 2 h 6"/>
                <a:gd name="T4" fmla="*/ 13 w 13"/>
                <a:gd name="T5" fmla="*/ 6 h 6"/>
                <a:gd name="T6" fmla="*/ 7 w 13"/>
                <a:gd name="T7" fmla="*/ 5 h 6"/>
                <a:gd name="T8" fmla="*/ 0 w 13"/>
                <a:gd name="T9" fmla="*/ 1 h 6"/>
                <a:gd name="T10" fmla="*/ 9 w 13"/>
                <a:gd name="T11" fmla="*/ 2 h 6"/>
              </a:gdLst>
              <a:ahLst/>
              <a:cxnLst>
                <a:cxn ang="0">
                  <a:pos x="T0" y="T1"/>
                </a:cxn>
                <a:cxn ang="0">
                  <a:pos x="T2" y="T3"/>
                </a:cxn>
                <a:cxn ang="0">
                  <a:pos x="T4" y="T5"/>
                </a:cxn>
                <a:cxn ang="0">
                  <a:pos x="T6" y="T7"/>
                </a:cxn>
                <a:cxn ang="0">
                  <a:pos x="T8" y="T9"/>
                </a:cxn>
                <a:cxn ang="0">
                  <a:pos x="T10" y="T11"/>
                </a:cxn>
              </a:cxnLst>
              <a:rect l="0" t="0" r="r" b="b"/>
              <a:pathLst>
                <a:path w="13" h="6">
                  <a:moveTo>
                    <a:pt x="9" y="2"/>
                  </a:moveTo>
                  <a:lnTo>
                    <a:pt x="9" y="2"/>
                  </a:lnTo>
                  <a:cubicBezTo>
                    <a:pt x="10" y="3"/>
                    <a:pt x="12" y="5"/>
                    <a:pt x="13" y="6"/>
                  </a:cubicBezTo>
                  <a:cubicBezTo>
                    <a:pt x="11" y="6"/>
                    <a:pt x="9" y="5"/>
                    <a:pt x="7" y="5"/>
                  </a:cubicBezTo>
                  <a:cubicBezTo>
                    <a:pt x="4" y="4"/>
                    <a:pt x="2" y="3"/>
                    <a:pt x="0" y="1"/>
                  </a:cubicBezTo>
                  <a:cubicBezTo>
                    <a:pt x="3" y="0"/>
                    <a:pt x="6" y="1"/>
                    <a:pt x="9" y="2"/>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338" name="Freeform 1311"/>
            <p:cNvSpPr>
              <a:spLocks/>
            </p:cNvSpPr>
            <p:nvPr userDrawn="1"/>
          </p:nvSpPr>
          <p:spPr bwMode="auto">
            <a:xfrm>
              <a:off x="327" y="187"/>
              <a:ext cx="3" cy="7"/>
            </a:xfrm>
            <a:custGeom>
              <a:avLst/>
              <a:gdLst>
                <a:gd name="T0" fmla="*/ 6 w 7"/>
                <a:gd name="T1" fmla="*/ 7 h 16"/>
                <a:gd name="T2" fmla="*/ 6 w 7"/>
                <a:gd name="T3" fmla="*/ 7 h 16"/>
                <a:gd name="T4" fmla="*/ 6 w 7"/>
                <a:gd name="T5" fmla="*/ 8 h 16"/>
                <a:gd name="T6" fmla="*/ 7 w 7"/>
                <a:gd name="T7" fmla="*/ 16 h 16"/>
                <a:gd name="T8" fmla="*/ 3 w 7"/>
                <a:gd name="T9" fmla="*/ 11 h 16"/>
                <a:gd name="T10" fmla="*/ 0 w 7"/>
                <a:gd name="T11" fmla="*/ 0 h 16"/>
                <a:gd name="T12" fmla="*/ 6 w 7"/>
                <a:gd name="T13" fmla="*/ 7 h 16"/>
              </a:gdLst>
              <a:ahLst/>
              <a:cxnLst>
                <a:cxn ang="0">
                  <a:pos x="T0" y="T1"/>
                </a:cxn>
                <a:cxn ang="0">
                  <a:pos x="T2" y="T3"/>
                </a:cxn>
                <a:cxn ang="0">
                  <a:pos x="T4" y="T5"/>
                </a:cxn>
                <a:cxn ang="0">
                  <a:pos x="T6" y="T7"/>
                </a:cxn>
                <a:cxn ang="0">
                  <a:pos x="T8" y="T9"/>
                </a:cxn>
                <a:cxn ang="0">
                  <a:pos x="T10" y="T11"/>
                </a:cxn>
                <a:cxn ang="0">
                  <a:pos x="T12" y="T13"/>
                </a:cxn>
              </a:cxnLst>
              <a:rect l="0" t="0" r="r" b="b"/>
              <a:pathLst>
                <a:path w="7" h="16">
                  <a:moveTo>
                    <a:pt x="6" y="7"/>
                  </a:moveTo>
                  <a:lnTo>
                    <a:pt x="6" y="7"/>
                  </a:lnTo>
                  <a:cubicBezTo>
                    <a:pt x="6" y="7"/>
                    <a:pt x="6" y="8"/>
                    <a:pt x="6" y="8"/>
                  </a:cubicBezTo>
                  <a:cubicBezTo>
                    <a:pt x="6" y="11"/>
                    <a:pt x="7" y="14"/>
                    <a:pt x="7" y="16"/>
                  </a:cubicBezTo>
                  <a:cubicBezTo>
                    <a:pt x="6" y="14"/>
                    <a:pt x="5" y="13"/>
                    <a:pt x="3" y="11"/>
                  </a:cubicBezTo>
                  <a:cubicBezTo>
                    <a:pt x="1" y="8"/>
                    <a:pt x="0" y="4"/>
                    <a:pt x="0" y="0"/>
                  </a:cubicBezTo>
                  <a:cubicBezTo>
                    <a:pt x="3" y="2"/>
                    <a:pt x="5" y="4"/>
                    <a:pt x="6" y="7"/>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339" name="Freeform 1312"/>
            <p:cNvSpPr>
              <a:spLocks/>
            </p:cNvSpPr>
            <p:nvPr userDrawn="1"/>
          </p:nvSpPr>
          <p:spPr bwMode="auto">
            <a:xfrm>
              <a:off x="321" y="194"/>
              <a:ext cx="7" cy="2"/>
            </a:xfrm>
            <a:custGeom>
              <a:avLst/>
              <a:gdLst>
                <a:gd name="T0" fmla="*/ 0 w 16"/>
                <a:gd name="T1" fmla="*/ 1 h 5"/>
                <a:gd name="T2" fmla="*/ 0 w 16"/>
                <a:gd name="T3" fmla="*/ 1 h 5"/>
                <a:gd name="T4" fmla="*/ 16 w 16"/>
                <a:gd name="T5" fmla="*/ 5 h 5"/>
                <a:gd name="T6" fmla="*/ 7 w 16"/>
                <a:gd name="T7" fmla="*/ 5 h 5"/>
                <a:gd name="T8" fmla="*/ 0 w 16"/>
                <a:gd name="T9" fmla="*/ 1 h 5"/>
              </a:gdLst>
              <a:ahLst/>
              <a:cxnLst>
                <a:cxn ang="0">
                  <a:pos x="T0" y="T1"/>
                </a:cxn>
                <a:cxn ang="0">
                  <a:pos x="T2" y="T3"/>
                </a:cxn>
                <a:cxn ang="0">
                  <a:pos x="T4" y="T5"/>
                </a:cxn>
                <a:cxn ang="0">
                  <a:pos x="T6" y="T7"/>
                </a:cxn>
                <a:cxn ang="0">
                  <a:pos x="T8" y="T9"/>
                </a:cxn>
              </a:cxnLst>
              <a:rect l="0" t="0" r="r" b="b"/>
              <a:pathLst>
                <a:path w="16" h="5">
                  <a:moveTo>
                    <a:pt x="0" y="1"/>
                  </a:moveTo>
                  <a:lnTo>
                    <a:pt x="0" y="1"/>
                  </a:lnTo>
                  <a:cubicBezTo>
                    <a:pt x="5" y="0"/>
                    <a:pt x="12" y="1"/>
                    <a:pt x="16" y="5"/>
                  </a:cubicBezTo>
                  <a:cubicBezTo>
                    <a:pt x="13" y="5"/>
                    <a:pt x="10" y="5"/>
                    <a:pt x="7" y="5"/>
                  </a:cubicBezTo>
                  <a:cubicBezTo>
                    <a:pt x="5" y="4"/>
                    <a:pt x="2" y="3"/>
                    <a:pt x="0" y="1"/>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340" name="Freeform 1313"/>
            <p:cNvSpPr>
              <a:spLocks/>
            </p:cNvSpPr>
            <p:nvPr userDrawn="1"/>
          </p:nvSpPr>
          <p:spPr bwMode="auto">
            <a:xfrm>
              <a:off x="324" y="191"/>
              <a:ext cx="6" cy="4"/>
            </a:xfrm>
            <a:custGeom>
              <a:avLst/>
              <a:gdLst>
                <a:gd name="T0" fmla="*/ 0 w 15"/>
                <a:gd name="T1" fmla="*/ 0 h 11"/>
                <a:gd name="T2" fmla="*/ 0 w 15"/>
                <a:gd name="T3" fmla="*/ 0 h 11"/>
                <a:gd name="T4" fmla="*/ 15 w 15"/>
                <a:gd name="T5" fmla="*/ 11 h 11"/>
                <a:gd name="T6" fmla="*/ 0 w 15"/>
                <a:gd name="T7" fmla="*/ 0 h 11"/>
              </a:gdLst>
              <a:ahLst/>
              <a:cxnLst>
                <a:cxn ang="0">
                  <a:pos x="T0" y="T1"/>
                </a:cxn>
                <a:cxn ang="0">
                  <a:pos x="T2" y="T3"/>
                </a:cxn>
                <a:cxn ang="0">
                  <a:pos x="T4" y="T5"/>
                </a:cxn>
                <a:cxn ang="0">
                  <a:pos x="T6" y="T7"/>
                </a:cxn>
              </a:cxnLst>
              <a:rect l="0" t="0" r="r" b="b"/>
              <a:pathLst>
                <a:path w="15" h="11">
                  <a:moveTo>
                    <a:pt x="0" y="0"/>
                  </a:moveTo>
                  <a:lnTo>
                    <a:pt x="0" y="0"/>
                  </a:lnTo>
                  <a:cubicBezTo>
                    <a:pt x="6" y="1"/>
                    <a:pt x="12" y="6"/>
                    <a:pt x="15" y="11"/>
                  </a:cubicBezTo>
                  <a:cubicBezTo>
                    <a:pt x="9" y="10"/>
                    <a:pt x="3" y="6"/>
                    <a:pt x="0"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341" name="Freeform 1314"/>
            <p:cNvSpPr>
              <a:spLocks/>
            </p:cNvSpPr>
            <p:nvPr userDrawn="1"/>
          </p:nvSpPr>
          <p:spPr bwMode="auto">
            <a:xfrm>
              <a:off x="330" y="198"/>
              <a:ext cx="2" cy="2"/>
            </a:xfrm>
            <a:custGeom>
              <a:avLst/>
              <a:gdLst>
                <a:gd name="T0" fmla="*/ 3 w 3"/>
                <a:gd name="T1" fmla="*/ 2 h 3"/>
                <a:gd name="T2" fmla="*/ 3 w 3"/>
                <a:gd name="T3" fmla="*/ 2 h 3"/>
                <a:gd name="T4" fmla="*/ 2 w 3"/>
                <a:gd name="T5" fmla="*/ 3 h 3"/>
                <a:gd name="T6" fmla="*/ 0 w 3"/>
                <a:gd name="T7" fmla="*/ 2 h 3"/>
                <a:gd name="T8" fmla="*/ 2 w 3"/>
                <a:gd name="T9" fmla="*/ 0 h 3"/>
                <a:gd name="T10" fmla="*/ 3 w 3"/>
                <a:gd name="T11" fmla="*/ 2 h 3"/>
              </a:gdLst>
              <a:ahLst/>
              <a:cxnLst>
                <a:cxn ang="0">
                  <a:pos x="T0" y="T1"/>
                </a:cxn>
                <a:cxn ang="0">
                  <a:pos x="T2" y="T3"/>
                </a:cxn>
                <a:cxn ang="0">
                  <a:pos x="T4" y="T5"/>
                </a:cxn>
                <a:cxn ang="0">
                  <a:pos x="T6" y="T7"/>
                </a:cxn>
                <a:cxn ang="0">
                  <a:pos x="T8" y="T9"/>
                </a:cxn>
                <a:cxn ang="0">
                  <a:pos x="T10" y="T11"/>
                </a:cxn>
              </a:cxnLst>
              <a:rect l="0" t="0" r="r" b="b"/>
              <a:pathLst>
                <a:path w="3" h="3">
                  <a:moveTo>
                    <a:pt x="3" y="2"/>
                  </a:moveTo>
                  <a:lnTo>
                    <a:pt x="3" y="2"/>
                  </a:lnTo>
                  <a:cubicBezTo>
                    <a:pt x="3" y="3"/>
                    <a:pt x="3" y="3"/>
                    <a:pt x="2" y="3"/>
                  </a:cubicBezTo>
                  <a:cubicBezTo>
                    <a:pt x="1" y="3"/>
                    <a:pt x="0" y="3"/>
                    <a:pt x="0" y="2"/>
                  </a:cubicBezTo>
                  <a:cubicBezTo>
                    <a:pt x="0" y="1"/>
                    <a:pt x="1" y="0"/>
                    <a:pt x="2" y="0"/>
                  </a:cubicBezTo>
                  <a:cubicBezTo>
                    <a:pt x="3" y="0"/>
                    <a:pt x="3" y="1"/>
                    <a:pt x="3" y="2"/>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342" name="Freeform 1315"/>
            <p:cNvSpPr>
              <a:spLocks/>
            </p:cNvSpPr>
            <p:nvPr userDrawn="1"/>
          </p:nvSpPr>
          <p:spPr bwMode="auto">
            <a:xfrm>
              <a:off x="319" y="197"/>
              <a:ext cx="24" cy="3"/>
            </a:xfrm>
            <a:custGeom>
              <a:avLst/>
              <a:gdLst>
                <a:gd name="T0" fmla="*/ 27 w 54"/>
                <a:gd name="T1" fmla="*/ 1 h 6"/>
                <a:gd name="T2" fmla="*/ 27 w 54"/>
                <a:gd name="T3" fmla="*/ 1 h 6"/>
                <a:gd name="T4" fmla="*/ 0 w 54"/>
                <a:gd name="T5" fmla="*/ 6 h 6"/>
                <a:gd name="T6" fmla="*/ 0 w 54"/>
                <a:gd name="T7" fmla="*/ 4 h 6"/>
                <a:gd name="T8" fmla="*/ 27 w 54"/>
                <a:gd name="T9" fmla="*/ 0 h 6"/>
                <a:gd name="T10" fmla="*/ 54 w 54"/>
                <a:gd name="T11" fmla="*/ 4 h 6"/>
                <a:gd name="T12" fmla="*/ 54 w 54"/>
                <a:gd name="T13" fmla="*/ 6 h 6"/>
                <a:gd name="T14" fmla="*/ 27 w 54"/>
                <a:gd name="T15" fmla="*/ 1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 h="6">
                  <a:moveTo>
                    <a:pt x="27" y="1"/>
                  </a:moveTo>
                  <a:lnTo>
                    <a:pt x="27" y="1"/>
                  </a:lnTo>
                  <a:cubicBezTo>
                    <a:pt x="15" y="1"/>
                    <a:pt x="4" y="3"/>
                    <a:pt x="0" y="6"/>
                  </a:cubicBezTo>
                  <a:lnTo>
                    <a:pt x="0" y="4"/>
                  </a:lnTo>
                  <a:cubicBezTo>
                    <a:pt x="4" y="1"/>
                    <a:pt x="15" y="0"/>
                    <a:pt x="27" y="0"/>
                  </a:cubicBezTo>
                  <a:cubicBezTo>
                    <a:pt x="39" y="0"/>
                    <a:pt x="49" y="1"/>
                    <a:pt x="54" y="4"/>
                  </a:cubicBezTo>
                  <a:lnTo>
                    <a:pt x="54" y="6"/>
                  </a:lnTo>
                  <a:cubicBezTo>
                    <a:pt x="49" y="3"/>
                    <a:pt x="39" y="1"/>
                    <a:pt x="27" y="1"/>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343" name="Freeform 1316"/>
            <p:cNvSpPr>
              <a:spLocks/>
            </p:cNvSpPr>
            <p:nvPr userDrawn="1"/>
          </p:nvSpPr>
          <p:spPr bwMode="auto">
            <a:xfrm>
              <a:off x="329" y="171"/>
              <a:ext cx="2" cy="16"/>
            </a:xfrm>
            <a:custGeom>
              <a:avLst/>
              <a:gdLst>
                <a:gd name="T0" fmla="*/ 4 w 4"/>
                <a:gd name="T1" fmla="*/ 31 h 35"/>
                <a:gd name="T2" fmla="*/ 4 w 4"/>
                <a:gd name="T3" fmla="*/ 31 h 35"/>
                <a:gd name="T4" fmla="*/ 2 w 4"/>
                <a:gd name="T5" fmla="*/ 35 h 35"/>
                <a:gd name="T6" fmla="*/ 0 w 4"/>
                <a:gd name="T7" fmla="*/ 0 h 35"/>
                <a:gd name="T8" fmla="*/ 2 w 4"/>
                <a:gd name="T9" fmla="*/ 1 h 35"/>
                <a:gd name="T10" fmla="*/ 1 w 4"/>
                <a:gd name="T11" fmla="*/ 3 h 35"/>
                <a:gd name="T12" fmla="*/ 2 w 4"/>
                <a:gd name="T13" fmla="*/ 6 h 35"/>
                <a:gd name="T14" fmla="*/ 1 w 4"/>
                <a:gd name="T15" fmla="*/ 9 h 35"/>
                <a:gd name="T16" fmla="*/ 3 w 4"/>
                <a:gd name="T17" fmla="*/ 12 h 35"/>
                <a:gd name="T18" fmla="*/ 1 w 4"/>
                <a:gd name="T19" fmla="*/ 14 h 35"/>
                <a:gd name="T20" fmla="*/ 3 w 4"/>
                <a:gd name="T21" fmla="*/ 17 h 35"/>
                <a:gd name="T22" fmla="*/ 2 w 4"/>
                <a:gd name="T23" fmla="*/ 19 h 35"/>
                <a:gd name="T24" fmla="*/ 3 w 4"/>
                <a:gd name="T25" fmla="*/ 22 h 35"/>
                <a:gd name="T26" fmla="*/ 2 w 4"/>
                <a:gd name="T27" fmla="*/ 24 h 35"/>
                <a:gd name="T28" fmla="*/ 3 w 4"/>
                <a:gd name="T29" fmla="*/ 26 h 35"/>
                <a:gd name="T30" fmla="*/ 2 w 4"/>
                <a:gd name="T31" fmla="*/ 28 h 35"/>
                <a:gd name="T32" fmla="*/ 4 w 4"/>
                <a:gd name="T33" fmla="*/ 31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 h="35">
                  <a:moveTo>
                    <a:pt x="4" y="31"/>
                  </a:moveTo>
                  <a:lnTo>
                    <a:pt x="4" y="31"/>
                  </a:lnTo>
                  <a:cubicBezTo>
                    <a:pt x="3" y="32"/>
                    <a:pt x="3" y="33"/>
                    <a:pt x="2" y="35"/>
                  </a:cubicBezTo>
                  <a:lnTo>
                    <a:pt x="0" y="0"/>
                  </a:lnTo>
                  <a:cubicBezTo>
                    <a:pt x="1" y="1"/>
                    <a:pt x="1" y="1"/>
                    <a:pt x="2" y="1"/>
                  </a:cubicBezTo>
                  <a:cubicBezTo>
                    <a:pt x="1" y="1"/>
                    <a:pt x="1" y="2"/>
                    <a:pt x="1" y="3"/>
                  </a:cubicBezTo>
                  <a:cubicBezTo>
                    <a:pt x="1" y="4"/>
                    <a:pt x="2" y="5"/>
                    <a:pt x="2" y="6"/>
                  </a:cubicBezTo>
                  <a:cubicBezTo>
                    <a:pt x="2" y="7"/>
                    <a:pt x="1" y="8"/>
                    <a:pt x="1" y="9"/>
                  </a:cubicBezTo>
                  <a:cubicBezTo>
                    <a:pt x="1" y="10"/>
                    <a:pt x="2" y="11"/>
                    <a:pt x="3" y="12"/>
                  </a:cubicBezTo>
                  <a:cubicBezTo>
                    <a:pt x="2" y="12"/>
                    <a:pt x="1" y="13"/>
                    <a:pt x="1" y="14"/>
                  </a:cubicBezTo>
                  <a:cubicBezTo>
                    <a:pt x="1" y="15"/>
                    <a:pt x="2" y="16"/>
                    <a:pt x="3" y="17"/>
                  </a:cubicBezTo>
                  <a:cubicBezTo>
                    <a:pt x="2" y="17"/>
                    <a:pt x="2" y="18"/>
                    <a:pt x="2" y="19"/>
                  </a:cubicBezTo>
                  <a:cubicBezTo>
                    <a:pt x="2" y="20"/>
                    <a:pt x="2" y="21"/>
                    <a:pt x="3" y="22"/>
                  </a:cubicBezTo>
                  <a:cubicBezTo>
                    <a:pt x="2" y="22"/>
                    <a:pt x="2" y="23"/>
                    <a:pt x="2" y="24"/>
                  </a:cubicBezTo>
                  <a:cubicBezTo>
                    <a:pt x="2" y="25"/>
                    <a:pt x="2" y="25"/>
                    <a:pt x="3" y="26"/>
                  </a:cubicBezTo>
                  <a:cubicBezTo>
                    <a:pt x="2" y="26"/>
                    <a:pt x="2" y="27"/>
                    <a:pt x="2" y="28"/>
                  </a:cubicBezTo>
                  <a:cubicBezTo>
                    <a:pt x="2" y="29"/>
                    <a:pt x="3" y="30"/>
                    <a:pt x="4" y="31"/>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344" name="Freeform 1317"/>
            <p:cNvSpPr>
              <a:spLocks/>
            </p:cNvSpPr>
            <p:nvPr userDrawn="1"/>
          </p:nvSpPr>
          <p:spPr bwMode="auto">
            <a:xfrm>
              <a:off x="331" y="171"/>
              <a:ext cx="2" cy="16"/>
            </a:xfrm>
            <a:custGeom>
              <a:avLst/>
              <a:gdLst>
                <a:gd name="T0" fmla="*/ 2 w 4"/>
                <a:gd name="T1" fmla="*/ 1 h 35"/>
                <a:gd name="T2" fmla="*/ 2 w 4"/>
                <a:gd name="T3" fmla="*/ 1 h 35"/>
                <a:gd name="T4" fmla="*/ 4 w 4"/>
                <a:gd name="T5" fmla="*/ 0 h 35"/>
                <a:gd name="T6" fmla="*/ 2 w 4"/>
                <a:gd name="T7" fmla="*/ 35 h 35"/>
                <a:gd name="T8" fmla="*/ 0 w 4"/>
                <a:gd name="T9" fmla="*/ 31 h 35"/>
                <a:gd name="T10" fmla="*/ 2 w 4"/>
                <a:gd name="T11" fmla="*/ 28 h 35"/>
                <a:gd name="T12" fmla="*/ 1 w 4"/>
                <a:gd name="T13" fmla="*/ 26 h 35"/>
                <a:gd name="T14" fmla="*/ 2 w 4"/>
                <a:gd name="T15" fmla="*/ 24 h 35"/>
                <a:gd name="T16" fmla="*/ 1 w 4"/>
                <a:gd name="T17" fmla="*/ 22 h 35"/>
                <a:gd name="T18" fmla="*/ 3 w 4"/>
                <a:gd name="T19" fmla="*/ 19 h 35"/>
                <a:gd name="T20" fmla="*/ 2 w 4"/>
                <a:gd name="T21" fmla="*/ 17 h 35"/>
                <a:gd name="T22" fmla="*/ 3 w 4"/>
                <a:gd name="T23" fmla="*/ 14 h 35"/>
                <a:gd name="T24" fmla="*/ 2 w 4"/>
                <a:gd name="T25" fmla="*/ 12 h 35"/>
                <a:gd name="T26" fmla="*/ 3 w 4"/>
                <a:gd name="T27" fmla="*/ 9 h 35"/>
                <a:gd name="T28" fmla="*/ 2 w 4"/>
                <a:gd name="T29" fmla="*/ 6 h 35"/>
                <a:gd name="T30" fmla="*/ 3 w 4"/>
                <a:gd name="T31" fmla="*/ 3 h 35"/>
                <a:gd name="T32" fmla="*/ 2 w 4"/>
                <a:gd name="T33" fmla="*/ 1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 h="35">
                  <a:moveTo>
                    <a:pt x="2" y="1"/>
                  </a:moveTo>
                  <a:lnTo>
                    <a:pt x="2" y="1"/>
                  </a:lnTo>
                  <a:cubicBezTo>
                    <a:pt x="3" y="1"/>
                    <a:pt x="3" y="1"/>
                    <a:pt x="4" y="0"/>
                  </a:cubicBezTo>
                  <a:lnTo>
                    <a:pt x="2" y="35"/>
                  </a:lnTo>
                  <a:cubicBezTo>
                    <a:pt x="2" y="33"/>
                    <a:pt x="1" y="32"/>
                    <a:pt x="0" y="31"/>
                  </a:cubicBezTo>
                  <a:cubicBezTo>
                    <a:pt x="1" y="30"/>
                    <a:pt x="2" y="29"/>
                    <a:pt x="2" y="28"/>
                  </a:cubicBezTo>
                  <a:cubicBezTo>
                    <a:pt x="2" y="27"/>
                    <a:pt x="2" y="26"/>
                    <a:pt x="1" y="26"/>
                  </a:cubicBezTo>
                  <a:cubicBezTo>
                    <a:pt x="2" y="25"/>
                    <a:pt x="2" y="25"/>
                    <a:pt x="2" y="24"/>
                  </a:cubicBezTo>
                  <a:cubicBezTo>
                    <a:pt x="2" y="23"/>
                    <a:pt x="2" y="22"/>
                    <a:pt x="1" y="22"/>
                  </a:cubicBezTo>
                  <a:cubicBezTo>
                    <a:pt x="2" y="21"/>
                    <a:pt x="3" y="20"/>
                    <a:pt x="3" y="19"/>
                  </a:cubicBezTo>
                  <a:cubicBezTo>
                    <a:pt x="3" y="18"/>
                    <a:pt x="2" y="17"/>
                    <a:pt x="2" y="17"/>
                  </a:cubicBezTo>
                  <a:cubicBezTo>
                    <a:pt x="2" y="16"/>
                    <a:pt x="3" y="15"/>
                    <a:pt x="3" y="14"/>
                  </a:cubicBezTo>
                  <a:cubicBezTo>
                    <a:pt x="3" y="13"/>
                    <a:pt x="2" y="12"/>
                    <a:pt x="2" y="12"/>
                  </a:cubicBezTo>
                  <a:cubicBezTo>
                    <a:pt x="3" y="11"/>
                    <a:pt x="3" y="10"/>
                    <a:pt x="3" y="9"/>
                  </a:cubicBezTo>
                  <a:cubicBezTo>
                    <a:pt x="3" y="8"/>
                    <a:pt x="3" y="7"/>
                    <a:pt x="2" y="6"/>
                  </a:cubicBezTo>
                  <a:cubicBezTo>
                    <a:pt x="3" y="5"/>
                    <a:pt x="3" y="4"/>
                    <a:pt x="3" y="3"/>
                  </a:cubicBezTo>
                  <a:cubicBezTo>
                    <a:pt x="3" y="2"/>
                    <a:pt x="3" y="1"/>
                    <a:pt x="2" y="1"/>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345" name="Freeform 1318"/>
            <p:cNvSpPr>
              <a:spLocks/>
            </p:cNvSpPr>
            <p:nvPr userDrawn="1"/>
          </p:nvSpPr>
          <p:spPr bwMode="auto">
            <a:xfrm>
              <a:off x="319" y="200"/>
              <a:ext cx="24" cy="2"/>
            </a:xfrm>
            <a:custGeom>
              <a:avLst/>
              <a:gdLst>
                <a:gd name="T0" fmla="*/ 27 w 54"/>
                <a:gd name="T1" fmla="*/ 1 h 4"/>
                <a:gd name="T2" fmla="*/ 27 w 54"/>
                <a:gd name="T3" fmla="*/ 1 h 4"/>
                <a:gd name="T4" fmla="*/ 0 w 54"/>
                <a:gd name="T5" fmla="*/ 4 h 4"/>
                <a:gd name="T6" fmla="*/ 0 w 54"/>
                <a:gd name="T7" fmla="*/ 3 h 4"/>
                <a:gd name="T8" fmla="*/ 27 w 54"/>
                <a:gd name="T9" fmla="*/ 0 h 4"/>
                <a:gd name="T10" fmla="*/ 54 w 54"/>
                <a:gd name="T11" fmla="*/ 3 h 4"/>
                <a:gd name="T12" fmla="*/ 54 w 54"/>
                <a:gd name="T13" fmla="*/ 4 h 4"/>
                <a:gd name="T14" fmla="*/ 27 w 54"/>
                <a:gd name="T15" fmla="*/ 1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 h="4">
                  <a:moveTo>
                    <a:pt x="27" y="1"/>
                  </a:moveTo>
                  <a:lnTo>
                    <a:pt x="27" y="1"/>
                  </a:lnTo>
                  <a:cubicBezTo>
                    <a:pt x="15" y="1"/>
                    <a:pt x="4" y="3"/>
                    <a:pt x="0" y="4"/>
                  </a:cubicBezTo>
                  <a:lnTo>
                    <a:pt x="0" y="3"/>
                  </a:lnTo>
                  <a:cubicBezTo>
                    <a:pt x="4" y="1"/>
                    <a:pt x="15" y="0"/>
                    <a:pt x="27" y="0"/>
                  </a:cubicBezTo>
                  <a:cubicBezTo>
                    <a:pt x="39" y="0"/>
                    <a:pt x="49" y="1"/>
                    <a:pt x="54" y="3"/>
                  </a:cubicBezTo>
                  <a:lnTo>
                    <a:pt x="54" y="4"/>
                  </a:lnTo>
                  <a:cubicBezTo>
                    <a:pt x="49" y="3"/>
                    <a:pt x="39" y="1"/>
                    <a:pt x="27" y="1"/>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346" name="Freeform 1319"/>
            <p:cNvSpPr>
              <a:spLocks/>
            </p:cNvSpPr>
            <p:nvPr userDrawn="1"/>
          </p:nvSpPr>
          <p:spPr bwMode="auto">
            <a:xfrm>
              <a:off x="330" y="186"/>
              <a:ext cx="2" cy="9"/>
            </a:xfrm>
            <a:custGeom>
              <a:avLst/>
              <a:gdLst>
                <a:gd name="T0" fmla="*/ 5 w 5"/>
                <a:gd name="T1" fmla="*/ 10 h 20"/>
                <a:gd name="T2" fmla="*/ 5 w 5"/>
                <a:gd name="T3" fmla="*/ 10 h 20"/>
                <a:gd name="T4" fmla="*/ 3 w 5"/>
                <a:gd name="T5" fmla="*/ 20 h 20"/>
                <a:gd name="T6" fmla="*/ 0 w 5"/>
                <a:gd name="T7" fmla="*/ 10 h 20"/>
                <a:gd name="T8" fmla="*/ 3 w 5"/>
                <a:gd name="T9" fmla="*/ 0 h 20"/>
                <a:gd name="T10" fmla="*/ 5 w 5"/>
                <a:gd name="T11" fmla="*/ 10 h 20"/>
              </a:gdLst>
              <a:ahLst/>
              <a:cxnLst>
                <a:cxn ang="0">
                  <a:pos x="T0" y="T1"/>
                </a:cxn>
                <a:cxn ang="0">
                  <a:pos x="T2" y="T3"/>
                </a:cxn>
                <a:cxn ang="0">
                  <a:pos x="T4" y="T5"/>
                </a:cxn>
                <a:cxn ang="0">
                  <a:pos x="T6" y="T7"/>
                </a:cxn>
                <a:cxn ang="0">
                  <a:pos x="T8" y="T9"/>
                </a:cxn>
                <a:cxn ang="0">
                  <a:pos x="T10" y="T11"/>
                </a:cxn>
              </a:cxnLst>
              <a:rect l="0" t="0" r="r" b="b"/>
              <a:pathLst>
                <a:path w="5" h="20">
                  <a:moveTo>
                    <a:pt x="5" y="10"/>
                  </a:moveTo>
                  <a:lnTo>
                    <a:pt x="5" y="10"/>
                  </a:lnTo>
                  <a:cubicBezTo>
                    <a:pt x="5" y="14"/>
                    <a:pt x="4" y="17"/>
                    <a:pt x="3" y="20"/>
                  </a:cubicBezTo>
                  <a:cubicBezTo>
                    <a:pt x="1" y="17"/>
                    <a:pt x="0" y="14"/>
                    <a:pt x="0" y="10"/>
                  </a:cubicBezTo>
                  <a:cubicBezTo>
                    <a:pt x="0" y="7"/>
                    <a:pt x="1" y="3"/>
                    <a:pt x="3" y="0"/>
                  </a:cubicBezTo>
                  <a:cubicBezTo>
                    <a:pt x="4" y="3"/>
                    <a:pt x="5" y="7"/>
                    <a:pt x="5" y="1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347" name="Freeform 1320"/>
            <p:cNvSpPr>
              <a:spLocks/>
            </p:cNvSpPr>
            <p:nvPr userDrawn="1"/>
          </p:nvSpPr>
          <p:spPr bwMode="auto">
            <a:xfrm>
              <a:off x="327" y="155"/>
              <a:ext cx="8" cy="8"/>
            </a:xfrm>
            <a:custGeom>
              <a:avLst/>
              <a:gdLst>
                <a:gd name="T0" fmla="*/ 11 w 18"/>
                <a:gd name="T1" fmla="*/ 2 h 17"/>
                <a:gd name="T2" fmla="*/ 11 w 18"/>
                <a:gd name="T3" fmla="*/ 2 h 17"/>
                <a:gd name="T4" fmla="*/ 10 w 18"/>
                <a:gd name="T5" fmla="*/ 5 h 17"/>
                <a:gd name="T6" fmla="*/ 18 w 18"/>
                <a:gd name="T7" fmla="*/ 4 h 17"/>
                <a:gd name="T8" fmla="*/ 18 w 18"/>
                <a:gd name="T9" fmla="*/ 12 h 17"/>
                <a:gd name="T10" fmla="*/ 12 w 18"/>
                <a:gd name="T11" fmla="*/ 10 h 17"/>
                <a:gd name="T12" fmla="*/ 13 w 18"/>
                <a:gd name="T13" fmla="*/ 17 h 17"/>
                <a:gd name="T14" fmla="*/ 4 w 18"/>
                <a:gd name="T15" fmla="*/ 17 h 17"/>
                <a:gd name="T16" fmla="*/ 7 w 18"/>
                <a:gd name="T17" fmla="*/ 11 h 17"/>
                <a:gd name="T18" fmla="*/ 0 w 18"/>
                <a:gd name="T19" fmla="*/ 12 h 17"/>
                <a:gd name="T20" fmla="*/ 0 w 18"/>
                <a:gd name="T21" fmla="*/ 4 h 17"/>
                <a:gd name="T22" fmla="*/ 6 w 18"/>
                <a:gd name="T23" fmla="*/ 6 h 17"/>
                <a:gd name="T24" fmla="*/ 4 w 18"/>
                <a:gd name="T25" fmla="*/ 0 h 17"/>
                <a:gd name="T26" fmla="*/ 13 w 18"/>
                <a:gd name="T27" fmla="*/ 0 h 17"/>
                <a:gd name="T28" fmla="*/ 11 w 18"/>
                <a:gd name="T29" fmla="*/ 2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8" h="17">
                  <a:moveTo>
                    <a:pt x="11" y="2"/>
                  </a:moveTo>
                  <a:lnTo>
                    <a:pt x="11" y="2"/>
                  </a:lnTo>
                  <a:cubicBezTo>
                    <a:pt x="11" y="3"/>
                    <a:pt x="10" y="4"/>
                    <a:pt x="10" y="5"/>
                  </a:cubicBezTo>
                  <a:cubicBezTo>
                    <a:pt x="11" y="9"/>
                    <a:pt x="17" y="4"/>
                    <a:pt x="18" y="4"/>
                  </a:cubicBezTo>
                  <a:lnTo>
                    <a:pt x="18" y="12"/>
                  </a:lnTo>
                  <a:cubicBezTo>
                    <a:pt x="16" y="11"/>
                    <a:pt x="14" y="9"/>
                    <a:pt x="12" y="10"/>
                  </a:cubicBezTo>
                  <a:cubicBezTo>
                    <a:pt x="8" y="10"/>
                    <a:pt x="12" y="16"/>
                    <a:pt x="13" y="17"/>
                  </a:cubicBezTo>
                  <a:lnTo>
                    <a:pt x="4" y="17"/>
                  </a:lnTo>
                  <a:cubicBezTo>
                    <a:pt x="5" y="16"/>
                    <a:pt x="7" y="13"/>
                    <a:pt x="7" y="11"/>
                  </a:cubicBezTo>
                  <a:cubicBezTo>
                    <a:pt x="7" y="7"/>
                    <a:pt x="1" y="12"/>
                    <a:pt x="0" y="12"/>
                  </a:cubicBezTo>
                  <a:lnTo>
                    <a:pt x="0" y="4"/>
                  </a:lnTo>
                  <a:cubicBezTo>
                    <a:pt x="1" y="5"/>
                    <a:pt x="4" y="7"/>
                    <a:pt x="6" y="6"/>
                  </a:cubicBezTo>
                  <a:cubicBezTo>
                    <a:pt x="10" y="6"/>
                    <a:pt x="5" y="1"/>
                    <a:pt x="4" y="0"/>
                  </a:cubicBezTo>
                  <a:lnTo>
                    <a:pt x="13" y="0"/>
                  </a:lnTo>
                  <a:cubicBezTo>
                    <a:pt x="12" y="1"/>
                    <a:pt x="12" y="2"/>
                    <a:pt x="11" y="2"/>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348" name="Freeform 1321"/>
            <p:cNvSpPr>
              <a:spLocks/>
            </p:cNvSpPr>
            <p:nvPr userDrawn="1"/>
          </p:nvSpPr>
          <p:spPr bwMode="auto">
            <a:xfrm>
              <a:off x="328" y="164"/>
              <a:ext cx="6" cy="6"/>
            </a:xfrm>
            <a:custGeom>
              <a:avLst/>
              <a:gdLst>
                <a:gd name="T0" fmla="*/ 7 w 13"/>
                <a:gd name="T1" fmla="*/ 0 h 14"/>
                <a:gd name="T2" fmla="*/ 7 w 13"/>
                <a:gd name="T3" fmla="*/ 0 h 14"/>
                <a:gd name="T4" fmla="*/ 13 w 13"/>
                <a:gd name="T5" fmla="*/ 7 h 14"/>
                <a:gd name="T6" fmla="*/ 7 w 13"/>
                <a:gd name="T7" fmla="*/ 14 h 14"/>
                <a:gd name="T8" fmla="*/ 0 w 13"/>
                <a:gd name="T9" fmla="*/ 7 h 14"/>
                <a:gd name="T10" fmla="*/ 7 w 13"/>
                <a:gd name="T11" fmla="*/ 0 h 14"/>
              </a:gdLst>
              <a:ahLst/>
              <a:cxnLst>
                <a:cxn ang="0">
                  <a:pos x="T0" y="T1"/>
                </a:cxn>
                <a:cxn ang="0">
                  <a:pos x="T2" y="T3"/>
                </a:cxn>
                <a:cxn ang="0">
                  <a:pos x="T4" y="T5"/>
                </a:cxn>
                <a:cxn ang="0">
                  <a:pos x="T6" y="T7"/>
                </a:cxn>
                <a:cxn ang="0">
                  <a:pos x="T8" y="T9"/>
                </a:cxn>
                <a:cxn ang="0">
                  <a:pos x="T10" y="T11"/>
                </a:cxn>
              </a:cxnLst>
              <a:rect l="0" t="0" r="r" b="b"/>
              <a:pathLst>
                <a:path w="13" h="14">
                  <a:moveTo>
                    <a:pt x="7" y="0"/>
                  </a:moveTo>
                  <a:lnTo>
                    <a:pt x="7" y="0"/>
                  </a:lnTo>
                  <a:cubicBezTo>
                    <a:pt x="10" y="0"/>
                    <a:pt x="13" y="3"/>
                    <a:pt x="13" y="7"/>
                  </a:cubicBezTo>
                  <a:cubicBezTo>
                    <a:pt x="13" y="11"/>
                    <a:pt x="10" y="14"/>
                    <a:pt x="7" y="14"/>
                  </a:cubicBezTo>
                  <a:cubicBezTo>
                    <a:pt x="3" y="14"/>
                    <a:pt x="0" y="11"/>
                    <a:pt x="0" y="7"/>
                  </a:cubicBezTo>
                  <a:cubicBezTo>
                    <a:pt x="0" y="3"/>
                    <a:pt x="3" y="0"/>
                    <a:pt x="7"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349" name="Freeform 1322"/>
            <p:cNvSpPr>
              <a:spLocks/>
            </p:cNvSpPr>
            <p:nvPr userDrawn="1"/>
          </p:nvSpPr>
          <p:spPr bwMode="auto">
            <a:xfrm>
              <a:off x="330" y="181"/>
              <a:ext cx="2" cy="2"/>
            </a:xfrm>
            <a:custGeom>
              <a:avLst/>
              <a:gdLst>
                <a:gd name="T0" fmla="*/ 1 w 3"/>
                <a:gd name="T1" fmla="*/ 0 h 3"/>
                <a:gd name="T2" fmla="*/ 1 w 3"/>
                <a:gd name="T3" fmla="*/ 0 h 3"/>
                <a:gd name="T4" fmla="*/ 2 w 3"/>
                <a:gd name="T5" fmla="*/ 0 h 3"/>
                <a:gd name="T6" fmla="*/ 2 w 3"/>
                <a:gd name="T7" fmla="*/ 0 h 3"/>
                <a:gd name="T8" fmla="*/ 3 w 3"/>
                <a:gd name="T9" fmla="*/ 2 h 3"/>
                <a:gd name="T10" fmla="*/ 2 w 3"/>
                <a:gd name="T11" fmla="*/ 3 h 3"/>
                <a:gd name="T12" fmla="*/ 0 w 3"/>
                <a:gd name="T13" fmla="*/ 2 h 3"/>
                <a:gd name="T14" fmla="*/ 1 w 3"/>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3">
                  <a:moveTo>
                    <a:pt x="1" y="0"/>
                  </a:moveTo>
                  <a:lnTo>
                    <a:pt x="1" y="0"/>
                  </a:lnTo>
                  <a:lnTo>
                    <a:pt x="2" y="0"/>
                  </a:lnTo>
                  <a:lnTo>
                    <a:pt x="2" y="0"/>
                  </a:lnTo>
                  <a:cubicBezTo>
                    <a:pt x="3" y="0"/>
                    <a:pt x="3" y="1"/>
                    <a:pt x="3" y="2"/>
                  </a:cubicBezTo>
                  <a:cubicBezTo>
                    <a:pt x="3" y="3"/>
                    <a:pt x="3" y="3"/>
                    <a:pt x="2" y="3"/>
                  </a:cubicBezTo>
                  <a:cubicBezTo>
                    <a:pt x="1" y="3"/>
                    <a:pt x="0" y="3"/>
                    <a:pt x="0" y="2"/>
                  </a:cubicBezTo>
                  <a:cubicBezTo>
                    <a:pt x="0" y="1"/>
                    <a:pt x="1" y="0"/>
                    <a:pt x="1"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350" name="Freeform 1323"/>
            <p:cNvSpPr>
              <a:spLocks/>
            </p:cNvSpPr>
            <p:nvPr userDrawn="1"/>
          </p:nvSpPr>
          <p:spPr bwMode="auto">
            <a:xfrm>
              <a:off x="330" y="183"/>
              <a:ext cx="2" cy="2"/>
            </a:xfrm>
            <a:custGeom>
              <a:avLst/>
              <a:gdLst>
                <a:gd name="T0" fmla="*/ 2 w 3"/>
                <a:gd name="T1" fmla="*/ 0 h 4"/>
                <a:gd name="T2" fmla="*/ 2 w 3"/>
                <a:gd name="T3" fmla="*/ 0 h 4"/>
                <a:gd name="T4" fmla="*/ 3 w 3"/>
                <a:gd name="T5" fmla="*/ 2 h 4"/>
                <a:gd name="T6" fmla="*/ 2 w 3"/>
                <a:gd name="T7" fmla="*/ 4 h 4"/>
                <a:gd name="T8" fmla="*/ 0 w 3"/>
                <a:gd name="T9" fmla="*/ 2 h 4"/>
                <a:gd name="T10" fmla="*/ 1 w 3"/>
                <a:gd name="T11" fmla="*/ 0 h 4"/>
                <a:gd name="T12" fmla="*/ 2 w 3"/>
                <a:gd name="T13" fmla="*/ 1 h 4"/>
                <a:gd name="T14" fmla="*/ 2 w 3"/>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2" y="0"/>
                  </a:moveTo>
                  <a:lnTo>
                    <a:pt x="2" y="0"/>
                  </a:lnTo>
                  <a:cubicBezTo>
                    <a:pt x="3" y="1"/>
                    <a:pt x="3" y="1"/>
                    <a:pt x="3" y="2"/>
                  </a:cubicBezTo>
                  <a:cubicBezTo>
                    <a:pt x="3" y="3"/>
                    <a:pt x="2" y="4"/>
                    <a:pt x="2" y="4"/>
                  </a:cubicBezTo>
                  <a:cubicBezTo>
                    <a:pt x="1" y="4"/>
                    <a:pt x="0" y="3"/>
                    <a:pt x="0" y="2"/>
                  </a:cubicBezTo>
                  <a:cubicBezTo>
                    <a:pt x="0" y="1"/>
                    <a:pt x="1" y="1"/>
                    <a:pt x="1" y="0"/>
                  </a:cubicBezTo>
                  <a:cubicBezTo>
                    <a:pt x="1" y="1"/>
                    <a:pt x="1" y="1"/>
                    <a:pt x="2" y="1"/>
                  </a:cubicBezTo>
                  <a:cubicBezTo>
                    <a:pt x="2" y="1"/>
                    <a:pt x="2" y="1"/>
                    <a:pt x="2"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351" name="Freeform 1324"/>
            <p:cNvSpPr>
              <a:spLocks/>
            </p:cNvSpPr>
            <p:nvPr userDrawn="1"/>
          </p:nvSpPr>
          <p:spPr bwMode="auto">
            <a:xfrm>
              <a:off x="330" y="179"/>
              <a:ext cx="2" cy="2"/>
            </a:xfrm>
            <a:custGeom>
              <a:avLst/>
              <a:gdLst>
                <a:gd name="T0" fmla="*/ 1 w 3"/>
                <a:gd name="T1" fmla="*/ 0 h 4"/>
                <a:gd name="T2" fmla="*/ 1 w 3"/>
                <a:gd name="T3" fmla="*/ 0 h 4"/>
                <a:gd name="T4" fmla="*/ 2 w 3"/>
                <a:gd name="T5" fmla="*/ 0 h 4"/>
                <a:gd name="T6" fmla="*/ 2 w 3"/>
                <a:gd name="T7" fmla="*/ 0 h 4"/>
                <a:gd name="T8" fmla="*/ 3 w 3"/>
                <a:gd name="T9" fmla="*/ 2 h 4"/>
                <a:gd name="T10" fmla="*/ 2 w 3"/>
                <a:gd name="T11" fmla="*/ 4 h 4"/>
                <a:gd name="T12" fmla="*/ 0 w 3"/>
                <a:gd name="T13" fmla="*/ 2 h 4"/>
                <a:gd name="T14" fmla="*/ 1 w 3"/>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0"/>
                  </a:moveTo>
                  <a:lnTo>
                    <a:pt x="1" y="0"/>
                  </a:lnTo>
                  <a:cubicBezTo>
                    <a:pt x="1" y="0"/>
                    <a:pt x="1" y="0"/>
                    <a:pt x="2" y="0"/>
                  </a:cubicBezTo>
                  <a:cubicBezTo>
                    <a:pt x="2" y="0"/>
                    <a:pt x="2" y="0"/>
                    <a:pt x="2" y="0"/>
                  </a:cubicBezTo>
                  <a:cubicBezTo>
                    <a:pt x="3" y="0"/>
                    <a:pt x="3" y="1"/>
                    <a:pt x="3" y="2"/>
                  </a:cubicBezTo>
                  <a:cubicBezTo>
                    <a:pt x="3" y="3"/>
                    <a:pt x="3" y="4"/>
                    <a:pt x="2" y="4"/>
                  </a:cubicBezTo>
                  <a:cubicBezTo>
                    <a:pt x="1" y="4"/>
                    <a:pt x="0" y="3"/>
                    <a:pt x="0" y="2"/>
                  </a:cubicBezTo>
                  <a:cubicBezTo>
                    <a:pt x="0" y="1"/>
                    <a:pt x="0" y="0"/>
                    <a:pt x="1"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352" name="Freeform 1325"/>
            <p:cNvSpPr>
              <a:spLocks/>
            </p:cNvSpPr>
            <p:nvPr userDrawn="1"/>
          </p:nvSpPr>
          <p:spPr bwMode="auto">
            <a:xfrm>
              <a:off x="330" y="177"/>
              <a:ext cx="2" cy="2"/>
            </a:xfrm>
            <a:custGeom>
              <a:avLst/>
              <a:gdLst>
                <a:gd name="T0" fmla="*/ 1 w 4"/>
                <a:gd name="T1" fmla="*/ 0 h 4"/>
                <a:gd name="T2" fmla="*/ 1 w 4"/>
                <a:gd name="T3" fmla="*/ 0 h 4"/>
                <a:gd name="T4" fmla="*/ 2 w 4"/>
                <a:gd name="T5" fmla="*/ 0 h 4"/>
                <a:gd name="T6" fmla="*/ 2 w 4"/>
                <a:gd name="T7" fmla="*/ 0 h 4"/>
                <a:gd name="T8" fmla="*/ 4 w 4"/>
                <a:gd name="T9" fmla="*/ 2 h 4"/>
                <a:gd name="T10" fmla="*/ 2 w 4"/>
                <a:gd name="T11" fmla="*/ 4 h 4"/>
                <a:gd name="T12" fmla="*/ 0 w 4"/>
                <a:gd name="T13" fmla="*/ 2 h 4"/>
                <a:gd name="T14" fmla="*/ 1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1" y="0"/>
                  </a:moveTo>
                  <a:lnTo>
                    <a:pt x="1" y="0"/>
                  </a:lnTo>
                  <a:cubicBezTo>
                    <a:pt x="1" y="0"/>
                    <a:pt x="1" y="0"/>
                    <a:pt x="2" y="0"/>
                  </a:cubicBezTo>
                  <a:cubicBezTo>
                    <a:pt x="2" y="0"/>
                    <a:pt x="2" y="0"/>
                    <a:pt x="2" y="0"/>
                  </a:cubicBezTo>
                  <a:cubicBezTo>
                    <a:pt x="3" y="0"/>
                    <a:pt x="4" y="1"/>
                    <a:pt x="4" y="2"/>
                  </a:cubicBezTo>
                  <a:cubicBezTo>
                    <a:pt x="4" y="3"/>
                    <a:pt x="3" y="4"/>
                    <a:pt x="2" y="4"/>
                  </a:cubicBezTo>
                  <a:cubicBezTo>
                    <a:pt x="1" y="4"/>
                    <a:pt x="0" y="3"/>
                    <a:pt x="0" y="2"/>
                  </a:cubicBezTo>
                  <a:cubicBezTo>
                    <a:pt x="0" y="1"/>
                    <a:pt x="0" y="0"/>
                    <a:pt x="1"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353" name="Freeform 1326"/>
            <p:cNvSpPr>
              <a:spLocks/>
            </p:cNvSpPr>
            <p:nvPr userDrawn="1"/>
          </p:nvSpPr>
          <p:spPr bwMode="auto">
            <a:xfrm>
              <a:off x="330" y="175"/>
              <a:ext cx="2" cy="1"/>
            </a:xfrm>
            <a:custGeom>
              <a:avLst/>
              <a:gdLst>
                <a:gd name="T0" fmla="*/ 2 w 4"/>
                <a:gd name="T1" fmla="*/ 4 h 4"/>
                <a:gd name="T2" fmla="*/ 2 w 4"/>
                <a:gd name="T3" fmla="*/ 4 h 4"/>
                <a:gd name="T4" fmla="*/ 0 w 4"/>
                <a:gd name="T5" fmla="*/ 2 h 4"/>
                <a:gd name="T6" fmla="*/ 1 w 4"/>
                <a:gd name="T7" fmla="*/ 0 h 4"/>
                <a:gd name="T8" fmla="*/ 2 w 4"/>
                <a:gd name="T9" fmla="*/ 0 h 4"/>
                <a:gd name="T10" fmla="*/ 2 w 4"/>
                <a:gd name="T11" fmla="*/ 0 h 4"/>
                <a:gd name="T12" fmla="*/ 4 w 4"/>
                <a:gd name="T13" fmla="*/ 2 h 4"/>
                <a:gd name="T14" fmla="*/ 2 w 4"/>
                <a:gd name="T15" fmla="*/ 4 h 4"/>
                <a:gd name="T16" fmla="*/ 2 w 4"/>
                <a:gd name="T17"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4">
                  <a:moveTo>
                    <a:pt x="2" y="4"/>
                  </a:moveTo>
                  <a:lnTo>
                    <a:pt x="2" y="4"/>
                  </a:lnTo>
                  <a:cubicBezTo>
                    <a:pt x="1" y="4"/>
                    <a:pt x="0" y="3"/>
                    <a:pt x="0" y="2"/>
                  </a:cubicBezTo>
                  <a:cubicBezTo>
                    <a:pt x="0" y="1"/>
                    <a:pt x="0" y="0"/>
                    <a:pt x="1" y="0"/>
                  </a:cubicBezTo>
                  <a:cubicBezTo>
                    <a:pt x="1" y="0"/>
                    <a:pt x="1" y="0"/>
                    <a:pt x="2" y="0"/>
                  </a:cubicBezTo>
                  <a:cubicBezTo>
                    <a:pt x="2" y="0"/>
                    <a:pt x="2" y="0"/>
                    <a:pt x="2" y="0"/>
                  </a:cubicBezTo>
                  <a:cubicBezTo>
                    <a:pt x="3" y="0"/>
                    <a:pt x="4" y="1"/>
                    <a:pt x="4" y="2"/>
                  </a:cubicBezTo>
                  <a:cubicBezTo>
                    <a:pt x="4" y="3"/>
                    <a:pt x="3" y="4"/>
                    <a:pt x="2" y="4"/>
                  </a:cubicBezTo>
                  <a:lnTo>
                    <a:pt x="2" y="4"/>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354" name="Freeform 1327"/>
            <p:cNvSpPr>
              <a:spLocks/>
            </p:cNvSpPr>
            <p:nvPr userDrawn="1"/>
          </p:nvSpPr>
          <p:spPr bwMode="auto">
            <a:xfrm>
              <a:off x="330" y="172"/>
              <a:ext cx="2" cy="2"/>
            </a:xfrm>
            <a:custGeom>
              <a:avLst/>
              <a:gdLst>
                <a:gd name="T0" fmla="*/ 3 w 5"/>
                <a:gd name="T1" fmla="*/ 0 h 4"/>
                <a:gd name="T2" fmla="*/ 3 w 5"/>
                <a:gd name="T3" fmla="*/ 0 h 4"/>
                <a:gd name="T4" fmla="*/ 5 w 5"/>
                <a:gd name="T5" fmla="*/ 2 h 4"/>
                <a:gd name="T6" fmla="*/ 3 w 5"/>
                <a:gd name="T7" fmla="*/ 4 h 4"/>
                <a:gd name="T8" fmla="*/ 0 w 5"/>
                <a:gd name="T9" fmla="*/ 2 h 4"/>
                <a:gd name="T10" fmla="*/ 3 w 5"/>
                <a:gd name="T11" fmla="*/ 0 h 4"/>
              </a:gdLst>
              <a:ahLst/>
              <a:cxnLst>
                <a:cxn ang="0">
                  <a:pos x="T0" y="T1"/>
                </a:cxn>
                <a:cxn ang="0">
                  <a:pos x="T2" y="T3"/>
                </a:cxn>
                <a:cxn ang="0">
                  <a:pos x="T4" y="T5"/>
                </a:cxn>
                <a:cxn ang="0">
                  <a:pos x="T6" y="T7"/>
                </a:cxn>
                <a:cxn ang="0">
                  <a:pos x="T8" y="T9"/>
                </a:cxn>
                <a:cxn ang="0">
                  <a:pos x="T10" y="T11"/>
                </a:cxn>
              </a:cxnLst>
              <a:rect l="0" t="0" r="r" b="b"/>
              <a:pathLst>
                <a:path w="5" h="4">
                  <a:moveTo>
                    <a:pt x="3" y="0"/>
                  </a:moveTo>
                  <a:lnTo>
                    <a:pt x="3" y="0"/>
                  </a:lnTo>
                  <a:cubicBezTo>
                    <a:pt x="4" y="0"/>
                    <a:pt x="5" y="1"/>
                    <a:pt x="5" y="2"/>
                  </a:cubicBezTo>
                  <a:cubicBezTo>
                    <a:pt x="5" y="3"/>
                    <a:pt x="4" y="4"/>
                    <a:pt x="3" y="4"/>
                  </a:cubicBezTo>
                  <a:cubicBezTo>
                    <a:pt x="1" y="4"/>
                    <a:pt x="0" y="3"/>
                    <a:pt x="0" y="2"/>
                  </a:cubicBezTo>
                  <a:cubicBezTo>
                    <a:pt x="0" y="1"/>
                    <a:pt x="1" y="0"/>
                    <a:pt x="3"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355" name="Freeform 1328"/>
            <p:cNvSpPr>
              <a:spLocks/>
            </p:cNvSpPr>
            <p:nvPr userDrawn="1"/>
          </p:nvSpPr>
          <p:spPr bwMode="auto">
            <a:xfrm>
              <a:off x="233" y="181"/>
              <a:ext cx="98" cy="48"/>
            </a:xfrm>
            <a:custGeom>
              <a:avLst/>
              <a:gdLst>
                <a:gd name="T0" fmla="*/ 208 w 220"/>
                <a:gd name="T1" fmla="*/ 57 h 105"/>
                <a:gd name="T2" fmla="*/ 208 w 220"/>
                <a:gd name="T3" fmla="*/ 57 h 105"/>
                <a:gd name="T4" fmla="*/ 159 w 220"/>
                <a:gd name="T5" fmla="*/ 81 h 105"/>
                <a:gd name="T6" fmla="*/ 99 w 220"/>
                <a:gd name="T7" fmla="*/ 81 h 105"/>
                <a:gd name="T8" fmla="*/ 63 w 220"/>
                <a:gd name="T9" fmla="*/ 68 h 105"/>
                <a:gd name="T10" fmla="*/ 63 w 220"/>
                <a:gd name="T11" fmla="*/ 22 h 105"/>
                <a:gd name="T12" fmla="*/ 41 w 220"/>
                <a:gd name="T13" fmla="*/ 31 h 105"/>
                <a:gd name="T14" fmla="*/ 39 w 220"/>
                <a:gd name="T15" fmla="*/ 39 h 105"/>
                <a:gd name="T16" fmla="*/ 47 w 220"/>
                <a:gd name="T17" fmla="*/ 74 h 105"/>
                <a:gd name="T18" fmla="*/ 38 w 220"/>
                <a:gd name="T19" fmla="*/ 93 h 105"/>
                <a:gd name="T20" fmla="*/ 42 w 220"/>
                <a:gd name="T21" fmla="*/ 105 h 105"/>
                <a:gd name="T22" fmla="*/ 27 w 220"/>
                <a:gd name="T23" fmla="*/ 85 h 105"/>
                <a:gd name="T24" fmla="*/ 33 w 220"/>
                <a:gd name="T25" fmla="*/ 72 h 105"/>
                <a:gd name="T26" fmla="*/ 11 w 220"/>
                <a:gd name="T27" fmla="*/ 77 h 105"/>
                <a:gd name="T28" fmla="*/ 9 w 220"/>
                <a:gd name="T29" fmla="*/ 87 h 105"/>
                <a:gd name="T30" fmla="*/ 0 w 220"/>
                <a:gd name="T31" fmla="*/ 74 h 105"/>
                <a:gd name="T32" fmla="*/ 11 w 220"/>
                <a:gd name="T33" fmla="*/ 65 h 105"/>
                <a:gd name="T34" fmla="*/ 20 w 220"/>
                <a:gd name="T35" fmla="*/ 63 h 105"/>
                <a:gd name="T36" fmla="*/ 9 w 220"/>
                <a:gd name="T37" fmla="*/ 38 h 105"/>
                <a:gd name="T38" fmla="*/ 33 w 220"/>
                <a:gd name="T39" fmla="*/ 23 h 105"/>
                <a:gd name="T40" fmla="*/ 40 w 220"/>
                <a:gd name="T41" fmla="*/ 16 h 105"/>
                <a:gd name="T42" fmla="*/ 61 w 220"/>
                <a:gd name="T43" fmla="*/ 2 h 105"/>
                <a:gd name="T44" fmla="*/ 74 w 220"/>
                <a:gd name="T45" fmla="*/ 10 h 105"/>
                <a:gd name="T46" fmla="*/ 84 w 220"/>
                <a:gd name="T47" fmla="*/ 16 h 105"/>
                <a:gd name="T48" fmla="*/ 81 w 220"/>
                <a:gd name="T49" fmla="*/ 42 h 105"/>
                <a:gd name="T50" fmla="*/ 76 w 220"/>
                <a:gd name="T51" fmla="*/ 63 h 105"/>
                <a:gd name="T52" fmla="*/ 101 w 220"/>
                <a:gd name="T53" fmla="*/ 79 h 105"/>
                <a:gd name="T54" fmla="*/ 143 w 220"/>
                <a:gd name="T55" fmla="*/ 79 h 105"/>
                <a:gd name="T56" fmla="*/ 188 w 220"/>
                <a:gd name="T57" fmla="*/ 51 h 105"/>
                <a:gd name="T58" fmla="*/ 191 w 220"/>
                <a:gd name="T59" fmla="*/ 48 h 105"/>
                <a:gd name="T60" fmla="*/ 220 w 220"/>
                <a:gd name="T61" fmla="*/ 45 h 105"/>
                <a:gd name="T62" fmla="*/ 208 w 220"/>
                <a:gd name="T63" fmla="*/ 57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0" h="105">
                  <a:moveTo>
                    <a:pt x="208" y="57"/>
                  </a:moveTo>
                  <a:lnTo>
                    <a:pt x="208" y="57"/>
                  </a:lnTo>
                  <a:cubicBezTo>
                    <a:pt x="199" y="66"/>
                    <a:pt x="179" y="77"/>
                    <a:pt x="159" y="81"/>
                  </a:cubicBezTo>
                  <a:cubicBezTo>
                    <a:pt x="143" y="84"/>
                    <a:pt x="111" y="82"/>
                    <a:pt x="99" y="81"/>
                  </a:cubicBezTo>
                  <a:cubicBezTo>
                    <a:pt x="84" y="80"/>
                    <a:pt x="70" y="76"/>
                    <a:pt x="63" y="68"/>
                  </a:cubicBezTo>
                  <a:cubicBezTo>
                    <a:pt x="50" y="54"/>
                    <a:pt x="71" y="36"/>
                    <a:pt x="63" y="22"/>
                  </a:cubicBezTo>
                  <a:cubicBezTo>
                    <a:pt x="56" y="26"/>
                    <a:pt x="51" y="30"/>
                    <a:pt x="41" y="31"/>
                  </a:cubicBezTo>
                  <a:cubicBezTo>
                    <a:pt x="40" y="33"/>
                    <a:pt x="39" y="37"/>
                    <a:pt x="39" y="39"/>
                  </a:cubicBezTo>
                  <a:cubicBezTo>
                    <a:pt x="35" y="55"/>
                    <a:pt x="51" y="58"/>
                    <a:pt x="47" y="74"/>
                  </a:cubicBezTo>
                  <a:cubicBezTo>
                    <a:pt x="45" y="82"/>
                    <a:pt x="40" y="84"/>
                    <a:pt x="38" y="93"/>
                  </a:cubicBezTo>
                  <a:cubicBezTo>
                    <a:pt x="38" y="93"/>
                    <a:pt x="37" y="100"/>
                    <a:pt x="42" y="105"/>
                  </a:cubicBezTo>
                  <a:cubicBezTo>
                    <a:pt x="30" y="105"/>
                    <a:pt x="23" y="95"/>
                    <a:pt x="27" y="85"/>
                  </a:cubicBezTo>
                  <a:cubicBezTo>
                    <a:pt x="29" y="81"/>
                    <a:pt x="33" y="77"/>
                    <a:pt x="33" y="72"/>
                  </a:cubicBezTo>
                  <a:cubicBezTo>
                    <a:pt x="27" y="81"/>
                    <a:pt x="21" y="80"/>
                    <a:pt x="11" y="77"/>
                  </a:cubicBezTo>
                  <a:cubicBezTo>
                    <a:pt x="7" y="76"/>
                    <a:pt x="6" y="82"/>
                    <a:pt x="9" y="87"/>
                  </a:cubicBezTo>
                  <a:cubicBezTo>
                    <a:pt x="2" y="83"/>
                    <a:pt x="0" y="77"/>
                    <a:pt x="0" y="74"/>
                  </a:cubicBezTo>
                  <a:cubicBezTo>
                    <a:pt x="0" y="67"/>
                    <a:pt x="6" y="63"/>
                    <a:pt x="11" y="65"/>
                  </a:cubicBezTo>
                  <a:cubicBezTo>
                    <a:pt x="14" y="65"/>
                    <a:pt x="20" y="69"/>
                    <a:pt x="20" y="63"/>
                  </a:cubicBezTo>
                  <a:cubicBezTo>
                    <a:pt x="21" y="53"/>
                    <a:pt x="6" y="54"/>
                    <a:pt x="9" y="38"/>
                  </a:cubicBezTo>
                  <a:cubicBezTo>
                    <a:pt x="11" y="29"/>
                    <a:pt x="20" y="25"/>
                    <a:pt x="33" y="23"/>
                  </a:cubicBezTo>
                  <a:cubicBezTo>
                    <a:pt x="35" y="22"/>
                    <a:pt x="38" y="19"/>
                    <a:pt x="40" y="16"/>
                  </a:cubicBezTo>
                  <a:cubicBezTo>
                    <a:pt x="48" y="3"/>
                    <a:pt x="56" y="0"/>
                    <a:pt x="61" y="2"/>
                  </a:cubicBezTo>
                  <a:cubicBezTo>
                    <a:pt x="66" y="5"/>
                    <a:pt x="69" y="8"/>
                    <a:pt x="74" y="10"/>
                  </a:cubicBezTo>
                  <a:cubicBezTo>
                    <a:pt x="77" y="12"/>
                    <a:pt x="81" y="13"/>
                    <a:pt x="84" y="16"/>
                  </a:cubicBezTo>
                  <a:cubicBezTo>
                    <a:pt x="89" y="24"/>
                    <a:pt x="84" y="35"/>
                    <a:pt x="81" y="42"/>
                  </a:cubicBezTo>
                  <a:cubicBezTo>
                    <a:pt x="79" y="47"/>
                    <a:pt x="74" y="56"/>
                    <a:pt x="76" y="63"/>
                  </a:cubicBezTo>
                  <a:cubicBezTo>
                    <a:pt x="78" y="72"/>
                    <a:pt x="92" y="77"/>
                    <a:pt x="101" y="79"/>
                  </a:cubicBezTo>
                  <a:cubicBezTo>
                    <a:pt x="108" y="81"/>
                    <a:pt x="130" y="82"/>
                    <a:pt x="143" y="79"/>
                  </a:cubicBezTo>
                  <a:cubicBezTo>
                    <a:pt x="155" y="76"/>
                    <a:pt x="182" y="61"/>
                    <a:pt x="188" y="51"/>
                  </a:cubicBezTo>
                  <a:cubicBezTo>
                    <a:pt x="191" y="48"/>
                    <a:pt x="191" y="48"/>
                    <a:pt x="191" y="48"/>
                  </a:cubicBezTo>
                  <a:cubicBezTo>
                    <a:pt x="200" y="44"/>
                    <a:pt x="220" y="45"/>
                    <a:pt x="220" y="45"/>
                  </a:cubicBezTo>
                  <a:cubicBezTo>
                    <a:pt x="220" y="45"/>
                    <a:pt x="216" y="49"/>
                    <a:pt x="208" y="57"/>
                  </a:cubicBez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356" name="Freeform 1329"/>
            <p:cNvSpPr>
              <a:spLocks/>
            </p:cNvSpPr>
            <p:nvPr userDrawn="1"/>
          </p:nvSpPr>
          <p:spPr bwMode="auto">
            <a:xfrm>
              <a:off x="298" y="203"/>
              <a:ext cx="25" cy="14"/>
            </a:xfrm>
            <a:custGeom>
              <a:avLst/>
              <a:gdLst>
                <a:gd name="T0" fmla="*/ 45 w 55"/>
                <a:gd name="T1" fmla="*/ 3 h 32"/>
                <a:gd name="T2" fmla="*/ 45 w 55"/>
                <a:gd name="T3" fmla="*/ 3 h 32"/>
                <a:gd name="T4" fmla="*/ 55 w 55"/>
                <a:gd name="T5" fmla="*/ 0 h 32"/>
                <a:gd name="T6" fmla="*/ 0 w 55"/>
                <a:gd name="T7" fmla="*/ 32 h 32"/>
                <a:gd name="T8" fmla="*/ 45 w 55"/>
                <a:gd name="T9" fmla="*/ 3 h 32"/>
              </a:gdLst>
              <a:ahLst/>
              <a:cxnLst>
                <a:cxn ang="0">
                  <a:pos x="T0" y="T1"/>
                </a:cxn>
                <a:cxn ang="0">
                  <a:pos x="T2" y="T3"/>
                </a:cxn>
                <a:cxn ang="0">
                  <a:pos x="T4" y="T5"/>
                </a:cxn>
                <a:cxn ang="0">
                  <a:pos x="T6" y="T7"/>
                </a:cxn>
                <a:cxn ang="0">
                  <a:pos x="T8" y="T9"/>
                </a:cxn>
              </a:cxnLst>
              <a:rect l="0" t="0" r="r" b="b"/>
              <a:pathLst>
                <a:path w="55" h="32">
                  <a:moveTo>
                    <a:pt x="45" y="3"/>
                  </a:moveTo>
                  <a:lnTo>
                    <a:pt x="45" y="3"/>
                  </a:lnTo>
                  <a:cubicBezTo>
                    <a:pt x="48" y="1"/>
                    <a:pt x="55" y="0"/>
                    <a:pt x="55" y="0"/>
                  </a:cubicBezTo>
                  <a:cubicBezTo>
                    <a:pt x="49" y="10"/>
                    <a:pt x="21" y="28"/>
                    <a:pt x="0" y="32"/>
                  </a:cubicBezTo>
                  <a:cubicBezTo>
                    <a:pt x="11" y="29"/>
                    <a:pt x="38" y="15"/>
                    <a:pt x="45" y="3"/>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357" name="Freeform 1330"/>
            <p:cNvSpPr>
              <a:spLocks/>
            </p:cNvSpPr>
            <p:nvPr userDrawn="1"/>
          </p:nvSpPr>
          <p:spPr bwMode="auto">
            <a:xfrm>
              <a:off x="302" y="202"/>
              <a:ext cx="26" cy="15"/>
            </a:xfrm>
            <a:custGeom>
              <a:avLst/>
              <a:gdLst>
                <a:gd name="T0" fmla="*/ 59 w 59"/>
                <a:gd name="T1" fmla="*/ 0 h 33"/>
                <a:gd name="T2" fmla="*/ 59 w 59"/>
                <a:gd name="T3" fmla="*/ 0 h 33"/>
                <a:gd name="T4" fmla="*/ 0 w 59"/>
                <a:gd name="T5" fmla="*/ 33 h 33"/>
                <a:gd name="T6" fmla="*/ 50 w 59"/>
                <a:gd name="T7" fmla="*/ 1 h 33"/>
                <a:gd name="T8" fmla="*/ 59 w 59"/>
                <a:gd name="T9" fmla="*/ 0 h 33"/>
              </a:gdLst>
              <a:ahLst/>
              <a:cxnLst>
                <a:cxn ang="0">
                  <a:pos x="T0" y="T1"/>
                </a:cxn>
                <a:cxn ang="0">
                  <a:pos x="T2" y="T3"/>
                </a:cxn>
                <a:cxn ang="0">
                  <a:pos x="T4" y="T5"/>
                </a:cxn>
                <a:cxn ang="0">
                  <a:pos x="T6" y="T7"/>
                </a:cxn>
                <a:cxn ang="0">
                  <a:pos x="T8" y="T9"/>
                </a:cxn>
              </a:cxnLst>
              <a:rect l="0" t="0" r="r" b="b"/>
              <a:pathLst>
                <a:path w="59" h="33">
                  <a:moveTo>
                    <a:pt x="59" y="0"/>
                  </a:moveTo>
                  <a:lnTo>
                    <a:pt x="59" y="0"/>
                  </a:lnTo>
                  <a:cubicBezTo>
                    <a:pt x="52" y="13"/>
                    <a:pt x="25" y="29"/>
                    <a:pt x="0" y="33"/>
                  </a:cubicBezTo>
                  <a:cubicBezTo>
                    <a:pt x="24" y="25"/>
                    <a:pt x="45" y="11"/>
                    <a:pt x="50" y="1"/>
                  </a:cubicBezTo>
                  <a:cubicBezTo>
                    <a:pt x="54" y="0"/>
                    <a:pt x="56" y="0"/>
                    <a:pt x="59"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358" name="Freeform 1331"/>
            <p:cNvSpPr>
              <a:spLocks/>
            </p:cNvSpPr>
            <p:nvPr userDrawn="1"/>
          </p:nvSpPr>
          <p:spPr bwMode="auto">
            <a:xfrm>
              <a:off x="235" y="195"/>
              <a:ext cx="18" cy="32"/>
            </a:xfrm>
            <a:custGeom>
              <a:avLst/>
              <a:gdLst>
                <a:gd name="T0" fmla="*/ 26 w 41"/>
                <a:gd name="T1" fmla="*/ 1 h 70"/>
                <a:gd name="T2" fmla="*/ 26 w 41"/>
                <a:gd name="T3" fmla="*/ 1 h 70"/>
                <a:gd name="T4" fmla="*/ 28 w 41"/>
                <a:gd name="T5" fmla="*/ 0 h 70"/>
                <a:gd name="T6" fmla="*/ 27 w 41"/>
                <a:gd name="T7" fmla="*/ 13 h 70"/>
                <a:gd name="T8" fmla="*/ 30 w 41"/>
                <a:gd name="T9" fmla="*/ 0 h 70"/>
                <a:gd name="T10" fmla="*/ 33 w 41"/>
                <a:gd name="T11" fmla="*/ 0 h 70"/>
                <a:gd name="T12" fmla="*/ 34 w 41"/>
                <a:gd name="T13" fmla="*/ 24 h 70"/>
                <a:gd name="T14" fmla="*/ 36 w 41"/>
                <a:gd name="T15" fmla="*/ 49 h 70"/>
                <a:gd name="T16" fmla="*/ 32 w 41"/>
                <a:gd name="T17" fmla="*/ 70 h 70"/>
                <a:gd name="T18" fmla="*/ 28 w 41"/>
                <a:gd name="T19" fmla="*/ 47 h 70"/>
                <a:gd name="T20" fmla="*/ 28 w 41"/>
                <a:gd name="T21" fmla="*/ 33 h 70"/>
                <a:gd name="T22" fmla="*/ 17 w 41"/>
                <a:gd name="T23" fmla="*/ 45 h 70"/>
                <a:gd name="T24" fmla="*/ 0 w 41"/>
                <a:gd name="T25" fmla="*/ 46 h 70"/>
                <a:gd name="T26" fmla="*/ 11 w 41"/>
                <a:gd name="T27" fmla="*/ 41 h 70"/>
                <a:gd name="T28" fmla="*/ 20 w 41"/>
                <a:gd name="T29" fmla="*/ 21 h 70"/>
                <a:gd name="T30" fmla="*/ 15 w 41"/>
                <a:gd name="T31" fmla="*/ 3 h 70"/>
                <a:gd name="T32" fmla="*/ 16 w 41"/>
                <a:gd name="T33" fmla="*/ 13 h 70"/>
                <a:gd name="T34" fmla="*/ 18 w 41"/>
                <a:gd name="T35" fmla="*/ 2 h 70"/>
                <a:gd name="T36" fmla="*/ 20 w 41"/>
                <a:gd name="T37" fmla="*/ 2 h 70"/>
                <a:gd name="T38" fmla="*/ 20 w 41"/>
                <a:gd name="T39" fmla="*/ 13 h 70"/>
                <a:gd name="T40" fmla="*/ 21 w 41"/>
                <a:gd name="T41" fmla="*/ 1 h 70"/>
                <a:gd name="T42" fmla="*/ 23 w 41"/>
                <a:gd name="T43" fmla="*/ 1 h 70"/>
                <a:gd name="T44" fmla="*/ 24 w 41"/>
                <a:gd name="T45" fmla="*/ 13 h 70"/>
                <a:gd name="T46" fmla="*/ 26 w 41"/>
                <a:gd name="T47" fmla="*/ 1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1" h="70">
                  <a:moveTo>
                    <a:pt x="26" y="1"/>
                  </a:moveTo>
                  <a:lnTo>
                    <a:pt x="26" y="1"/>
                  </a:lnTo>
                  <a:lnTo>
                    <a:pt x="28" y="0"/>
                  </a:lnTo>
                  <a:cubicBezTo>
                    <a:pt x="26" y="4"/>
                    <a:pt x="26" y="8"/>
                    <a:pt x="27" y="13"/>
                  </a:cubicBezTo>
                  <a:cubicBezTo>
                    <a:pt x="27" y="7"/>
                    <a:pt x="29" y="2"/>
                    <a:pt x="30" y="0"/>
                  </a:cubicBezTo>
                  <a:cubicBezTo>
                    <a:pt x="31" y="0"/>
                    <a:pt x="33" y="0"/>
                    <a:pt x="33" y="0"/>
                  </a:cubicBezTo>
                  <a:cubicBezTo>
                    <a:pt x="28" y="11"/>
                    <a:pt x="30" y="19"/>
                    <a:pt x="34" y="24"/>
                  </a:cubicBezTo>
                  <a:cubicBezTo>
                    <a:pt x="41" y="32"/>
                    <a:pt x="41" y="40"/>
                    <a:pt x="36" y="49"/>
                  </a:cubicBezTo>
                  <a:cubicBezTo>
                    <a:pt x="34" y="53"/>
                    <a:pt x="26" y="63"/>
                    <a:pt x="32" y="70"/>
                  </a:cubicBezTo>
                  <a:cubicBezTo>
                    <a:pt x="18" y="63"/>
                    <a:pt x="24" y="51"/>
                    <a:pt x="28" y="47"/>
                  </a:cubicBezTo>
                  <a:cubicBezTo>
                    <a:pt x="31" y="43"/>
                    <a:pt x="31" y="36"/>
                    <a:pt x="28" y="33"/>
                  </a:cubicBezTo>
                  <a:cubicBezTo>
                    <a:pt x="28" y="40"/>
                    <a:pt x="22" y="45"/>
                    <a:pt x="17" y="45"/>
                  </a:cubicBezTo>
                  <a:cubicBezTo>
                    <a:pt x="12" y="45"/>
                    <a:pt x="3" y="38"/>
                    <a:pt x="0" y="46"/>
                  </a:cubicBezTo>
                  <a:cubicBezTo>
                    <a:pt x="0" y="38"/>
                    <a:pt x="6" y="40"/>
                    <a:pt x="11" y="41"/>
                  </a:cubicBezTo>
                  <a:cubicBezTo>
                    <a:pt x="26" y="44"/>
                    <a:pt x="26" y="26"/>
                    <a:pt x="20" y="21"/>
                  </a:cubicBezTo>
                  <a:cubicBezTo>
                    <a:pt x="14" y="16"/>
                    <a:pt x="6" y="9"/>
                    <a:pt x="15" y="3"/>
                  </a:cubicBezTo>
                  <a:cubicBezTo>
                    <a:pt x="14" y="6"/>
                    <a:pt x="14" y="10"/>
                    <a:pt x="16" y="13"/>
                  </a:cubicBezTo>
                  <a:cubicBezTo>
                    <a:pt x="15" y="9"/>
                    <a:pt x="17" y="3"/>
                    <a:pt x="18" y="2"/>
                  </a:cubicBezTo>
                  <a:lnTo>
                    <a:pt x="20" y="2"/>
                  </a:lnTo>
                  <a:cubicBezTo>
                    <a:pt x="18" y="5"/>
                    <a:pt x="18" y="9"/>
                    <a:pt x="20" y="13"/>
                  </a:cubicBezTo>
                  <a:cubicBezTo>
                    <a:pt x="19" y="10"/>
                    <a:pt x="20" y="4"/>
                    <a:pt x="21" y="1"/>
                  </a:cubicBezTo>
                  <a:lnTo>
                    <a:pt x="23" y="1"/>
                  </a:lnTo>
                  <a:cubicBezTo>
                    <a:pt x="22" y="4"/>
                    <a:pt x="22" y="8"/>
                    <a:pt x="24" y="13"/>
                  </a:cubicBezTo>
                  <a:cubicBezTo>
                    <a:pt x="23" y="7"/>
                    <a:pt x="25" y="3"/>
                    <a:pt x="26" y="1"/>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359" name="Freeform 1332"/>
            <p:cNvSpPr>
              <a:spLocks/>
            </p:cNvSpPr>
            <p:nvPr userDrawn="1"/>
          </p:nvSpPr>
          <p:spPr bwMode="auto">
            <a:xfrm>
              <a:off x="260" y="190"/>
              <a:ext cx="9" cy="23"/>
            </a:xfrm>
            <a:custGeom>
              <a:avLst/>
              <a:gdLst>
                <a:gd name="T0" fmla="*/ 8 w 21"/>
                <a:gd name="T1" fmla="*/ 0 h 51"/>
                <a:gd name="T2" fmla="*/ 8 w 21"/>
                <a:gd name="T3" fmla="*/ 0 h 51"/>
                <a:gd name="T4" fmla="*/ 10 w 21"/>
                <a:gd name="T5" fmla="*/ 0 h 51"/>
                <a:gd name="T6" fmla="*/ 12 w 21"/>
                <a:gd name="T7" fmla="*/ 11 h 51"/>
                <a:gd name="T8" fmla="*/ 13 w 21"/>
                <a:gd name="T9" fmla="*/ 0 h 51"/>
                <a:gd name="T10" fmla="*/ 8 w 21"/>
                <a:gd name="T11" fmla="*/ 27 h 51"/>
                <a:gd name="T12" fmla="*/ 10 w 21"/>
                <a:gd name="T13" fmla="*/ 51 h 51"/>
                <a:gd name="T14" fmla="*/ 0 w 21"/>
                <a:gd name="T15" fmla="*/ 38 h 51"/>
                <a:gd name="T16" fmla="*/ 3 w 21"/>
                <a:gd name="T17" fmla="*/ 22 h 51"/>
                <a:gd name="T18" fmla="*/ 4 w 21"/>
                <a:gd name="T19" fmla="*/ 1 h 51"/>
                <a:gd name="T20" fmla="*/ 7 w 21"/>
                <a:gd name="T21" fmla="*/ 1 h 51"/>
                <a:gd name="T22" fmla="*/ 9 w 21"/>
                <a:gd name="T23" fmla="*/ 12 h 51"/>
                <a:gd name="T24" fmla="*/ 8 w 21"/>
                <a:gd name="T25" fmla="*/ 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 h="51">
                  <a:moveTo>
                    <a:pt x="8" y="0"/>
                  </a:moveTo>
                  <a:lnTo>
                    <a:pt x="8" y="0"/>
                  </a:lnTo>
                  <a:cubicBezTo>
                    <a:pt x="9" y="0"/>
                    <a:pt x="10" y="0"/>
                    <a:pt x="10" y="0"/>
                  </a:cubicBezTo>
                  <a:cubicBezTo>
                    <a:pt x="12" y="3"/>
                    <a:pt x="12" y="7"/>
                    <a:pt x="12" y="11"/>
                  </a:cubicBezTo>
                  <a:cubicBezTo>
                    <a:pt x="13" y="7"/>
                    <a:pt x="14" y="4"/>
                    <a:pt x="13" y="0"/>
                  </a:cubicBezTo>
                  <a:cubicBezTo>
                    <a:pt x="21" y="0"/>
                    <a:pt x="12" y="19"/>
                    <a:pt x="8" y="27"/>
                  </a:cubicBezTo>
                  <a:cubicBezTo>
                    <a:pt x="6" y="31"/>
                    <a:pt x="3" y="42"/>
                    <a:pt x="10" y="51"/>
                  </a:cubicBezTo>
                  <a:cubicBezTo>
                    <a:pt x="7" y="49"/>
                    <a:pt x="0" y="42"/>
                    <a:pt x="0" y="38"/>
                  </a:cubicBezTo>
                  <a:cubicBezTo>
                    <a:pt x="0" y="29"/>
                    <a:pt x="2" y="25"/>
                    <a:pt x="3" y="22"/>
                  </a:cubicBezTo>
                  <a:cubicBezTo>
                    <a:pt x="6" y="15"/>
                    <a:pt x="7" y="7"/>
                    <a:pt x="4" y="1"/>
                  </a:cubicBezTo>
                  <a:cubicBezTo>
                    <a:pt x="5" y="1"/>
                    <a:pt x="6" y="1"/>
                    <a:pt x="7" y="1"/>
                  </a:cubicBezTo>
                  <a:cubicBezTo>
                    <a:pt x="8" y="2"/>
                    <a:pt x="9" y="7"/>
                    <a:pt x="9" y="12"/>
                  </a:cubicBezTo>
                  <a:cubicBezTo>
                    <a:pt x="11" y="7"/>
                    <a:pt x="10" y="2"/>
                    <a:pt x="8"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360" name="Freeform 1333"/>
            <p:cNvSpPr>
              <a:spLocks/>
            </p:cNvSpPr>
            <p:nvPr userDrawn="1"/>
          </p:nvSpPr>
          <p:spPr bwMode="auto">
            <a:xfrm>
              <a:off x="234" y="187"/>
              <a:ext cx="40" cy="30"/>
            </a:xfrm>
            <a:custGeom>
              <a:avLst/>
              <a:gdLst>
                <a:gd name="T0" fmla="*/ 66 w 90"/>
                <a:gd name="T1" fmla="*/ 1 h 65"/>
                <a:gd name="T2" fmla="*/ 66 w 90"/>
                <a:gd name="T3" fmla="*/ 1 h 65"/>
                <a:gd name="T4" fmla="*/ 75 w 90"/>
                <a:gd name="T5" fmla="*/ 1 h 65"/>
                <a:gd name="T6" fmla="*/ 69 w 90"/>
                <a:gd name="T7" fmla="*/ 48 h 65"/>
                <a:gd name="T8" fmla="*/ 89 w 90"/>
                <a:gd name="T9" fmla="*/ 65 h 65"/>
                <a:gd name="T10" fmla="*/ 67 w 90"/>
                <a:gd name="T11" fmla="*/ 41 h 65"/>
                <a:gd name="T12" fmla="*/ 72 w 90"/>
                <a:gd name="T13" fmla="*/ 4 h 65"/>
                <a:gd name="T14" fmla="*/ 40 w 90"/>
                <a:gd name="T15" fmla="*/ 14 h 65"/>
                <a:gd name="T16" fmla="*/ 11 w 90"/>
                <a:gd name="T17" fmla="*/ 31 h 65"/>
                <a:gd name="T18" fmla="*/ 21 w 90"/>
                <a:gd name="T19" fmla="*/ 42 h 65"/>
                <a:gd name="T20" fmla="*/ 14 w 90"/>
                <a:gd name="T21" fmla="*/ 57 h 65"/>
                <a:gd name="T22" fmla="*/ 0 w 90"/>
                <a:gd name="T23" fmla="*/ 60 h 65"/>
                <a:gd name="T24" fmla="*/ 19 w 90"/>
                <a:gd name="T25" fmla="*/ 52 h 65"/>
                <a:gd name="T26" fmla="*/ 13 w 90"/>
                <a:gd name="T27" fmla="*/ 38 h 65"/>
                <a:gd name="T28" fmla="*/ 8 w 90"/>
                <a:gd name="T29" fmla="*/ 27 h 65"/>
                <a:gd name="T30" fmla="*/ 42 w 90"/>
                <a:gd name="T31" fmla="*/ 10 h 65"/>
                <a:gd name="T32" fmla="*/ 66 w 90"/>
                <a:gd name="T33" fmla="*/ 1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0" h="65">
                  <a:moveTo>
                    <a:pt x="66" y="1"/>
                  </a:moveTo>
                  <a:lnTo>
                    <a:pt x="66" y="1"/>
                  </a:lnTo>
                  <a:cubicBezTo>
                    <a:pt x="70" y="0"/>
                    <a:pt x="73" y="0"/>
                    <a:pt x="75" y="1"/>
                  </a:cubicBezTo>
                  <a:cubicBezTo>
                    <a:pt x="90" y="10"/>
                    <a:pt x="68" y="32"/>
                    <a:pt x="69" y="48"/>
                  </a:cubicBezTo>
                  <a:cubicBezTo>
                    <a:pt x="70" y="58"/>
                    <a:pt x="83" y="62"/>
                    <a:pt x="89" y="65"/>
                  </a:cubicBezTo>
                  <a:cubicBezTo>
                    <a:pt x="74" y="63"/>
                    <a:pt x="64" y="55"/>
                    <a:pt x="67" y="41"/>
                  </a:cubicBezTo>
                  <a:cubicBezTo>
                    <a:pt x="68" y="30"/>
                    <a:pt x="85" y="8"/>
                    <a:pt x="72" y="4"/>
                  </a:cubicBezTo>
                  <a:cubicBezTo>
                    <a:pt x="63" y="1"/>
                    <a:pt x="53" y="12"/>
                    <a:pt x="40" y="14"/>
                  </a:cubicBezTo>
                  <a:cubicBezTo>
                    <a:pt x="29" y="16"/>
                    <a:pt x="8" y="16"/>
                    <a:pt x="11" y="31"/>
                  </a:cubicBezTo>
                  <a:cubicBezTo>
                    <a:pt x="12" y="35"/>
                    <a:pt x="18" y="38"/>
                    <a:pt x="21" y="42"/>
                  </a:cubicBezTo>
                  <a:cubicBezTo>
                    <a:pt x="26" y="49"/>
                    <a:pt x="22" y="59"/>
                    <a:pt x="14" y="57"/>
                  </a:cubicBezTo>
                  <a:cubicBezTo>
                    <a:pt x="4" y="54"/>
                    <a:pt x="2" y="55"/>
                    <a:pt x="0" y="60"/>
                  </a:cubicBezTo>
                  <a:cubicBezTo>
                    <a:pt x="1" y="44"/>
                    <a:pt x="16" y="61"/>
                    <a:pt x="19" y="52"/>
                  </a:cubicBezTo>
                  <a:cubicBezTo>
                    <a:pt x="22" y="45"/>
                    <a:pt x="17" y="42"/>
                    <a:pt x="13" y="38"/>
                  </a:cubicBezTo>
                  <a:cubicBezTo>
                    <a:pt x="11" y="36"/>
                    <a:pt x="7" y="32"/>
                    <a:pt x="8" y="27"/>
                  </a:cubicBezTo>
                  <a:cubicBezTo>
                    <a:pt x="10" y="12"/>
                    <a:pt x="30" y="13"/>
                    <a:pt x="42" y="10"/>
                  </a:cubicBezTo>
                  <a:cubicBezTo>
                    <a:pt x="49" y="9"/>
                    <a:pt x="59" y="2"/>
                    <a:pt x="66" y="1"/>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361" name="Freeform 1334"/>
            <p:cNvSpPr>
              <a:spLocks/>
            </p:cNvSpPr>
            <p:nvPr userDrawn="1"/>
          </p:nvSpPr>
          <p:spPr bwMode="auto">
            <a:xfrm>
              <a:off x="249" y="182"/>
              <a:ext cx="16" cy="9"/>
            </a:xfrm>
            <a:custGeom>
              <a:avLst/>
              <a:gdLst>
                <a:gd name="T0" fmla="*/ 21 w 36"/>
                <a:gd name="T1" fmla="*/ 1 h 20"/>
                <a:gd name="T2" fmla="*/ 21 w 36"/>
                <a:gd name="T3" fmla="*/ 1 h 20"/>
                <a:gd name="T4" fmla="*/ 25 w 36"/>
                <a:gd name="T5" fmla="*/ 3 h 20"/>
                <a:gd name="T6" fmla="*/ 15 w 36"/>
                <a:gd name="T7" fmla="*/ 8 h 20"/>
                <a:gd name="T8" fmla="*/ 27 w 36"/>
                <a:gd name="T9" fmla="*/ 4 h 20"/>
                <a:gd name="T10" fmla="*/ 29 w 36"/>
                <a:gd name="T11" fmla="*/ 5 h 20"/>
                <a:gd name="T12" fmla="*/ 19 w 36"/>
                <a:gd name="T13" fmla="*/ 10 h 20"/>
                <a:gd name="T14" fmla="*/ 32 w 36"/>
                <a:gd name="T15" fmla="*/ 7 h 20"/>
                <a:gd name="T16" fmla="*/ 36 w 36"/>
                <a:gd name="T17" fmla="*/ 9 h 20"/>
                <a:gd name="T18" fmla="*/ 17 w 36"/>
                <a:gd name="T19" fmla="*/ 16 h 20"/>
                <a:gd name="T20" fmla="*/ 0 w 36"/>
                <a:gd name="T21" fmla="*/ 20 h 20"/>
                <a:gd name="T22" fmla="*/ 7 w 36"/>
                <a:gd name="T23" fmla="*/ 12 h 20"/>
                <a:gd name="T24" fmla="*/ 21 w 36"/>
                <a:gd name="T25" fmla="*/ 1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6" h="20">
                  <a:moveTo>
                    <a:pt x="21" y="1"/>
                  </a:moveTo>
                  <a:lnTo>
                    <a:pt x="21" y="1"/>
                  </a:lnTo>
                  <a:cubicBezTo>
                    <a:pt x="23" y="1"/>
                    <a:pt x="24" y="2"/>
                    <a:pt x="25" y="3"/>
                  </a:cubicBezTo>
                  <a:cubicBezTo>
                    <a:pt x="21" y="3"/>
                    <a:pt x="18" y="5"/>
                    <a:pt x="15" y="8"/>
                  </a:cubicBezTo>
                  <a:cubicBezTo>
                    <a:pt x="17" y="7"/>
                    <a:pt x="24" y="4"/>
                    <a:pt x="27" y="4"/>
                  </a:cubicBezTo>
                  <a:cubicBezTo>
                    <a:pt x="28" y="5"/>
                    <a:pt x="29" y="5"/>
                    <a:pt x="29" y="5"/>
                  </a:cubicBezTo>
                  <a:cubicBezTo>
                    <a:pt x="28" y="6"/>
                    <a:pt x="22" y="6"/>
                    <a:pt x="19" y="10"/>
                  </a:cubicBezTo>
                  <a:cubicBezTo>
                    <a:pt x="24" y="7"/>
                    <a:pt x="29" y="7"/>
                    <a:pt x="32" y="7"/>
                  </a:cubicBezTo>
                  <a:cubicBezTo>
                    <a:pt x="33" y="8"/>
                    <a:pt x="34" y="9"/>
                    <a:pt x="36" y="9"/>
                  </a:cubicBezTo>
                  <a:cubicBezTo>
                    <a:pt x="30" y="9"/>
                    <a:pt x="26" y="10"/>
                    <a:pt x="17" y="16"/>
                  </a:cubicBezTo>
                  <a:cubicBezTo>
                    <a:pt x="11" y="19"/>
                    <a:pt x="0" y="20"/>
                    <a:pt x="0" y="20"/>
                  </a:cubicBezTo>
                  <a:cubicBezTo>
                    <a:pt x="3" y="18"/>
                    <a:pt x="6" y="13"/>
                    <a:pt x="7" y="12"/>
                  </a:cubicBezTo>
                  <a:cubicBezTo>
                    <a:pt x="10" y="7"/>
                    <a:pt x="16" y="0"/>
                    <a:pt x="21" y="1"/>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362" name="Freeform 1335"/>
            <p:cNvSpPr>
              <a:spLocks/>
            </p:cNvSpPr>
            <p:nvPr userDrawn="1"/>
          </p:nvSpPr>
          <p:spPr bwMode="auto">
            <a:xfrm>
              <a:off x="247" y="208"/>
              <a:ext cx="5" cy="8"/>
            </a:xfrm>
            <a:custGeom>
              <a:avLst/>
              <a:gdLst>
                <a:gd name="T0" fmla="*/ 1 w 12"/>
                <a:gd name="T1" fmla="*/ 0 h 19"/>
                <a:gd name="T2" fmla="*/ 1 w 12"/>
                <a:gd name="T3" fmla="*/ 0 h 19"/>
                <a:gd name="T4" fmla="*/ 5 w 12"/>
                <a:gd name="T5" fmla="*/ 19 h 19"/>
                <a:gd name="T6" fmla="*/ 1 w 12"/>
                <a:gd name="T7" fmla="*/ 0 h 19"/>
              </a:gdLst>
              <a:ahLst/>
              <a:cxnLst>
                <a:cxn ang="0">
                  <a:pos x="T0" y="T1"/>
                </a:cxn>
                <a:cxn ang="0">
                  <a:pos x="T2" y="T3"/>
                </a:cxn>
                <a:cxn ang="0">
                  <a:pos x="T4" y="T5"/>
                </a:cxn>
                <a:cxn ang="0">
                  <a:pos x="T6" y="T7"/>
                </a:cxn>
              </a:cxnLst>
              <a:rect l="0" t="0" r="r" b="b"/>
              <a:pathLst>
                <a:path w="12" h="19">
                  <a:moveTo>
                    <a:pt x="1" y="0"/>
                  </a:moveTo>
                  <a:lnTo>
                    <a:pt x="1" y="0"/>
                  </a:lnTo>
                  <a:cubicBezTo>
                    <a:pt x="2" y="4"/>
                    <a:pt x="12" y="8"/>
                    <a:pt x="5" y="19"/>
                  </a:cubicBezTo>
                  <a:cubicBezTo>
                    <a:pt x="9" y="9"/>
                    <a:pt x="0" y="5"/>
                    <a:pt x="1" y="0"/>
                  </a:cubicBez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363" name="Freeform 1336"/>
            <p:cNvSpPr>
              <a:spLocks/>
            </p:cNvSpPr>
            <p:nvPr userDrawn="1"/>
          </p:nvSpPr>
          <p:spPr bwMode="auto">
            <a:xfrm>
              <a:off x="273" y="186"/>
              <a:ext cx="30" cy="33"/>
            </a:xfrm>
            <a:custGeom>
              <a:avLst/>
              <a:gdLst>
                <a:gd name="T0" fmla="*/ 30 w 68"/>
                <a:gd name="T1" fmla="*/ 25 h 73"/>
                <a:gd name="T2" fmla="*/ 30 w 68"/>
                <a:gd name="T3" fmla="*/ 25 h 73"/>
                <a:gd name="T4" fmla="*/ 28 w 68"/>
                <a:gd name="T5" fmla="*/ 21 h 73"/>
                <a:gd name="T6" fmla="*/ 29 w 68"/>
                <a:gd name="T7" fmla="*/ 16 h 73"/>
                <a:gd name="T8" fmla="*/ 27 w 68"/>
                <a:gd name="T9" fmla="*/ 16 h 73"/>
                <a:gd name="T10" fmla="*/ 28 w 68"/>
                <a:gd name="T11" fmla="*/ 16 h 73"/>
                <a:gd name="T12" fmla="*/ 30 w 68"/>
                <a:gd name="T13" fmla="*/ 13 h 73"/>
                <a:gd name="T14" fmla="*/ 31 w 68"/>
                <a:gd name="T15" fmla="*/ 12 h 73"/>
                <a:gd name="T16" fmla="*/ 30 w 68"/>
                <a:gd name="T17" fmla="*/ 13 h 73"/>
                <a:gd name="T18" fmla="*/ 27 w 68"/>
                <a:gd name="T19" fmla="*/ 15 h 73"/>
                <a:gd name="T20" fmla="*/ 26 w 68"/>
                <a:gd name="T21" fmla="*/ 15 h 73"/>
                <a:gd name="T22" fmla="*/ 26 w 68"/>
                <a:gd name="T23" fmla="*/ 1 h 73"/>
                <a:gd name="T24" fmla="*/ 27 w 68"/>
                <a:gd name="T25" fmla="*/ 2 h 73"/>
                <a:gd name="T26" fmla="*/ 30 w 68"/>
                <a:gd name="T27" fmla="*/ 4 h 73"/>
                <a:gd name="T28" fmla="*/ 31 w 68"/>
                <a:gd name="T29" fmla="*/ 5 h 73"/>
                <a:gd name="T30" fmla="*/ 30 w 68"/>
                <a:gd name="T31" fmla="*/ 4 h 73"/>
                <a:gd name="T32" fmla="*/ 28 w 68"/>
                <a:gd name="T33" fmla="*/ 1 h 73"/>
                <a:gd name="T34" fmla="*/ 27 w 68"/>
                <a:gd name="T35" fmla="*/ 0 h 73"/>
                <a:gd name="T36" fmla="*/ 42 w 68"/>
                <a:gd name="T37" fmla="*/ 0 h 73"/>
                <a:gd name="T38" fmla="*/ 41 w 68"/>
                <a:gd name="T39" fmla="*/ 1 h 73"/>
                <a:gd name="T40" fmla="*/ 39 w 68"/>
                <a:gd name="T41" fmla="*/ 4 h 73"/>
                <a:gd name="T42" fmla="*/ 38 w 68"/>
                <a:gd name="T43" fmla="*/ 5 h 73"/>
                <a:gd name="T44" fmla="*/ 39 w 68"/>
                <a:gd name="T45" fmla="*/ 4 h 73"/>
                <a:gd name="T46" fmla="*/ 42 w 68"/>
                <a:gd name="T47" fmla="*/ 2 h 73"/>
                <a:gd name="T48" fmla="*/ 42 w 68"/>
                <a:gd name="T49" fmla="*/ 1 h 73"/>
                <a:gd name="T50" fmla="*/ 42 w 68"/>
                <a:gd name="T51" fmla="*/ 15 h 73"/>
                <a:gd name="T52" fmla="*/ 42 w 68"/>
                <a:gd name="T53" fmla="*/ 15 h 73"/>
                <a:gd name="T54" fmla="*/ 39 w 68"/>
                <a:gd name="T55" fmla="*/ 13 h 73"/>
                <a:gd name="T56" fmla="*/ 38 w 68"/>
                <a:gd name="T57" fmla="*/ 12 h 73"/>
                <a:gd name="T58" fmla="*/ 39 w 68"/>
                <a:gd name="T59" fmla="*/ 13 h 73"/>
                <a:gd name="T60" fmla="*/ 41 w 68"/>
                <a:gd name="T61" fmla="*/ 16 h 73"/>
                <a:gd name="T62" fmla="*/ 42 w 68"/>
                <a:gd name="T63" fmla="*/ 16 h 73"/>
                <a:gd name="T64" fmla="*/ 40 w 68"/>
                <a:gd name="T65" fmla="*/ 16 h 73"/>
                <a:gd name="T66" fmla="*/ 41 w 68"/>
                <a:gd name="T67" fmla="*/ 21 h 73"/>
                <a:gd name="T68" fmla="*/ 39 w 68"/>
                <a:gd name="T69" fmla="*/ 25 h 73"/>
                <a:gd name="T70" fmla="*/ 39 w 68"/>
                <a:gd name="T71" fmla="*/ 25 h 73"/>
                <a:gd name="T72" fmla="*/ 39 w 68"/>
                <a:gd name="T73" fmla="*/ 28 h 73"/>
                <a:gd name="T74" fmla="*/ 41 w 68"/>
                <a:gd name="T75" fmla="*/ 29 h 73"/>
                <a:gd name="T76" fmla="*/ 41 w 68"/>
                <a:gd name="T77" fmla="*/ 26 h 73"/>
                <a:gd name="T78" fmla="*/ 42 w 68"/>
                <a:gd name="T79" fmla="*/ 26 h 73"/>
                <a:gd name="T80" fmla="*/ 47 w 68"/>
                <a:gd name="T81" fmla="*/ 27 h 73"/>
                <a:gd name="T82" fmla="*/ 63 w 68"/>
                <a:gd name="T83" fmla="*/ 51 h 73"/>
                <a:gd name="T84" fmla="*/ 56 w 68"/>
                <a:gd name="T85" fmla="*/ 66 h 73"/>
                <a:gd name="T86" fmla="*/ 56 w 68"/>
                <a:gd name="T87" fmla="*/ 73 h 73"/>
                <a:gd name="T88" fmla="*/ 34 w 68"/>
                <a:gd name="T89" fmla="*/ 73 h 73"/>
                <a:gd name="T90" fmla="*/ 12 w 68"/>
                <a:gd name="T91" fmla="*/ 73 h 73"/>
                <a:gd name="T92" fmla="*/ 13 w 68"/>
                <a:gd name="T93" fmla="*/ 66 h 73"/>
                <a:gd name="T94" fmla="*/ 6 w 68"/>
                <a:gd name="T95" fmla="*/ 51 h 73"/>
                <a:gd name="T96" fmla="*/ 22 w 68"/>
                <a:gd name="T97" fmla="*/ 27 h 73"/>
                <a:gd name="T98" fmla="*/ 27 w 68"/>
                <a:gd name="T99" fmla="*/ 26 h 73"/>
                <a:gd name="T100" fmla="*/ 27 w 68"/>
                <a:gd name="T101" fmla="*/ 26 h 73"/>
                <a:gd name="T102" fmla="*/ 28 w 68"/>
                <a:gd name="T103" fmla="*/ 29 h 73"/>
                <a:gd name="T104" fmla="*/ 30 w 68"/>
                <a:gd name="T105" fmla="*/ 28 h 73"/>
                <a:gd name="T106" fmla="*/ 29 w 68"/>
                <a:gd name="T107" fmla="*/ 25 h 73"/>
                <a:gd name="T108" fmla="*/ 30 w 68"/>
                <a:gd name="T109" fmla="*/ 25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68" h="73">
                  <a:moveTo>
                    <a:pt x="30" y="25"/>
                  </a:moveTo>
                  <a:lnTo>
                    <a:pt x="30" y="25"/>
                  </a:lnTo>
                  <a:cubicBezTo>
                    <a:pt x="29" y="24"/>
                    <a:pt x="28" y="22"/>
                    <a:pt x="28" y="21"/>
                  </a:cubicBezTo>
                  <a:cubicBezTo>
                    <a:pt x="28" y="19"/>
                    <a:pt x="28" y="17"/>
                    <a:pt x="29" y="16"/>
                  </a:cubicBezTo>
                  <a:lnTo>
                    <a:pt x="27" y="16"/>
                  </a:lnTo>
                  <a:lnTo>
                    <a:pt x="28" y="16"/>
                  </a:lnTo>
                  <a:cubicBezTo>
                    <a:pt x="29" y="15"/>
                    <a:pt x="29" y="14"/>
                    <a:pt x="30" y="13"/>
                  </a:cubicBezTo>
                  <a:cubicBezTo>
                    <a:pt x="30" y="13"/>
                    <a:pt x="31" y="12"/>
                    <a:pt x="31" y="12"/>
                  </a:cubicBezTo>
                  <a:cubicBezTo>
                    <a:pt x="31" y="12"/>
                    <a:pt x="30" y="12"/>
                    <a:pt x="30" y="13"/>
                  </a:cubicBezTo>
                  <a:cubicBezTo>
                    <a:pt x="29" y="13"/>
                    <a:pt x="28" y="14"/>
                    <a:pt x="27" y="15"/>
                  </a:cubicBezTo>
                  <a:lnTo>
                    <a:pt x="26" y="15"/>
                  </a:lnTo>
                  <a:lnTo>
                    <a:pt x="26" y="1"/>
                  </a:lnTo>
                  <a:lnTo>
                    <a:pt x="27" y="2"/>
                  </a:lnTo>
                  <a:cubicBezTo>
                    <a:pt x="28" y="2"/>
                    <a:pt x="29" y="3"/>
                    <a:pt x="30" y="4"/>
                  </a:cubicBezTo>
                  <a:cubicBezTo>
                    <a:pt x="30" y="4"/>
                    <a:pt x="31" y="5"/>
                    <a:pt x="31" y="5"/>
                  </a:cubicBezTo>
                  <a:cubicBezTo>
                    <a:pt x="31" y="5"/>
                    <a:pt x="30" y="4"/>
                    <a:pt x="30" y="4"/>
                  </a:cubicBezTo>
                  <a:cubicBezTo>
                    <a:pt x="29" y="3"/>
                    <a:pt x="29" y="2"/>
                    <a:pt x="28" y="1"/>
                  </a:cubicBezTo>
                  <a:lnTo>
                    <a:pt x="27" y="0"/>
                  </a:lnTo>
                  <a:lnTo>
                    <a:pt x="42" y="0"/>
                  </a:lnTo>
                  <a:lnTo>
                    <a:pt x="41" y="1"/>
                  </a:lnTo>
                  <a:cubicBezTo>
                    <a:pt x="40" y="2"/>
                    <a:pt x="40" y="3"/>
                    <a:pt x="39" y="4"/>
                  </a:cubicBezTo>
                  <a:cubicBezTo>
                    <a:pt x="38" y="4"/>
                    <a:pt x="38" y="5"/>
                    <a:pt x="38" y="5"/>
                  </a:cubicBezTo>
                  <a:cubicBezTo>
                    <a:pt x="38" y="5"/>
                    <a:pt x="39" y="4"/>
                    <a:pt x="39" y="4"/>
                  </a:cubicBezTo>
                  <a:cubicBezTo>
                    <a:pt x="40" y="3"/>
                    <a:pt x="41" y="2"/>
                    <a:pt x="42" y="2"/>
                  </a:cubicBezTo>
                  <a:lnTo>
                    <a:pt x="42" y="1"/>
                  </a:lnTo>
                  <a:lnTo>
                    <a:pt x="42" y="15"/>
                  </a:lnTo>
                  <a:lnTo>
                    <a:pt x="42" y="15"/>
                  </a:lnTo>
                  <a:cubicBezTo>
                    <a:pt x="41" y="14"/>
                    <a:pt x="40" y="13"/>
                    <a:pt x="39" y="13"/>
                  </a:cubicBezTo>
                  <a:cubicBezTo>
                    <a:pt x="39" y="12"/>
                    <a:pt x="38" y="12"/>
                    <a:pt x="38" y="12"/>
                  </a:cubicBezTo>
                  <a:cubicBezTo>
                    <a:pt x="38" y="12"/>
                    <a:pt x="38" y="13"/>
                    <a:pt x="39" y="13"/>
                  </a:cubicBezTo>
                  <a:cubicBezTo>
                    <a:pt x="40" y="14"/>
                    <a:pt x="40" y="15"/>
                    <a:pt x="41" y="16"/>
                  </a:cubicBezTo>
                  <a:lnTo>
                    <a:pt x="42" y="16"/>
                  </a:lnTo>
                  <a:lnTo>
                    <a:pt x="40" y="16"/>
                  </a:lnTo>
                  <a:cubicBezTo>
                    <a:pt x="41" y="17"/>
                    <a:pt x="41" y="19"/>
                    <a:pt x="41" y="21"/>
                  </a:cubicBezTo>
                  <a:cubicBezTo>
                    <a:pt x="41" y="22"/>
                    <a:pt x="40" y="24"/>
                    <a:pt x="39" y="25"/>
                  </a:cubicBezTo>
                  <a:lnTo>
                    <a:pt x="39" y="25"/>
                  </a:lnTo>
                  <a:lnTo>
                    <a:pt x="39" y="28"/>
                  </a:lnTo>
                  <a:lnTo>
                    <a:pt x="41" y="29"/>
                  </a:lnTo>
                  <a:lnTo>
                    <a:pt x="41" y="26"/>
                  </a:lnTo>
                  <a:lnTo>
                    <a:pt x="42" y="26"/>
                  </a:lnTo>
                  <a:cubicBezTo>
                    <a:pt x="44" y="26"/>
                    <a:pt x="46" y="26"/>
                    <a:pt x="47" y="27"/>
                  </a:cubicBezTo>
                  <a:cubicBezTo>
                    <a:pt x="60" y="30"/>
                    <a:pt x="68" y="36"/>
                    <a:pt x="63" y="51"/>
                  </a:cubicBezTo>
                  <a:cubicBezTo>
                    <a:pt x="61" y="56"/>
                    <a:pt x="59" y="61"/>
                    <a:pt x="56" y="66"/>
                  </a:cubicBezTo>
                  <a:lnTo>
                    <a:pt x="56" y="73"/>
                  </a:lnTo>
                  <a:cubicBezTo>
                    <a:pt x="56" y="73"/>
                    <a:pt x="40" y="73"/>
                    <a:pt x="34" y="73"/>
                  </a:cubicBezTo>
                  <a:cubicBezTo>
                    <a:pt x="28" y="73"/>
                    <a:pt x="12" y="73"/>
                    <a:pt x="12" y="73"/>
                  </a:cubicBezTo>
                  <a:lnTo>
                    <a:pt x="13" y="66"/>
                  </a:lnTo>
                  <a:cubicBezTo>
                    <a:pt x="10" y="61"/>
                    <a:pt x="8" y="56"/>
                    <a:pt x="6" y="51"/>
                  </a:cubicBezTo>
                  <a:cubicBezTo>
                    <a:pt x="0" y="36"/>
                    <a:pt x="9" y="30"/>
                    <a:pt x="22" y="27"/>
                  </a:cubicBezTo>
                  <a:cubicBezTo>
                    <a:pt x="23" y="26"/>
                    <a:pt x="25" y="26"/>
                    <a:pt x="27" y="26"/>
                  </a:cubicBezTo>
                  <a:lnTo>
                    <a:pt x="27" y="26"/>
                  </a:lnTo>
                  <a:lnTo>
                    <a:pt x="28" y="29"/>
                  </a:lnTo>
                  <a:lnTo>
                    <a:pt x="30" y="28"/>
                  </a:lnTo>
                  <a:lnTo>
                    <a:pt x="29" y="25"/>
                  </a:lnTo>
                  <a:lnTo>
                    <a:pt x="30" y="25"/>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364" name="Freeform 1337"/>
            <p:cNvSpPr>
              <a:spLocks/>
            </p:cNvSpPr>
            <p:nvPr userDrawn="1"/>
          </p:nvSpPr>
          <p:spPr bwMode="auto">
            <a:xfrm>
              <a:off x="290" y="208"/>
              <a:ext cx="0" cy="1"/>
            </a:xfrm>
            <a:custGeom>
              <a:avLst/>
              <a:gdLst>
                <a:gd name="T0" fmla="*/ 0 w 1"/>
                <a:gd name="T1" fmla="*/ 2 h 2"/>
                <a:gd name="T2" fmla="*/ 0 w 1"/>
                <a:gd name="T3" fmla="*/ 2 h 2"/>
                <a:gd name="T4" fmla="*/ 0 w 1"/>
                <a:gd name="T5" fmla="*/ 0 h 2"/>
                <a:gd name="T6" fmla="*/ 1 w 1"/>
                <a:gd name="T7" fmla="*/ 0 h 2"/>
                <a:gd name="T8" fmla="*/ 0 w 1"/>
                <a:gd name="T9" fmla="*/ 2 h 2"/>
              </a:gdLst>
              <a:ahLst/>
              <a:cxnLst>
                <a:cxn ang="0">
                  <a:pos x="T0" y="T1"/>
                </a:cxn>
                <a:cxn ang="0">
                  <a:pos x="T2" y="T3"/>
                </a:cxn>
                <a:cxn ang="0">
                  <a:pos x="T4" y="T5"/>
                </a:cxn>
                <a:cxn ang="0">
                  <a:pos x="T6" y="T7"/>
                </a:cxn>
                <a:cxn ang="0">
                  <a:pos x="T8" y="T9"/>
                </a:cxn>
              </a:cxnLst>
              <a:rect l="0" t="0" r="r" b="b"/>
              <a:pathLst>
                <a:path w="1" h="2">
                  <a:moveTo>
                    <a:pt x="0" y="2"/>
                  </a:moveTo>
                  <a:lnTo>
                    <a:pt x="0" y="2"/>
                  </a:lnTo>
                  <a:cubicBezTo>
                    <a:pt x="0" y="1"/>
                    <a:pt x="0" y="1"/>
                    <a:pt x="0" y="0"/>
                  </a:cubicBezTo>
                  <a:lnTo>
                    <a:pt x="1" y="0"/>
                  </a:lnTo>
                  <a:lnTo>
                    <a:pt x="0" y="2"/>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365" name="Freeform 1338"/>
            <p:cNvSpPr>
              <a:spLocks/>
            </p:cNvSpPr>
            <p:nvPr userDrawn="1"/>
          </p:nvSpPr>
          <p:spPr bwMode="auto">
            <a:xfrm>
              <a:off x="299" y="208"/>
              <a:ext cx="1" cy="2"/>
            </a:xfrm>
            <a:custGeom>
              <a:avLst/>
              <a:gdLst>
                <a:gd name="T0" fmla="*/ 2 w 2"/>
                <a:gd name="T1" fmla="*/ 2 h 5"/>
                <a:gd name="T2" fmla="*/ 2 w 2"/>
                <a:gd name="T3" fmla="*/ 2 h 5"/>
                <a:gd name="T4" fmla="*/ 1 w 2"/>
                <a:gd name="T5" fmla="*/ 5 h 5"/>
                <a:gd name="T6" fmla="*/ 0 w 2"/>
                <a:gd name="T7" fmla="*/ 3 h 5"/>
                <a:gd name="T8" fmla="*/ 2 w 2"/>
                <a:gd name="T9" fmla="*/ 0 h 5"/>
                <a:gd name="T10" fmla="*/ 2 w 2"/>
                <a:gd name="T11" fmla="*/ 1 h 5"/>
                <a:gd name="T12" fmla="*/ 2 w 2"/>
                <a:gd name="T13" fmla="*/ 2 h 5"/>
              </a:gdLst>
              <a:ahLst/>
              <a:cxnLst>
                <a:cxn ang="0">
                  <a:pos x="T0" y="T1"/>
                </a:cxn>
                <a:cxn ang="0">
                  <a:pos x="T2" y="T3"/>
                </a:cxn>
                <a:cxn ang="0">
                  <a:pos x="T4" y="T5"/>
                </a:cxn>
                <a:cxn ang="0">
                  <a:pos x="T6" y="T7"/>
                </a:cxn>
                <a:cxn ang="0">
                  <a:pos x="T8" y="T9"/>
                </a:cxn>
                <a:cxn ang="0">
                  <a:pos x="T10" y="T11"/>
                </a:cxn>
                <a:cxn ang="0">
                  <a:pos x="T12" y="T13"/>
                </a:cxn>
              </a:cxnLst>
              <a:rect l="0" t="0" r="r" b="b"/>
              <a:pathLst>
                <a:path w="2" h="5">
                  <a:moveTo>
                    <a:pt x="2" y="2"/>
                  </a:moveTo>
                  <a:lnTo>
                    <a:pt x="2" y="2"/>
                  </a:lnTo>
                  <a:cubicBezTo>
                    <a:pt x="2" y="3"/>
                    <a:pt x="1" y="4"/>
                    <a:pt x="1" y="5"/>
                  </a:cubicBezTo>
                  <a:cubicBezTo>
                    <a:pt x="0" y="4"/>
                    <a:pt x="0" y="4"/>
                    <a:pt x="0" y="3"/>
                  </a:cubicBezTo>
                  <a:cubicBezTo>
                    <a:pt x="0" y="2"/>
                    <a:pt x="1" y="1"/>
                    <a:pt x="2" y="0"/>
                  </a:cubicBezTo>
                  <a:lnTo>
                    <a:pt x="2" y="1"/>
                  </a:lnTo>
                  <a:cubicBezTo>
                    <a:pt x="2" y="1"/>
                    <a:pt x="2" y="1"/>
                    <a:pt x="2" y="2"/>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366" name="Freeform 1339"/>
            <p:cNvSpPr>
              <a:spLocks/>
            </p:cNvSpPr>
            <p:nvPr userDrawn="1"/>
          </p:nvSpPr>
          <p:spPr bwMode="auto">
            <a:xfrm>
              <a:off x="299" y="205"/>
              <a:ext cx="2" cy="2"/>
            </a:xfrm>
            <a:custGeom>
              <a:avLst/>
              <a:gdLst>
                <a:gd name="T0" fmla="*/ 3 w 3"/>
                <a:gd name="T1" fmla="*/ 6 h 6"/>
                <a:gd name="T2" fmla="*/ 3 w 3"/>
                <a:gd name="T3" fmla="*/ 6 h 6"/>
                <a:gd name="T4" fmla="*/ 2 w 3"/>
                <a:gd name="T5" fmla="*/ 6 h 6"/>
                <a:gd name="T6" fmla="*/ 0 w 3"/>
                <a:gd name="T7" fmla="*/ 3 h 6"/>
                <a:gd name="T8" fmla="*/ 3 w 3"/>
                <a:gd name="T9" fmla="*/ 0 h 6"/>
                <a:gd name="T10" fmla="*/ 3 w 3"/>
                <a:gd name="T11" fmla="*/ 2 h 6"/>
                <a:gd name="T12" fmla="*/ 3 w 3"/>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3" h="6">
                  <a:moveTo>
                    <a:pt x="3" y="6"/>
                  </a:moveTo>
                  <a:lnTo>
                    <a:pt x="3" y="6"/>
                  </a:lnTo>
                  <a:lnTo>
                    <a:pt x="2" y="6"/>
                  </a:lnTo>
                  <a:cubicBezTo>
                    <a:pt x="2" y="5"/>
                    <a:pt x="1" y="4"/>
                    <a:pt x="0" y="3"/>
                  </a:cubicBezTo>
                  <a:cubicBezTo>
                    <a:pt x="1" y="2"/>
                    <a:pt x="2" y="1"/>
                    <a:pt x="3" y="0"/>
                  </a:cubicBezTo>
                  <a:lnTo>
                    <a:pt x="3" y="2"/>
                  </a:lnTo>
                  <a:cubicBezTo>
                    <a:pt x="3" y="3"/>
                    <a:pt x="3" y="5"/>
                    <a:pt x="3" y="6"/>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367" name="Freeform 1340"/>
            <p:cNvSpPr>
              <a:spLocks/>
            </p:cNvSpPr>
            <p:nvPr userDrawn="1"/>
          </p:nvSpPr>
          <p:spPr bwMode="auto">
            <a:xfrm>
              <a:off x="301" y="204"/>
              <a:ext cx="0" cy="1"/>
            </a:xfrm>
            <a:custGeom>
              <a:avLst/>
              <a:gdLst>
                <a:gd name="T0" fmla="*/ 1 w 1"/>
                <a:gd name="T1" fmla="*/ 2 h 2"/>
                <a:gd name="T2" fmla="*/ 1 w 1"/>
                <a:gd name="T3" fmla="*/ 2 h 2"/>
                <a:gd name="T4" fmla="*/ 0 w 1"/>
                <a:gd name="T5" fmla="*/ 1 h 2"/>
                <a:gd name="T6" fmla="*/ 0 w 1"/>
                <a:gd name="T7" fmla="*/ 0 h 2"/>
                <a:gd name="T8" fmla="*/ 1 w 1"/>
                <a:gd name="T9" fmla="*/ 2 h 2"/>
              </a:gdLst>
              <a:ahLst/>
              <a:cxnLst>
                <a:cxn ang="0">
                  <a:pos x="T0" y="T1"/>
                </a:cxn>
                <a:cxn ang="0">
                  <a:pos x="T2" y="T3"/>
                </a:cxn>
                <a:cxn ang="0">
                  <a:pos x="T4" y="T5"/>
                </a:cxn>
                <a:cxn ang="0">
                  <a:pos x="T6" y="T7"/>
                </a:cxn>
                <a:cxn ang="0">
                  <a:pos x="T8" y="T9"/>
                </a:cxn>
              </a:cxnLst>
              <a:rect l="0" t="0" r="r" b="b"/>
              <a:pathLst>
                <a:path w="1" h="2">
                  <a:moveTo>
                    <a:pt x="1" y="2"/>
                  </a:moveTo>
                  <a:lnTo>
                    <a:pt x="1" y="2"/>
                  </a:lnTo>
                  <a:lnTo>
                    <a:pt x="0" y="1"/>
                  </a:lnTo>
                  <a:lnTo>
                    <a:pt x="0" y="0"/>
                  </a:lnTo>
                  <a:cubicBezTo>
                    <a:pt x="0" y="0"/>
                    <a:pt x="1" y="1"/>
                    <a:pt x="1" y="2"/>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368" name="Freeform 1341"/>
            <p:cNvSpPr>
              <a:spLocks/>
            </p:cNvSpPr>
            <p:nvPr userDrawn="1"/>
          </p:nvSpPr>
          <p:spPr bwMode="auto">
            <a:xfrm>
              <a:off x="299" y="201"/>
              <a:ext cx="2" cy="3"/>
            </a:xfrm>
            <a:custGeom>
              <a:avLst/>
              <a:gdLst>
                <a:gd name="T0" fmla="*/ 3 w 3"/>
                <a:gd name="T1" fmla="*/ 5 h 6"/>
                <a:gd name="T2" fmla="*/ 3 w 3"/>
                <a:gd name="T3" fmla="*/ 5 h 6"/>
                <a:gd name="T4" fmla="*/ 3 w 3"/>
                <a:gd name="T5" fmla="*/ 6 h 6"/>
                <a:gd name="T6" fmla="*/ 0 w 3"/>
                <a:gd name="T7" fmla="*/ 2 h 6"/>
                <a:gd name="T8" fmla="*/ 1 w 3"/>
                <a:gd name="T9" fmla="*/ 0 h 6"/>
                <a:gd name="T10" fmla="*/ 3 w 3"/>
                <a:gd name="T11" fmla="*/ 5 h 6"/>
              </a:gdLst>
              <a:ahLst/>
              <a:cxnLst>
                <a:cxn ang="0">
                  <a:pos x="T0" y="T1"/>
                </a:cxn>
                <a:cxn ang="0">
                  <a:pos x="T2" y="T3"/>
                </a:cxn>
                <a:cxn ang="0">
                  <a:pos x="T4" y="T5"/>
                </a:cxn>
                <a:cxn ang="0">
                  <a:pos x="T6" y="T7"/>
                </a:cxn>
                <a:cxn ang="0">
                  <a:pos x="T8" y="T9"/>
                </a:cxn>
                <a:cxn ang="0">
                  <a:pos x="T10" y="T11"/>
                </a:cxn>
              </a:cxnLst>
              <a:rect l="0" t="0" r="r" b="b"/>
              <a:pathLst>
                <a:path w="3" h="6">
                  <a:moveTo>
                    <a:pt x="3" y="5"/>
                  </a:moveTo>
                  <a:lnTo>
                    <a:pt x="3" y="5"/>
                  </a:lnTo>
                  <a:lnTo>
                    <a:pt x="3" y="6"/>
                  </a:lnTo>
                  <a:cubicBezTo>
                    <a:pt x="2" y="4"/>
                    <a:pt x="1" y="3"/>
                    <a:pt x="0" y="2"/>
                  </a:cubicBezTo>
                  <a:cubicBezTo>
                    <a:pt x="0" y="1"/>
                    <a:pt x="1" y="1"/>
                    <a:pt x="1" y="0"/>
                  </a:cubicBezTo>
                  <a:cubicBezTo>
                    <a:pt x="2" y="2"/>
                    <a:pt x="3" y="3"/>
                    <a:pt x="3" y="5"/>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369" name="Freeform 1342"/>
            <p:cNvSpPr>
              <a:spLocks/>
            </p:cNvSpPr>
            <p:nvPr userDrawn="1"/>
          </p:nvSpPr>
          <p:spPr bwMode="auto">
            <a:xfrm>
              <a:off x="298" y="200"/>
              <a:ext cx="2" cy="2"/>
            </a:xfrm>
            <a:custGeom>
              <a:avLst/>
              <a:gdLst>
                <a:gd name="T0" fmla="*/ 4 w 4"/>
                <a:gd name="T1" fmla="*/ 3 h 4"/>
                <a:gd name="T2" fmla="*/ 4 w 4"/>
                <a:gd name="T3" fmla="*/ 3 h 4"/>
                <a:gd name="T4" fmla="*/ 3 w 4"/>
                <a:gd name="T5" fmla="*/ 4 h 4"/>
                <a:gd name="T6" fmla="*/ 0 w 4"/>
                <a:gd name="T7" fmla="*/ 1 h 4"/>
                <a:gd name="T8" fmla="*/ 0 w 4"/>
                <a:gd name="T9" fmla="*/ 0 h 4"/>
                <a:gd name="T10" fmla="*/ 3 w 4"/>
                <a:gd name="T11" fmla="*/ 3 h 4"/>
                <a:gd name="T12" fmla="*/ 4 w 4"/>
                <a:gd name="T13" fmla="*/ 3 h 4"/>
              </a:gdLst>
              <a:ahLst/>
              <a:cxnLst>
                <a:cxn ang="0">
                  <a:pos x="T0" y="T1"/>
                </a:cxn>
                <a:cxn ang="0">
                  <a:pos x="T2" y="T3"/>
                </a:cxn>
                <a:cxn ang="0">
                  <a:pos x="T4" y="T5"/>
                </a:cxn>
                <a:cxn ang="0">
                  <a:pos x="T6" y="T7"/>
                </a:cxn>
                <a:cxn ang="0">
                  <a:pos x="T8" y="T9"/>
                </a:cxn>
                <a:cxn ang="0">
                  <a:pos x="T10" y="T11"/>
                </a:cxn>
                <a:cxn ang="0">
                  <a:pos x="T12" y="T13"/>
                </a:cxn>
              </a:cxnLst>
              <a:rect l="0" t="0" r="r" b="b"/>
              <a:pathLst>
                <a:path w="4" h="4">
                  <a:moveTo>
                    <a:pt x="4" y="3"/>
                  </a:moveTo>
                  <a:lnTo>
                    <a:pt x="4" y="3"/>
                  </a:lnTo>
                  <a:lnTo>
                    <a:pt x="3" y="4"/>
                  </a:lnTo>
                  <a:cubicBezTo>
                    <a:pt x="2" y="3"/>
                    <a:pt x="1" y="2"/>
                    <a:pt x="0" y="1"/>
                  </a:cubicBezTo>
                  <a:lnTo>
                    <a:pt x="0" y="0"/>
                  </a:lnTo>
                  <a:cubicBezTo>
                    <a:pt x="1" y="1"/>
                    <a:pt x="2" y="2"/>
                    <a:pt x="3" y="3"/>
                  </a:cubicBezTo>
                  <a:lnTo>
                    <a:pt x="4" y="3"/>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370" name="Rectangle 1343"/>
            <p:cNvSpPr>
              <a:spLocks noChangeArrowheads="1"/>
            </p:cNvSpPr>
            <p:nvPr userDrawn="1"/>
          </p:nvSpPr>
          <p:spPr bwMode="auto">
            <a:xfrm>
              <a:off x="298" y="200"/>
              <a:ext cx="1" cy="1"/>
            </a:xfrm>
            <a:prstGeom prst="rect">
              <a:avLst/>
            </a:prstGeom>
            <a:solidFill>
              <a:srgbClr val="D5A03C"/>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ru-RU" dirty="0"/>
            </a:p>
          </p:txBody>
        </p:sp>
        <p:sp>
          <p:nvSpPr>
            <p:cNvPr id="371" name="Freeform 1344"/>
            <p:cNvSpPr>
              <a:spLocks/>
            </p:cNvSpPr>
            <p:nvPr userDrawn="1"/>
          </p:nvSpPr>
          <p:spPr bwMode="auto">
            <a:xfrm>
              <a:off x="295" y="199"/>
              <a:ext cx="3" cy="3"/>
            </a:xfrm>
            <a:custGeom>
              <a:avLst/>
              <a:gdLst>
                <a:gd name="T0" fmla="*/ 4 w 5"/>
                <a:gd name="T1" fmla="*/ 1 h 6"/>
                <a:gd name="T2" fmla="*/ 4 w 5"/>
                <a:gd name="T3" fmla="*/ 1 h 6"/>
                <a:gd name="T4" fmla="*/ 5 w 5"/>
                <a:gd name="T5" fmla="*/ 3 h 6"/>
                <a:gd name="T6" fmla="*/ 3 w 5"/>
                <a:gd name="T7" fmla="*/ 6 h 6"/>
                <a:gd name="T8" fmla="*/ 0 w 5"/>
                <a:gd name="T9" fmla="*/ 3 h 6"/>
                <a:gd name="T10" fmla="*/ 2 w 5"/>
                <a:gd name="T11" fmla="*/ 0 h 6"/>
                <a:gd name="T12" fmla="*/ 4 w 5"/>
                <a:gd name="T13" fmla="*/ 1 h 6"/>
              </a:gdLst>
              <a:ahLst/>
              <a:cxnLst>
                <a:cxn ang="0">
                  <a:pos x="T0" y="T1"/>
                </a:cxn>
                <a:cxn ang="0">
                  <a:pos x="T2" y="T3"/>
                </a:cxn>
                <a:cxn ang="0">
                  <a:pos x="T4" y="T5"/>
                </a:cxn>
                <a:cxn ang="0">
                  <a:pos x="T6" y="T7"/>
                </a:cxn>
                <a:cxn ang="0">
                  <a:pos x="T8" y="T9"/>
                </a:cxn>
                <a:cxn ang="0">
                  <a:pos x="T10" y="T11"/>
                </a:cxn>
                <a:cxn ang="0">
                  <a:pos x="T12" y="T13"/>
                </a:cxn>
              </a:cxnLst>
              <a:rect l="0" t="0" r="r" b="b"/>
              <a:pathLst>
                <a:path w="5" h="6">
                  <a:moveTo>
                    <a:pt x="4" y="1"/>
                  </a:moveTo>
                  <a:lnTo>
                    <a:pt x="4" y="1"/>
                  </a:lnTo>
                  <a:cubicBezTo>
                    <a:pt x="4" y="2"/>
                    <a:pt x="5" y="2"/>
                    <a:pt x="5" y="3"/>
                  </a:cubicBezTo>
                  <a:cubicBezTo>
                    <a:pt x="4" y="4"/>
                    <a:pt x="4" y="5"/>
                    <a:pt x="3" y="6"/>
                  </a:cubicBezTo>
                  <a:cubicBezTo>
                    <a:pt x="2" y="5"/>
                    <a:pt x="1" y="4"/>
                    <a:pt x="0" y="3"/>
                  </a:cubicBezTo>
                  <a:cubicBezTo>
                    <a:pt x="1" y="2"/>
                    <a:pt x="1" y="1"/>
                    <a:pt x="2" y="0"/>
                  </a:cubicBezTo>
                  <a:cubicBezTo>
                    <a:pt x="3" y="1"/>
                    <a:pt x="3" y="1"/>
                    <a:pt x="4" y="1"/>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372" name="Freeform 1345"/>
            <p:cNvSpPr>
              <a:spLocks/>
            </p:cNvSpPr>
            <p:nvPr userDrawn="1"/>
          </p:nvSpPr>
          <p:spPr bwMode="auto">
            <a:xfrm>
              <a:off x="294" y="199"/>
              <a:ext cx="2" cy="1"/>
            </a:xfrm>
            <a:custGeom>
              <a:avLst/>
              <a:gdLst>
                <a:gd name="T0" fmla="*/ 4 w 4"/>
                <a:gd name="T1" fmla="*/ 1 h 4"/>
                <a:gd name="T2" fmla="*/ 4 w 4"/>
                <a:gd name="T3" fmla="*/ 1 h 4"/>
                <a:gd name="T4" fmla="*/ 3 w 4"/>
                <a:gd name="T5" fmla="*/ 4 h 4"/>
                <a:gd name="T6" fmla="*/ 0 w 4"/>
                <a:gd name="T7" fmla="*/ 1 h 4"/>
                <a:gd name="T8" fmla="*/ 0 w 4"/>
                <a:gd name="T9" fmla="*/ 0 h 4"/>
                <a:gd name="T10" fmla="*/ 4 w 4"/>
                <a:gd name="T11" fmla="*/ 1 h 4"/>
              </a:gdLst>
              <a:ahLst/>
              <a:cxnLst>
                <a:cxn ang="0">
                  <a:pos x="T0" y="T1"/>
                </a:cxn>
                <a:cxn ang="0">
                  <a:pos x="T2" y="T3"/>
                </a:cxn>
                <a:cxn ang="0">
                  <a:pos x="T4" y="T5"/>
                </a:cxn>
                <a:cxn ang="0">
                  <a:pos x="T6" y="T7"/>
                </a:cxn>
                <a:cxn ang="0">
                  <a:pos x="T8" y="T9"/>
                </a:cxn>
                <a:cxn ang="0">
                  <a:pos x="T10" y="T11"/>
                </a:cxn>
              </a:cxnLst>
              <a:rect l="0" t="0" r="r" b="b"/>
              <a:pathLst>
                <a:path w="4" h="4">
                  <a:moveTo>
                    <a:pt x="4" y="1"/>
                  </a:moveTo>
                  <a:lnTo>
                    <a:pt x="4" y="1"/>
                  </a:lnTo>
                  <a:cubicBezTo>
                    <a:pt x="4" y="2"/>
                    <a:pt x="3" y="3"/>
                    <a:pt x="3" y="4"/>
                  </a:cubicBezTo>
                  <a:cubicBezTo>
                    <a:pt x="2" y="3"/>
                    <a:pt x="1" y="2"/>
                    <a:pt x="0" y="1"/>
                  </a:cubicBezTo>
                  <a:lnTo>
                    <a:pt x="0" y="0"/>
                  </a:lnTo>
                  <a:cubicBezTo>
                    <a:pt x="2" y="0"/>
                    <a:pt x="3" y="1"/>
                    <a:pt x="4" y="1"/>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373" name="Freeform 1346"/>
            <p:cNvSpPr>
              <a:spLocks/>
            </p:cNvSpPr>
            <p:nvPr userDrawn="1"/>
          </p:nvSpPr>
          <p:spPr bwMode="auto">
            <a:xfrm>
              <a:off x="294" y="200"/>
              <a:ext cx="1" cy="2"/>
            </a:xfrm>
            <a:custGeom>
              <a:avLst/>
              <a:gdLst>
                <a:gd name="T0" fmla="*/ 1 w 3"/>
                <a:gd name="T1" fmla="*/ 0 h 6"/>
                <a:gd name="T2" fmla="*/ 1 w 3"/>
                <a:gd name="T3" fmla="*/ 0 h 6"/>
                <a:gd name="T4" fmla="*/ 3 w 3"/>
                <a:gd name="T5" fmla="*/ 2 h 6"/>
                <a:gd name="T6" fmla="*/ 1 w 3"/>
                <a:gd name="T7" fmla="*/ 6 h 6"/>
                <a:gd name="T8" fmla="*/ 0 w 3"/>
                <a:gd name="T9" fmla="*/ 5 h 6"/>
                <a:gd name="T10" fmla="*/ 1 w 3"/>
                <a:gd name="T11" fmla="*/ 0 h 6"/>
              </a:gdLst>
              <a:ahLst/>
              <a:cxnLst>
                <a:cxn ang="0">
                  <a:pos x="T0" y="T1"/>
                </a:cxn>
                <a:cxn ang="0">
                  <a:pos x="T2" y="T3"/>
                </a:cxn>
                <a:cxn ang="0">
                  <a:pos x="T4" y="T5"/>
                </a:cxn>
                <a:cxn ang="0">
                  <a:pos x="T6" y="T7"/>
                </a:cxn>
                <a:cxn ang="0">
                  <a:pos x="T8" y="T9"/>
                </a:cxn>
                <a:cxn ang="0">
                  <a:pos x="T10" y="T11"/>
                </a:cxn>
              </a:cxnLst>
              <a:rect l="0" t="0" r="r" b="b"/>
              <a:pathLst>
                <a:path w="3" h="6">
                  <a:moveTo>
                    <a:pt x="1" y="0"/>
                  </a:moveTo>
                  <a:lnTo>
                    <a:pt x="1" y="0"/>
                  </a:lnTo>
                  <a:cubicBezTo>
                    <a:pt x="2" y="1"/>
                    <a:pt x="2" y="2"/>
                    <a:pt x="3" y="2"/>
                  </a:cubicBezTo>
                  <a:cubicBezTo>
                    <a:pt x="2" y="3"/>
                    <a:pt x="1" y="5"/>
                    <a:pt x="1" y="6"/>
                  </a:cubicBezTo>
                  <a:lnTo>
                    <a:pt x="0" y="5"/>
                  </a:lnTo>
                  <a:lnTo>
                    <a:pt x="1" y="0"/>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374" name="Freeform 1347"/>
            <p:cNvSpPr>
              <a:spLocks/>
            </p:cNvSpPr>
            <p:nvPr userDrawn="1"/>
          </p:nvSpPr>
          <p:spPr bwMode="auto">
            <a:xfrm>
              <a:off x="294" y="202"/>
              <a:ext cx="0" cy="1"/>
            </a:xfrm>
            <a:custGeom>
              <a:avLst/>
              <a:gdLst>
                <a:gd name="T0" fmla="*/ 0 h 1"/>
                <a:gd name="T1" fmla="*/ 0 h 1"/>
                <a:gd name="T2" fmla="*/ 0 h 1"/>
                <a:gd name="T3" fmla="*/ 1 h 1"/>
                <a:gd name="T4" fmla="*/ 0 h 1"/>
              </a:gdLst>
              <a:ahLst/>
              <a:cxnLst>
                <a:cxn ang="0">
                  <a:pos x="0" y="T0"/>
                </a:cxn>
                <a:cxn ang="0">
                  <a:pos x="0" y="T1"/>
                </a:cxn>
                <a:cxn ang="0">
                  <a:pos x="0" y="T2"/>
                </a:cxn>
                <a:cxn ang="0">
                  <a:pos x="0" y="T3"/>
                </a:cxn>
                <a:cxn ang="0">
                  <a:pos x="0" y="T4"/>
                </a:cxn>
              </a:cxnLst>
              <a:rect l="0" t="0" r="r" b="b"/>
              <a:pathLst>
                <a:path h="1">
                  <a:moveTo>
                    <a:pt x="0" y="0"/>
                  </a:moveTo>
                  <a:lnTo>
                    <a:pt x="0" y="0"/>
                  </a:lnTo>
                  <a:lnTo>
                    <a:pt x="0" y="0"/>
                  </a:lnTo>
                  <a:lnTo>
                    <a:pt x="0" y="1"/>
                  </a:lnTo>
                  <a:lnTo>
                    <a:pt x="0" y="0"/>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375" name="Freeform 1348"/>
            <p:cNvSpPr>
              <a:spLocks/>
            </p:cNvSpPr>
            <p:nvPr userDrawn="1"/>
          </p:nvSpPr>
          <p:spPr bwMode="auto">
            <a:xfrm>
              <a:off x="293" y="203"/>
              <a:ext cx="2" cy="2"/>
            </a:xfrm>
            <a:custGeom>
              <a:avLst/>
              <a:gdLst>
                <a:gd name="T0" fmla="*/ 0 w 4"/>
                <a:gd name="T1" fmla="*/ 1 h 6"/>
                <a:gd name="T2" fmla="*/ 0 w 4"/>
                <a:gd name="T3" fmla="*/ 1 h 6"/>
                <a:gd name="T4" fmla="*/ 2 w 4"/>
                <a:gd name="T5" fmla="*/ 0 h 6"/>
                <a:gd name="T6" fmla="*/ 4 w 4"/>
                <a:gd name="T7" fmla="*/ 3 h 6"/>
                <a:gd name="T8" fmla="*/ 2 w 4"/>
                <a:gd name="T9" fmla="*/ 6 h 6"/>
                <a:gd name="T10" fmla="*/ 0 w 4"/>
                <a:gd name="T11" fmla="*/ 3 h 6"/>
                <a:gd name="T12" fmla="*/ 0 w 4"/>
                <a:gd name="T13" fmla="*/ 1 h 6"/>
              </a:gdLst>
              <a:ahLst/>
              <a:cxnLst>
                <a:cxn ang="0">
                  <a:pos x="T0" y="T1"/>
                </a:cxn>
                <a:cxn ang="0">
                  <a:pos x="T2" y="T3"/>
                </a:cxn>
                <a:cxn ang="0">
                  <a:pos x="T4" y="T5"/>
                </a:cxn>
                <a:cxn ang="0">
                  <a:pos x="T6" y="T7"/>
                </a:cxn>
                <a:cxn ang="0">
                  <a:pos x="T8" y="T9"/>
                </a:cxn>
                <a:cxn ang="0">
                  <a:pos x="T10" y="T11"/>
                </a:cxn>
                <a:cxn ang="0">
                  <a:pos x="T12" y="T13"/>
                </a:cxn>
              </a:cxnLst>
              <a:rect l="0" t="0" r="r" b="b"/>
              <a:pathLst>
                <a:path w="4" h="6">
                  <a:moveTo>
                    <a:pt x="0" y="1"/>
                  </a:moveTo>
                  <a:lnTo>
                    <a:pt x="0" y="1"/>
                  </a:lnTo>
                  <a:cubicBezTo>
                    <a:pt x="1" y="1"/>
                    <a:pt x="1" y="0"/>
                    <a:pt x="2" y="0"/>
                  </a:cubicBezTo>
                  <a:cubicBezTo>
                    <a:pt x="3" y="1"/>
                    <a:pt x="4" y="2"/>
                    <a:pt x="4" y="3"/>
                  </a:cubicBezTo>
                  <a:cubicBezTo>
                    <a:pt x="4" y="4"/>
                    <a:pt x="3" y="5"/>
                    <a:pt x="2" y="6"/>
                  </a:cubicBezTo>
                  <a:cubicBezTo>
                    <a:pt x="1" y="5"/>
                    <a:pt x="1" y="4"/>
                    <a:pt x="0" y="3"/>
                  </a:cubicBezTo>
                  <a:lnTo>
                    <a:pt x="0" y="1"/>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376" name="Freeform 1349"/>
            <p:cNvSpPr>
              <a:spLocks/>
            </p:cNvSpPr>
            <p:nvPr userDrawn="1"/>
          </p:nvSpPr>
          <p:spPr bwMode="auto">
            <a:xfrm>
              <a:off x="293" y="205"/>
              <a:ext cx="1" cy="2"/>
            </a:xfrm>
            <a:custGeom>
              <a:avLst/>
              <a:gdLst>
                <a:gd name="T0" fmla="*/ 1 w 3"/>
                <a:gd name="T1" fmla="*/ 0 h 5"/>
                <a:gd name="T2" fmla="*/ 1 w 3"/>
                <a:gd name="T3" fmla="*/ 0 h 5"/>
                <a:gd name="T4" fmla="*/ 3 w 3"/>
                <a:gd name="T5" fmla="*/ 2 h 5"/>
                <a:gd name="T6" fmla="*/ 0 w 3"/>
                <a:gd name="T7" fmla="*/ 5 h 5"/>
                <a:gd name="T8" fmla="*/ 1 w 3"/>
                <a:gd name="T9" fmla="*/ 0 h 5"/>
              </a:gdLst>
              <a:ahLst/>
              <a:cxnLst>
                <a:cxn ang="0">
                  <a:pos x="T0" y="T1"/>
                </a:cxn>
                <a:cxn ang="0">
                  <a:pos x="T2" y="T3"/>
                </a:cxn>
                <a:cxn ang="0">
                  <a:pos x="T4" y="T5"/>
                </a:cxn>
                <a:cxn ang="0">
                  <a:pos x="T6" y="T7"/>
                </a:cxn>
                <a:cxn ang="0">
                  <a:pos x="T8" y="T9"/>
                </a:cxn>
              </a:cxnLst>
              <a:rect l="0" t="0" r="r" b="b"/>
              <a:pathLst>
                <a:path w="3" h="5">
                  <a:moveTo>
                    <a:pt x="1" y="0"/>
                  </a:moveTo>
                  <a:lnTo>
                    <a:pt x="1" y="0"/>
                  </a:lnTo>
                  <a:cubicBezTo>
                    <a:pt x="1" y="1"/>
                    <a:pt x="2" y="1"/>
                    <a:pt x="3" y="2"/>
                  </a:cubicBezTo>
                  <a:cubicBezTo>
                    <a:pt x="2" y="3"/>
                    <a:pt x="1" y="4"/>
                    <a:pt x="0" y="5"/>
                  </a:cubicBezTo>
                  <a:lnTo>
                    <a:pt x="1" y="0"/>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377" name="Freeform 1350"/>
            <p:cNvSpPr>
              <a:spLocks/>
            </p:cNvSpPr>
            <p:nvPr userDrawn="1"/>
          </p:nvSpPr>
          <p:spPr bwMode="auto">
            <a:xfrm>
              <a:off x="292" y="207"/>
              <a:ext cx="2" cy="3"/>
            </a:xfrm>
            <a:custGeom>
              <a:avLst/>
              <a:gdLst>
                <a:gd name="T0" fmla="*/ 1 w 3"/>
                <a:gd name="T1" fmla="*/ 0 h 5"/>
                <a:gd name="T2" fmla="*/ 1 w 3"/>
                <a:gd name="T3" fmla="*/ 0 h 5"/>
                <a:gd name="T4" fmla="*/ 1 w 3"/>
                <a:gd name="T5" fmla="*/ 0 h 5"/>
                <a:gd name="T6" fmla="*/ 3 w 3"/>
                <a:gd name="T7" fmla="*/ 2 h 5"/>
                <a:gd name="T8" fmla="*/ 1 w 3"/>
                <a:gd name="T9" fmla="*/ 5 h 5"/>
                <a:gd name="T10" fmla="*/ 1 w 3"/>
                <a:gd name="T11" fmla="*/ 4 h 5"/>
                <a:gd name="T12" fmla="*/ 0 w 3"/>
                <a:gd name="T13" fmla="*/ 4 h 5"/>
                <a:gd name="T14" fmla="*/ 0 w 3"/>
                <a:gd name="T15" fmla="*/ 4 h 5"/>
                <a:gd name="T16" fmla="*/ 1 w 3"/>
                <a:gd name="T17"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5">
                  <a:moveTo>
                    <a:pt x="1" y="0"/>
                  </a:moveTo>
                  <a:lnTo>
                    <a:pt x="1" y="0"/>
                  </a:lnTo>
                  <a:lnTo>
                    <a:pt x="1" y="0"/>
                  </a:lnTo>
                  <a:cubicBezTo>
                    <a:pt x="2" y="0"/>
                    <a:pt x="3" y="1"/>
                    <a:pt x="3" y="2"/>
                  </a:cubicBezTo>
                  <a:cubicBezTo>
                    <a:pt x="2" y="3"/>
                    <a:pt x="2" y="4"/>
                    <a:pt x="1" y="5"/>
                  </a:cubicBezTo>
                  <a:lnTo>
                    <a:pt x="1" y="4"/>
                  </a:lnTo>
                  <a:lnTo>
                    <a:pt x="0" y="4"/>
                  </a:lnTo>
                  <a:lnTo>
                    <a:pt x="0" y="4"/>
                  </a:lnTo>
                  <a:lnTo>
                    <a:pt x="1" y="0"/>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378" name="Freeform 1351"/>
            <p:cNvSpPr>
              <a:spLocks/>
            </p:cNvSpPr>
            <p:nvPr userDrawn="1"/>
          </p:nvSpPr>
          <p:spPr bwMode="auto">
            <a:xfrm>
              <a:off x="292" y="210"/>
              <a:ext cx="1" cy="0"/>
            </a:xfrm>
            <a:custGeom>
              <a:avLst/>
              <a:gdLst>
                <a:gd name="T0" fmla="*/ 1 w 1"/>
                <a:gd name="T1" fmla="*/ 1 h 2"/>
                <a:gd name="T2" fmla="*/ 1 w 1"/>
                <a:gd name="T3" fmla="*/ 1 h 2"/>
                <a:gd name="T4" fmla="*/ 0 w 1"/>
                <a:gd name="T5" fmla="*/ 2 h 2"/>
                <a:gd name="T6" fmla="*/ 1 w 1"/>
                <a:gd name="T7" fmla="*/ 0 h 2"/>
                <a:gd name="T8" fmla="*/ 1 w 1"/>
                <a:gd name="T9" fmla="*/ 1 h 2"/>
              </a:gdLst>
              <a:ahLst/>
              <a:cxnLst>
                <a:cxn ang="0">
                  <a:pos x="T0" y="T1"/>
                </a:cxn>
                <a:cxn ang="0">
                  <a:pos x="T2" y="T3"/>
                </a:cxn>
                <a:cxn ang="0">
                  <a:pos x="T4" y="T5"/>
                </a:cxn>
                <a:cxn ang="0">
                  <a:pos x="T6" y="T7"/>
                </a:cxn>
                <a:cxn ang="0">
                  <a:pos x="T8" y="T9"/>
                </a:cxn>
              </a:cxnLst>
              <a:rect l="0" t="0" r="r" b="b"/>
              <a:pathLst>
                <a:path w="1" h="2">
                  <a:moveTo>
                    <a:pt x="1" y="1"/>
                  </a:moveTo>
                  <a:lnTo>
                    <a:pt x="1" y="1"/>
                  </a:lnTo>
                  <a:cubicBezTo>
                    <a:pt x="1" y="1"/>
                    <a:pt x="0" y="1"/>
                    <a:pt x="0" y="2"/>
                  </a:cubicBezTo>
                  <a:cubicBezTo>
                    <a:pt x="0" y="1"/>
                    <a:pt x="0" y="1"/>
                    <a:pt x="1" y="0"/>
                  </a:cubicBezTo>
                  <a:lnTo>
                    <a:pt x="1" y="1"/>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379" name="Freeform 1352"/>
            <p:cNvSpPr>
              <a:spLocks/>
            </p:cNvSpPr>
            <p:nvPr userDrawn="1"/>
          </p:nvSpPr>
          <p:spPr bwMode="auto">
            <a:xfrm>
              <a:off x="297" y="214"/>
              <a:ext cx="0" cy="0"/>
            </a:xfrm>
            <a:custGeom>
              <a:avLst/>
              <a:gdLst>
                <a:gd name="T0" fmla="*/ 1 w 1"/>
                <a:gd name="T1" fmla="*/ 1 h 1"/>
                <a:gd name="T2" fmla="*/ 1 w 1"/>
                <a:gd name="T3" fmla="*/ 1 h 1"/>
                <a:gd name="T4" fmla="*/ 0 w 1"/>
                <a:gd name="T5" fmla="*/ 0 h 1"/>
                <a:gd name="T6" fmla="*/ 0 w 1"/>
                <a:gd name="T7" fmla="*/ 0 h 1"/>
                <a:gd name="T8" fmla="*/ 1 w 1"/>
                <a:gd name="T9" fmla="*/ 1 h 1"/>
              </a:gdLst>
              <a:ahLst/>
              <a:cxnLst>
                <a:cxn ang="0">
                  <a:pos x="T0" y="T1"/>
                </a:cxn>
                <a:cxn ang="0">
                  <a:pos x="T2" y="T3"/>
                </a:cxn>
                <a:cxn ang="0">
                  <a:pos x="T4" y="T5"/>
                </a:cxn>
                <a:cxn ang="0">
                  <a:pos x="T6" y="T7"/>
                </a:cxn>
                <a:cxn ang="0">
                  <a:pos x="T8" y="T9"/>
                </a:cxn>
              </a:cxnLst>
              <a:rect l="0" t="0" r="r" b="b"/>
              <a:pathLst>
                <a:path w="1" h="1">
                  <a:moveTo>
                    <a:pt x="1" y="1"/>
                  </a:moveTo>
                  <a:lnTo>
                    <a:pt x="1" y="1"/>
                  </a:lnTo>
                  <a:cubicBezTo>
                    <a:pt x="0" y="1"/>
                    <a:pt x="0" y="0"/>
                    <a:pt x="0" y="0"/>
                  </a:cubicBezTo>
                  <a:lnTo>
                    <a:pt x="0" y="0"/>
                  </a:lnTo>
                  <a:lnTo>
                    <a:pt x="1" y="1"/>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380" name="Freeform 1353"/>
            <p:cNvSpPr>
              <a:spLocks/>
            </p:cNvSpPr>
            <p:nvPr userDrawn="1"/>
          </p:nvSpPr>
          <p:spPr bwMode="auto">
            <a:xfrm>
              <a:off x="297" y="213"/>
              <a:ext cx="1" cy="1"/>
            </a:xfrm>
            <a:custGeom>
              <a:avLst/>
              <a:gdLst>
                <a:gd name="T0" fmla="*/ 0 w 3"/>
                <a:gd name="T1" fmla="*/ 2 h 3"/>
                <a:gd name="T2" fmla="*/ 0 w 3"/>
                <a:gd name="T3" fmla="*/ 2 h 3"/>
                <a:gd name="T4" fmla="*/ 3 w 3"/>
                <a:gd name="T5" fmla="*/ 0 h 3"/>
                <a:gd name="T6" fmla="*/ 1 w 3"/>
                <a:gd name="T7" fmla="*/ 3 h 3"/>
                <a:gd name="T8" fmla="*/ 1 w 3"/>
                <a:gd name="T9" fmla="*/ 3 h 3"/>
                <a:gd name="T10" fmla="*/ 0 w 3"/>
                <a:gd name="T11" fmla="*/ 3 h 3"/>
                <a:gd name="T12" fmla="*/ 0 w 3"/>
                <a:gd name="T13" fmla="*/ 2 h 3"/>
              </a:gdLst>
              <a:ahLst/>
              <a:cxnLst>
                <a:cxn ang="0">
                  <a:pos x="T0" y="T1"/>
                </a:cxn>
                <a:cxn ang="0">
                  <a:pos x="T2" y="T3"/>
                </a:cxn>
                <a:cxn ang="0">
                  <a:pos x="T4" y="T5"/>
                </a:cxn>
                <a:cxn ang="0">
                  <a:pos x="T6" y="T7"/>
                </a:cxn>
                <a:cxn ang="0">
                  <a:pos x="T8" y="T9"/>
                </a:cxn>
                <a:cxn ang="0">
                  <a:pos x="T10" y="T11"/>
                </a:cxn>
                <a:cxn ang="0">
                  <a:pos x="T12" y="T13"/>
                </a:cxn>
              </a:cxnLst>
              <a:rect l="0" t="0" r="r" b="b"/>
              <a:pathLst>
                <a:path w="3" h="3">
                  <a:moveTo>
                    <a:pt x="0" y="2"/>
                  </a:moveTo>
                  <a:lnTo>
                    <a:pt x="0" y="2"/>
                  </a:lnTo>
                  <a:cubicBezTo>
                    <a:pt x="1" y="1"/>
                    <a:pt x="2" y="0"/>
                    <a:pt x="3" y="0"/>
                  </a:cubicBezTo>
                  <a:cubicBezTo>
                    <a:pt x="3" y="1"/>
                    <a:pt x="2" y="2"/>
                    <a:pt x="1" y="3"/>
                  </a:cubicBezTo>
                  <a:lnTo>
                    <a:pt x="1" y="3"/>
                  </a:lnTo>
                  <a:lnTo>
                    <a:pt x="0" y="3"/>
                  </a:lnTo>
                  <a:cubicBezTo>
                    <a:pt x="0" y="3"/>
                    <a:pt x="0" y="2"/>
                    <a:pt x="0" y="2"/>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381" name="Freeform 1354"/>
            <p:cNvSpPr>
              <a:spLocks/>
            </p:cNvSpPr>
            <p:nvPr userDrawn="1"/>
          </p:nvSpPr>
          <p:spPr bwMode="auto">
            <a:xfrm>
              <a:off x="298" y="210"/>
              <a:ext cx="1" cy="2"/>
            </a:xfrm>
            <a:custGeom>
              <a:avLst/>
              <a:gdLst>
                <a:gd name="T0" fmla="*/ 2 w 3"/>
                <a:gd name="T1" fmla="*/ 5 h 6"/>
                <a:gd name="T2" fmla="*/ 2 w 3"/>
                <a:gd name="T3" fmla="*/ 5 h 6"/>
                <a:gd name="T4" fmla="*/ 1 w 3"/>
                <a:gd name="T5" fmla="*/ 6 h 6"/>
                <a:gd name="T6" fmla="*/ 0 w 3"/>
                <a:gd name="T7" fmla="*/ 2 h 6"/>
                <a:gd name="T8" fmla="*/ 2 w 3"/>
                <a:gd name="T9" fmla="*/ 0 h 6"/>
                <a:gd name="T10" fmla="*/ 3 w 3"/>
                <a:gd name="T11" fmla="*/ 2 h 6"/>
                <a:gd name="T12" fmla="*/ 2 w 3"/>
                <a:gd name="T13" fmla="*/ 5 h 6"/>
              </a:gdLst>
              <a:ahLst/>
              <a:cxnLst>
                <a:cxn ang="0">
                  <a:pos x="T0" y="T1"/>
                </a:cxn>
                <a:cxn ang="0">
                  <a:pos x="T2" y="T3"/>
                </a:cxn>
                <a:cxn ang="0">
                  <a:pos x="T4" y="T5"/>
                </a:cxn>
                <a:cxn ang="0">
                  <a:pos x="T6" y="T7"/>
                </a:cxn>
                <a:cxn ang="0">
                  <a:pos x="T8" y="T9"/>
                </a:cxn>
                <a:cxn ang="0">
                  <a:pos x="T10" y="T11"/>
                </a:cxn>
                <a:cxn ang="0">
                  <a:pos x="T12" y="T13"/>
                </a:cxn>
              </a:cxnLst>
              <a:rect l="0" t="0" r="r" b="b"/>
              <a:pathLst>
                <a:path w="3" h="6">
                  <a:moveTo>
                    <a:pt x="2" y="5"/>
                  </a:moveTo>
                  <a:lnTo>
                    <a:pt x="2" y="5"/>
                  </a:lnTo>
                  <a:lnTo>
                    <a:pt x="1" y="6"/>
                  </a:lnTo>
                  <a:cubicBezTo>
                    <a:pt x="1" y="4"/>
                    <a:pt x="0" y="3"/>
                    <a:pt x="0" y="2"/>
                  </a:cubicBezTo>
                  <a:cubicBezTo>
                    <a:pt x="0" y="1"/>
                    <a:pt x="1" y="1"/>
                    <a:pt x="2" y="0"/>
                  </a:cubicBezTo>
                  <a:cubicBezTo>
                    <a:pt x="3" y="0"/>
                    <a:pt x="3" y="1"/>
                    <a:pt x="3" y="2"/>
                  </a:cubicBezTo>
                  <a:cubicBezTo>
                    <a:pt x="3" y="3"/>
                    <a:pt x="2" y="4"/>
                    <a:pt x="2" y="5"/>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382" name="Freeform 1355"/>
            <p:cNvSpPr>
              <a:spLocks/>
            </p:cNvSpPr>
            <p:nvPr userDrawn="1"/>
          </p:nvSpPr>
          <p:spPr bwMode="auto">
            <a:xfrm>
              <a:off x="291" y="198"/>
              <a:ext cx="3" cy="10"/>
            </a:xfrm>
            <a:custGeom>
              <a:avLst/>
              <a:gdLst>
                <a:gd name="T0" fmla="*/ 3 w 6"/>
                <a:gd name="T1" fmla="*/ 0 h 22"/>
                <a:gd name="T2" fmla="*/ 3 w 6"/>
                <a:gd name="T3" fmla="*/ 0 h 22"/>
                <a:gd name="T4" fmla="*/ 6 w 6"/>
                <a:gd name="T5" fmla="*/ 1 h 22"/>
                <a:gd name="T6" fmla="*/ 2 w 6"/>
                <a:gd name="T7" fmla="*/ 22 h 22"/>
                <a:gd name="T8" fmla="*/ 1 w 6"/>
                <a:gd name="T9" fmla="*/ 21 h 22"/>
                <a:gd name="T10" fmla="*/ 1 w 6"/>
                <a:gd name="T11" fmla="*/ 21 h 22"/>
                <a:gd name="T12" fmla="*/ 0 w 6"/>
                <a:gd name="T13" fmla="*/ 22 h 22"/>
                <a:gd name="T14" fmla="*/ 3 w 6"/>
                <a:gd name="T15" fmla="*/ 0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22">
                  <a:moveTo>
                    <a:pt x="3" y="0"/>
                  </a:moveTo>
                  <a:lnTo>
                    <a:pt x="3" y="0"/>
                  </a:lnTo>
                  <a:cubicBezTo>
                    <a:pt x="4" y="0"/>
                    <a:pt x="5" y="0"/>
                    <a:pt x="6" y="1"/>
                  </a:cubicBezTo>
                  <a:lnTo>
                    <a:pt x="2" y="22"/>
                  </a:lnTo>
                  <a:cubicBezTo>
                    <a:pt x="2" y="21"/>
                    <a:pt x="1" y="21"/>
                    <a:pt x="1" y="21"/>
                  </a:cubicBezTo>
                  <a:lnTo>
                    <a:pt x="1" y="21"/>
                  </a:lnTo>
                  <a:cubicBezTo>
                    <a:pt x="1" y="21"/>
                    <a:pt x="1" y="21"/>
                    <a:pt x="0" y="22"/>
                  </a:cubicBezTo>
                  <a:lnTo>
                    <a:pt x="3" y="0"/>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383" name="Freeform 1356"/>
            <p:cNvSpPr>
              <a:spLocks/>
            </p:cNvSpPr>
            <p:nvPr userDrawn="1"/>
          </p:nvSpPr>
          <p:spPr bwMode="auto">
            <a:xfrm>
              <a:off x="294" y="201"/>
              <a:ext cx="2" cy="3"/>
            </a:xfrm>
            <a:custGeom>
              <a:avLst/>
              <a:gdLst>
                <a:gd name="T0" fmla="*/ 3 w 5"/>
                <a:gd name="T1" fmla="*/ 0 h 6"/>
                <a:gd name="T2" fmla="*/ 3 w 5"/>
                <a:gd name="T3" fmla="*/ 0 h 6"/>
                <a:gd name="T4" fmla="*/ 5 w 5"/>
                <a:gd name="T5" fmla="*/ 3 h 6"/>
                <a:gd name="T6" fmla="*/ 3 w 5"/>
                <a:gd name="T7" fmla="*/ 6 h 6"/>
                <a:gd name="T8" fmla="*/ 0 w 5"/>
                <a:gd name="T9" fmla="*/ 3 h 6"/>
                <a:gd name="T10" fmla="*/ 3 w 5"/>
                <a:gd name="T11" fmla="*/ 0 h 6"/>
              </a:gdLst>
              <a:ahLst/>
              <a:cxnLst>
                <a:cxn ang="0">
                  <a:pos x="T0" y="T1"/>
                </a:cxn>
                <a:cxn ang="0">
                  <a:pos x="T2" y="T3"/>
                </a:cxn>
                <a:cxn ang="0">
                  <a:pos x="T4" y="T5"/>
                </a:cxn>
                <a:cxn ang="0">
                  <a:pos x="T6" y="T7"/>
                </a:cxn>
                <a:cxn ang="0">
                  <a:pos x="T8" y="T9"/>
                </a:cxn>
                <a:cxn ang="0">
                  <a:pos x="T10" y="T11"/>
                </a:cxn>
              </a:cxnLst>
              <a:rect l="0" t="0" r="r" b="b"/>
              <a:pathLst>
                <a:path w="5" h="6">
                  <a:moveTo>
                    <a:pt x="3" y="0"/>
                  </a:moveTo>
                  <a:lnTo>
                    <a:pt x="3" y="0"/>
                  </a:lnTo>
                  <a:cubicBezTo>
                    <a:pt x="4" y="1"/>
                    <a:pt x="4" y="2"/>
                    <a:pt x="5" y="3"/>
                  </a:cubicBezTo>
                  <a:cubicBezTo>
                    <a:pt x="5" y="4"/>
                    <a:pt x="4" y="5"/>
                    <a:pt x="3" y="6"/>
                  </a:cubicBezTo>
                  <a:cubicBezTo>
                    <a:pt x="2" y="5"/>
                    <a:pt x="1" y="4"/>
                    <a:pt x="0" y="3"/>
                  </a:cubicBezTo>
                  <a:cubicBezTo>
                    <a:pt x="1" y="2"/>
                    <a:pt x="2" y="1"/>
                    <a:pt x="3"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384" name="Freeform 1357"/>
            <p:cNvSpPr>
              <a:spLocks/>
            </p:cNvSpPr>
            <p:nvPr userDrawn="1"/>
          </p:nvSpPr>
          <p:spPr bwMode="auto">
            <a:xfrm>
              <a:off x="297" y="200"/>
              <a:ext cx="2" cy="4"/>
            </a:xfrm>
            <a:custGeom>
              <a:avLst/>
              <a:gdLst>
                <a:gd name="T0" fmla="*/ 3 w 5"/>
                <a:gd name="T1" fmla="*/ 7 h 7"/>
                <a:gd name="T2" fmla="*/ 3 w 5"/>
                <a:gd name="T3" fmla="*/ 7 h 7"/>
                <a:gd name="T4" fmla="*/ 0 w 5"/>
                <a:gd name="T5" fmla="*/ 4 h 7"/>
                <a:gd name="T6" fmla="*/ 3 w 5"/>
                <a:gd name="T7" fmla="*/ 0 h 7"/>
                <a:gd name="T8" fmla="*/ 5 w 5"/>
                <a:gd name="T9" fmla="*/ 4 h 7"/>
                <a:gd name="T10" fmla="*/ 3 w 5"/>
                <a:gd name="T11" fmla="*/ 7 h 7"/>
              </a:gdLst>
              <a:ahLst/>
              <a:cxnLst>
                <a:cxn ang="0">
                  <a:pos x="T0" y="T1"/>
                </a:cxn>
                <a:cxn ang="0">
                  <a:pos x="T2" y="T3"/>
                </a:cxn>
                <a:cxn ang="0">
                  <a:pos x="T4" y="T5"/>
                </a:cxn>
                <a:cxn ang="0">
                  <a:pos x="T6" y="T7"/>
                </a:cxn>
                <a:cxn ang="0">
                  <a:pos x="T8" y="T9"/>
                </a:cxn>
                <a:cxn ang="0">
                  <a:pos x="T10" y="T11"/>
                </a:cxn>
              </a:cxnLst>
              <a:rect l="0" t="0" r="r" b="b"/>
              <a:pathLst>
                <a:path w="5" h="7">
                  <a:moveTo>
                    <a:pt x="3" y="7"/>
                  </a:moveTo>
                  <a:lnTo>
                    <a:pt x="3" y="7"/>
                  </a:lnTo>
                  <a:cubicBezTo>
                    <a:pt x="2" y="6"/>
                    <a:pt x="1" y="5"/>
                    <a:pt x="0" y="4"/>
                  </a:cubicBezTo>
                  <a:cubicBezTo>
                    <a:pt x="1" y="3"/>
                    <a:pt x="2" y="1"/>
                    <a:pt x="3" y="0"/>
                  </a:cubicBezTo>
                  <a:cubicBezTo>
                    <a:pt x="4" y="2"/>
                    <a:pt x="5" y="3"/>
                    <a:pt x="5" y="4"/>
                  </a:cubicBezTo>
                  <a:cubicBezTo>
                    <a:pt x="5" y="5"/>
                    <a:pt x="4" y="6"/>
                    <a:pt x="3" y="7"/>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385" name="Freeform 1358"/>
            <p:cNvSpPr>
              <a:spLocks/>
            </p:cNvSpPr>
            <p:nvPr userDrawn="1"/>
          </p:nvSpPr>
          <p:spPr bwMode="auto">
            <a:xfrm>
              <a:off x="295" y="202"/>
              <a:ext cx="3" cy="3"/>
            </a:xfrm>
            <a:custGeom>
              <a:avLst/>
              <a:gdLst>
                <a:gd name="T0" fmla="*/ 3 w 5"/>
                <a:gd name="T1" fmla="*/ 7 h 7"/>
                <a:gd name="T2" fmla="*/ 3 w 5"/>
                <a:gd name="T3" fmla="*/ 7 h 7"/>
                <a:gd name="T4" fmla="*/ 0 w 5"/>
                <a:gd name="T5" fmla="*/ 4 h 7"/>
                <a:gd name="T6" fmla="*/ 3 w 5"/>
                <a:gd name="T7" fmla="*/ 0 h 7"/>
                <a:gd name="T8" fmla="*/ 5 w 5"/>
                <a:gd name="T9" fmla="*/ 4 h 7"/>
                <a:gd name="T10" fmla="*/ 3 w 5"/>
                <a:gd name="T11" fmla="*/ 7 h 7"/>
              </a:gdLst>
              <a:ahLst/>
              <a:cxnLst>
                <a:cxn ang="0">
                  <a:pos x="T0" y="T1"/>
                </a:cxn>
                <a:cxn ang="0">
                  <a:pos x="T2" y="T3"/>
                </a:cxn>
                <a:cxn ang="0">
                  <a:pos x="T4" y="T5"/>
                </a:cxn>
                <a:cxn ang="0">
                  <a:pos x="T6" y="T7"/>
                </a:cxn>
                <a:cxn ang="0">
                  <a:pos x="T8" y="T9"/>
                </a:cxn>
                <a:cxn ang="0">
                  <a:pos x="T10" y="T11"/>
                </a:cxn>
              </a:cxnLst>
              <a:rect l="0" t="0" r="r" b="b"/>
              <a:pathLst>
                <a:path w="5" h="7">
                  <a:moveTo>
                    <a:pt x="3" y="7"/>
                  </a:moveTo>
                  <a:lnTo>
                    <a:pt x="3" y="7"/>
                  </a:lnTo>
                  <a:cubicBezTo>
                    <a:pt x="2" y="6"/>
                    <a:pt x="1" y="5"/>
                    <a:pt x="0" y="4"/>
                  </a:cubicBezTo>
                  <a:cubicBezTo>
                    <a:pt x="1" y="3"/>
                    <a:pt x="2" y="1"/>
                    <a:pt x="3" y="0"/>
                  </a:cubicBezTo>
                  <a:cubicBezTo>
                    <a:pt x="4" y="2"/>
                    <a:pt x="5" y="3"/>
                    <a:pt x="5" y="4"/>
                  </a:cubicBezTo>
                  <a:cubicBezTo>
                    <a:pt x="5" y="5"/>
                    <a:pt x="4" y="6"/>
                    <a:pt x="3" y="7"/>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386" name="Freeform 1359"/>
            <p:cNvSpPr>
              <a:spLocks/>
            </p:cNvSpPr>
            <p:nvPr userDrawn="1"/>
          </p:nvSpPr>
          <p:spPr bwMode="auto">
            <a:xfrm>
              <a:off x="294" y="204"/>
              <a:ext cx="2" cy="3"/>
            </a:xfrm>
            <a:custGeom>
              <a:avLst/>
              <a:gdLst>
                <a:gd name="T0" fmla="*/ 3 w 5"/>
                <a:gd name="T1" fmla="*/ 6 h 6"/>
                <a:gd name="T2" fmla="*/ 3 w 5"/>
                <a:gd name="T3" fmla="*/ 6 h 6"/>
                <a:gd name="T4" fmla="*/ 0 w 5"/>
                <a:gd name="T5" fmla="*/ 3 h 6"/>
                <a:gd name="T6" fmla="*/ 3 w 5"/>
                <a:gd name="T7" fmla="*/ 0 h 6"/>
                <a:gd name="T8" fmla="*/ 5 w 5"/>
                <a:gd name="T9" fmla="*/ 3 h 6"/>
                <a:gd name="T10" fmla="*/ 3 w 5"/>
                <a:gd name="T11" fmla="*/ 6 h 6"/>
              </a:gdLst>
              <a:ahLst/>
              <a:cxnLst>
                <a:cxn ang="0">
                  <a:pos x="T0" y="T1"/>
                </a:cxn>
                <a:cxn ang="0">
                  <a:pos x="T2" y="T3"/>
                </a:cxn>
                <a:cxn ang="0">
                  <a:pos x="T4" y="T5"/>
                </a:cxn>
                <a:cxn ang="0">
                  <a:pos x="T6" y="T7"/>
                </a:cxn>
                <a:cxn ang="0">
                  <a:pos x="T8" y="T9"/>
                </a:cxn>
                <a:cxn ang="0">
                  <a:pos x="T10" y="T11"/>
                </a:cxn>
              </a:cxnLst>
              <a:rect l="0" t="0" r="r" b="b"/>
              <a:pathLst>
                <a:path w="5" h="6">
                  <a:moveTo>
                    <a:pt x="3" y="6"/>
                  </a:moveTo>
                  <a:lnTo>
                    <a:pt x="3" y="6"/>
                  </a:lnTo>
                  <a:cubicBezTo>
                    <a:pt x="2" y="5"/>
                    <a:pt x="1" y="4"/>
                    <a:pt x="0" y="3"/>
                  </a:cubicBezTo>
                  <a:cubicBezTo>
                    <a:pt x="1" y="2"/>
                    <a:pt x="2" y="1"/>
                    <a:pt x="3" y="0"/>
                  </a:cubicBezTo>
                  <a:cubicBezTo>
                    <a:pt x="4" y="1"/>
                    <a:pt x="5" y="2"/>
                    <a:pt x="5" y="3"/>
                  </a:cubicBezTo>
                  <a:cubicBezTo>
                    <a:pt x="5" y="4"/>
                    <a:pt x="4" y="5"/>
                    <a:pt x="3" y="6"/>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387" name="Freeform 1360"/>
            <p:cNvSpPr>
              <a:spLocks/>
            </p:cNvSpPr>
            <p:nvPr userDrawn="1"/>
          </p:nvSpPr>
          <p:spPr bwMode="auto">
            <a:xfrm>
              <a:off x="293" y="206"/>
              <a:ext cx="2" cy="2"/>
            </a:xfrm>
            <a:custGeom>
              <a:avLst/>
              <a:gdLst>
                <a:gd name="T0" fmla="*/ 3 w 5"/>
                <a:gd name="T1" fmla="*/ 5 h 5"/>
                <a:gd name="T2" fmla="*/ 3 w 5"/>
                <a:gd name="T3" fmla="*/ 5 h 5"/>
                <a:gd name="T4" fmla="*/ 0 w 5"/>
                <a:gd name="T5" fmla="*/ 2 h 5"/>
                <a:gd name="T6" fmla="*/ 3 w 5"/>
                <a:gd name="T7" fmla="*/ 0 h 5"/>
                <a:gd name="T8" fmla="*/ 5 w 5"/>
                <a:gd name="T9" fmla="*/ 3 h 5"/>
                <a:gd name="T10" fmla="*/ 3 w 5"/>
                <a:gd name="T11" fmla="*/ 5 h 5"/>
              </a:gdLst>
              <a:ahLst/>
              <a:cxnLst>
                <a:cxn ang="0">
                  <a:pos x="T0" y="T1"/>
                </a:cxn>
                <a:cxn ang="0">
                  <a:pos x="T2" y="T3"/>
                </a:cxn>
                <a:cxn ang="0">
                  <a:pos x="T4" y="T5"/>
                </a:cxn>
                <a:cxn ang="0">
                  <a:pos x="T6" y="T7"/>
                </a:cxn>
                <a:cxn ang="0">
                  <a:pos x="T8" y="T9"/>
                </a:cxn>
                <a:cxn ang="0">
                  <a:pos x="T10" y="T11"/>
                </a:cxn>
              </a:cxnLst>
              <a:rect l="0" t="0" r="r" b="b"/>
              <a:pathLst>
                <a:path w="5" h="5">
                  <a:moveTo>
                    <a:pt x="3" y="5"/>
                  </a:moveTo>
                  <a:lnTo>
                    <a:pt x="3" y="5"/>
                  </a:lnTo>
                  <a:cubicBezTo>
                    <a:pt x="2" y="4"/>
                    <a:pt x="1" y="3"/>
                    <a:pt x="0" y="2"/>
                  </a:cubicBezTo>
                  <a:cubicBezTo>
                    <a:pt x="1" y="1"/>
                    <a:pt x="2" y="0"/>
                    <a:pt x="3" y="0"/>
                  </a:cubicBezTo>
                  <a:cubicBezTo>
                    <a:pt x="4" y="1"/>
                    <a:pt x="5" y="2"/>
                    <a:pt x="5" y="3"/>
                  </a:cubicBezTo>
                  <a:cubicBezTo>
                    <a:pt x="5" y="3"/>
                    <a:pt x="4" y="4"/>
                    <a:pt x="3" y="5"/>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388" name="Freeform 1361"/>
            <p:cNvSpPr>
              <a:spLocks/>
            </p:cNvSpPr>
            <p:nvPr userDrawn="1"/>
          </p:nvSpPr>
          <p:spPr bwMode="auto">
            <a:xfrm>
              <a:off x="298" y="202"/>
              <a:ext cx="2" cy="4"/>
            </a:xfrm>
            <a:custGeom>
              <a:avLst/>
              <a:gdLst>
                <a:gd name="T0" fmla="*/ 3 w 5"/>
                <a:gd name="T1" fmla="*/ 8 h 8"/>
                <a:gd name="T2" fmla="*/ 3 w 5"/>
                <a:gd name="T3" fmla="*/ 8 h 8"/>
                <a:gd name="T4" fmla="*/ 0 w 5"/>
                <a:gd name="T5" fmla="*/ 4 h 8"/>
                <a:gd name="T6" fmla="*/ 3 w 5"/>
                <a:gd name="T7" fmla="*/ 0 h 8"/>
                <a:gd name="T8" fmla="*/ 5 w 5"/>
                <a:gd name="T9" fmla="*/ 4 h 8"/>
                <a:gd name="T10" fmla="*/ 3 w 5"/>
                <a:gd name="T11" fmla="*/ 8 h 8"/>
              </a:gdLst>
              <a:ahLst/>
              <a:cxnLst>
                <a:cxn ang="0">
                  <a:pos x="T0" y="T1"/>
                </a:cxn>
                <a:cxn ang="0">
                  <a:pos x="T2" y="T3"/>
                </a:cxn>
                <a:cxn ang="0">
                  <a:pos x="T4" y="T5"/>
                </a:cxn>
                <a:cxn ang="0">
                  <a:pos x="T6" y="T7"/>
                </a:cxn>
                <a:cxn ang="0">
                  <a:pos x="T8" y="T9"/>
                </a:cxn>
                <a:cxn ang="0">
                  <a:pos x="T10" y="T11"/>
                </a:cxn>
              </a:cxnLst>
              <a:rect l="0" t="0" r="r" b="b"/>
              <a:pathLst>
                <a:path w="5" h="8">
                  <a:moveTo>
                    <a:pt x="3" y="8"/>
                  </a:moveTo>
                  <a:lnTo>
                    <a:pt x="3" y="8"/>
                  </a:lnTo>
                  <a:cubicBezTo>
                    <a:pt x="2" y="6"/>
                    <a:pt x="1" y="5"/>
                    <a:pt x="0" y="4"/>
                  </a:cubicBezTo>
                  <a:cubicBezTo>
                    <a:pt x="1" y="3"/>
                    <a:pt x="2" y="2"/>
                    <a:pt x="3" y="0"/>
                  </a:cubicBezTo>
                  <a:cubicBezTo>
                    <a:pt x="4" y="2"/>
                    <a:pt x="4" y="3"/>
                    <a:pt x="5" y="4"/>
                  </a:cubicBezTo>
                  <a:cubicBezTo>
                    <a:pt x="4" y="6"/>
                    <a:pt x="4" y="7"/>
                    <a:pt x="3" y="8"/>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389" name="Freeform 1362"/>
            <p:cNvSpPr>
              <a:spLocks/>
            </p:cNvSpPr>
            <p:nvPr userDrawn="1"/>
          </p:nvSpPr>
          <p:spPr bwMode="auto">
            <a:xfrm>
              <a:off x="297" y="204"/>
              <a:ext cx="2" cy="3"/>
            </a:xfrm>
            <a:custGeom>
              <a:avLst/>
              <a:gdLst>
                <a:gd name="T0" fmla="*/ 3 w 6"/>
                <a:gd name="T1" fmla="*/ 7 h 7"/>
                <a:gd name="T2" fmla="*/ 3 w 6"/>
                <a:gd name="T3" fmla="*/ 7 h 7"/>
                <a:gd name="T4" fmla="*/ 0 w 6"/>
                <a:gd name="T5" fmla="*/ 3 h 7"/>
                <a:gd name="T6" fmla="*/ 3 w 6"/>
                <a:gd name="T7" fmla="*/ 0 h 7"/>
                <a:gd name="T8" fmla="*/ 6 w 6"/>
                <a:gd name="T9" fmla="*/ 4 h 7"/>
                <a:gd name="T10" fmla="*/ 3 w 6"/>
                <a:gd name="T11" fmla="*/ 7 h 7"/>
              </a:gdLst>
              <a:ahLst/>
              <a:cxnLst>
                <a:cxn ang="0">
                  <a:pos x="T0" y="T1"/>
                </a:cxn>
                <a:cxn ang="0">
                  <a:pos x="T2" y="T3"/>
                </a:cxn>
                <a:cxn ang="0">
                  <a:pos x="T4" y="T5"/>
                </a:cxn>
                <a:cxn ang="0">
                  <a:pos x="T6" y="T7"/>
                </a:cxn>
                <a:cxn ang="0">
                  <a:pos x="T8" y="T9"/>
                </a:cxn>
                <a:cxn ang="0">
                  <a:pos x="T10" y="T11"/>
                </a:cxn>
              </a:cxnLst>
              <a:rect l="0" t="0" r="r" b="b"/>
              <a:pathLst>
                <a:path w="6" h="7">
                  <a:moveTo>
                    <a:pt x="3" y="7"/>
                  </a:moveTo>
                  <a:lnTo>
                    <a:pt x="3" y="7"/>
                  </a:lnTo>
                  <a:cubicBezTo>
                    <a:pt x="2" y="6"/>
                    <a:pt x="1" y="5"/>
                    <a:pt x="0" y="3"/>
                  </a:cubicBezTo>
                  <a:cubicBezTo>
                    <a:pt x="1" y="2"/>
                    <a:pt x="2" y="1"/>
                    <a:pt x="3" y="0"/>
                  </a:cubicBezTo>
                  <a:cubicBezTo>
                    <a:pt x="4" y="2"/>
                    <a:pt x="5" y="3"/>
                    <a:pt x="6" y="4"/>
                  </a:cubicBezTo>
                  <a:cubicBezTo>
                    <a:pt x="5" y="5"/>
                    <a:pt x="4" y="6"/>
                    <a:pt x="3" y="7"/>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390" name="Freeform 1363"/>
            <p:cNvSpPr>
              <a:spLocks/>
            </p:cNvSpPr>
            <p:nvPr userDrawn="1"/>
          </p:nvSpPr>
          <p:spPr bwMode="auto">
            <a:xfrm>
              <a:off x="295" y="206"/>
              <a:ext cx="3" cy="3"/>
            </a:xfrm>
            <a:custGeom>
              <a:avLst/>
              <a:gdLst>
                <a:gd name="T0" fmla="*/ 3 w 6"/>
                <a:gd name="T1" fmla="*/ 7 h 7"/>
                <a:gd name="T2" fmla="*/ 3 w 6"/>
                <a:gd name="T3" fmla="*/ 7 h 7"/>
                <a:gd name="T4" fmla="*/ 3 w 6"/>
                <a:gd name="T5" fmla="*/ 6 h 7"/>
                <a:gd name="T6" fmla="*/ 3 w 6"/>
                <a:gd name="T7" fmla="*/ 5 h 7"/>
                <a:gd name="T8" fmla="*/ 3 w 6"/>
                <a:gd name="T9" fmla="*/ 5 h 7"/>
                <a:gd name="T10" fmla="*/ 2 w 6"/>
                <a:gd name="T11" fmla="*/ 5 h 7"/>
                <a:gd name="T12" fmla="*/ 0 w 6"/>
                <a:gd name="T13" fmla="*/ 3 h 7"/>
                <a:gd name="T14" fmla="*/ 3 w 6"/>
                <a:gd name="T15" fmla="*/ 0 h 7"/>
                <a:gd name="T16" fmla="*/ 6 w 6"/>
                <a:gd name="T17" fmla="*/ 4 h 7"/>
                <a:gd name="T18" fmla="*/ 3 w 6"/>
                <a:gd name="T19" fmla="*/ 7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7">
                  <a:moveTo>
                    <a:pt x="3" y="7"/>
                  </a:moveTo>
                  <a:lnTo>
                    <a:pt x="3" y="7"/>
                  </a:lnTo>
                  <a:lnTo>
                    <a:pt x="3" y="6"/>
                  </a:lnTo>
                  <a:cubicBezTo>
                    <a:pt x="3" y="6"/>
                    <a:pt x="3" y="6"/>
                    <a:pt x="3" y="5"/>
                  </a:cubicBezTo>
                  <a:lnTo>
                    <a:pt x="3" y="5"/>
                  </a:lnTo>
                  <a:lnTo>
                    <a:pt x="2" y="5"/>
                  </a:lnTo>
                  <a:cubicBezTo>
                    <a:pt x="2" y="4"/>
                    <a:pt x="1" y="4"/>
                    <a:pt x="0" y="3"/>
                  </a:cubicBezTo>
                  <a:cubicBezTo>
                    <a:pt x="1" y="2"/>
                    <a:pt x="2" y="1"/>
                    <a:pt x="3" y="0"/>
                  </a:cubicBezTo>
                  <a:cubicBezTo>
                    <a:pt x="4" y="1"/>
                    <a:pt x="5" y="2"/>
                    <a:pt x="6" y="4"/>
                  </a:cubicBezTo>
                  <a:cubicBezTo>
                    <a:pt x="5" y="5"/>
                    <a:pt x="4" y="6"/>
                    <a:pt x="3" y="7"/>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391" name="Freeform 1364"/>
            <p:cNvSpPr>
              <a:spLocks/>
            </p:cNvSpPr>
            <p:nvPr userDrawn="1"/>
          </p:nvSpPr>
          <p:spPr bwMode="auto">
            <a:xfrm>
              <a:off x="294" y="207"/>
              <a:ext cx="2" cy="2"/>
            </a:xfrm>
            <a:custGeom>
              <a:avLst/>
              <a:gdLst>
                <a:gd name="T0" fmla="*/ 5 w 5"/>
                <a:gd name="T1" fmla="*/ 3 h 4"/>
                <a:gd name="T2" fmla="*/ 5 w 5"/>
                <a:gd name="T3" fmla="*/ 3 h 4"/>
                <a:gd name="T4" fmla="*/ 1 w 5"/>
                <a:gd name="T5" fmla="*/ 4 h 4"/>
                <a:gd name="T6" fmla="*/ 0 w 5"/>
                <a:gd name="T7" fmla="*/ 2 h 4"/>
                <a:gd name="T8" fmla="*/ 3 w 5"/>
                <a:gd name="T9" fmla="*/ 0 h 4"/>
                <a:gd name="T10" fmla="*/ 5 w 5"/>
                <a:gd name="T11" fmla="*/ 3 h 4"/>
              </a:gdLst>
              <a:ahLst/>
              <a:cxnLst>
                <a:cxn ang="0">
                  <a:pos x="T0" y="T1"/>
                </a:cxn>
                <a:cxn ang="0">
                  <a:pos x="T2" y="T3"/>
                </a:cxn>
                <a:cxn ang="0">
                  <a:pos x="T4" y="T5"/>
                </a:cxn>
                <a:cxn ang="0">
                  <a:pos x="T6" y="T7"/>
                </a:cxn>
                <a:cxn ang="0">
                  <a:pos x="T8" y="T9"/>
                </a:cxn>
                <a:cxn ang="0">
                  <a:pos x="T10" y="T11"/>
                </a:cxn>
              </a:cxnLst>
              <a:rect l="0" t="0" r="r" b="b"/>
              <a:pathLst>
                <a:path w="5" h="4">
                  <a:moveTo>
                    <a:pt x="5" y="3"/>
                  </a:moveTo>
                  <a:lnTo>
                    <a:pt x="5" y="3"/>
                  </a:lnTo>
                  <a:cubicBezTo>
                    <a:pt x="4" y="3"/>
                    <a:pt x="2" y="3"/>
                    <a:pt x="1" y="4"/>
                  </a:cubicBezTo>
                  <a:lnTo>
                    <a:pt x="0" y="2"/>
                  </a:lnTo>
                  <a:cubicBezTo>
                    <a:pt x="1" y="2"/>
                    <a:pt x="2" y="1"/>
                    <a:pt x="3" y="0"/>
                  </a:cubicBezTo>
                  <a:cubicBezTo>
                    <a:pt x="3" y="1"/>
                    <a:pt x="4" y="2"/>
                    <a:pt x="5" y="3"/>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392" name="Rectangle 1365"/>
            <p:cNvSpPr>
              <a:spLocks noChangeArrowheads="1"/>
            </p:cNvSpPr>
            <p:nvPr userDrawn="1"/>
          </p:nvSpPr>
          <p:spPr bwMode="auto">
            <a:xfrm>
              <a:off x="296" y="209"/>
              <a:ext cx="1" cy="1"/>
            </a:xfrm>
            <a:prstGeom prst="rect">
              <a:avLst/>
            </a:prstGeom>
            <a:solidFill>
              <a:srgbClr val="D5A03C"/>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ru-RU" dirty="0"/>
            </a:p>
          </p:txBody>
        </p:sp>
        <p:sp>
          <p:nvSpPr>
            <p:cNvPr id="393" name="Freeform 1366"/>
            <p:cNvSpPr>
              <a:spLocks/>
            </p:cNvSpPr>
            <p:nvPr userDrawn="1"/>
          </p:nvSpPr>
          <p:spPr bwMode="auto">
            <a:xfrm>
              <a:off x="293" y="209"/>
              <a:ext cx="1" cy="1"/>
            </a:xfrm>
            <a:custGeom>
              <a:avLst/>
              <a:gdLst>
                <a:gd name="T0" fmla="*/ 3 w 3"/>
                <a:gd name="T1" fmla="*/ 1 h 3"/>
                <a:gd name="T2" fmla="*/ 3 w 3"/>
                <a:gd name="T3" fmla="*/ 1 h 3"/>
                <a:gd name="T4" fmla="*/ 1 w 3"/>
                <a:gd name="T5" fmla="*/ 2 h 3"/>
                <a:gd name="T6" fmla="*/ 0 w 3"/>
                <a:gd name="T7" fmla="*/ 3 h 3"/>
                <a:gd name="T8" fmla="*/ 0 w 3"/>
                <a:gd name="T9" fmla="*/ 2 h 3"/>
                <a:gd name="T10" fmla="*/ 3 w 3"/>
                <a:gd name="T11" fmla="*/ 0 h 3"/>
                <a:gd name="T12" fmla="*/ 3 w 3"/>
                <a:gd name="T13" fmla="*/ 1 h 3"/>
              </a:gdLst>
              <a:ahLst/>
              <a:cxnLst>
                <a:cxn ang="0">
                  <a:pos x="T0" y="T1"/>
                </a:cxn>
                <a:cxn ang="0">
                  <a:pos x="T2" y="T3"/>
                </a:cxn>
                <a:cxn ang="0">
                  <a:pos x="T4" y="T5"/>
                </a:cxn>
                <a:cxn ang="0">
                  <a:pos x="T6" y="T7"/>
                </a:cxn>
                <a:cxn ang="0">
                  <a:pos x="T8" y="T9"/>
                </a:cxn>
                <a:cxn ang="0">
                  <a:pos x="T10" y="T11"/>
                </a:cxn>
                <a:cxn ang="0">
                  <a:pos x="T12" y="T13"/>
                </a:cxn>
              </a:cxnLst>
              <a:rect l="0" t="0" r="r" b="b"/>
              <a:pathLst>
                <a:path w="3" h="3">
                  <a:moveTo>
                    <a:pt x="3" y="1"/>
                  </a:moveTo>
                  <a:lnTo>
                    <a:pt x="3" y="1"/>
                  </a:lnTo>
                  <a:cubicBezTo>
                    <a:pt x="3" y="1"/>
                    <a:pt x="2" y="2"/>
                    <a:pt x="1" y="2"/>
                  </a:cubicBezTo>
                  <a:lnTo>
                    <a:pt x="0" y="3"/>
                  </a:lnTo>
                  <a:lnTo>
                    <a:pt x="0" y="2"/>
                  </a:lnTo>
                  <a:cubicBezTo>
                    <a:pt x="1" y="1"/>
                    <a:pt x="2" y="1"/>
                    <a:pt x="3" y="0"/>
                  </a:cubicBezTo>
                  <a:lnTo>
                    <a:pt x="3" y="1"/>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394" name="Freeform 1367"/>
            <p:cNvSpPr>
              <a:spLocks/>
            </p:cNvSpPr>
            <p:nvPr userDrawn="1"/>
          </p:nvSpPr>
          <p:spPr bwMode="auto">
            <a:xfrm>
              <a:off x="295" y="210"/>
              <a:ext cx="0" cy="1"/>
            </a:xfrm>
            <a:custGeom>
              <a:avLst/>
              <a:gdLst>
                <a:gd name="T0" fmla="*/ 1 h 1"/>
                <a:gd name="T1" fmla="*/ 1 h 1"/>
                <a:gd name="T2" fmla="*/ 1 h 1"/>
                <a:gd name="T3" fmla="*/ 0 h 1"/>
                <a:gd name="T4" fmla="*/ 1 h 1"/>
              </a:gdLst>
              <a:ahLst/>
              <a:cxnLst>
                <a:cxn ang="0">
                  <a:pos x="0" y="T0"/>
                </a:cxn>
                <a:cxn ang="0">
                  <a:pos x="0" y="T1"/>
                </a:cxn>
                <a:cxn ang="0">
                  <a:pos x="0" y="T2"/>
                </a:cxn>
                <a:cxn ang="0">
                  <a:pos x="0" y="T3"/>
                </a:cxn>
                <a:cxn ang="0">
                  <a:pos x="0" y="T4"/>
                </a:cxn>
              </a:cxnLst>
              <a:rect l="0" t="0" r="r" b="b"/>
              <a:pathLst>
                <a:path h="1">
                  <a:moveTo>
                    <a:pt x="0" y="1"/>
                  </a:moveTo>
                  <a:lnTo>
                    <a:pt x="0" y="1"/>
                  </a:lnTo>
                  <a:lnTo>
                    <a:pt x="0" y="1"/>
                  </a:lnTo>
                  <a:lnTo>
                    <a:pt x="0" y="0"/>
                  </a:lnTo>
                  <a:lnTo>
                    <a:pt x="0" y="1"/>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395" name="Freeform 1368"/>
            <p:cNvSpPr>
              <a:spLocks/>
            </p:cNvSpPr>
            <p:nvPr userDrawn="1"/>
          </p:nvSpPr>
          <p:spPr bwMode="auto">
            <a:xfrm>
              <a:off x="294" y="212"/>
              <a:ext cx="2" cy="1"/>
            </a:xfrm>
            <a:custGeom>
              <a:avLst/>
              <a:gdLst>
                <a:gd name="T0" fmla="*/ 1 w 3"/>
                <a:gd name="T1" fmla="*/ 2 h 2"/>
                <a:gd name="T2" fmla="*/ 1 w 3"/>
                <a:gd name="T3" fmla="*/ 2 h 2"/>
                <a:gd name="T4" fmla="*/ 0 w 3"/>
                <a:gd name="T5" fmla="*/ 2 h 2"/>
                <a:gd name="T6" fmla="*/ 3 w 3"/>
                <a:gd name="T7" fmla="*/ 0 h 2"/>
                <a:gd name="T8" fmla="*/ 3 w 3"/>
                <a:gd name="T9" fmla="*/ 0 h 2"/>
                <a:gd name="T10" fmla="*/ 1 w 3"/>
                <a:gd name="T11" fmla="*/ 2 h 2"/>
              </a:gdLst>
              <a:ahLst/>
              <a:cxnLst>
                <a:cxn ang="0">
                  <a:pos x="T0" y="T1"/>
                </a:cxn>
                <a:cxn ang="0">
                  <a:pos x="T2" y="T3"/>
                </a:cxn>
                <a:cxn ang="0">
                  <a:pos x="T4" y="T5"/>
                </a:cxn>
                <a:cxn ang="0">
                  <a:pos x="T6" y="T7"/>
                </a:cxn>
                <a:cxn ang="0">
                  <a:pos x="T8" y="T9"/>
                </a:cxn>
                <a:cxn ang="0">
                  <a:pos x="T10" y="T11"/>
                </a:cxn>
              </a:cxnLst>
              <a:rect l="0" t="0" r="r" b="b"/>
              <a:pathLst>
                <a:path w="3" h="2">
                  <a:moveTo>
                    <a:pt x="1" y="2"/>
                  </a:moveTo>
                  <a:lnTo>
                    <a:pt x="1" y="2"/>
                  </a:lnTo>
                  <a:cubicBezTo>
                    <a:pt x="1" y="2"/>
                    <a:pt x="1" y="2"/>
                    <a:pt x="0" y="2"/>
                  </a:cubicBezTo>
                  <a:cubicBezTo>
                    <a:pt x="1" y="1"/>
                    <a:pt x="2" y="1"/>
                    <a:pt x="3" y="0"/>
                  </a:cubicBezTo>
                  <a:lnTo>
                    <a:pt x="3" y="0"/>
                  </a:lnTo>
                  <a:lnTo>
                    <a:pt x="1" y="2"/>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396" name="Freeform 1369"/>
            <p:cNvSpPr>
              <a:spLocks/>
            </p:cNvSpPr>
            <p:nvPr userDrawn="1"/>
          </p:nvSpPr>
          <p:spPr bwMode="auto">
            <a:xfrm>
              <a:off x="298" y="206"/>
              <a:ext cx="2" cy="3"/>
            </a:xfrm>
            <a:custGeom>
              <a:avLst/>
              <a:gdLst>
                <a:gd name="T0" fmla="*/ 2 w 5"/>
                <a:gd name="T1" fmla="*/ 6 h 6"/>
                <a:gd name="T2" fmla="*/ 2 w 5"/>
                <a:gd name="T3" fmla="*/ 6 h 6"/>
                <a:gd name="T4" fmla="*/ 0 w 5"/>
                <a:gd name="T5" fmla="*/ 3 h 6"/>
                <a:gd name="T6" fmla="*/ 3 w 5"/>
                <a:gd name="T7" fmla="*/ 0 h 6"/>
                <a:gd name="T8" fmla="*/ 5 w 5"/>
                <a:gd name="T9" fmla="*/ 3 h 6"/>
                <a:gd name="T10" fmla="*/ 2 w 5"/>
                <a:gd name="T11" fmla="*/ 6 h 6"/>
              </a:gdLst>
              <a:ahLst/>
              <a:cxnLst>
                <a:cxn ang="0">
                  <a:pos x="T0" y="T1"/>
                </a:cxn>
                <a:cxn ang="0">
                  <a:pos x="T2" y="T3"/>
                </a:cxn>
                <a:cxn ang="0">
                  <a:pos x="T4" y="T5"/>
                </a:cxn>
                <a:cxn ang="0">
                  <a:pos x="T6" y="T7"/>
                </a:cxn>
                <a:cxn ang="0">
                  <a:pos x="T8" y="T9"/>
                </a:cxn>
                <a:cxn ang="0">
                  <a:pos x="T10" y="T11"/>
                </a:cxn>
              </a:cxnLst>
              <a:rect l="0" t="0" r="r" b="b"/>
              <a:pathLst>
                <a:path w="5" h="6">
                  <a:moveTo>
                    <a:pt x="2" y="6"/>
                  </a:moveTo>
                  <a:lnTo>
                    <a:pt x="2" y="6"/>
                  </a:lnTo>
                  <a:cubicBezTo>
                    <a:pt x="2" y="5"/>
                    <a:pt x="1" y="4"/>
                    <a:pt x="0" y="3"/>
                  </a:cubicBezTo>
                  <a:cubicBezTo>
                    <a:pt x="1" y="2"/>
                    <a:pt x="2" y="1"/>
                    <a:pt x="3" y="0"/>
                  </a:cubicBezTo>
                  <a:cubicBezTo>
                    <a:pt x="4" y="1"/>
                    <a:pt x="4" y="2"/>
                    <a:pt x="5" y="3"/>
                  </a:cubicBezTo>
                  <a:cubicBezTo>
                    <a:pt x="4" y="4"/>
                    <a:pt x="3" y="5"/>
                    <a:pt x="2" y="6"/>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397" name="Freeform 1370"/>
            <p:cNvSpPr>
              <a:spLocks/>
            </p:cNvSpPr>
            <p:nvPr userDrawn="1"/>
          </p:nvSpPr>
          <p:spPr bwMode="auto">
            <a:xfrm>
              <a:off x="297" y="208"/>
              <a:ext cx="2" cy="2"/>
            </a:xfrm>
            <a:custGeom>
              <a:avLst/>
              <a:gdLst>
                <a:gd name="T0" fmla="*/ 2 w 5"/>
                <a:gd name="T1" fmla="*/ 6 h 6"/>
                <a:gd name="T2" fmla="*/ 2 w 5"/>
                <a:gd name="T3" fmla="*/ 6 h 6"/>
                <a:gd name="T4" fmla="*/ 0 w 5"/>
                <a:gd name="T5" fmla="*/ 3 h 6"/>
                <a:gd name="T6" fmla="*/ 3 w 5"/>
                <a:gd name="T7" fmla="*/ 0 h 6"/>
                <a:gd name="T8" fmla="*/ 5 w 5"/>
                <a:gd name="T9" fmla="*/ 3 h 6"/>
                <a:gd name="T10" fmla="*/ 2 w 5"/>
                <a:gd name="T11" fmla="*/ 6 h 6"/>
              </a:gdLst>
              <a:ahLst/>
              <a:cxnLst>
                <a:cxn ang="0">
                  <a:pos x="T0" y="T1"/>
                </a:cxn>
                <a:cxn ang="0">
                  <a:pos x="T2" y="T3"/>
                </a:cxn>
                <a:cxn ang="0">
                  <a:pos x="T4" y="T5"/>
                </a:cxn>
                <a:cxn ang="0">
                  <a:pos x="T6" y="T7"/>
                </a:cxn>
                <a:cxn ang="0">
                  <a:pos x="T8" y="T9"/>
                </a:cxn>
                <a:cxn ang="0">
                  <a:pos x="T10" y="T11"/>
                </a:cxn>
              </a:cxnLst>
              <a:rect l="0" t="0" r="r" b="b"/>
              <a:pathLst>
                <a:path w="5" h="6">
                  <a:moveTo>
                    <a:pt x="2" y="6"/>
                  </a:moveTo>
                  <a:lnTo>
                    <a:pt x="2" y="6"/>
                  </a:lnTo>
                  <a:cubicBezTo>
                    <a:pt x="2" y="5"/>
                    <a:pt x="1" y="4"/>
                    <a:pt x="0" y="3"/>
                  </a:cubicBezTo>
                  <a:cubicBezTo>
                    <a:pt x="1" y="2"/>
                    <a:pt x="2" y="1"/>
                    <a:pt x="3" y="0"/>
                  </a:cubicBezTo>
                  <a:cubicBezTo>
                    <a:pt x="4" y="1"/>
                    <a:pt x="4" y="2"/>
                    <a:pt x="5" y="3"/>
                  </a:cubicBezTo>
                  <a:cubicBezTo>
                    <a:pt x="4" y="4"/>
                    <a:pt x="3" y="5"/>
                    <a:pt x="2" y="6"/>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398" name="Freeform 1371"/>
            <p:cNvSpPr>
              <a:spLocks/>
            </p:cNvSpPr>
            <p:nvPr userDrawn="1"/>
          </p:nvSpPr>
          <p:spPr bwMode="auto">
            <a:xfrm>
              <a:off x="295" y="209"/>
              <a:ext cx="3" cy="3"/>
            </a:xfrm>
            <a:custGeom>
              <a:avLst/>
              <a:gdLst>
                <a:gd name="T0" fmla="*/ 2 w 5"/>
                <a:gd name="T1" fmla="*/ 6 h 6"/>
                <a:gd name="T2" fmla="*/ 2 w 5"/>
                <a:gd name="T3" fmla="*/ 6 h 6"/>
                <a:gd name="T4" fmla="*/ 2 w 5"/>
                <a:gd name="T5" fmla="*/ 6 h 6"/>
                <a:gd name="T6" fmla="*/ 3 w 5"/>
                <a:gd name="T7" fmla="*/ 4 h 6"/>
                <a:gd name="T8" fmla="*/ 2 w 5"/>
                <a:gd name="T9" fmla="*/ 4 h 6"/>
                <a:gd name="T10" fmla="*/ 1 w 5"/>
                <a:gd name="T11" fmla="*/ 4 h 6"/>
                <a:gd name="T12" fmla="*/ 0 w 5"/>
                <a:gd name="T13" fmla="*/ 3 h 6"/>
                <a:gd name="T14" fmla="*/ 3 w 5"/>
                <a:gd name="T15" fmla="*/ 0 h 6"/>
                <a:gd name="T16" fmla="*/ 5 w 5"/>
                <a:gd name="T17" fmla="*/ 3 h 6"/>
                <a:gd name="T18" fmla="*/ 2 w 5"/>
                <a:gd name="T19" fmla="*/ 6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 h="6">
                  <a:moveTo>
                    <a:pt x="2" y="6"/>
                  </a:moveTo>
                  <a:lnTo>
                    <a:pt x="2" y="6"/>
                  </a:lnTo>
                  <a:lnTo>
                    <a:pt x="2" y="6"/>
                  </a:lnTo>
                  <a:cubicBezTo>
                    <a:pt x="2" y="5"/>
                    <a:pt x="2" y="5"/>
                    <a:pt x="3" y="4"/>
                  </a:cubicBezTo>
                  <a:lnTo>
                    <a:pt x="2" y="4"/>
                  </a:lnTo>
                  <a:cubicBezTo>
                    <a:pt x="2" y="4"/>
                    <a:pt x="2" y="4"/>
                    <a:pt x="1" y="4"/>
                  </a:cubicBezTo>
                  <a:lnTo>
                    <a:pt x="0" y="3"/>
                  </a:lnTo>
                  <a:cubicBezTo>
                    <a:pt x="1" y="2"/>
                    <a:pt x="2" y="1"/>
                    <a:pt x="3" y="0"/>
                  </a:cubicBezTo>
                  <a:cubicBezTo>
                    <a:pt x="4" y="1"/>
                    <a:pt x="4" y="2"/>
                    <a:pt x="5" y="3"/>
                  </a:cubicBezTo>
                  <a:cubicBezTo>
                    <a:pt x="4" y="4"/>
                    <a:pt x="3" y="5"/>
                    <a:pt x="2" y="6"/>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399" name="Freeform 1372"/>
            <p:cNvSpPr>
              <a:spLocks/>
            </p:cNvSpPr>
            <p:nvPr userDrawn="1"/>
          </p:nvSpPr>
          <p:spPr bwMode="auto">
            <a:xfrm>
              <a:off x="295" y="212"/>
              <a:ext cx="2" cy="2"/>
            </a:xfrm>
            <a:custGeom>
              <a:avLst/>
              <a:gdLst>
                <a:gd name="T0" fmla="*/ 3 w 4"/>
                <a:gd name="T1" fmla="*/ 0 h 3"/>
                <a:gd name="T2" fmla="*/ 3 w 4"/>
                <a:gd name="T3" fmla="*/ 0 h 3"/>
                <a:gd name="T4" fmla="*/ 4 w 4"/>
                <a:gd name="T5" fmla="*/ 2 h 3"/>
                <a:gd name="T6" fmla="*/ 3 w 4"/>
                <a:gd name="T7" fmla="*/ 3 h 3"/>
                <a:gd name="T8" fmla="*/ 0 w 4"/>
                <a:gd name="T9" fmla="*/ 3 h 3"/>
                <a:gd name="T10" fmla="*/ 0 w 4"/>
                <a:gd name="T11" fmla="*/ 3 h 3"/>
                <a:gd name="T12" fmla="*/ 1 w 4"/>
                <a:gd name="T13" fmla="*/ 1 h 3"/>
                <a:gd name="T14" fmla="*/ 1 w 4"/>
                <a:gd name="T15" fmla="*/ 1 h 3"/>
                <a:gd name="T16" fmla="*/ 3 w 4"/>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3">
                  <a:moveTo>
                    <a:pt x="3" y="0"/>
                  </a:moveTo>
                  <a:lnTo>
                    <a:pt x="3" y="0"/>
                  </a:lnTo>
                  <a:cubicBezTo>
                    <a:pt x="3" y="1"/>
                    <a:pt x="4" y="2"/>
                    <a:pt x="4" y="2"/>
                  </a:cubicBezTo>
                  <a:lnTo>
                    <a:pt x="3" y="3"/>
                  </a:lnTo>
                  <a:cubicBezTo>
                    <a:pt x="2" y="3"/>
                    <a:pt x="1" y="3"/>
                    <a:pt x="0" y="3"/>
                  </a:cubicBezTo>
                  <a:lnTo>
                    <a:pt x="0" y="3"/>
                  </a:lnTo>
                  <a:cubicBezTo>
                    <a:pt x="1" y="2"/>
                    <a:pt x="1" y="2"/>
                    <a:pt x="1" y="1"/>
                  </a:cubicBezTo>
                  <a:lnTo>
                    <a:pt x="1" y="1"/>
                  </a:lnTo>
                  <a:lnTo>
                    <a:pt x="3" y="0"/>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400" name="Freeform 1373"/>
            <p:cNvSpPr>
              <a:spLocks/>
            </p:cNvSpPr>
            <p:nvPr userDrawn="1"/>
          </p:nvSpPr>
          <p:spPr bwMode="auto">
            <a:xfrm>
              <a:off x="296" y="211"/>
              <a:ext cx="2" cy="2"/>
            </a:xfrm>
            <a:custGeom>
              <a:avLst/>
              <a:gdLst>
                <a:gd name="T0" fmla="*/ 3 w 5"/>
                <a:gd name="T1" fmla="*/ 0 h 5"/>
                <a:gd name="T2" fmla="*/ 3 w 5"/>
                <a:gd name="T3" fmla="*/ 0 h 5"/>
                <a:gd name="T4" fmla="*/ 5 w 5"/>
                <a:gd name="T5" fmla="*/ 3 h 5"/>
                <a:gd name="T6" fmla="*/ 2 w 5"/>
                <a:gd name="T7" fmla="*/ 5 h 5"/>
                <a:gd name="T8" fmla="*/ 0 w 5"/>
                <a:gd name="T9" fmla="*/ 2 h 5"/>
                <a:gd name="T10" fmla="*/ 3 w 5"/>
                <a:gd name="T11" fmla="*/ 0 h 5"/>
              </a:gdLst>
              <a:ahLst/>
              <a:cxnLst>
                <a:cxn ang="0">
                  <a:pos x="T0" y="T1"/>
                </a:cxn>
                <a:cxn ang="0">
                  <a:pos x="T2" y="T3"/>
                </a:cxn>
                <a:cxn ang="0">
                  <a:pos x="T4" y="T5"/>
                </a:cxn>
                <a:cxn ang="0">
                  <a:pos x="T6" y="T7"/>
                </a:cxn>
                <a:cxn ang="0">
                  <a:pos x="T8" y="T9"/>
                </a:cxn>
                <a:cxn ang="0">
                  <a:pos x="T10" y="T11"/>
                </a:cxn>
              </a:cxnLst>
              <a:rect l="0" t="0" r="r" b="b"/>
              <a:pathLst>
                <a:path w="5" h="5">
                  <a:moveTo>
                    <a:pt x="3" y="0"/>
                  </a:moveTo>
                  <a:lnTo>
                    <a:pt x="3" y="0"/>
                  </a:lnTo>
                  <a:cubicBezTo>
                    <a:pt x="4" y="1"/>
                    <a:pt x="4" y="2"/>
                    <a:pt x="5" y="3"/>
                  </a:cubicBezTo>
                  <a:cubicBezTo>
                    <a:pt x="4" y="4"/>
                    <a:pt x="3" y="4"/>
                    <a:pt x="2" y="5"/>
                  </a:cubicBezTo>
                  <a:cubicBezTo>
                    <a:pt x="1" y="4"/>
                    <a:pt x="1" y="3"/>
                    <a:pt x="0" y="2"/>
                  </a:cubicBezTo>
                  <a:cubicBezTo>
                    <a:pt x="1" y="1"/>
                    <a:pt x="2" y="1"/>
                    <a:pt x="3"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401" name="Freeform 1374"/>
            <p:cNvSpPr>
              <a:spLocks/>
            </p:cNvSpPr>
            <p:nvPr userDrawn="1"/>
          </p:nvSpPr>
          <p:spPr bwMode="auto">
            <a:xfrm>
              <a:off x="290" y="206"/>
              <a:ext cx="0" cy="1"/>
            </a:xfrm>
            <a:custGeom>
              <a:avLst/>
              <a:gdLst>
                <a:gd name="T0" fmla="*/ 0 w 1"/>
                <a:gd name="T1" fmla="*/ 0 h 2"/>
                <a:gd name="T2" fmla="*/ 0 w 1"/>
                <a:gd name="T3" fmla="*/ 0 h 2"/>
                <a:gd name="T4" fmla="*/ 1 w 1"/>
                <a:gd name="T5" fmla="*/ 0 h 2"/>
                <a:gd name="T6" fmla="*/ 1 w 1"/>
                <a:gd name="T7" fmla="*/ 2 h 2"/>
                <a:gd name="T8" fmla="*/ 0 w 1"/>
                <a:gd name="T9" fmla="*/ 2 h 2"/>
                <a:gd name="T10" fmla="*/ 0 w 1"/>
                <a:gd name="T11" fmla="*/ 0 h 2"/>
              </a:gdLst>
              <a:ahLst/>
              <a:cxnLst>
                <a:cxn ang="0">
                  <a:pos x="T0" y="T1"/>
                </a:cxn>
                <a:cxn ang="0">
                  <a:pos x="T2" y="T3"/>
                </a:cxn>
                <a:cxn ang="0">
                  <a:pos x="T4" y="T5"/>
                </a:cxn>
                <a:cxn ang="0">
                  <a:pos x="T6" y="T7"/>
                </a:cxn>
                <a:cxn ang="0">
                  <a:pos x="T8" y="T9"/>
                </a:cxn>
                <a:cxn ang="0">
                  <a:pos x="T10" y="T11"/>
                </a:cxn>
              </a:cxnLst>
              <a:rect l="0" t="0" r="r" b="b"/>
              <a:pathLst>
                <a:path w="1" h="2">
                  <a:moveTo>
                    <a:pt x="0" y="0"/>
                  </a:moveTo>
                  <a:lnTo>
                    <a:pt x="0" y="0"/>
                  </a:lnTo>
                  <a:lnTo>
                    <a:pt x="1" y="0"/>
                  </a:lnTo>
                  <a:lnTo>
                    <a:pt x="1" y="2"/>
                  </a:lnTo>
                  <a:lnTo>
                    <a:pt x="0" y="2"/>
                  </a:lnTo>
                  <a:lnTo>
                    <a:pt x="0" y="0"/>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402" name="Freeform 1375"/>
            <p:cNvSpPr>
              <a:spLocks/>
            </p:cNvSpPr>
            <p:nvPr userDrawn="1"/>
          </p:nvSpPr>
          <p:spPr bwMode="auto">
            <a:xfrm>
              <a:off x="290" y="205"/>
              <a:ext cx="0" cy="1"/>
            </a:xfrm>
            <a:custGeom>
              <a:avLst/>
              <a:gdLst>
                <a:gd name="T0" fmla="*/ 0 w 1"/>
                <a:gd name="T1" fmla="*/ 0 h 2"/>
                <a:gd name="T2" fmla="*/ 0 w 1"/>
                <a:gd name="T3" fmla="*/ 0 h 2"/>
                <a:gd name="T4" fmla="*/ 1 w 1"/>
                <a:gd name="T5" fmla="*/ 1 h 2"/>
                <a:gd name="T6" fmla="*/ 1 w 1"/>
                <a:gd name="T7" fmla="*/ 2 h 2"/>
                <a:gd name="T8" fmla="*/ 0 w 1"/>
                <a:gd name="T9" fmla="*/ 2 h 2"/>
                <a:gd name="T10" fmla="*/ 0 w 1"/>
                <a:gd name="T11" fmla="*/ 0 h 2"/>
              </a:gdLst>
              <a:ahLst/>
              <a:cxnLst>
                <a:cxn ang="0">
                  <a:pos x="T0" y="T1"/>
                </a:cxn>
                <a:cxn ang="0">
                  <a:pos x="T2" y="T3"/>
                </a:cxn>
                <a:cxn ang="0">
                  <a:pos x="T4" y="T5"/>
                </a:cxn>
                <a:cxn ang="0">
                  <a:pos x="T6" y="T7"/>
                </a:cxn>
                <a:cxn ang="0">
                  <a:pos x="T8" y="T9"/>
                </a:cxn>
                <a:cxn ang="0">
                  <a:pos x="T10" y="T11"/>
                </a:cxn>
              </a:cxnLst>
              <a:rect l="0" t="0" r="r" b="b"/>
              <a:pathLst>
                <a:path w="1" h="2">
                  <a:moveTo>
                    <a:pt x="0" y="0"/>
                  </a:moveTo>
                  <a:lnTo>
                    <a:pt x="0" y="0"/>
                  </a:lnTo>
                  <a:lnTo>
                    <a:pt x="1" y="1"/>
                  </a:lnTo>
                  <a:lnTo>
                    <a:pt x="1" y="2"/>
                  </a:lnTo>
                  <a:lnTo>
                    <a:pt x="0" y="2"/>
                  </a:lnTo>
                  <a:lnTo>
                    <a:pt x="0" y="0"/>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403" name="Freeform 1376"/>
            <p:cNvSpPr>
              <a:spLocks/>
            </p:cNvSpPr>
            <p:nvPr userDrawn="1"/>
          </p:nvSpPr>
          <p:spPr bwMode="auto">
            <a:xfrm>
              <a:off x="290" y="204"/>
              <a:ext cx="1" cy="1"/>
            </a:xfrm>
            <a:custGeom>
              <a:avLst/>
              <a:gdLst>
                <a:gd name="T0" fmla="*/ 0 w 2"/>
                <a:gd name="T1" fmla="*/ 0 h 2"/>
                <a:gd name="T2" fmla="*/ 0 w 2"/>
                <a:gd name="T3" fmla="*/ 0 h 2"/>
                <a:gd name="T4" fmla="*/ 2 w 2"/>
                <a:gd name="T5" fmla="*/ 0 h 2"/>
                <a:gd name="T6" fmla="*/ 2 w 2"/>
                <a:gd name="T7" fmla="*/ 2 h 2"/>
                <a:gd name="T8" fmla="*/ 0 w 2"/>
                <a:gd name="T9" fmla="*/ 1 h 2"/>
                <a:gd name="T10" fmla="*/ 0 w 2"/>
                <a:gd name="T11" fmla="*/ 0 h 2"/>
              </a:gdLst>
              <a:ahLst/>
              <a:cxnLst>
                <a:cxn ang="0">
                  <a:pos x="T0" y="T1"/>
                </a:cxn>
                <a:cxn ang="0">
                  <a:pos x="T2" y="T3"/>
                </a:cxn>
                <a:cxn ang="0">
                  <a:pos x="T4" y="T5"/>
                </a:cxn>
                <a:cxn ang="0">
                  <a:pos x="T6" y="T7"/>
                </a:cxn>
                <a:cxn ang="0">
                  <a:pos x="T8" y="T9"/>
                </a:cxn>
                <a:cxn ang="0">
                  <a:pos x="T10" y="T11"/>
                </a:cxn>
              </a:cxnLst>
              <a:rect l="0" t="0" r="r" b="b"/>
              <a:pathLst>
                <a:path w="2" h="2">
                  <a:moveTo>
                    <a:pt x="0" y="0"/>
                  </a:moveTo>
                  <a:lnTo>
                    <a:pt x="0" y="0"/>
                  </a:lnTo>
                  <a:lnTo>
                    <a:pt x="2" y="0"/>
                  </a:lnTo>
                  <a:lnTo>
                    <a:pt x="2" y="2"/>
                  </a:lnTo>
                  <a:lnTo>
                    <a:pt x="0" y="1"/>
                  </a:lnTo>
                  <a:lnTo>
                    <a:pt x="0" y="0"/>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404" name="Freeform 1377"/>
            <p:cNvSpPr>
              <a:spLocks/>
            </p:cNvSpPr>
            <p:nvPr userDrawn="1"/>
          </p:nvSpPr>
          <p:spPr bwMode="auto">
            <a:xfrm>
              <a:off x="290" y="203"/>
              <a:ext cx="1" cy="1"/>
            </a:xfrm>
            <a:custGeom>
              <a:avLst/>
              <a:gdLst>
                <a:gd name="T0" fmla="*/ 0 w 2"/>
                <a:gd name="T1" fmla="*/ 0 h 2"/>
                <a:gd name="T2" fmla="*/ 0 w 2"/>
                <a:gd name="T3" fmla="*/ 0 h 2"/>
                <a:gd name="T4" fmla="*/ 2 w 2"/>
                <a:gd name="T5" fmla="*/ 1 h 2"/>
                <a:gd name="T6" fmla="*/ 2 w 2"/>
                <a:gd name="T7" fmla="*/ 2 h 2"/>
                <a:gd name="T8" fmla="*/ 0 w 2"/>
                <a:gd name="T9" fmla="*/ 2 h 2"/>
                <a:gd name="T10" fmla="*/ 0 w 2"/>
                <a:gd name="T11" fmla="*/ 0 h 2"/>
              </a:gdLst>
              <a:ahLst/>
              <a:cxnLst>
                <a:cxn ang="0">
                  <a:pos x="T0" y="T1"/>
                </a:cxn>
                <a:cxn ang="0">
                  <a:pos x="T2" y="T3"/>
                </a:cxn>
                <a:cxn ang="0">
                  <a:pos x="T4" y="T5"/>
                </a:cxn>
                <a:cxn ang="0">
                  <a:pos x="T6" y="T7"/>
                </a:cxn>
                <a:cxn ang="0">
                  <a:pos x="T8" y="T9"/>
                </a:cxn>
                <a:cxn ang="0">
                  <a:pos x="T10" y="T11"/>
                </a:cxn>
              </a:cxnLst>
              <a:rect l="0" t="0" r="r" b="b"/>
              <a:pathLst>
                <a:path w="2" h="2">
                  <a:moveTo>
                    <a:pt x="0" y="0"/>
                  </a:moveTo>
                  <a:lnTo>
                    <a:pt x="0" y="0"/>
                  </a:lnTo>
                  <a:lnTo>
                    <a:pt x="2" y="1"/>
                  </a:lnTo>
                  <a:lnTo>
                    <a:pt x="2" y="2"/>
                  </a:lnTo>
                  <a:lnTo>
                    <a:pt x="0" y="2"/>
                  </a:lnTo>
                  <a:lnTo>
                    <a:pt x="0" y="0"/>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405" name="Freeform 1378"/>
            <p:cNvSpPr>
              <a:spLocks/>
            </p:cNvSpPr>
            <p:nvPr userDrawn="1"/>
          </p:nvSpPr>
          <p:spPr bwMode="auto">
            <a:xfrm>
              <a:off x="290" y="202"/>
              <a:ext cx="1" cy="0"/>
            </a:xfrm>
            <a:custGeom>
              <a:avLst/>
              <a:gdLst>
                <a:gd name="T0" fmla="*/ 0 w 3"/>
                <a:gd name="T1" fmla="*/ 0 h 1"/>
                <a:gd name="T2" fmla="*/ 0 w 3"/>
                <a:gd name="T3" fmla="*/ 0 h 1"/>
                <a:gd name="T4" fmla="*/ 3 w 3"/>
                <a:gd name="T5" fmla="*/ 0 h 1"/>
                <a:gd name="T6" fmla="*/ 2 w 3"/>
                <a:gd name="T7" fmla="*/ 1 h 1"/>
                <a:gd name="T8" fmla="*/ 0 w 3"/>
                <a:gd name="T9" fmla="*/ 1 h 1"/>
                <a:gd name="T10" fmla="*/ 0 w 3"/>
                <a:gd name="T11" fmla="*/ 0 h 1"/>
              </a:gdLst>
              <a:ahLst/>
              <a:cxnLst>
                <a:cxn ang="0">
                  <a:pos x="T0" y="T1"/>
                </a:cxn>
                <a:cxn ang="0">
                  <a:pos x="T2" y="T3"/>
                </a:cxn>
                <a:cxn ang="0">
                  <a:pos x="T4" y="T5"/>
                </a:cxn>
                <a:cxn ang="0">
                  <a:pos x="T6" y="T7"/>
                </a:cxn>
                <a:cxn ang="0">
                  <a:pos x="T8" y="T9"/>
                </a:cxn>
                <a:cxn ang="0">
                  <a:pos x="T10" y="T11"/>
                </a:cxn>
              </a:cxnLst>
              <a:rect l="0" t="0" r="r" b="b"/>
              <a:pathLst>
                <a:path w="3" h="1">
                  <a:moveTo>
                    <a:pt x="0" y="0"/>
                  </a:moveTo>
                  <a:lnTo>
                    <a:pt x="0" y="0"/>
                  </a:lnTo>
                  <a:lnTo>
                    <a:pt x="3" y="0"/>
                  </a:lnTo>
                  <a:lnTo>
                    <a:pt x="2" y="1"/>
                  </a:lnTo>
                  <a:lnTo>
                    <a:pt x="0" y="1"/>
                  </a:lnTo>
                  <a:lnTo>
                    <a:pt x="0" y="0"/>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406" name="Freeform 1379"/>
            <p:cNvSpPr>
              <a:spLocks/>
            </p:cNvSpPr>
            <p:nvPr userDrawn="1"/>
          </p:nvSpPr>
          <p:spPr bwMode="auto">
            <a:xfrm>
              <a:off x="290" y="200"/>
              <a:ext cx="1" cy="1"/>
            </a:xfrm>
            <a:custGeom>
              <a:avLst/>
              <a:gdLst>
                <a:gd name="T0" fmla="*/ 0 w 2"/>
                <a:gd name="T1" fmla="*/ 0 h 2"/>
                <a:gd name="T2" fmla="*/ 0 w 2"/>
                <a:gd name="T3" fmla="*/ 0 h 2"/>
                <a:gd name="T4" fmla="*/ 2 w 2"/>
                <a:gd name="T5" fmla="*/ 0 h 2"/>
                <a:gd name="T6" fmla="*/ 2 w 2"/>
                <a:gd name="T7" fmla="*/ 2 h 2"/>
                <a:gd name="T8" fmla="*/ 0 w 2"/>
                <a:gd name="T9" fmla="*/ 1 h 2"/>
                <a:gd name="T10" fmla="*/ 0 w 2"/>
                <a:gd name="T11" fmla="*/ 0 h 2"/>
              </a:gdLst>
              <a:ahLst/>
              <a:cxnLst>
                <a:cxn ang="0">
                  <a:pos x="T0" y="T1"/>
                </a:cxn>
                <a:cxn ang="0">
                  <a:pos x="T2" y="T3"/>
                </a:cxn>
                <a:cxn ang="0">
                  <a:pos x="T4" y="T5"/>
                </a:cxn>
                <a:cxn ang="0">
                  <a:pos x="T6" y="T7"/>
                </a:cxn>
                <a:cxn ang="0">
                  <a:pos x="T8" y="T9"/>
                </a:cxn>
                <a:cxn ang="0">
                  <a:pos x="T10" y="T11"/>
                </a:cxn>
              </a:cxnLst>
              <a:rect l="0" t="0" r="r" b="b"/>
              <a:pathLst>
                <a:path w="2" h="2">
                  <a:moveTo>
                    <a:pt x="0" y="0"/>
                  </a:moveTo>
                  <a:lnTo>
                    <a:pt x="0" y="0"/>
                  </a:lnTo>
                  <a:lnTo>
                    <a:pt x="2" y="0"/>
                  </a:lnTo>
                  <a:lnTo>
                    <a:pt x="2" y="2"/>
                  </a:lnTo>
                  <a:lnTo>
                    <a:pt x="0" y="1"/>
                  </a:lnTo>
                  <a:lnTo>
                    <a:pt x="0" y="0"/>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407" name="Freeform 1380"/>
            <p:cNvSpPr>
              <a:spLocks/>
            </p:cNvSpPr>
            <p:nvPr userDrawn="1"/>
          </p:nvSpPr>
          <p:spPr bwMode="auto">
            <a:xfrm>
              <a:off x="290" y="199"/>
              <a:ext cx="1" cy="1"/>
            </a:xfrm>
            <a:custGeom>
              <a:avLst/>
              <a:gdLst>
                <a:gd name="T0" fmla="*/ 0 w 2"/>
                <a:gd name="T1" fmla="*/ 0 h 2"/>
                <a:gd name="T2" fmla="*/ 0 w 2"/>
                <a:gd name="T3" fmla="*/ 0 h 2"/>
                <a:gd name="T4" fmla="*/ 2 w 2"/>
                <a:gd name="T5" fmla="*/ 1 h 2"/>
                <a:gd name="T6" fmla="*/ 2 w 2"/>
                <a:gd name="T7" fmla="*/ 2 h 2"/>
                <a:gd name="T8" fmla="*/ 0 w 2"/>
                <a:gd name="T9" fmla="*/ 1 h 2"/>
                <a:gd name="T10" fmla="*/ 0 w 2"/>
                <a:gd name="T11" fmla="*/ 0 h 2"/>
              </a:gdLst>
              <a:ahLst/>
              <a:cxnLst>
                <a:cxn ang="0">
                  <a:pos x="T0" y="T1"/>
                </a:cxn>
                <a:cxn ang="0">
                  <a:pos x="T2" y="T3"/>
                </a:cxn>
                <a:cxn ang="0">
                  <a:pos x="T4" y="T5"/>
                </a:cxn>
                <a:cxn ang="0">
                  <a:pos x="T6" y="T7"/>
                </a:cxn>
                <a:cxn ang="0">
                  <a:pos x="T8" y="T9"/>
                </a:cxn>
                <a:cxn ang="0">
                  <a:pos x="T10" y="T11"/>
                </a:cxn>
              </a:cxnLst>
              <a:rect l="0" t="0" r="r" b="b"/>
              <a:pathLst>
                <a:path w="2" h="2">
                  <a:moveTo>
                    <a:pt x="0" y="0"/>
                  </a:moveTo>
                  <a:lnTo>
                    <a:pt x="0" y="0"/>
                  </a:lnTo>
                  <a:lnTo>
                    <a:pt x="2" y="1"/>
                  </a:lnTo>
                  <a:lnTo>
                    <a:pt x="2" y="2"/>
                  </a:lnTo>
                  <a:lnTo>
                    <a:pt x="0" y="1"/>
                  </a:lnTo>
                  <a:lnTo>
                    <a:pt x="0" y="0"/>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408" name="Freeform 1381"/>
            <p:cNvSpPr>
              <a:spLocks/>
            </p:cNvSpPr>
            <p:nvPr userDrawn="1"/>
          </p:nvSpPr>
          <p:spPr bwMode="auto">
            <a:xfrm>
              <a:off x="295" y="201"/>
              <a:ext cx="1" cy="2"/>
            </a:xfrm>
            <a:custGeom>
              <a:avLst/>
              <a:gdLst>
                <a:gd name="T0" fmla="*/ 0 w 2"/>
                <a:gd name="T1" fmla="*/ 0 h 3"/>
                <a:gd name="T2" fmla="*/ 0 w 2"/>
                <a:gd name="T3" fmla="*/ 0 h 3"/>
                <a:gd name="T4" fmla="*/ 2 w 2"/>
                <a:gd name="T5" fmla="*/ 2 h 3"/>
                <a:gd name="T6" fmla="*/ 1 w 2"/>
                <a:gd name="T7" fmla="*/ 3 h 3"/>
                <a:gd name="T8" fmla="*/ 0 w 2"/>
                <a:gd name="T9" fmla="*/ 0 h 3"/>
              </a:gdLst>
              <a:ahLst/>
              <a:cxnLst>
                <a:cxn ang="0">
                  <a:pos x="T0" y="T1"/>
                </a:cxn>
                <a:cxn ang="0">
                  <a:pos x="T2" y="T3"/>
                </a:cxn>
                <a:cxn ang="0">
                  <a:pos x="T4" y="T5"/>
                </a:cxn>
                <a:cxn ang="0">
                  <a:pos x="T6" y="T7"/>
                </a:cxn>
                <a:cxn ang="0">
                  <a:pos x="T8" y="T9"/>
                </a:cxn>
              </a:cxnLst>
              <a:rect l="0" t="0" r="r" b="b"/>
              <a:pathLst>
                <a:path w="2" h="3">
                  <a:moveTo>
                    <a:pt x="0" y="0"/>
                  </a:moveTo>
                  <a:lnTo>
                    <a:pt x="0" y="0"/>
                  </a:lnTo>
                  <a:lnTo>
                    <a:pt x="2" y="2"/>
                  </a:lnTo>
                  <a:lnTo>
                    <a:pt x="1" y="3"/>
                  </a:lnTo>
                  <a:cubicBezTo>
                    <a:pt x="1" y="2"/>
                    <a:pt x="1" y="1"/>
                    <a:pt x="0" y="0"/>
                  </a:cubicBez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409" name="Freeform 1382"/>
            <p:cNvSpPr>
              <a:spLocks/>
            </p:cNvSpPr>
            <p:nvPr userDrawn="1"/>
          </p:nvSpPr>
          <p:spPr bwMode="auto">
            <a:xfrm>
              <a:off x="297" y="203"/>
              <a:ext cx="1" cy="2"/>
            </a:xfrm>
            <a:custGeom>
              <a:avLst/>
              <a:gdLst>
                <a:gd name="T0" fmla="*/ 0 w 2"/>
                <a:gd name="T1" fmla="*/ 0 h 3"/>
                <a:gd name="T2" fmla="*/ 0 w 2"/>
                <a:gd name="T3" fmla="*/ 0 h 3"/>
                <a:gd name="T4" fmla="*/ 2 w 2"/>
                <a:gd name="T5" fmla="*/ 2 h 3"/>
                <a:gd name="T6" fmla="*/ 1 w 2"/>
                <a:gd name="T7" fmla="*/ 3 h 3"/>
                <a:gd name="T8" fmla="*/ 0 w 2"/>
                <a:gd name="T9" fmla="*/ 0 h 3"/>
              </a:gdLst>
              <a:ahLst/>
              <a:cxnLst>
                <a:cxn ang="0">
                  <a:pos x="T0" y="T1"/>
                </a:cxn>
                <a:cxn ang="0">
                  <a:pos x="T2" y="T3"/>
                </a:cxn>
                <a:cxn ang="0">
                  <a:pos x="T4" y="T5"/>
                </a:cxn>
                <a:cxn ang="0">
                  <a:pos x="T6" y="T7"/>
                </a:cxn>
                <a:cxn ang="0">
                  <a:pos x="T8" y="T9"/>
                </a:cxn>
              </a:cxnLst>
              <a:rect l="0" t="0" r="r" b="b"/>
              <a:pathLst>
                <a:path w="2" h="3">
                  <a:moveTo>
                    <a:pt x="0" y="0"/>
                  </a:moveTo>
                  <a:lnTo>
                    <a:pt x="0" y="0"/>
                  </a:lnTo>
                  <a:lnTo>
                    <a:pt x="2" y="2"/>
                  </a:lnTo>
                  <a:lnTo>
                    <a:pt x="1" y="3"/>
                  </a:lnTo>
                  <a:cubicBezTo>
                    <a:pt x="1" y="2"/>
                    <a:pt x="1" y="1"/>
                    <a:pt x="0" y="0"/>
                  </a:cubicBez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410" name="Freeform 1383"/>
            <p:cNvSpPr>
              <a:spLocks/>
            </p:cNvSpPr>
            <p:nvPr userDrawn="1"/>
          </p:nvSpPr>
          <p:spPr bwMode="auto">
            <a:xfrm>
              <a:off x="298" y="205"/>
              <a:ext cx="1" cy="2"/>
            </a:xfrm>
            <a:custGeom>
              <a:avLst/>
              <a:gdLst>
                <a:gd name="T0" fmla="*/ 0 w 1"/>
                <a:gd name="T1" fmla="*/ 0 h 3"/>
                <a:gd name="T2" fmla="*/ 0 w 1"/>
                <a:gd name="T3" fmla="*/ 0 h 3"/>
                <a:gd name="T4" fmla="*/ 1 w 1"/>
                <a:gd name="T5" fmla="*/ 1 h 3"/>
                <a:gd name="T6" fmla="*/ 0 w 1"/>
                <a:gd name="T7" fmla="*/ 3 h 3"/>
                <a:gd name="T8" fmla="*/ 0 w 1"/>
                <a:gd name="T9" fmla="*/ 0 h 3"/>
              </a:gdLst>
              <a:ahLst/>
              <a:cxnLst>
                <a:cxn ang="0">
                  <a:pos x="T0" y="T1"/>
                </a:cxn>
                <a:cxn ang="0">
                  <a:pos x="T2" y="T3"/>
                </a:cxn>
                <a:cxn ang="0">
                  <a:pos x="T4" y="T5"/>
                </a:cxn>
                <a:cxn ang="0">
                  <a:pos x="T6" y="T7"/>
                </a:cxn>
                <a:cxn ang="0">
                  <a:pos x="T8" y="T9"/>
                </a:cxn>
              </a:cxnLst>
              <a:rect l="0" t="0" r="r" b="b"/>
              <a:pathLst>
                <a:path w="1" h="3">
                  <a:moveTo>
                    <a:pt x="0" y="0"/>
                  </a:moveTo>
                  <a:lnTo>
                    <a:pt x="0" y="0"/>
                  </a:lnTo>
                  <a:lnTo>
                    <a:pt x="1" y="1"/>
                  </a:lnTo>
                  <a:lnTo>
                    <a:pt x="0" y="3"/>
                  </a:lnTo>
                  <a:cubicBezTo>
                    <a:pt x="0" y="1"/>
                    <a:pt x="0" y="0"/>
                    <a:pt x="0" y="0"/>
                  </a:cubicBez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grpSp>
      <p:grpSp>
        <p:nvGrpSpPr>
          <p:cNvPr id="411" name="Group 1585"/>
          <p:cNvGrpSpPr>
            <a:grpSpLocks/>
          </p:cNvGrpSpPr>
          <p:nvPr userDrawn="1"/>
        </p:nvGrpSpPr>
        <p:grpSpPr bwMode="auto">
          <a:xfrm>
            <a:off x="438151" y="295275"/>
            <a:ext cx="303213" cy="430213"/>
            <a:chOff x="276" y="186"/>
            <a:chExt cx="191" cy="271"/>
          </a:xfrm>
        </p:grpSpPr>
        <p:sp>
          <p:nvSpPr>
            <p:cNvPr id="412" name="Freeform 1385"/>
            <p:cNvSpPr>
              <a:spLocks/>
            </p:cNvSpPr>
            <p:nvPr userDrawn="1"/>
          </p:nvSpPr>
          <p:spPr bwMode="auto">
            <a:xfrm>
              <a:off x="299" y="207"/>
              <a:ext cx="1" cy="1"/>
            </a:xfrm>
            <a:custGeom>
              <a:avLst/>
              <a:gdLst>
                <a:gd name="T0" fmla="*/ 0 w 1"/>
                <a:gd name="T1" fmla="*/ 0 h 3"/>
                <a:gd name="T2" fmla="*/ 0 w 1"/>
                <a:gd name="T3" fmla="*/ 0 h 3"/>
                <a:gd name="T4" fmla="*/ 1 w 1"/>
                <a:gd name="T5" fmla="*/ 2 h 3"/>
                <a:gd name="T6" fmla="*/ 0 w 1"/>
                <a:gd name="T7" fmla="*/ 3 h 3"/>
                <a:gd name="T8" fmla="*/ 0 w 1"/>
                <a:gd name="T9" fmla="*/ 0 h 3"/>
              </a:gdLst>
              <a:ahLst/>
              <a:cxnLst>
                <a:cxn ang="0">
                  <a:pos x="T0" y="T1"/>
                </a:cxn>
                <a:cxn ang="0">
                  <a:pos x="T2" y="T3"/>
                </a:cxn>
                <a:cxn ang="0">
                  <a:pos x="T4" y="T5"/>
                </a:cxn>
                <a:cxn ang="0">
                  <a:pos x="T6" y="T7"/>
                </a:cxn>
                <a:cxn ang="0">
                  <a:pos x="T8" y="T9"/>
                </a:cxn>
              </a:cxnLst>
              <a:rect l="0" t="0" r="r" b="b"/>
              <a:pathLst>
                <a:path w="1" h="3">
                  <a:moveTo>
                    <a:pt x="0" y="0"/>
                  </a:moveTo>
                  <a:lnTo>
                    <a:pt x="0" y="0"/>
                  </a:lnTo>
                  <a:lnTo>
                    <a:pt x="1" y="2"/>
                  </a:lnTo>
                  <a:lnTo>
                    <a:pt x="0" y="3"/>
                  </a:lnTo>
                  <a:cubicBezTo>
                    <a:pt x="1" y="2"/>
                    <a:pt x="1" y="1"/>
                    <a:pt x="0" y="0"/>
                  </a:cubicBez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413" name="Freeform 1386"/>
            <p:cNvSpPr>
              <a:spLocks/>
            </p:cNvSpPr>
            <p:nvPr userDrawn="1"/>
          </p:nvSpPr>
          <p:spPr bwMode="auto">
            <a:xfrm>
              <a:off x="297" y="207"/>
              <a:ext cx="1" cy="1"/>
            </a:xfrm>
            <a:custGeom>
              <a:avLst/>
              <a:gdLst>
                <a:gd name="T0" fmla="*/ 0 w 1"/>
                <a:gd name="T1" fmla="*/ 0 h 3"/>
                <a:gd name="T2" fmla="*/ 0 w 1"/>
                <a:gd name="T3" fmla="*/ 0 h 3"/>
                <a:gd name="T4" fmla="*/ 1 w 1"/>
                <a:gd name="T5" fmla="*/ 2 h 3"/>
                <a:gd name="T6" fmla="*/ 0 w 1"/>
                <a:gd name="T7" fmla="*/ 3 h 3"/>
                <a:gd name="T8" fmla="*/ 0 w 1"/>
                <a:gd name="T9" fmla="*/ 0 h 3"/>
              </a:gdLst>
              <a:ahLst/>
              <a:cxnLst>
                <a:cxn ang="0">
                  <a:pos x="T0" y="T1"/>
                </a:cxn>
                <a:cxn ang="0">
                  <a:pos x="T2" y="T3"/>
                </a:cxn>
                <a:cxn ang="0">
                  <a:pos x="T4" y="T5"/>
                </a:cxn>
                <a:cxn ang="0">
                  <a:pos x="T6" y="T7"/>
                </a:cxn>
                <a:cxn ang="0">
                  <a:pos x="T8" y="T9"/>
                </a:cxn>
              </a:cxnLst>
              <a:rect l="0" t="0" r="r" b="b"/>
              <a:pathLst>
                <a:path w="1" h="3">
                  <a:moveTo>
                    <a:pt x="0" y="0"/>
                  </a:moveTo>
                  <a:lnTo>
                    <a:pt x="0" y="0"/>
                  </a:lnTo>
                  <a:lnTo>
                    <a:pt x="1" y="2"/>
                  </a:lnTo>
                  <a:lnTo>
                    <a:pt x="0" y="3"/>
                  </a:lnTo>
                  <a:cubicBezTo>
                    <a:pt x="0" y="2"/>
                    <a:pt x="0" y="1"/>
                    <a:pt x="0" y="0"/>
                  </a:cubicBez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414" name="Freeform 1387"/>
            <p:cNvSpPr>
              <a:spLocks/>
            </p:cNvSpPr>
            <p:nvPr userDrawn="1"/>
          </p:nvSpPr>
          <p:spPr bwMode="auto">
            <a:xfrm>
              <a:off x="294" y="206"/>
              <a:ext cx="1" cy="2"/>
            </a:xfrm>
            <a:custGeom>
              <a:avLst/>
              <a:gdLst>
                <a:gd name="T0" fmla="*/ 1 w 2"/>
                <a:gd name="T1" fmla="*/ 0 h 3"/>
                <a:gd name="T2" fmla="*/ 1 w 2"/>
                <a:gd name="T3" fmla="*/ 0 h 3"/>
                <a:gd name="T4" fmla="*/ 2 w 2"/>
                <a:gd name="T5" fmla="*/ 2 h 3"/>
                <a:gd name="T6" fmla="*/ 0 w 2"/>
                <a:gd name="T7" fmla="*/ 3 h 3"/>
                <a:gd name="T8" fmla="*/ 1 w 2"/>
                <a:gd name="T9" fmla="*/ 0 h 3"/>
              </a:gdLst>
              <a:ahLst/>
              <a:cxnLst>
                <a:cxn ang="0">
                  <a:pos x="T0" y="T1"/>
                </a:cxn>
                <a:cxn ang="0">
                  <a:pos x="T2" y="T3"/>
                </a:cxn>
                <a:cxn ang="0">
                  <a:pos x="T4" y="T5"/>
                </a:cxn>
                <a:cxn ang="0">
                  <a:pos x="T6" y="T7"/>
                </a:cxn>
                <a:cxn ang="0">
                  <a:pos x="T8" y="T9"/>
                </a:cxn>
              </a:cxnLst>
              <a:rect l="0" t="0" r="r" b="b"/>
              <a:pathLst>
                <a:path w="2" h="3">
                  <a:moveTo>
                    <a:pt x="1" y="0"/>
                  </a:moveTo>
                  <a:lnTo>
                    <a:pt x="1" y="0"/>
                  </a:lnTo>
                  <a:lnTo>
                    <a:pt x="2" y="2"/>
                  </a:lnTo>
                  <a:lnTo>
                    <a:pt x="0" y="3"/>
                  </a:lnTo>
                  <a:cubicBezTo>
                    <a:pt x="1" y="2"/>
                    <a:pt x="1" y="1"/>
                    <a:pt x="1" y="0"/>
                  </a:cubicBez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415" name="Freeform 1388"/>
            <p:cNvSpPr>
              <a:spLocks/>
            </p:cNvSpPr>
            <p:nvPr userDrawn="1"/>
          </p:nvSpPr>
          <p:spPr bwMode="auto">
            <a:xfrm>
              <a:off x="296" y="205"/>
              <a:ext cx="0" cy="1"/>
            </a:xfrm>
            <a:custGeom>
              <a:avLst/>
              <a:gdLst>
                <a:gd name="T0" fmla="*/ 0 w 1"/>
                <a:gd name="T1" fmla="*/ 0 h 3"/>
                <a:gd name="T2" fmla="*/ 0 w 1"/>
                <a:gd name="T3" fmla="*/ 0 h 3"/>
                <a:gd name="T4" fmla="*/ 1 w 1"/>
                <a:gd name="T5" fmla="*/ 1 h 3"/>
                <a:gd name="T6" fmla="*/ 0 w 1"/>
                <a:gd name="T7" fmla="*/ 3 h 3"/>
                <a:gd name="T8" fmla="*/ 0 w 1"/>
                <a:gd name="T9" fmla="*/ 0 h 3"/>
              </a:gdLst>
              <a:ahLst/>
              <a:cxnLst>
                <a:cxn ang="0">
                  <a:pos x="T0" y="T1"/>
                </a:cxn>
                <a:cxn ang="0">
                  <a:pos x="T2" y="T3"/>
                </a:cxn>
                <a:cxn ang="0">
                  <a:pos x="T4" y="T5"/>
                </a:cxn>
                <a:cxn ang="0">
                  <a:pos x="T6" y="T7"/>
                </a:cxn>
                <a:cxn ang="0">
                  <a:pos x="T8" y="T9"/>
                </a:cxn>
              </a:cxnLst>
              <a:rect l="0" t="0" r="r" b="b"/>
              <a:pathLst>
                <a:path w="1" h="3">
                  <a:moveTo>
                    <a:pt x="0" y="0"/>
                  </a:moveTo>
                  <a:lnTo>
                    <a:pt x="0" y="0"/>
                  </a:lnTo>
                  <a:lnTo>
                    <a:pt x="1" y="1"/>
                  </a:lnTo>
                  <a:lnTo>
                    <a:pt x="0" y="3"/>
                  </a:lnTo>
                  <a:cubicBezTo>
                    <a:pt x="0" y="2"/>
                    <a:pt x="0" y="1"/>
                    <a:pt x="0" y="0"/>
                  </a:cubicBez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416" name="Freeform 1389"/>
            <p:cNvSpPr>
              <a:spLocks/>
            </p:cNvSpPr>
            <p:nvPr userDrawn="1"/>
          </p:nvSpPr>
          <p:spPr bwMode="auto">
            <a:xfrm>
              <a:off x="294" y="203"/>
              <a:ext cx="1" cy="2"/>
            </a:xfrm>
            <a:custGeom>
              <a:avLst/>
              <a:gdLst>
                <a:gd name="T0" fmla="*/ 0 w 1"/>
                <a:gd name="T1" fmla="*/ 0 h 3"/>
                <a:gd name="T2" fmla="*/ 0 w 1"/>
                <a:gd name="T3" fmla="*/ 0 h 3"/>
                <a:gd name="T4" fmla="*/ 1 w 1"/>
                <a:gd name="T5" fmla="*/ 2 h 3"/>
                <a:gd name="T6" fmla="*/ 0 w 1"/>
                <a:gd name="T7" fmla="*/ 3 h 3"/>
                <a:gd name="T8" fmla="*/ 0 w 1"/>
                <a:gd name="T9" fmla="*/ 0 h 3"/>
              </a:gdLst>
              <a:ahLst/>
              <a:cxnLst>
                <a:cxn ang="0">
                  <a:pos x="T0" y="T1"/>
                </a:cxn>
                <a:cxn ang="0">
                  <a:pos x="T2" y="T3"/>
                </a:cxn>
                <a:cxn ang="0">
                  <a:pos x="T4" y="T5"/>
                </a:cxn>
                <a:cxn ang="0">
                  <a:pos x="T6" y="T7"/>
                </a:cxn>
                <a:cxn ang="0">
                  <a:pos x="T8" y="T9"/>
                </a:cxn>
              </a:cxnLst>
              <a:rect l="0" t="0" r="r" b="b"/>
              <a:pathLst>
                <a:path w="1" h="3">
                  <a:moveTo>
                    <a:pt x="0" y="0"/>
                  </a:moveTo>
                  <a:lnTo>
                    <a:pt x="0" y="0"/>
                  </a:lnTo>
                  <a:lnTo>
                    <a:pt x="1" y="2"/>
                  </a:lnTo>
                  <a:lnTo>
                    <a:pt x="0" y="3"/>
                  </a:lnTo>
                  <a:cubicBezTo>
                    <a:pt x="0" y="2"/>
                    <a:pt x="0" y="1"/>
                    <a:pt x="0" y="0"/>
                  </a:cubicBez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417" name="Freeform 1390"/>
            <p:cNvSpPr>
              <a:spLocks/>
            </p:cNvSpPr>
            <p:nvPr userDrawn="1"/>
          </p:nvSpPr>
          <p:spPr bwMode="auto">
            <a:xfrm>
              <a:off x="297" y="200"/>
              <a:ext cx="1" cy="1"/>
            </a:xfrm>
            <a:custGeom>
              <a:avLst/>
              <a:gdLst>
                <a:gd name="T0" fmla="*/ 0 w 2"/>
                <a:gd name="T1" fmla="*/ 0 h 3"/>
                <a:gd name="T2" fmla="*/ 0 w 2"/>
                <a:gd name="T3" fmla="*/ 0 h 3"/>
                <a:gd name="T4" fmla="*/ 2 w 2"/>
                <a:gd name="T5" fmla="*/ 2 h 3"/>
                <a:gd name="T6" fmla="*/ 0 w 2"/>
                <a:gd name="T7" fmla="*/ 3 h 3"/>
                <a:gd name="T8" fmla="*/ 0 w 2"/>
                <a:gd name="T9" fmla="*/ 0 h 3"/>
              </a:gdLst>
              <a:ahLst/>
              <a:cxnLst>
                <a:cxn ang="0">
                  <a:pos x="T0" y="T1"/>
                </a:cxn>
                <a:cxn ang="0">
                  <a:pos x="T2" y="T3"/>
                </a:cxn>
                <a:cxn ang="0">
                  <a:pos x="T4" y="T5"/>
                </a:cxn>
                <a:cxn ang="0">
                  <a:pos x="T6" y="T7"/>
                </a:cxn>
                <a:cxn ang="0">
                  <a:pos x="T8" y="T9"/>
                </a:cxn>
              </a:cxnLst>
              <a:rect l="0" t="0" r="r" b="b"/>
              <a:pathLst>
                <a:path w="2" h="3">
                  <a:moveTo>
                    <a:pt x="0" y="0"/>
                  </a:moveTo>
                  <a:lnTo>
                    <a:pt x="0" y="0"/>
                  </a:lnTo>
                  <a:lnTo>
                    <a:pt x="2" y="2"/>
                  </a:lnTo>
                  <a:lnTo>
                    <a:pt x="0" y="3"/>
                  </a:lnTo>
                  <a:cubicBezTo>
                    <a:pt x="1" y="2"/>
                    <a:pt x="1" y="1"/>
                    <a:pt x="0" y="0"/>
                  </a:cubicBez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418" name="Freeform 1391"/>
            <p:cNvSpPr>
              <a:spLocks/>
            </p:cNvSpPr>
            <p:nvPr userDrawn="1"/>
          </p:nvSpPr>
          <p:spPr bwMode="auto">
            <a:xfrm>
              <a:off x="298" y="201"/>
              <a:ext cx="1" cy="2"/>
            </a:xfrm>
            <a:custGeom>
              <a:avLst/>
              <a:gdLst>
                <a:gd name="T0" fmla="*/ 0 w 1"/>
                <a:gd name="T1" fmla="*/ 0 h 3"/>
                <a:gd name="T2" fmla="*/ 0 w 1"/>
                <a:gd name="T3" fmla="*/ 0 h 3"/>
                <a:gd name="T4" fmla="*/ 1 w 1"/>
                <a:gd name="T5" fmla="*/ 2 h 3"/>
                <a:gd name="T6" fmla="*/ 0 w 1"/>
                <a:gd name="T7" fmla="*/ 3 h 3"/>
                <a:gd name="T8" fmla="*/ 0 w 1"/>
                <a:gd name="T9" fmla="*/ 0 h 3"/>
              </a:gdLst>
              <a:ahLst/>
              <a:cxnLst>
                <a:cxn ang="0">
                  <a:pos x="T0" y="T1"/>
                </a:cxn>
                <a:cxn ang="0">
                  <a:pos x="T2" y="T3"/>
                </a:cxn>
                <a:cxn ang="0">
                  <a:pos x="T4" y="T5"/>
                </a:cxn>
                <a:cxn ang="0">
                  <a:pos x="T6" y="T7"/>
                </a:cxn>
                <a:cxn ang="0">
                  <a:pos x="T8" y="T9"/>
                </a:cxn>
              </a:cxnLst>
              <a:rect l="0" t="0" r="r" b="b"/>
              <a:pathLst>
                <a:path w="1" h="3">
                  <a:moveTo>
                    <a:pt x="0" y="0"/>
                  </a:moveTo>
                  <a:lnTo>
                    <a:pt x="0" y="0"/>
                  </a:lnTo>
                  <a:lnTo>
                    <a:pt x="1" y="2"/>
                  </a:lnTo>
                  <a:lnTo>
                    <a:pt x="0" y="3"/>
                  </a:lnTo>
                  <a:cubicBezTo>
                    <a:pt x="0" y="2"/>
                    <a:pt x="0" y="1"/>
                    <a:pt x="0" y="0"/>
                  </a:cubicBez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419" name="Freeform 1392"/>
            <p:cNvSpPr>
              <a:spLocks/>
            </p:cNvSpPr>
            <p:nvPr userDrawn="1"/>
          </p:nvSpPr>
          <p:spPr bwMode="auto">
            <a:xfrm>
              <a:off x="300" y="204"/>
              <a:ext cx="0" cy="1"/>
            </a:xfrm>
            <a:custGeom>
              <a:avLst/>
              <a:gdLst>
                <a:gd name="T0" fmla="*/ 0 w 1"/>
                <a:gd name="T1" fmla="*/ 0 h 3"/>
                <a:gd name="T2" fmla="*/ 0 w 1"/>
                <a:gd name="T3" fmla="*/ 0 h 3"/>
                <a:gd name="T4" fmla="*/ 1 w 1"/>
                <a:gd name="T5" fmla="*/ 1 h 3"/>
                <a:gd name="T6" fmla="*/ 0 w 1"/>
                <a:gd name="T7" fmla="*/ 3 h 3"/>
                <a:gd name="T8" fmla="*/ 0 w 1"/>
                <a:gd name="T9" fmla="*/ 0 h 3"/>
              </a:gdLst>
              <a:ahLst/>
              <a:cxnLst>
                <a:cxn ang="0">
                  <a:pos x="T0" y="T1"/>
                </a:cxn>
                <a:cxn ang="0">
                  <a:pos x="T2" y="T3"/>
                </a:cxn>
                <a:cxn ang="0">
                  <a:pos x="T4" y="T5"/>
                </a:cxn>
                <a:cxn ang="0">
                  <a:pos x="T6" y="T7"/>
                </a:cxn>
                <a:cxn ang="0">
                  <a:pos x="T8" y="T9"/>
                </a:cxn>
              </a:cxnLst>
              <a:rect l="0" t="0" r="r" b="b"/>
              <a:pathLst>
                <a:path w="1" h="3">
                  <a:moveTo>
                    <a:pt x="0" y="0"/>
                  </a:moveTo>
                  <a:lnTo>
                    <a:pt x="0" y="0"/>
                  </a:lnTo>
                  <a:lnTo>
                    <a:pt x="1" y="1"/>
                  </a:lnTo>
                  <a:lnTo>
                    <a:pt x="0" y="3"/>
                  </a:lnTo>
                  <a:cubicBezTo>
                    <a:pt x="0" y="2"/>
                    <a:pt x="0" y="1"/>
                    <a:pt x="0" y="0"/>
                  </a:cubicBez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420" name="Freeform 1393"/>
            <p:cNvSpPr>
              <a:spLocks/>
            </p:cNvSpPr>
            <p:nvPr userDrawn="1"/>
          </p:nvSpPr>
          <p:spPr bwMode="auto">
            <a:xfrm>
              <a:off x="298" y="208"/>
              <a:ext cx="0" cy="2"/>
            </a:xfrm>
            <a:custGeom>
              <a:avLst/>
              <a:gdLst>
                <a:gd name="T0" fmla="*/ 0 w 1"/>
                <a:gd name="T1" fmla="*/ 0 h 3"/>
                <a:gd name="T2" fmla="*/ 0 w 1"/>
                <a:gd name="T3" fmla="*/ 0 h 3"/>
                <a:gd name="T4" fmla="*/ 1 w 1"/>
                <a:gd name="T5" fmla="*/ 2 h 3"/>
                <a:gd name="T6" fmla="*/ 0 w 1"/>
                <a:gd name="T7" fmla="*/ 3 h 3"/>
                <a:gd name="T8" fmla="*/ 0 w 1"/>
                <a:gd name="T9" fmla="*/ 0 h 3"/>
              </a:gdLst>
              <a:ahLst/>
              <a:cxnLst>
                <a:cxn ang="0">
                  <a:pos x="T0" y="T1"/>
                </a:cxn>
                <a:cxn ang="0">
                  <a:pos x="T2" y="T3"/>
                </a:cxn>
                <a:cxn ang="0">
                  <a:pos x="T4" y="T5"/>
                </a:cxn>
                <a:cxn ang="0">
                  <a:pos x="T6" y="T7"/>
                </a:cxn>
                <a:cxn ang="0">
                  <a:pos x="T8" y="T9"/>
                </a:cxn>
              </a:cxnLst>
              <a:rect l="0" t="0" r="r" b="b"/>
              <a:pathLst>
                <a:path w="1" h="3">
                  <a:moveTo>
                    <a:pt x="0" y="0"/>
                  </a:moveTo>
                  <a:lnTo>
                    <a:pt x="0" y="0"/>
                  </a:lnTo>
                  <a:lnTo>
                    <a:pt x="1" y="2"/>
                  </a:lnTo>
                  <a:lnTo>
                    <a:pt x="0" y="3"/>
                  </a:lnTo>
                  <a:cubicBezTo>
                    <a:pt x="1" y="2"/>
                    <a:pt x="1" y="2"/>
                    <a:pt x="0" y="0"/>
                  </a:cubicBez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421" name="Freeform 1394"/>
            <p:cNvSpPr>
              <a:spLocks/>
            </p:cNvSpPr>
            <p:nvPr userDrawn="1"/>
          </p:nvSpPr>
          <p:spPr bwMode="auto">
            <a:xfrm>
              <a:off x="298" y="211"/>
              <a:ext cx="0" cy="2"/>
            </a:xfrm>
            <a:custGeom>
              <a:avLst/>
              <a:gdLst>
                <a:gd name="T0" fmla="*/ 0 w 1"/>
                <a:gd name="T1" fmla="*/ 0 h 3"/>
                <a:gd name="T2" fmla="*/ 0 w 1"/>
                <a:gd name="T3" fmla="*/ 0 h 3"/>
                <a:gd name="T4" fmla="*/ 1 w 1"/>
                <a:gd name="T5" fmla="*/ 2 h 3"/>
                <a:gd name="T6" fmla="*/ 0 w 1"/>
                <a:gd name="T7" fmla="*/ 3 h 3"/>
                <a:gd name="T8" fmla="*/ 0 w 1"/>
                <a:gd name="T9" fmla="*/ 0 h 3"/>
              </a:gdLst>
              <a:ahLst/>
              <a:cxnLst>
                <a:cxn ang="0">
                  <a:pos x="T0" y="T1"/>
                </a:cxn>
                <a:cxn ang="0">
                  <a:pos x="T2" y="T3"/>
                </a:cxn>
                <a:cxn ang="0">
                  <a:pos x="T4" y="T5"/>
                </a:cxn>
                <a:cxn ang="0">
                  <a:pos x="T6" y="T7"/>
                </a:cxn>
                <a:cxn ang="0">
                  <a:pos x="T8" y="T9"/>
                </a:cxn>
              </a:cxnLst>
              <a:rect l="0" t="0" r="r" b="b"/>
              <a:pathLst>
                <a:path w="1" h="3">
                  <a:moveTo>
                    <a:pt x="0" y="0"/>
                  </a:moveTo>
                  <a:lnTo>
                    <a:pt x="0" y="0"/>
                  </a:lnTo>
                  <a:lnTo>
                    <a:pt x="1" y="2"/>
                  </a:lnTo>
                  <a:lnTo>
                    <a:pt x="0" y="3"/>
                  </a:lnTo>
                  <a:cubicBezTo>
                    <a:pt x="1" y="2"/>
                    <a:pt x="1" y="1"/>
                    <a:pt x="0" y="0"/>
                  </a:cubicBez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422" name="Freeform 1395"/>
            <p:cNvSpPr>
              <a:spLocks/>
            </p:cNvSpPr>
            <p:nvPr userDrawn="1"/>
          </p:nvSpPr>
          <p:spPr bwMode="auto">
            <a:xfrm>
              <a:off x="293" y="208"/>
              <a:ext cx="1" cy="1"/>
            </a:xfrm>
            <a:custGeom>
              <a:avLst/>
              <a:gdLst>
                <a:gd name="T0" fmla="*/ 0 w 1"/>
                <a:gd name="T1" fmla="*/ 0 h 2"/>
                <a:gd name="T2" fmla="*/ 0 w 1"/>
                <a:gd name="T3" fmla="*/ 0 h 2"/>
                <a:gd name="T4" fmla="*/ 1 w 1"/>
                <a:gd name="T5" fmla="*/ 1 h 2"/>
                <a:gd name="T6" fmla="*/ 0 w 1"/>
                <a:gd name="T7" fmla="*/ 2 h 2"/>
                <a:gd name="T8" fmla="*/ 0 w 1"/>
                <a:gd name="T9" fmla="*/ 0 h 2"/>
              </a:gdLst>
              <a:ahLst/>
              <a:cxnLst>
                <a:cxn ang="0">
                  <a:pos x="T0" y="T1"/>
                </a:cxn>
                <a:cxn ang="0">
                  <a:pos x="T2" y="T3"/>
                </a:cxn>
                <a:cxn ang="0">
                  <a:pos x="T4" y="T5"/>
                </a:cxn>
                <a:cxn ang="0">
                  <a:pos x="T6" y="T7"/>
                </a:cxn>
                <a:cxn ang="0">
                  <a:pos x="T8" y="T9"/>
                </a:cxn>
              </a:cxnLst>
              <a:rect l="0" t="0" r="r" b="b"/>
              <a:pathLst>
                <a:path w="1" h="2">
                  <a:moveTo>
                    <a:pt x="0" y="0"/>
                  </a:moveTo>
                  <a:lnTo>
                    <a:pt x="0" y="0"/>
                  </a:lnTo>
                  <a:lnTo>
                    <a:pt x="1" y="1"/>
                  </a:lnTo>
                  <a:lnTo>
                    <a:pt x="0" y="2"/>
                  </a:lnTo>
                  <a:cubicBezTo>
                    <a:pt x="0" y="2"/>
                    <a:pt x="0" y="1"/>
                    <a:pt x="0" y="0"/>
                  </a:cubicBez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423" name="Freeform 1396"/>
            <p:cNvSpPr>
              <a:spLocks/>
            </p:cNvSpPr>
            <p:nvPr userDrawn="1"/>
          </p:nvSpPr>
          <p:spPr bwMode="auto">
            <a:xfrm>
              <a:off x="297" y="210"/>
              <a:ext cx="0" cy="1"/>
            </a:xfrm>
            <a:custGeom>
              <a:avLst/>
              <a:gdLst>
                <a:gd name="T0" fmla="*/ 0 w 1"/>
                <a:gd name="T1" fmla="*/ 0 h 3"/>
                <a:gd name="T2" fmla="*/ 0 w 1"/>
                <a:gd name="T3" fmla="*/ 0 h 3"/>
                <a:gd name="T4" fmla="*/ 1 w 1"/>
                <a:gd name="T5" fmla="*/ 2 h 3"/>
                <a:gd name="T6" fmla="*/ 0 w 1"/>
                <a:gd name="T7" fmla="*/ 3 h 3"/>
                <a:gd name="T8" fmla="*/ 0 w 1"/>
                <a:gd name="T9" fmla="*/ 0 h 3"/>
              </a:gdLst>
              <a:ahLst/>
              <a:cxnLst>
                <a:cxn ang="0">
                  <a:pos x="T0" y="T1"/>
                </a:cxn>
                <a:cxn ang="0">
                  <a:pos x="T2" y="T3"/>
                </a:cxn>
                <a:cxn ang="0">
                  <a:pos x="T4" y="T5"/>
                </a:cxn>
                <a:cxn ang="0">
                  <a:pos x="T6" y="T7"/>
                </a:cxn>
                <a:cxn ang="0">
                  <a:pos x="T8" y="T9"/>
                </a:cxn>
              </a:cxnLst>
              <a:rect l="0" t="0" r="r" b="b"/>
              <a:pathLst>
                <a:path w="1" h="3">
                  <a:moveTo>
                    <a:pt x="0" y="0"/>
                  </a:moveTo>
                  <a:lnTo>
                    <a:pt x="0" y="0"/>
                  </a:lnTo>
                  <a:lnTo>
                    <a:pt x="1" y="2"/>
                  </a:lnTo>
                  <a:lnTo>
                    <a:pt x="0" y="3"/>
                  </a:lnTo>
                  <a:cubicBezTo>
                    <a:pt x="0" y="2"/>
                    <a:pt x="1" y="2"/>
                    <a:pt x="0" y="0"/>
                  </a:cubicBez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424" name="Freeform 1397"/>
            <p:cNvSpPr>
              <a:spLocks/>
            </p:cNvSpPr>
            <p:nvPr userDrawn="1"/>
          </p:nvSpPr>
          <p:spPr bwMode="auto">
            <a:xfrm>
              <a:off x="294" y="214"/>
              <a:ext cx="3" cy="0"/>
            </a:xfrm>
            <a:custGeom>
              <a:avLst/>
              <a:gdLst>
                <a:gd name="T0" fmla="*/ 0 w 6"/>
                <a:gd name="T1" fmla="*/ 1 h 1"/>
                <a:gd name="T2" fmla="*/ 0 w 6"/>
                <a:gd name="T3" fmla="*/ 1 h 1"/>
                <a:gd name="T4" fmla="*/ 1 w 6"/>
                <a:gd name="T5" fmla="*/ 0 h 1"/>
                <a:gd name="T6" fmla="*/ 6 w 6"/>
                <a:gd name="T7" fmla="*/ 1 h 1"/>
                <a:gd name="T8" fmla="*/ 0 w 6"/>
                <a:gd name="T9" fmla="*/ 1 h 1"/>
              </a:gdLst>
              <a:ahLst/>
              <a:cxnLst>
                <a:cxn ang="0">
                  <a:pos x="T0" y="T1"/>
                </a:cxn>
                <a:cxn ang="0">
                  <a:pos x="T2" y="T3"/>
                </a:cxn>
                <a:cxn ang="0">
                  <a:pos x="T4" y="T5"/>
                </a:cxn>
                <a:cxn ang="0">
                  <a:pos x="T6" y="T7"/>
                </a:cxn>
                <a:cxn ang="0">
                  <a:pos x="T8" y="T9"/>
                </a:cxn>
              </a:cxnLst>
              <a:rect l="0" t="0" r="r" b="b"/>
              <a:pathLst>
                <a:path w="6" h="1">
                  <a:moveTo>
                    <a:pt x="0" y="1"/>
                  </a:moveTo>
                  <a:lnTo>
                    <a:pt x="0" y="1"/>
                  </a:lnTo>
                  <a:cubicBezTo>
                    <a:pt x="1" y="1"/>
                    <a:pt x="1" y="1"/>
                    <a:pt x="1" y="0"/>
                  </a:cubicBezTo>
                  <a:cubicBezTo>
                    <a:pt x="3" y="0"/>
                    <a:pt x="4" y="1"/>
                    <a:pt x="6" y="1"/>
                  </a:cubicBezTo>
                  <a:cubicBezTo>
                    <a:pt x="4" y="1"/>
                    <a:pt x="2" y="1"/>
                    <a:pt x="0" y="1"/>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425" name="Freeform 1398"/>
            <p:cNvSpPr>
              <a:spLocks/>
            </p:cNvSpPr>
            <p:nvPr userDrawn="1"/>
          </p:nvSpPr>
          <p:spPr bwMode="auto">
            <a:xfrm>
              <a:off x="293" y="209"/>
              <a:ext cx="3" cy="2"/>
            </a:xfrm>
            <a:custGeom>
              <a:avLst/>
              <a:gdLst>
                <a:gd name="T0" fmla="*/ 0 w 8"/>
                <a:gd name="T1" fmla="*/ 4 h 5"/>
                <a:gd name="T2" fmla="*/ 0 w 8"/>
                <a:gd name="T3" fmla="*/ 4 h 5"/>
                <a:gd name="T4" fmla="*/ 8 w 8"/>
                <a:gd name="T5" fmla="*/ 0 h 5"/>
                <a:gd name="T6" fmla="*/ 4 w 8"/>
                <a:gd name="T7" fmla="*/ 5 h 5"/>
                <a:gd name="T8" fmla="*/ 2 w 8"/>
                <a:gd name="T9" fmla="*/ 5 h 5"/>
                <a:gd name="T10" fmla="*/ 3 w 8"/>
                <a:gd name="T11" fmla="*/ 4 h 5"/>
                <a:gd name="T12" fmla="*/ 2 w 8"/>
                <a:gd name="T13" fmla="*/ 4 h 5"/>
                <a:gd name="T14" fmla="*/ 0 w 8"/>
                <a:gd name="T15" fmla="*/ 4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5">
                  <a:moveTo>
                    <a:pt x="0" y="4"/>
                  </a:moveTo>
                  <a:lnTo>
                    <a:pt x="0" y="4"/>
                  </a:lnTo>
                  <a:cubicBezTo>
                    <a:pt x="2" y="2"/>
                    <a:pt x="5" y="1"/>
                    <a:pt x="8" y="0"/>
                  </a:cubicBezTo>
                  <a:cubicBezTo>
                    <a:pt x="7" y="2"/>
                    <a:pt x="6" y="4"/>
                    <a:pt x="4" y="5"/>
                  </a:cubicBezTo>
                  <a:cubicBezTo>
                    <a:pt x="4" y="5"/>
                    <a:pt x="3" y="5"/>
                    <a:pt x="2" y="5"/>
                  </a:cubicBezTo>
                  <a:cubicBezTo>
                    <a:pt x="2" y="5"/>
                    <a:pt x="2" y="4"/>
                    <a:pt x="3" y="4"/>
                  </a:cubicBezTo>
                  <a:lnTo>
                    <a:pt x="2" y="4"/>
                  </a:lnTo>
                  <a:cubicBezTo>
                    <a:pt x="2" y="4"/>
                    <a:pt x="1" y="4"/>
                    <a:pt x="0" y="4"/>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426" name="Freeform 1399"/>
            <p:cNvSpPr>
              <a:spLocks/>
            </p:cNvSpPr>
            <p:nvPr userDrawn="1"/>
          </p:nvSpPr>
          <p:spPr bwMode="auto">
            <a:xfrm>
              <a:off x="289" y="208"/>
              <a:ext cx="1" cy="2"/>
            </a:xfrm>
            <a:custGeom>
              <a:avLst/>
              <a:gdLst>
                <a:gd name="T0" fmla="*/ 2 w 2"/>
                <a:gd name="T1" fmla="*/ 0 h 3"/>
                <a:gd name="T2" fmla="*/ 2 w 2"/>
                <a:gd name="T3" fmla="*/ 0 h 3"/>
                <a:gd name="T4" fmla="*/ 2 w 2"/>
                <a:gd name="T5" fmla="*/ 2 h 3"/>
                <a:gd name="T6" fmla="*/ 1 w 2"/>
                <a:gd name="T7" fmla="*/ 3 h 3"/>
                <a:gd name="T8" fmla="*/ 0 w 2"/>
                <a:gd name="T9" fmla="*/ 2 h 3"/>
                <a:gd name="T10" fmla="*/ 2 w 2"/>
                <a:gd name="T11" fmla="*/ 0 h 3"/>
              </a:gdLst>
              <a:ahLst/>
              <a:cxnLst>
                <a:cxn ang="0">
                  <a:pos x="T0" y="T1"/>
                </a:cxn>
                <a:cxn ang="0">
                  <a:pos x="T2" y="T3"/>
                </a:cxn>
                <a:cxn ang="0">
                  <a:pos x="T4" y="T5"/>
                </a:cxn>
                <a:cxn ang="0">
                  <a:pos x="T6" y="T7"/>
                </a:cxn>
                <a:cxn ang="0">
                  <a:pos x="T8" y="T9"/>
                </a:cxn>
                <a:cxn ang="0">
                  <a:pos x="T10" y="T11"/>
                </a:cxn>
              </a:cxnLst>
              <a:rect l="0" t="0" r="r" b="b"/>
              <a:pathLst>
                <a:path w="2" h="3">
                  <a:moveTo>
                    <a:pt x="2" y="0"/>
                  </a:moveTo>
                  <a:lnTo>
                    <a:pt x="2" y="0"/>
                  </a:lnTo>
                  <a:cubicBezTo>
                    <a:pt x="2" y="1"/>
                    <a:pt x="2" y="1"/>
                    <a:pt x="2" y="2"/>
                  </a:cubicBezTo>
                  <a:cubicBezTo>
                    <a:pt x="1" y="2"/>
                    <a:pt x="1" y="3"/>
                    <a:pt x="1" y="3"/>
                  </a:cubicBezTo>
                  <a:cubicBezTo>
                    <a:pt x="1" y="3"/>
                    <a:pt x="1" y="2"/>
                    <a:pt x="0" y="2"/>
                  </a:cubicBezTo>
                  <a:cubicBezTo>
                    <a:pt x="1" y="1"/>
                    <a:pt x="1" y="1"/>
                    <a:pt x="2"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427" name="Freeform 1400"/>
            <p:cNvSpPr>
              <a:spLocks/>
            </p:cNvSpPr>
            <p:nvPr userDrawn="1"/>
          </p:nvSpPr>
          <p:spPr bwMode="auto">
            <a:xfrm>
              <a:off x="291" y="210"/>
              <a:ext cx="1" cy="1"/>
            </a:xfrm>
            <a:custGeom>
              <a:avLst/>
              <a:gdLst>
                <a:gd name="T0" fmla="*/ 3 w 3"/>
                <a:gd name="T1" fmla="*/ 0 h 4"/>
                <a:gd name="T2" fmla="*/ 3 w 3"/>
                <a:gd name="T3" fmla="*/ 0 h 4"/>
                <a:gd name="T4" fmla="*/ 2 w 3"/>
                <a:gd name="T5" fmla="*/ 3 h 4"/>
                <a:gd name="T6" fmla="*/ 0 w 3"/>
                <a:gd name="T7" fmla="*/ 4 h 4"/>
                <a:gd name="T8" fmla="*/ 1 w 3"/>
                <a:gd name="T9" fmla="*/ 1 h 4"/>
                <a:gd name="T10" fmla="*/ 3 w 3"/>
                <a:gd name="T11" fmla="*/ 0 h 4"/>
              </a:gdLst>
              <a:ahLst/>
              <a:cxnLst>
                <a:cxn ang="0">
                  <a:pos x="T0" y="T1"/>
                </a:cxn>
                <a:cxn ang="0">
                  <a:pos x="T2" y="T3"/>
                </a:cxn>
                <a:cxn ang="0">
                  <a:pos x="T4" y="T5"/>
                </a:cxn>
                <a:cxn ang="0">
                  <a:pos x="T6" y="T7"/>
                </a:cxn>
                <a:cxn ang="0">
                  <a:pos x="T8" y="T9"/>
                </a:cxn>
                <a:cxn ang="0">
                  <a:pos x="T10" y="T11"/>
                </a:cxn>
              </a:cxnLst>
              <a:rect l="0" t="0" r="r" b="b"/>
              <a:pathLst>
                <a:path w="3" h="4">
                  <a:moveTo>
                    <a:pt x="3" y="0"/>
                  </a:moveTo>
                  <a:lnTo>
                    <a:pt x="3" y="0"/>
                  </a:lnTo>
                  <a:cubicBezTo>
                    <a:pt x="2" y="1"/>
                    <a:pt x="2" y="2"/>
                    <a:pt x="2" y="3"/>
                  </a:cubicBezTo>
                  <a:cubicBezTo>
                    <a:pt x="1" y="3"/>
                    <a:pt x="1" y="4"/>
                    <a:pt x="0" y="4"/>
                  </a:cubicBezTo>
                  <a:cubicBezTo>
                    <a:pt x="1" y="3"/>
                    <a:pt x="1" y="2"/>
                    <a:pt x="1" y="1"/>
                  </a:cubicBezTo>
                  <a:cubicBezTo>
                    <a:pt x="2" y="1"/>
                    <a:pt x="2" y="0"/>
                    <a:pt x="3"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428" name="Freeform 1401"/>
            <p:cNvSpPr>
              <a:spLocks/>
            </p:cNvSpPr>
            <p:nvPr userDrawn="1"/>
          </p:nvSpPr>
          <p:spPr bwMode="auto">
            <a:xfrm>
              <a:off x="292" y="211"/>
              <a:ext cx="4" cy="2"/>
            </a:xfrm>
            <a:custGeom>
              <a:avLst/>
              <a:gdLst>
                <a:gd name="T0" fmla="*/ 2 w 8"/>
                <a:gd name="T1" fmla="*/ 1 h 4"/>
                <a:gd name="T2" fmla="*/ 2 w 8"/>
                <a:gd name="T3" fmla="*/ 1 h 4"/>
                <a:gd name="T4" fmla="*/ 8 w 8"/>
                <a:gd name="T5" fmla="*/ 1 h 4"/>
                <a:gd name="T6" fmla="*/ 4 w 8"/>
                <a:gd name="T7" fmla="*/ 4 h 4"/>
                <a:gd name="T8" fmla="*/ 0 w 8"/>
                <a:gd name="T9" fmla="*/ 4 h 4"/>
                <a:gd name="T10" fmla="*/ 2 w 8"/>
                <a:gd name="T11" fmla="*/ 1 h 4"/>
              </a:gdLst>
              <a:ahLst/>
              <a:cxnLst>
                <a:cxn ang="0">
                  <a:pos x="T0" y="T1"/>
                </a:cxn>
                <a:cxn ang="0">
                  <a:pos x="T2" y="T3"/>
                </a:cxn>
                <a:cxn ang="0">
                  <a:pos x="T4" y="T5"/>
                </a:cxn>
                <a:cxn ang="0">
                  <a:pos x="T6" y="T7"/>
                </a:cxn>
                <a:cxn ang="0">
                  <a:pos x="T8" y="T9"/>
                </a:cxn>
                <a:cxn ang="0">
                  <a:pos x="T10" y="T11"/>
                </a:cxn>
              </a:cxnLst>
              <a:rect l="0" t="0" r="r" b="b"/>
              <a:pathLst>
                <a:path w="8" h="4">
                  <a:moveTo>
                    <a:pt x="2" y="1"/>
                  </a:moveTo>
                  <a:lnTo>
                    <a:pt x="2" y="1"/>
                  </a:lnTo>
                  <a:cubicBezTo>
                    <a:pt x="4" y="1"/>
                    <a:pt x="7" y="0"/>
                    <a:pt x="8" y="1"/>
                  </a:cubicBezTo>
                  <a:cubicBezTo>
                    <a:pt x="7" y="2"/>
                    <a:pt x="6" y="3"/>
                    <a:pt x="4" y="4"/>
                  </a:cubicBezTo>
                  <a:cubicBezTo>
                    <a:pt x="3" y="4"/>
                    <a:pt x="1" y="4"/>
                    <a:pt x="0" y="4"/>
                  </a:cubicBezTo>
                  <a:cubicBezTo>
                    <a:pt x="1" y="3"/>
                    <a:pt x="2" y="2"/>
                    <a:pt x="2" y="1"/>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429" name="Freeform 1402"/>
            <p:cNvSpPr>
              <a:spLocks/>
            </p:cNvSpPr>
            <p:nvPr userDrawn="1"/>
          </p:nvSpPr>
          <p:spPr bwMode="auto">
            <a:xfrm>
              <a:off x="289" y="208"/>
              <a:ext cx="2" cy="5"/>
            </a:xfrm>
            <a:custGeom>
              <a:avLst/>
              <a:gdLst>
                <a:gd name="T0" fmla="*/ 1 w 5"/>
                <a:gd name="T1" fmla="*/ 5 h 11"/>
                <a:gd name="T2" fmla="*/ 1 w 5"/>
                <a:gd name="T3" fmla="*/ 5 h 11"/>
                <a:gd name="T4" fmla="*/ 5 w 5"/>
                <a:gd name="T5" fmla="*/ 0 h 11"/>
                <a:gd name="T6" fmla="*/ 3 w 5"/>
                <a:gd name="T7" fmla="*/ 8 h 11"/>
                <a:gd name="T8" fmla="*/ 0 w 5"/>
                <a:gd name="T9" fmla="*/ 11 h 11"/>
                <a:gd name="T10" fmla="*/ 1 w 5"/>
                <a:gd name="T11" fmla="*/ 6 h 11"/>
                <a:gd name="T12" fmla="*/ 1 w 5"/>
                <a:gd name="T13" fmla="*/ 5 h 11"/>
              </a:gdLst>
              <a:ahLst/>
              <a:cxnLst>
                <a:cxn ang="0">
                  <a:pos x="T0" y="T1"/>
                </a:cxn>
                <a:cxn ang="0">
                  <a:pos x="T2" y="T3"/>
                </a:cxn>
                <a:cxn ang="0">
                  <a:pos x="T4" y="T5"/>
                </a:cxn>
                <a:cxn ang="0">
                  <a:pos x="T6" y="T7"/>
                </a:cxn>
                <a:cxn ang="0">
                  <a:pos x="T8" y="T9"/>
                </a:cxn>
                <a:cxn ang="0">
                  <a:pos x="T10" y="T11"/>
                </a:cxn>
                <a:cxn ang="0">
                  <a:pos x="T12" y="T13"/>
                </a:cxn>
              </a:cxnLst>
              <a:rect l="0" t="0" r="r" b="b"/>
              <a:pathLst>
                <a:path w="5" h="11">
                  <a:moveTo>
                    <a:pt x="1" y="5"/>
                  </a:moveTo>
                  <a:lnTo>
                    <a:pt x="1" y="5"/>
                  </a:lnTo>
                  <a:cubicBezTo>
                    <a:pt x="2" y="3"/>
                    <a:pt x="3" y="1"/>
                    <a:pt x="5" y="0"/>
                  </a:cubicBezTo>
                  <a:cubicBezTo>
                    <a:pt x="5" y="3"/>
                    <a:pt x="4" y="5"/>
                    <a:pt x="3" y="8"/>
                  </a:cubicBezTo>
                  <a:cubicBezTo>
                    <a:pt x="2" y="9"/>
                    <a:pt x="1" y="10"/>
                    <a:pt x="0" y="11"/>
                  </a:cubicBezTo>
                  <a:cubicBezTo>
                    <a:pt x="1" y="9"/>
                    <a:pt x="1" y="7"/>
                    <a:pt x="1" y="6"/>
                  </a:cubicBezTo>
                  <a:lnTo>
                    <a:pt x="1" y="5"/>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430" name="Freeform 1403"/>
            <p:cNvSpPr>
              <a:spLocks/>
            </p:cNvSpPr>
            <p:nvPr userDrawn="1"/>
          </p:nvSpPr>
          <p:spPr bwMode="auto">
            <a:xfrm>
              <a:off x="290" y="213"/>
              <a:ext cx="5" cy="1"/>
            </a:xfrm>
            <a:custGeom>
              <a:avLst/>
              <a:gdLst>
                <a:gd name="T0" fmla="*/ 11 w 11"/>
                <a:gd name="T1" fmla="*/ 1 h 3"/>
                <a:gd name="T2" fmla="*/ 11 w 11"/>
                <a:gd name="T3" fmla="*/ 1 h 3"/>
                <a:gd name="T4" fmla="*/ 7 w 11"/>
                <a:gd name="T5" fmla="*/ 3 h 3"/>
                <a:gd name="T6" fmla="*/ 1 w 11"/>
                <a:gd name="T7" fmla="*/ 3 h 3"/>
                <a:gd name="T8" fmla="*/ 0 w 11"/>
                <a:gd name="T9" fmla="*/ 3 h 3"/>
                <a:gd name="T10" fmla="*/ 11 w 11"/>
                <a:gd name="T11" fmla="*/ 1 h 3"/>
              </a:gdLst>
              <a:ahLst/>
              <a:cxnLst>
                <a:cxn ang="0">
                  <a:pos x="T0" y="T1"/>
                </a:cxn>
                <a:cxn ang="0">
                  <a:pos x="T2" y="T3"/>
                </a:cxn>
                <a:cxn ang="0">
                  <a:pos x="T4" y="T5"/>
                </a:cxn>
                <a:cxn ang="0">
                  <a:pos x="T6" y="T7"/>
                </a:cxn>
                <a:cxn ang="0">
                  <a:pos x="T8" y="T9"/>
                </a:cxn>
                <a:cxn ang="0">
                  <a:pos x="T10" y="T11"/>
                </a:cxn>
              </a:cxnLst>
              <a:rect l="0" t="0" r="r" b="b"/>
              <a:pathLst>
                <a:path w="11" h="3">
                  <a:moveTo>
                    <a:pt x="11" y="1"/>
                  </a:moveTo>
                  <a:lnTo>
                    <a:pt x="11" y="1"/>
                  </a:lnTo>
                  <a:cubicBezTo>
                    <a:pt x="10" y="2"/>
                    <a:pt x="9" y="3"/>
                    <a:pt x="7" y="3"/>
                  </a:cubicBezTo>
                  <a:cubicBezTo>
                    <a:pt x="5" y="3"/>
                    <a:pt x="3" y="3"/>
                    <a:pt x="1" y="3"/>
                  </a:cubicBezTo>
                  <a:lnTo>
                    <a:pt x="0" y="3"/>
                  </a:lnTo>
                  <a:cubicBezTo>
                    <a:pt x="3" y="1"/>
                    <a:pt x="7" y="0"/>
                    <a:pt x="11" y="1"/>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431" name="Freeform 1404"/>
            <p:cNvSpPr>
              <a:spLocks/>
            </p:cNvSpPr>
            <p:nvPr userDrawn="1"/>
          </p:nvSpPr>
          <p:spPr bwMode="auto">
            <a:xfrm>
              <a:off x="289" y="211"/>
              <a:ext cx="4" cy="3"/>
            </a:xfrm>
            <a:custGeom>
              <a:avLst/>
              <a:gdLst>
                <a:gd name="T0" fmla="*/ 9 w 9"/>
                <a:gd name="T1" fmla="*/ 0 h 7"/>
                <a:gd name="T2" fmla="*/ 9 w 9"/>
                <a:gd name="T3" fmla="*/ 0 h 7"/>
                <a:gd name="T4" fmla="*/ 0 w 9"/>
                <a:gd name="T5" fmla="*/ 7 h 7"/>
                <a:gd name="T6" fmla="*/ 9 w 9"/>
                <a:gd name="T7" fmla="*/ 0 h 7"/>
              </a:gdLst>
              <a:ahLst/>
              <a:cxnLst>
                <a:cxn ang="0">
                  <a:pos x="T0" y="T1"/>
                </a:cxn>
                <a:cxn ang="0">
                  <a:pos x="T2" y="T3"/>
                </a:cxn>
                <a:cxn ang="0">
                  <a:pos x="T4" y="T5"/>
                </a:cxn>
                <a:cxn ang="0">
                  <a:pos x="T6" y="T7"/>
                </a:cxn>
              </a:cxnLst>
              <a:rect l="0" t="0" r="r" b="b"/>
              <a:pathLst>
                <a:path w="9" h="7">
                  <a:moveTo>
                    <a:pt x="9" y="0"/>
                  </a:moveTo>
                  <a:lnTo>
                    <a:pt x="9" y="0"/>
                  </a:lnTo>
                  <a:cubicBezTo>
                    <a:pt x="8" y="3"/>
                    <a:pt x="4" y="6"/>
                    <a:pt x="0" y="7"/>
                  </a:cubicBezTo>
                  <a:cubicBezTo>
                    <a:pt x="1" y="3"/>
                    <a:pt x="5" y="0"/>
                    <a:pt x="9"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432" name="Freeform 1405"/>
            <p:cNvSpPr>
              <a:spLocks/>
            </p:cNvSpPr>
            <p:nvPr userDrawn="1"/>
          </p:nvSpPr>
          <p:spPr bwMode="auto">
            <a:xfrm>
              <a:off x="286" y="208"/>
              <a:ext cx="1" cy="1"/>
            </a:xfrm>
            <a:custGeom>
              <a:avLst/>
              <a:gdLst>
                <a:gd name="T0" fmla="*/ 0 w 1"/>
                <a:gd name="T1" fmla="*/ 2 h 2"/>
                <a:gd name="T2" fmla="*/ 0 w 1"/>
                <a:gd name="T3" fmla="*/ 2 h 2"/>
                <a:gd name="T4" fmla="*/ 0 w 1"/>
                <a:gd name="T5" fmla="*/ 0 h 2"/>
                <a:gd name="T6" fmla="*/ 1 w 1"/>
                <a:gd name="T7" fmla="*/ 0 h 2"/>
                <a:gd name="T8" fmla="*/ 0 w 1"/>
                <a:gd name="T9" fmla="*/ 2 h 2"/>
              </a:gdLst>
              <a:ahLst/>
              <a:cxnLst>
                <a:cxn ang="0">
                  <a:pos x="T0" y="T1"/>
                </a:cxn>
                <a:cxn ang="0">
                  <a:pos x="T2" y="T3"/>
                </a:cxn>
                <a:cxn ang="0">
                  <a:pos x="T4" y="T5"/>
                </a:cxn>
                <a:cxn ang="0">
                  <a:pos x="T6" y="T7"/>
                </a:cxn>
                <a:cxn ang="0">
                  <a:pos x="T8" y="T9"/>
                </a:cxn>
              </a:cxnLst>
              <a:rect l="0" t="0" r="r" b="b"/>
              <a:pathLst>
                <a:path w="1" h="2">
                  <a:moveTo>
                    <a:pt x="0" y="2"/>
                  </a:moveTo>
                  <a:lnTo>
                    <a:pt x="0" y="2"/>
                  </a:lnTo>
                  <a:lnTo>
                    <a:pt x="0" y="0"/>
                  </a:lnTo>
                  <a:lnTo>
                    <a:pt x="1" y="0"/>
                  </a:lnTo>
                  <a:cubicBezTo>
                    <a:pt x="1" y="1"/>
                    <a:pt x="0" y="1"/>
                    <a:pt x="0" y="2"/>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433" name="Freeform 1406"/>
            <p:cNvSpPr>
              <a:spLocks/>
            </p:cNvSpPr>
            <p:nvPr userDrawn="1"/>
          </p:nvSpPr>
          <p:spPr bwMode="auto">
            <a:xfrm>
              <a:off x="277" y="208"/>
              <a:ext cx="0" cy="2"/>
            </a:xfrm>
            <a:custGeom>
              <a:avLst/>
              <a:gdLst>
                <a:gd name="T0" fmla="*/ 0 w 2"/>
                <a:gd name="T1" fmla="*/ 2 h 5"/>
                <a:gd name="T2" fmla="*/ 0 w 2"/>
                <a:gd name="T3" fmla="*/ 2 h 5"/>
                <a:gd name="T4" fmla="*/ 0 w 2"/>
                <a:gd name="T5" fmla="*/ 1 h 5"/>
                <a:gd name="T6" fmla="*/ 0 w 2"/>
                <a:gd name="T7" fmla="*/ 0 h 5"/>
                <a:gd name="T8" fmla="*/ 2 w 2"/>
                <a:gd name="T9" fmla="*/ 3 h 5"/>
                <a:gd name="T10" fmla="*/ 1 w 2"/>
                <a:gd name="T11" fmla="*/ 5 h 5"/>
                <a:gd name="T12" fmla="*/ 0 w 2"/>
                <a:gd name="T13" fmla="*/ 2 h 5"/>
              </a:gdLst>
              <a:ahLst/>
              <a:cxnLst>
                <a:cxn ang="0">
                  <a:pos x="T0" y="T1"/>
                </a:cxn>
                <a:cxn ang="0">
                  <a:pos x="T2" y="T3"/>
                </a:cxn>
                <a:cxn ang="0">
                  <a:pos x="T4" y="T5"/>
                </a:cxn>
                <a:cxn ang="0">
                  <a:pos x="T6" y="T7"/>
                </a:cxn>
                <a:cxn ang="0">
                  <a:pos x="T8" y="T9"/>
                </a:cxn>
                <a:cxn ang="0">
                  <a:pos x="T10" y="T11"/>
                </a:cxn>
                <a:cxn ang="0">
                  <a:pos x="T12" y="T13"/>
                </a:cxn>
              </a:cxnLst>
              <a:rect l="0" t="0" r="r" b="b"/>
              <a:pathLst>
                <a:path w="2" h="5">
                  <a:moveTo>
                    <a:pt x="0" y="2"/>
                  </a:moveTo>
                  <a:lnTo>
                    <a:pt x="0" y="2"/>
                  </a:lnTo>
                  <a:cubicBezTo>
                    <a:pt x="0" y="1"/>
                    <a:pt x="0" y="1"/>
                    <a:pt x="0" y="1"/>
                  </a:cubicBezTo>
                  <a:lnTo>
                    <a:pt x="0" y="0"/>
                  </a:lnTo>
                  <a:cubicBezTo>
                    <a:pt x="1" y="1"/>
                    <a:pt x="1" y="2"/>
                    <a:pt x="2" y="3"/>
                  </a:cubicBezTo>
                  <a:cubicBezTo>
                    <a:pt x="2" y="4"/>
                    <a:pt x="2" y="4"/>
                    <a:pt x="1" y="5"/>
                  </a:cubicBezTo>
                  <a:cubicBezTo>
                    <a:pt x="1" y="4"/>
                    <a:pt x="0" y="3"/>
                    <a:pt x="0" y="2"/>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434" name="Freeform 1407"/>
            <p:cNvSpPr>
              <a:spLocks/>
            </p:cNvSpPr>
            <p:nvPr userDrawn="1"/>
          </p:nvSpPr>
          <p:spPr bwMode="auto">
            <a:xfrm>
              <a:off x="276" y="205"/>
              <a:ext cx="1" cy="2"/>
            </a:xfrm>
            <a:custGeom>
              <a:avLst/>
              <a:gdLst>
                <a:gd name="T0" fmla="*/ 1 w 4"/>
                <a:gd name="T1" fmla="*/ 6 h 6"/>
                <a:gd name="T2" fmla="*/ 1 w 4"/>
                <a:gd name="T3" fmla="*/ 6 h 6"/>
                <a:gd name="T4" fmla="*/ 0 w 4"/>
                <a:gd name="T5" fmla="*/ 2 h 6"/>
                <a:gd name="T6" fmla="*/ 1 w 4"/>
                <a:gd name="T7" fmla="*/ 0 h 6"/>
                <a:gd name="T8" fmla="*/ 4 w 4"/>
                <a:gd name="T9" fmla="*/ 3 h 6"/>
                <a:gd name="T10" fmla="*/ 2 w 4"/>
                <a:gd name="T11" fmla="*/ 6 h 6"/>
                <a:gd name="T12" fmla="*/ 1 w 4"/>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4" h="6">
                  <a:moveTo>
                    <a:pt x="1" y="6"/>
                  </a:moveTo>
                  <a:lnTo>
                    <a:pt x="1" y="6"/>
                  </a:lnTo>
                  <a:cubicBezTo>
                    <a:pt x="1" y="5"/>
                    <a:pt x="0" y="3"/>
                    <a:pt x="0" y="2"/>
                  </a:cubicBezTo>
                  <a:lnTo>
                    <a:pt x="1" y="0"/>
                  </a:lnTo>
                  <a:cubicBezTo>
                    <a:pt x="2" y="1"/>
                    <a:pt x="3" y="2"/>
                    <a:pt x="4" y="3"/>
                  </a:cubicBezTo>
                  <a:cubicBezTo>
                    <a:pt x="3" y="4"/>
                    <a:pt x="2" y="5"/>
                    <a:pt x="2" y="6"/>
                  </a:cubicBezTo>
                  <a:lnTo>
                    <a:pt x="1" y="6"/>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435" name="Freeform 1408"/>
            <p:cNvSpPr>
              <a:spLocks/>
            </p:cNvSpPr>
            <p:nvPr userDrawn="1"/>
          </p:nvSpPr>
          <p:spPr bwMode="auto">
            <a:xfrm>
              <a:off x="276" y="204"/>
              <a:ext cx="0" cy="1"/>
            </a:xfrm>
            <a:custGeom>
              <a:avLst/>
              <a:gdLst>
                <a:gd name="T0" fmla="*/ 0 w 1"/>
                <a:gd name="T1" fmla="*/ 2 h 2"/>
                <a:gd name="T2" fmla="*/ 0 w 1"/>
                <a:gd name="T3" fmla="*/ 2 h 2"/>
                <a:gd name="T4" fmla="*/ 0 w 1"/>
                <a:gd name="T5" fmla="*/ 0 h 2"/>
                <a:gd name="T6" fmla="*/ 1 w 1"/>
                <a:gd name="T7" fmla="*/ 1 h 2"/>
                <a:gd name="T8" fmla="*/ 0 w 1"/>
                <a:gd name="T9" fmla="*/ 2 h 2"/>
              </a:gdLst>
              <a:ahLst/>
              <a:cxnLst>
                <a:cxn ang="0">
                  <a:pos x="T0" y="T1"/>
                </a:cxn>
                <a:cxn ang="0">
                  <a:pos x="T2" y="T3"/>
                </a:cxn>
                <a:cxn ang="0">
                  <a:pos x="T4" y="T5"/>
                </a:cxn>
                <a:cxn ang="0">
                  <a:pos x="T6" y="T7"/>
                </a:cxn>
                <a:cxn ang="0">
                  <a:pos x="T8" y="T9"/>
                </a:cxn>
              </a:cxnLst>
              <a:rect l="0" t="0" r="r" b="b"/>
              <a:pathLst>
                <a:path w="1" h="2">
                  <a:moveTo>
                    <a:pt x="0" y="2"/>
                  </a:moveTo>
                  <a:lnTo>
                    <a:pt x="0" y="2"/>
                  </a:lnTo>
                  <a:cubicBezTo>
                    <a:pt x="0" y="1"/>
                    <a:pt x="0" y="0"/>
                    <a:pt x="0" y="0"/>
                  </a:cubicBezTo>
                  <a:lnTo>
                    <a:pt x="1" y="1"/>
                  </a:lnTo>
                  <a:lnTo>
                    <a:pt x="0" y="2"/>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436" name="Freeform 1409"/>
            <p:cNvSpPr>
              <a:spLocks/>
            </p:cNvSpPr>
            <p:nvPr userDrawn="1"/>
          </p:nvSpPr>
          <p:spPr bwMode="auto">
            <a:xfrm>
              <a:off x="276" y="201"/>
              <a:ext cx="1" cy="3"/>
            </a:xfrm>
            <a:custGeom>
              <a:avLst/>
              <a:gdLst>
                <a:gd name="T0" fmla="*/ 0 w 3"/>
                <a:gd name="T1" fmla="*/ 5 h 6"/>
                <a:gd name="T2" fmla="*/ 0 w 3"/>
                <a:gd name="T3" fmla="*/ 5 h 6"/>
                <a:gd name="T4" fmla="*/ 2 w 3"/>
                <a:gd name="T5" fmla="*/ 0 h 6"/>
                <a:gd name="T6" fmla="*/ 3 w 3"/>
                <a:gd name="T7" fmla="*/ 2 h 6"/>
                <a:gd name="T8" fmla="*/ 0 w 3"/>
                <a:gd name="T9" fmla="*/ 6 h 6"/>
                <a:gd name="T10" fmla="*/ 0 w 3"/>
                <a:gd name="T11" fmla="*/ 5 h 6"/>
              </a:gdLst>
              <a:ahLst/>
              <a:cxnLst>
                <a:cxn ang="0">
                  <a:pos x="T0" y="T1"/>
                </a:cxn>
                <a:cxn ang="0">
                  <a:pos x="T2" y="T3"/>
                </a:cxn>
                <a:cxn ang="0">
                  <a:pos x="T4" y="T5"/>
                </a:cxn>
                <a:cxn ang="0">
                  <a:pos x="T6" y="T7"/>
                </a:cxn>
                <a:cxn ang="0">
                  <a:pos x="T8" y="T9"/>
                </a:cxn>
                <a:cxn ang="0">
                  <a:pos x="T10" y="T11"/>
                </a:cxn>
              </a:cxnLst>
              <a:rect l="0" t="0" r="r" b="b"/>
              <a:pathLst>
                <a:path w="3" h="6">
                  <a:moveTo>
                    <a:pt x="0" y="5"/>
                  </a:moveTo>
                  <a:lnTo>
                    <a:pt x="0" y="5"/>
                  </a:lnTo>
                  <a:cubicBezTo>
                    <a:pt x="0" y="3"/>
                    <a:pt x="1" y="2"/>
                    <a:pt x="2" y="0"/>
                  </a:cubicBezTo>
                  <a:cubicBezTo>
                    <a:pt x="2" y="1"/>
                    <a:pt x="2" y="1"/>
                    <a:pt x="3" y="2"/>
                  </a:cubicBezTo>
                  <a:cubicBezTo>
                    <a:pt x="2" y="3"/>
                    <a:pt x="1" y="4"/>
                    <a:pt x="0" y="6"/>
                  </a:cubicBezTo>
                  <a:lnTo>
                    <a:pt x="0" y="5"/>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437" name="Freeform 1410"/>
            <p:cNvSpPr>
              <a:spLocks/>
            </p:cNvSpPr>
            <p:nvPr userDrawn="1"/>
          </p:nvSpPr>
          <p:spPr bwMode="auto">
            <a:xfrm>
              <a:off x="277" y="200"/>
              <a:ext cx="2" cy="2"/>
            </a:xfrm>
            <a:custGeom>
              <a:avLst/>
              <a:gdLst>
                <a:gd name="T0" fmla="*/ 0 w 4"/>
                <a:gd name="T1" fmla="*/ 3 h 4"/>
                <a:gd name="T2" fmla="*/ 0 w 4"/>
                <a:gd name="T3" fmla="*/ 3 h 4"/>
                <a:gd name="T4" fmla="*/ 1 w 4"/>
                <a:gd name="T5" fmla="*/ 3 h 4"/>
                <a:gd name="T6" fmla="*/ 4 w 4"/>
                <a:gd name="T7" fmla="*/ 0 h 4"/>
                <a:gd name="T8" fmla="*/ 4 w 4"/>
                <a:gd name="T9" fmla="*/ 1 h 4"/>
                <a:gd name="T10" fmla="*/ 1 w 4"/>
                <a:gd name="T11" fmla="*/ 4 h 4"/>
                <a:gd name="T12" fmla="*/ 0 w 4"/>
                <a:gd name="T13" fmla="*/ 3 h 4"/>
              </a:gdLst>
              <a:ahLst/>
              <a:cxnLst>
                <a:cxn ang="0">
                  <a:pos x="T0" y="T1"/>
                </a:cxn>
                <a:cxn ang="0">
                  <a:pos x="T2" y="T3"/>
                </a:cxn>
                <a:cxn ang="0">
                  <a:pos x="T4" y="T5"/>
                </a:cxn>
                <a:cxn ang="0">
                  <a:pos x="T6" y="T7"/>
                </a:cxn>
                <a:cxn ang="0">
                  <a:pos x="T8" y="T9"/>
                </a:cxn>
                <a:cxn ang="0">
                  <a:pos x="T10" y="T11"/>
                </a:cxn>
                <a:cxn ang="0">
                  <a:pos x="T12" y="T13"/>
                </a:cxn>
              </a:cxnLst>
              <a:rect l="0" t="0" r="r" b="b"/>
              <a:pathLst>
                <a:path w="4" h="4">
                  <a:moveTo>
                    <a:pt x="0" y="3"/>
                  </a:moveTo>
                  <a:lnTo>
                    <a:pt x="0" y="3"/>
                  </a:lnTo>
                  <a:lnTo>
                    <a:pt x="1" y="3"/>
                  </a:lnTo>
                  <a:cubicBezTo>
                    <a:pt x="2" y="2"/>
                    <a:pt x="3" y="1"/>
                    <a:pt x="4" y="0"/>
                  </a:cubicBezTo>
                  <a:lnTo>
                    <a:pt x="4" y="1"/>
                  </a:lnTo>
                  <a:cubicBezTo>
                    <a:pt x="3" y="2"/>
                    <a:pt x="2" y="3"/>
                    <a:pt x="1" y="4"/>
                  </a:cubicBezTo>
                  <a:lnTo>
                    <a:pt x="0" y="3"/>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438" name="Freeform 1411"/>
            <p:cNvSpPr>
              <a:spLocks/>
            </p:cNvSpPr>
            <p:nvPr userDrawn="1"/>
          </p:nvSpPr>
          <p:spPr bwMode="auto">
            <a:xfrm>
              <a:off x="279" y="200"/>
              <a:ext cx="0" cy="0"/>
            </a:xfrm>
            <a:custGeom>
              <a:avLst/>
              <a:gdLst>
                <a:gd name="T0" fmla="*/ 0 w 1"/>
                <a:gd name="T1" fmla="*/ 0 w 1"/>
                <a:gd name="T2" fmla="*/ 1 w 1"/>
                <a:gd name="T3" fmla="*/ 0 w 1"/>
                <a:gd name="T4" fmla="*/ 0 w 1"/>
              </a:gdLst>
              <a:ahLst/>
              <a:cxnLst>
                <a:cxn ang="0">
                  <a:pos x="T0" y="0"/>
                </a:cxn>
                <a:cxn ang="0">
                  <a:pos x="T1" y="0"/>
                </a:cxn>
                <a:cxn ang="0">
                  <a:pos x="T2" y="0"/>
                </a:cxn>
                <a:cxn ang="0">
                  <a:pos x="T3" y="0"/>
                </a:cxn>
                <a:cxn ang="0">
                  <a:pos x="T4" y="0"/>
                </a:cxn>
              </a:cxnLst>
              <a:rect l="0" t="0" r="r" b="b"/>
              <a:pathLst>
                <a:path w="1">
                  <a:moveTo>
                    <a:pt x="0" y="0"/>
                  </a:moveTo>
                  <a:lnTo>
                    <a:pt x="0" y="0"/>
                  </a:lnTo>
                  <a:lnTo>
                    <a:pt x="1" y="0"/>
                  </a:lnTo>
                  <a:lnTo>
                    <a:pt x="0" y="0"/>
                  </a:lnTo>
                  <a:lnTo>
                    <a:pt x="0" y="0"/>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439" name="Freeform 1412"/>
            <p:cNvSpPr>
              <a:spLocks/>
            </p:cNvSpPr>
            <p:nvPr userDrawn="1"/>
          </p:nvSpPr>
          <p:spPr bwMode="auto">
            <a:xfrm>
              <a:off x="279" y="199"/>
              <a:ext cx="2" cy="3"/>
            </a:xfrm>
            <a:custGeom>
              <a:avLst/>
              <a:gdLst>
                <a:gd name="T0" fmla="*/ 1 w 5"/>
                <a:gd name="T1" fmla="*/ 1 h 6"/>
                <a:gd name="T2" fmla="*/ 1 w 5"/>
                <a:gd name="T3" fmla="*/ 1 h 6"/>
                <a:gd name="T4" fmla="*/ 3 w 5"/>
                <a:gd name="T5" fmla="*/ 0 h 6"/>
                <a:gd name="T6" fmla="*/ 5 w 5"/>
                <a:gd name="T7" fmla="*/ 3 h 6"/>
                <a:gd name="T8" fmla="*/ 2 w 5"/>
                <a:gd name="T9" fmla="*/ 6 h 6"/>
                <a:gd name="T10" fmla="*/ 0 w 5"/>
                <a:gd name="T11" fmla="*/ 3 h 6"/>
                <a:gd name="T12" fmla="*/ 1 w 5"/>
                <a:gd name="T13" fmla="*/ 1 h 6"/>
              </a:gdLst>
              <a:ahLst/>
              <a:cxnLst>
                <a:cxn ang="0">
                  <a:pos x="T0" y="T1"/>
                </a:cxn>
                <a:cxn ang="0">
                  <a:pos x="T2" y="T3"/>
                </a:cxn>
                <a:cxn ang="0">
                  <a:pos x="T4" y="T5"/>
                </a:cxn>
                <a:cxn ang="0">
                  <a:pos x="T6" y="T7"/>
                </a:cxn>
                <a:cxn ang="0">
                  <a:pos x="T8" y="T9"/>
                </a:cxn>
                <a:cxn ang="0">
                  <a:pos x="T10" y="T11"/>
                </a:cxn>
                <a:cxn ang="0">
                  <a:pos x="T12" y="T13"/>
                </a:cxn>
              </a:cxnLst>
              <a:rect l="0" t="0" r="r" b="b"/>
              <a:pathLst>
                <a:path w="5" h="6">
                  <a:moveTo>
                    <a:pt x="1" y="1"/>
                  </a:moveTo>
                  <a:lnTo>
                    <a:pt x="1" y="1"/>
                  </a:lnTo>
                  <a:cubicBezTo>
                    <a:pt x="2" y="1"/>
                    <a:pt x="2" y="1"/>
                    <a:pt x="3" y="0"/>
                  </a:cubicBezTo>
                  <a:cubicBezTo>
                    <a:pt x="3" y="1"/>
                    <a:pt x="4" y="2"/>
                    <a:pt x="5" y="3"/>
                  </a:cubicBezTo>
                  <a:cubicBezTo>
                    <a:pt x="4" y="4"/>
                    <a:pt x="3" y="5"/>
                    <a:pt x="2" y="6"/>
                  </a:cubicBezTo>
                  <a:cubicBezTo>
                    <a:pt x="1" y="5"/>
                    <a:pt x="0" y="4"/>
                    <a:pt x="0" y="3"/>
                  </a:cubicBezTo>
                  <a:cubicBezTo>
                    <a:pt x="0" y="2"/>
                    <a:pt x="1" y="2"/>
                    <a:pt x="1" y="1"/>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440" name="Freeform 1413"/>
            <p:cNvSpPr>
              <a:spLocks/>
            </p:cNvSpPr>
            <p:nvPr userDrawn="1"/>
          </p:nvSpPr>
          <p:spPr bwMode="auto">
            <a:xfrm>
              <a:off x="281" y="199"/>
              <a:ext cx="2" cy="1"/>
            </a:xfrm>
            <a:custGeom>
              <a:avLst/>
              <a:gdLst>
                <a:gd name="T0" fmla="*/ 0 w 5"/>
                <a:gd name="T1" fmla="*/ 1 h 4"/>
                <a:gd name="T2" fmla="*/ 0 w 5"/>
                <a:gd name="T3" fmla="*/ 1 h 4"/>
                <a:gd name="T4" fmla="*/ 5 w 5"/>
                <a:gd name="T5" fmla="*/ 0 h 4"/>
                <a:gd name="T6" fmla="*/ 5 w 5"/>
                <a:gd name="T7" fmla="*/ 1 h 4"/>
                <a:gd name="T8" fmla="*/ 2 w 5"/>
                <a:gd name="T9" fmla="*/ 4 h 4"/>
                <a:gd name="T10" fmla="*/ 0 w 5"/>
                <a:gd name="T11" fmla="*/ 1 h 4"/>
              </a:gdLst>
              <a:ahLst/>
              <a:cxnLst>
                <a:cxn ang="0">
                  <a:pos x="T0" y="T1"/>
                </a:cxn>
                <a:cxn ang="0">
                  <a:pos x="T2" y="T3"/>
                </a:cxn>
                <a:cxn ang="0">
                  <a:pos x="T4" y="T5"/>
                </a:cxn>
                <a:cxn ang="0">
                  <a:pos x="T6" y="T7"/>
                </a:cxn>
                <a:cxn ang="0">
                  <a:pos x="T8" y="T9"/>
                </a:cxn>
                <a:cxn ang="0">
                  <a:pos x="T10" y="T11"/>
                </a:cxn>
              </a:cxnLst>
              <a:rect l="0" t="0" r="r" b="b"/>
              <a:pathLst>
                <a:path w="5" h="4">
                  <a:moveTo>
                    <a:pt x="0" y="1"/>
                  </a:moveTo>
                  <a:lnTo>
                    <a:pt x="0" y="1"/>
                  </a:lnTo>
                  <a:cubicBezTo>
                    <a:pt x="2" y="1"/>
                    <a:pt x="3" y="0"/>
                    <a:pt x="5" y="0"/>
                  </a:cubicBezTo>
                  <a:lnTo>
                    <a:pt x="5" y="1"/>
                  </a:lnTo>
                  <a:cubicBezTo>
                    <a:pt x="4" y="2"/>
                    <a:pt x="3" y="3"/>
                    <a:pt x="2" y="4"/>
                  </a:cubicBezTo>
                  <a:cubicBezTo>
                    <a:pt x="2" y="3"/>
                    <a:pt x="1" y="2"/>
                    <a:pt x="0" y="1"/>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441" name="Freeform 1414"/>
            <p:cNvSpPr>
              <a:spLocks/>
            </p:cNvSpPr>
            <p:nvPr userDrawn="1"/>
          </p:nvSpPr>
          <p:spPr bwMode="auto">
            <a:xfrm>
              <a:off x="282" y="200"/>
              <a:ext cx="1" cy="2"/>
            </a:xfrm>
            <a:custGeom>
              <a:avLst/>
              <a:gdLst>
                <a:gd name="T0" fmla="*/ 2 w 3"/>
                <a:gd name="T1" fmla="*/ 0 h 6"/>
                <a:gd name="T2" fmla="*/ 2 w 3"/>
                <a:gd name="T3" fmla="*/ 0 h 6"/>
                <a:gd name="T4" fmla="*/ 3 w 3"/>
                <a:gd name="T5" fmla="*/ 5 h 6"/>
                <a:gd name="T6" fmla="*/ 2 w 3"/>
                <a:gd name="T7" fmla="*/ 6 h 6"/>
                <a:gd name="T8" fmla="*/ 0 w 3"/>
                <a:gd name="T9" fmla="*/ 2 h 6"/>
                <a:gd name="T10" fmla="*/ 2 w 3"/>
                <a:gd name="T11" fmla="*/ 0 h 6"/>
              </a:gdLst>
              <a:ahLst/>
              <a:cxnLst>
                <a:cxn ang="0">
                  <a:pos x="T0" y="T1"/>
                </a:cxn>
                <a:cxn ang="0">
                  <a:pos x="T2" y="T3"/>
                </a:cxn>
                <a:cxn ang="0">
                  <a:pos x="T4" y="T5"/>
                </a:cxn>
                <a:cxn ang="0">
                  <a:pos x="T6" y="T7"/>
                </a:cxn>
                <a:cxn ang="0">
                  <a:pos x="T8" y="T9"/>
                </a:cxn>
                <a:cxn ang="0">
                  <a:pos x="T10" y="T11"/>
                </a:cxn>
              </a:cxnLst>
              <a:rect l="0" t="0" r="r" b="b"/>
              <a:pathLst>
                <a:path w="3" h="6">
                  <a:moveTo>
                    <a:pt x="2" y="0"/>
                  </a:moveTo>
                  <a:lnTo>
                    <a:pt x="2" y="0"/>
                  </a:lnTo>
                  <a:lnTo>
                    <a:pt x="3" y="5"/>
                  </a:lnTo>
                  <a:lnTo>
                    <a:pt x="2" y="6"/>
                  </a:lnTo>
                  <a:cubicBezTo>
                    <a:pt x="1" y="5"/>
                    <a:pt x="0" y="3"/>
                    <a:pt x="0" y="2"/>
                  </a:cubicBezTo>
                  <a:cubicBezTo>
                    <a:pt x="0" y="2"/>
                    <a:pt x="1" y="1"/>
                    <a:pt x="2"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442" name="Freeform 1415"/>
            <p:cNvSpPr>
              <a:spLocks/>
            </p:cNvSpPr>
            <p:nvPr userDrawn="1"/>
          </p:nvSpPr>
          <p:spPr bwMode="auto">
            <a:xfrm>
              <a:off x="283" y="202"/>
              <a:ext cx="0" cy="1"/>
            </a:xfrm>
            <a:custGeom>
              <a:avLst/>
              <a:gdLst>
                <a:gd name="T0" fmla="*/ 0 h 1"/>
                <a:gd name="T1" fmla="*/ 0 h 1"/>
                <a:gd name="T2" fmla="*/ 1 h 1"/>
                <a:gd name="T3" fmla="*/ 0 h 1"/>
                <a:gd name="T4" fmla="*/ 0 h 1"/>
              </a:gdLst>
              <a:ahLst/>
              <a:cxnLst>
                <a:cxn ang="0">
                  <a:pos x="0" y="T0"/>
                </a:cxn>
                <a:cxn ang="0">
                  <a:pos x="0" y="T1"/>
                </a:cxn>
                <a:cxn ang="0">
                  <a:pos x="0" y="T2"/>
                </a:cxn>
                <a:cxn ang="0">
                  <a:pos x="0" y="T3"/>
                </a:cxn>
                <a:cxn ang="0">
                  <a:pos x="0" y="T4"/>
                </a:cxn>
              </a:cxnLst>
              <a:rect l="0" t="0" r="r" b="b"/>
              <a:pathLst>
                <a:path h="1">
                  <a:moveTo>
                    <a:pt x="0" y="0"/>
                  </a:moveTo>
                  <a:lnTo>
                    <a:pt x="0" y="0"/>
                  </a:lnTo>
                  <a:lnTo>
                    <a:pt x="0" y="1"/>
                  </a:lnTo>
                  <a:lnTo>
                    <a:pt x="0" y="0"/>
                  </a:lnTo>
                  <a:lnTo>
                    <a:pt x="0" y="0"/>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443" name="Freeform 1416"/>
            <p:cNvSpPr>
              <a:spLocks/>
            </p:cNvSpPr>
            <p:nvPr userDrawn="1"/>
          </p:nvSpPr>
          <p:spPr bwMode="auto">
            <a:xfrm>
              <a:off x="281" y="203"/>
              <a:ext cx="3" cy="2"/>
            </a:xfrm>
            <a:custGeom>
              <a:avLst/>
              <a:gdLst>
                <a:gd name="T0" fmla="*/ 5 w 5"/>
                <a:gd name="T1" fmla="*/ 1 h 6"/>
                <a:gd name="T2" fmla="*/ 5 w 5"/>
                <a:gd name="T3" fmla="*/ 1 h 6"/>
                <a:gd name="T4" fmla="*/ 5 w 5"/>
                <a:gd name="T5" fmla="*/ 3 h 6"/>
                <a:gd name="T6" fmla="*/ 3 w 5"/>
                <a:gd name="T7" fmla="*/ 6 h 6"/>
                <a:gd name="T8" fmla="*/ 0 w 5"/>
                <a:gd name="T9" fmla="*/ 3 h 6"/>
                <a:gd name="T10" fmla="*/ 3 w 5"/>
                <a:gd name="T11" fmla="*/ 0 h 6"/>
                <a:gd name="T12" fmla="*/ 5 w 5"/>
                <a:gd name="T13" fmla="*/ 1 h 6"/>
              </a:gdLst>
              <a:ahLst/>
              <a:cxnLst>
                <a:cxn ang="0">
                  <a:pos x="T0" y="T1"/>
                </a:cxn>
                <a:cxn ang="0">
                  <a:pos x="T2" y="T3"/>
                </a:cxn>
                <a:cxn ang="0">
                  <a:pos x="T4" y="T5"/>
                </a:cxn>
                <a:cxn ang="0">
                  <a:pos x="T6" y="T7"/>
                </a:cxn>
                <a:cxn ang="0">
                  <a:pos x="T8" y="T9"/>
                </a:cxn>
                <a:cxn ang="0">
                  <a:pos x="T10" y="T11"/>
                </a:cxn>
                <a:cxn ang="0">
                  <a:pos x="T12" y="T13"/>
                </a:cxn>
              </a:cxnLst>
              <a:rect l="0" t="0" r="r" b="b"/>
              <a:pathLst>
                <a:path w="5" h="6">
                  <a:moveTo>
                    <a:pt x="5" y="1"/>
                  </a:moveTo>
                  <a:lnTo>
                    <a:pt x="5" y="1"/>
                  </a:lnTo>
                  <a:lnTo>
                    <a:pt x="5" y="3"/>
                  </a:lnTo>
                  <a:cubicBezTo>
                    <a:pt x="4" y="4"/>
                    <a:pt x="4" y="5"/>
                    <a:pt x="3" y="6"/>
                  </a:cubicBezTo>
                  <a:cubicBezTo>
                    <a:pt x="2" y="5"/>
                    <a:pt x="1" y="4"/>
                    <a:pt x="0" y="3"/>
                  </a:cubicBezTo>
                  <a:cubicBezTo>
                    <a:pt x="1" y="2"/>
                    <a:pt x="2" y="1"/>
                    <a:pt x="3" y="0"/>
                  </a:cubicBezTo>
                  <a:cubicBezTo>
                    <a:pt x="4" y="0"/>
                    <a:pt x="4" y="1"/>
                    <a:pt x="5" y="1"/>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444" name="Freeform 1417"/>
            <p:cNvSpPr>
              <a:spLocks/>
            </p:cNvSpPr>
            <p:nvPr userDrawn="1"/>
          </p:nvSpPr>
          <p:spPr bwMode="auto">
            <a:xfrm>
              <a:off x="283" y="205"/>
              <a:ext cx="1" cy="2"/>
            </a:xfrm>
            <a:custGeom>
              <a:avLst/>
              <a:gdLst>
                <a:gd name="T0" fmla="*/ 2 w 3"/>
                <a:gd name="T1" fmla="*/ 0 h 5"/>
                <a:gd name="T2" fmla="*/ 2 w 3"/>
                <a:gd name="T3" fmla="*/ 0 h 5"/>
                <a:gd name="T4" fmla="*/ 3 w 3"/>
                <a:gd name="T5" fmla="*/ 5 h 5"/>
                <a:gd name="T6" fmla="*/ 0 w 3"/>
                <a:gd name="T7" fmla="*/ 2 h 5"/>
                <a:gd name="T8" fmla="*/ 2 w 3"/>
                <a:gd name="T9" fmla="*/ 0 h 5"/>
              </a:gdLst>
              <a:ahLst/>
              <a:cxnLst>
                <a:cxn ang="0">
                  <a:pos x="T0" y="T1"/>
                </a:cxn>
                <a:cxn ang="0">
                  <a:pos x="T2" y="T3"/>
                </a:cxn>
                <a:cxn ang="0">
                  <a:pos x="T4" y="T5"/>
                </a:cxn>
                <a:cxn ang="0">
                  <a:pos x="T6" y="T7"/>
                </a:cxn>
                <a:cxn ang="0">
                  <a:pos x="T8" y="T9"/>
                </a:cxn>
              </a:cxnLst>
              <a:rect l="0" t="0" r="r" b="b"/>
              <a:pathLst>
                <a:path w="3" h="5">
                  <a:moveTo>
                    <a:pt x="2" y="0"/>
                  </a:moveTo>
                  <a:lnTo>
                    <a:pt x="2" y="0"/>
                  </a:lnTo>
                  <a:lnTo>
                    <a:pt x="3" y="5"/>
                  </a:lnTo>
                  <a:cubicBezTo>
                    <a:pt x="2" y="4"/>
                    <a:pt x="1" y="3"/>
                    <a:pt x="0" y="2"/>
                  </a:cubicBezTo>
                  <a:cubicBezTo>
                    <a:pt x="1" y="1"/>
                    <a:pt x="2" y="1"/>
                    <a:pt x="2"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445" name="Freeform 1418"/>
            <p:cNvSpPr>
              <a:spLocks/>
            </p:cNvSpPr>
            <p:nvPr userDrawn="1"/>
          </p:nvSpPr>
          <p:spPr bwMode="auto">
            <a:xfrm>
              <a:off x="283" y="207"/>
              <a:ext cx="2" cy="3"/>
            </a:xfrm>
            <a:custGeom>
              <a:avLst/>
              <a:gdLst>
                <a:gd name="T0" fmla="*/ 2 w 3"/>
                <a:gd name="T1" fmla="*/ 0 h 5"/>
                <a:gd name="T2" fmla="*/ 2 w 3"/>
                <a:gd name="T3" fmla="*/ 0 h 5"/>
                <a:gd name="T4" fmla="*/ 3 w 3"/>
                <a:gd name="T5" fmla="*/ 4 h 5"/>
                <a:gd name="T6" fmla="*/ 3 w 3"/>
                <a:gd name="T7" fmla="*/ 4 h 5"/>
                <a:gd name="T8" fmla="*/ 2 w 3"/>
                <a:gd name="T9" fmla="*/ 4 h 5"/>
                <a:gd name="T10" fmla="*/ 2 w 3"/>
                <a:gd name="T11" fmla="*/ 5 h 5"/>
                <a:gd name="T12" fmla="*/ 0 w 3"/>
                <a:gd name="T13" fmla="*/ 2 h 5"/>
                <a:gd name="T14" fmla="*/ 2 w 3"/>
                <a:gd name="T15" fmla="*/ 0 h 5"/>
                <a:gd name="T16" fmla="*/ 2 w 3"/>
                <a:gd name="T17"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5">
                  <a:moveTo>
                    <a:pt x="2" y="0"/>
                  </a:moveTo>
                  <a:lnTo>
                    <a:pt x="2" y="0"/>
                  </a:lnTo>
                  <a:lnTo>
                    <a:pt x="3" y="4"/>
                  </a:lnTo>
                  <a:lnTo>
                    <a:pt x="3" y="4"/>
                  </a:lnTo>
                  <a:lnTo>
                    <a:pt x="2" y="4"/>
                  </a:lnTo>
                  <a:lnTo>
                    <a:pt x="2" y="5"/>
                  </a:lnTo>
                  <a:cubicBezTo>
                    <a:pt x="1" y="4"/>
                    <a:pt x="0" y="3"/>
                    <a:pt x="0" y="2"/>
                  </a:cubicBezTo>
                  <a:cubicBezTo>
                    <a:pt x="0" y="1"/>
                    <a:pt x="1" y="0"/>
                    <a:pt x="2" y="0"/>
                  </a:cubicBezTo>
                  <a:lnTo>
                    <a:pt x="2" y="0"/>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446" name="Freeform 1419"/>
            <p:cNvSpPr>
              <a:spLocks/>
            </p:cNvSpPr>
            <p:nvPr userDrawn="1"/>
          </p:nvSpPr>
          <p:spPr bwMode="auto">
            <a:xfrm>
              <a:off x="284" y="210"/>
              <a:ext cx="1" cy="0"/>
            </a:xfrm>
            <a:custGeom>
              <a:avLst/>
              <a:gdLst>
                <a:gd name="T0" fmla="*/ 0 w 1"/>
                <a:gd name="T1" fmla="*/ 1 h 2"/>
                <a:gd name="T2" fmla="*/ 0 w 1"/>
                <a:gd name="T3" fmla="*/ 1 h 2"/>
                <a:gd name="T4" fmla="*/ 0 w 1"/>
                <a:gd name="T5" fmla="*/ 0 h 2"/>
                <a:gd name="T6" fmla="*/ 1 w 1"/>
                <a:gd name="T7" fmla="*/ 2 h 2"/>
                <a:gd name="T8" fmla="*/ 0 w 1"/>
                <a:gd name="T9" fmla="*/ 1 h 2"/>
              </a:gdLst>
              <a:ahLst/>
              <a:cxnLst>
                <a:cxn ang="0">
                  <a:pos x="T0" y="T1"/>
                </a:cxn>
                <a:cxn ang="0">
                  <a:pos x="T2" y="T3"/>
                </a:cxn>
                <a:cxn ang="0">
                  <a:pos x="T4" y="T5"/>
                </a:cxn>
                <a:cxn ang="0">
                  <a:pos x="T6" y="T7"/>
                </a:cxn>
                <a:cxn ang="0">
                  <a:pos x="T8" y="T9"/>
                </a:cxn>
              </a:cxnLst>
              <a:rect l="0" t="0" r="r" b="b"/>
              <a:pathLst>
                <a:path w="1" h="2">
                  <a:moveTo>
                    <a:pt x="0" y="1"/>
                  </a:moveTo>
                  <a:lnTo>
                    <a:pt x="0" y="1"/>
                  </a:lnTo>
                  <a:lnTo>
                    <a:pt x="0" y="0"/>
                  </a:lnTo>
                  <a:cubicBezTo>
                    <a:pt x="0" y="1"/>
                    <a:pt x="1" y="1"/>
                    <a:pt x="1" y="2"/>
                  </a:cubicBezTo>
                  <a:cubicBezTo>
                    <a:pt x="1" y="1"/>
                    <a:pt x="0" y="1"/>
                    <a:pt x="0" y="1"/>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447" name="Freeform 1420"/>
            <p:cNvSpPr>
              <a:spLocks/>
            </p:cNvSpPr>
            <p:nvPr userDrawn="1"/>
          </p:nvSpPr>
          <p:spPr bwMode="auto">
            <a:xfrm>
              <a:off x="280" y="214"/>
              <a:ext cx="0" cy="0"/>
            </a:xfrm>
            <a:custGeom>
              <a:avLst/>
              <a:gdLst>
                <a:gd name="T0" fmla="*/ 0 w 1"/>
                <a:gd name="T1" fmla="*/ 1 h 1"/>
                <a:gd name="T2" fmla="*/ 0 w 1"/>
                <a:gd name="T3" fmla="*/ 1 h 1"/>
                <a:gd name="T4" fmla="*/ 1 w 1"/>
                <a:gd name="T5" fmla="*/ 0 h 1"/>
                <a:gd name="T6" fmla="*/ 1 w 1"/>
                <a:gd name="T7" fmla="*/ 0 h 1"/>
                <a:gd name="T8" fmla="*/ 0 w 1"/>
                <a:gd name="T9" fmla="*/ 1 h 1"/>
              </a:gdLst>
              <a:ahLst/>
              <a:cxnLst>
                <a:cxn ang="0">
                  <a:pos x="T0" y="T1"/>
                </a:cxn>
                <a:cxn ang="0">
                  <a:pos x="T2" y="T3"/>
                </a:cxn>
                <a:cxn ang="0">
                  <a:pos x="T4" y="T5"/>
                </a:cxn>
                <a:cxn ang="0">
                  <a:pos x="T6" y="T7"/>
                </a:cxn>
                <a:cxn ang="0">
                  <a:pos x="T8" y="T9"/>
                </a:cxn>
              </a:cxnLst>
              <a:rect l="0" t="0" r="r" b="b"/>
              <a:pathLst>
                <a:path w="1" h="1">
                  <a:moveTo>
                    <a:pt x="0" y="1"/>
                  </a:moveTo>
                  <a:lnTo>
                    <a:pt x="0" y="1"/>
                  </a:lnTo>
                  <a:lnTo>
                    <a:pt x="1" y="0"/>
                  </a:lnTo>
                  <a:lnTo>
                    <a:pt x="1" y="0"/>
                  </a:lnTo>
                  <a:cubicBezTo>
                    <a:pt x="1" y="0"/>
                    <a:pt x="0" y="1"/>
                    <a:pt x="0" y="1"/>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448" name="Freeform 1421"/>
            <p:cNvSpPr>
              <a:spLocks/>
            </p:cNvSpPr>
            <p:nvPr userDrawn="1"/>
          </p:nvSpPr>
          <p:spPr bwMode="auto">
            <a:xfrm>
              <a:off x="278" y="213"/>
              <a:ext cx="2" cy="1"/>
            </a:xfrm>
            <a:custGeom>
              <a:avLst/>
              <a:gdLst>
                <a:gd name="T0" fmla="*/ 3 w 3"/>
                <a:gd name="T1" fmla="*/ 2 h 3"/>
                <a:gd name="T2" fmla="*/ 3 w 3"/>
                <a:gd name="T3" fmla="*/ 2 h 3"/>
                <a:gd name="T4" fmla="*/ 2 w 3"/>
                <a:gd name="T5" fmla="*/ 3 h 3"/>
                <a:gd name="T6" fmla="*/ 2 w 3"/>
                <a:gd name="T7" fmla="*/ 3 h 3"/>
                <a:gd name="T8" fmla="*/ 1 w 3"/>
                <a:gd name="T9" fmla="*/ 3 h 3"/>
                <a:gd name="T10" fmla="*/ 0 w 3"/>
                <a:gd name="T11" fmla="*/ 0 h 3"/>
                <a:gd name="T12" fmla="*/ 3 w 3"/>
                <a:gd name="T13" fmla="*/ 2 h 3"/>
              </a:gdLst>
              <a:ahLst/>
              <a:cxnLst>
                <a:cxn ang="0">
                  <a:pos x="T0" y="T1"/>
                </a:cxn>
                <a:cxn ang="0">
                  <a:pos x="T2" y="T3"/>
                </a:cxn>
                <a:cxn ang="0">
                  <a:pos x="T4" y="T5"/>
                </a:cxn>
                <a:cxn ang="0">
                  <a:pos x="T6" y="T7"/>
                </a:cxn>
                <a:cxn ang="0">
                  <a:pos x="T8" y="T9"/>
                </a:cxn>
                <a:cxn ang="0">
                  <a:pos x="T10" y="T11"/>
                </a:cxn>
                <a:cxn ang="0">
                  <a:pos x="T12" y="T13"/>
                </a:cxn>
              </a:cxnLst>
              <a:rect l="0" t="0" r="r" b="b"/>
              <a:pathLst>
                <a:path w="3" h="3">
                  <a:moveTo>
                    <a:pt x="3" y="2"/>
                  </a:moveTo>
                  <a:lnTo>
                    <a:pt x="3" y="2"/>
                  </a:lnTo>
                  <a:cubicBezTo>
                    <a:pt x="3" y="2"/>
                    <a:pt x="3" y="3"/>
                    <a:pt x="2" y="3"/>
                  </a:cubicBezTo>
                  <a:lnTo>
                    <a:pt x="2" y="3"/>
                  </a:lnTo>
                  <a:lnTo>
                    <a:pt x="1" y="3"/>
                  </a:lnTo>
                  <a:cubicBezTo>
                    <a:pt x="1" y="2"/>
                    <a:pt x="0" y="1"/>
                    <a:pt x="0" y="0"/>
                  </a:cubicBezTo>
                  <a:cubicBezTo>
                    <a:pt x="1" y="0"/>
                    <a:pt x="2" y="1"/>
                    <a:pt x="3" y="2"/>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449" name="Freeform 1422"/>
            <p:cNvSpPr>
              <a:spLocks/>
            </p:cNvSpPr>
            <p:nvPr userDrawn="1"/>
          </p:nvSpPr>
          <p:spPr bwMode="auto">
            <a:xfrm>
              <a:off x="277" y="210"/>
              <a:ext cx="2" cy="2"/>
            </a:xfrm>
            <a:custGeom>
              <a:avLst/>
              <a:gdLst>
                <a:gd name="T0" fmla="*/ 1 w 3"/>
                <a:gd name="T1" fmla="*/ 5 h 6"/>
                <a:gd name="T2" fmla="*/ 1 w 3"/>
                <a:gd name="T3" fmla="*/ 5 h 6"/>
                <a:gd name="T4" fmla="*/ 0 w 3"/>
                <a:gd name="T5" fmla="*/ 2 h 6"/>
                <a:gd name="T6" fmla="*/ 1 w 3"/>
                <a:gd name="T7" fmla="*/ 0 h 6"/>
                <a:gd name="T8" fmla="*/ 3 w 3"/>
                <a:gd name="T9" fmla="*/ 2 h 6"/>
                <a:gd name="T10" fmla="*/ 2 w 3"/>
                <a:gd name="T11" fmla="*/ 6 h 6"/>
                <a:gd name="T12" fmla="*/ 1 w 3"/>
                <a:gd name="T13" fmla="*/ 5 h 6"/>
              </a:gdLst>
              <a:ahLst/>
              <a:cxnLst>
                <a:cxn ang="0">
                  <a:pos x="T0" y="T1"/>
                </a:cxn>
                <a:cxn ang="0">
                  <a:pos x="T2" y="T3"/>
                </a:cxn>
                <a:cxn ang="0">
                  <a:pos x="T4" y="T5"/>
                </a:cxn>
                <a:cxn ang="0">
                  <a:pos x="T6" y="T7"/>
                </a:cxn>
                <a:cxn ang="0">
                  <a:pos x="T8" y="T9"/>
                </a:cxn>
                <a:cxn ang="0">
                  <a:pos x="T10" y="T11"/>
                </a:cxn>
                <a:cxn ang="0">
                  <a:pos x="T12" y="T13"/>
                </a:cxn>
              </a:cxnLst>
              <a:rect l="0" t="0" r="r" b="b"/>
              <a:pathLst>
                <a:path w="3" h="6">
                  <a:moveTo>
                    <a:pt x="1" y="5"/>
                  </a:moveTo>
                  <a:lnTo>
                    <a:pt x="1" y="5"/>
                  </a:lnTo>
                  <a:cubicBezTo>
                    <a:pt x="1" y="4"/>
                    <a:pt x="0" y="3"/>
                    <a:pt x="0" y="2"/>
                  </a:cubicBezTo>
                  <a:cubicBezTo>
                    <a:pt x="0" y="1"/>
                    <a:pt x="0" y="0"/>
                    <a:pt x="1" y="0"/>
                  </a:cubicBezTo>
                  <a:cubicBezTo>
                    <a:pt x="2" y="1"/>
                    <a:pt x="2" y="1"/>
                    <a:pt x="3" y="2"/>
                  </a:cubicBezTo>
                  <a:cubicBezTo>
                    <a:pt x="3" y="3"/>
                    <a:pt x="2" y="4"/>
                    <a:pt x="2" y="6"/>
                  </a:cubicBezTo>
                  <a:lnTo>
                    <a:pt x="1" y="5"/>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450" name="Freeform 1423"/>
            <p:cNvSpPr>
              <a:spLocks/>
            </p:cNvSpPr>
            <p:nvPr userDrawn="1"/>
          </p:nvSpPr>
          <p:spPr bwMode="auto">
            <a:xfrm>
              <a:off x="283" y="198"/>
              <a:ext cx="3" cy="10"/>
            </a:xfrm>
            <a:custGeom>
              <a:avLst/>
              <a:gdLst>
                <a:gd name="T0" fmla="*/ 3 w 6"/>
                <a:gd name="T1" fmla="*/ 0 h 22"/>
                <a:gd name="T2" fmla="*/ 3 w 6"/>
                <a:gd name="T3" fmla="*/ 0 h 22"/>
                <a:gd name="T4" fmla="*/ 6 w 6"/>
                <a:gd name="T5" fmla="*/ 22 h 22"/>
                <a:gd name="T6" fmla="*/ 5 w 6"/>
                <a:gd name="T7" fmla="*/ 21 h 22"/>
                <a:gd name="T8" fmla="*/ 4 w 6"/>
                <a:gd name="T9" fmla="*/ 21 h 22"/>
                <a:gd name="T10" fmla="*/ 4 w 6"/>
                <a:gd name="T11" fmla="*/ 22 h 22"/>
                <a:gd name="T12" fmla="*/ 0 w 6"/>
                <a:gd name="T13" fmla="*/ 1 h 22"/>
                <a:gd name="T14" fmla="*/ 3 w 6"/>
                <a:gd name="T15" fmla="*/ 0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22">
                  <a:moveTo>
                    <a:pt x="3" y="0"/>
                  </a:moveTo>
                  <a:lnTo>
                    <a:pt x="3" y="0"/>
                  </a:lnTo>
                  <a:lnTo>
                    <a:pt x="6" y="22"/>
                  </a:lnTo>
                  <a:cubicBezTo>
                    <a:pt x="5" y="21"/>
                    <a:pt x="5" y="21"/>
                    <a:pt x="5" y="21"/>
                  </a:cubicBezTo>
                  <a:lnTo>
                    <a:pt x="4" y="21"/>
                  </a:lnTo>
                  <a:cubicBezTo>
                    <a:pt x="4" y="21"/>
                    <a:pt x="4" y="21"/>
                    <a:pt x="4" y="22"/>
                  </a:cubicBezTo>
                  <a:lnTo>
                    <a:pt x="0" y="1"/>
                  </a:lnTo>
                  <a:cubicBezTo>
                    <a:pt x="1" y="0"/>
                    <a:pt x="2" y="0"/>
                    <a:pt x="3"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451" name="Freeform 1424"/>
            <p:cNvSpPr>
              <a:spLocks/>
            </p:cNvSpPr>
            <p:nvPr userDrawn="1"/>
          </p:nvSpPr>
          <p:spPr bwMode="auto">
            <a:xfrm>
              <a:off x="281" y="201"/>
              <a:ext cx="2" cy="3"/>
            </a:xfrm>
            <a:custGeom>
              <a:avLst/>
              <a:gdLst>
                <a:gd name="T0" fmla="*/ 2 w 5"/>
                <a:gd name="T1" fmla="*/ 0 h 6"/>
                <a:gd name="T2" fmla="*/ 2 w 5"/>
                <a:gd name="T3" fmla="*/ 0 h 6"/>
                <a:gd name="T4" fmla="*/ 5 w 5"/>
                <a:gd name="T5" fmla="*/ 3 h 6"/>
                <a:gd name="T6" fmla="*/ 2 w 5"/>
                <a:gd name="T7" fmla="*/ 6 h 6"/>
                <a:gd name="T8" fmla="*/ 0 w 5"/>
                <a:gd name="T9" fmla="*/ 3 h 6"/>
                <a:gd name="T10" fmla="*/ 2 w 5"/>
                <a:gd name="T11" fmla="*/ 0 h 6"/>
              </a:gdLst>
              <a:ahLst/>
              <a:cxnLst>
                <a:cxn ang="0">
                  <a:pos x="T0" y="T1"/>
                </a:cxn>
                <a:cxn ang="0">
                  <a:pos x="T2" y="T3"/>
                </a:cxn>
                <a:cxn ang="0">
                  <a:pos x="T4" y="T5"/>
                </a:cxn>
                <a:cxn ang="0">
                  <a:pos x="T6" y="T7"/>
                </a:cxn>
                <a:cxn ang="0">
                  <a:pos x="T8" y="T9"/>
                </a:cxn>
                <a:cxn ang="0">
                  <a:pos x="T10" y="T11"/>
                </a:cxn>
              </a:cxnLst>
              <a:rect l="0" t="0" r="r" b="b"/>
              <a:pathLst>
                <a:path w="5" h="6">
                  <a:moveTo>
                    <a:pt x="2" y="0"/>
                  </a:moveTo>
                  <a:lnTo>
                    <a:pt x="2" y="0"/>
                  </a:lnTo>
                  <a:cubicBezTo>
                    <a:pt x="3" y="1"/>
                    <a:pt x="4" y="2"/>
                    <a:pt x="5" y="3"/>
                  </a:cubicBezTo>
                  <a:cubicBezTo>
                    <a:pt x="4" y="4"/>
                    <a:pt x="3" y="5"/>
                    <a:pt x="2" y="6"/>
                  </a:cubicBezTo>
                  <a:cubicBezTo>
                    <a:pt x="1" y="5"/>
                    <a:pt x="0" y="4"/>
                    <a:pt x="0" y="3"/>
                  </a:cubicBezTo>
                  <a:cubicBezTo>
                    <a:pt x="0" y="2"/>
                    <a:pt x="1" y="1"/>
                    <a:pt x="2"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452" name="Freeform 1425"/>
            <p:cNvSpPr>
              <a:spLocks/>
            </p:cNvSpPr>
            <p:nvPr userDrawn="1"/>
          </p:nvSpPr>
          <p:spPr bwMode="auto">
            <a:xfrm>
              <a:off x="277" y="200"/>
              <a:ext cx="3" cy="4"/>
            </a:xfrm>
            <a:custGeom>
              <a:avLst/>
              <a:gdLst>
                <a:gd name="T0" fmla="*/ 3 w 6"/>
                <a:gd name="T1" fmla="*/ 7 h 7"/>
                <a:gd name="T2" fmla="*/ 3 w 6"/>
                <a:gd name="T3" fmla="*/ 7 h 7"/>
                <a:gd name="T4" fmla="*/ 0 w 6"/>
                <a:gd name="T5" fmla="*/ 4 h 7"/>
                <a:gd name="T6" fmla="*/ 3 w 6"/>
                <a:gd name="T7" fmla="*/ 0 h 7"/>
                <a:gd name="T8" fmla="*/ 6 w 6"/>
                <a:gd name="T9" fmla="*/ 4 h 7"/>
                <a:gd name="T10" fmla="*/ 3 w 6"/>
                <a:gd name="T11" fmla="*/ 7 h 7"/>
              </a:gdLst>
              <a:ahLst/>
              <a:cxnLst>
                <a:cxn ang="0">
                  <a:pos x="T0" y="T1"/>
                </a:cxn>
                <a:cxn ang="0">
                  <a:pos x="T2" y="T3"/>
                </a:cxn>
                <a:cxn ang="0">
                  <a:pos x="T4" y="T5"/>
                </a:cxn>
                <a:cxn ang="0">
                  <a:pos x="T6" y="T7"/>
                </a:cxn>
                <a:cxn ang="0">
                  <a:pos x="T8" y="T9"/>
                </a:cxn>
                <a:cxn ang="0">
                  <a:pos x="T10" y="T11"/>
                </a:cxn>
              </a:cxnLst>
              <a:rect l="0" t="0" r="r" b="b"/>
              <a:pathLst>
                <a:path w="6" h="7">
                  <a:moveTo>
                    <a:pt x="3" y="7"/>
                  </a:moveTo>
                  <a:lnTo>
                    <a:pt x="3" y="7"/>
                  </a:lnTo>
                  <a:cubicBezTo>
                    <a:pt x="2" y="6"/>
                    <a:pt x="1" y="5"/>
                    <a:pt x="0" y="4"/>
                  </a:cubicBezTo>
                  <a:cubicBezTo>
                    <a:pt x="1" y="3"/>
                    <a:pt x="2" y="2"/>
                    <a:pt x="3" y="0"/>
                  </a:cubicBezTo>
                  <a:cubicBezTo>
                    <a:pt x="4" y="1"/>
                    <a:pt x="5" y="3"/>
                    <a:pt x="6" y="4"/>
                  </a:cubicBezTo>
                  <a:cubicBezTo>
                    <a:pt x="5" y="5"/>
                    <a:pt x="4" y="6"/>
                    <a:pt x="3" y="7"/>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453" name="Freeform 1426"/>
            <p:cNvSpPr>
              <a:spLocks/>
            </p:cNvSpPr>
            <p:nvPr userDrawn="1"/>
          </p:nvSpPr>
          <p:spPr bwMode="auto">
            <a:xfrm>
              <a:off x="279" y="202"/>
              <a:ext cx="2" cy="3"/>
            </a:xfrm>
            <a:custGeom>
              <a:avLst/>
              <a:gdLst>
                <a:gd name="T0" fmla="*/ 3 w 6"/>
                <a:gd name="T1" fmla="*/ 7 h 7"/>
                <a:gd name="T2" fmla="*/ 3 w 6"/>
                <a:gd name="T3" fmla="*/ 7 h 7"/>
                <a:gd name="T4" fmla="*/ 0 w 6"/>
                <a:gd name="T5" fmla="*/ 4 h 7"/>
                <a:gd name="T6" fmla="*/ 3 w 6"/>
                <a:gd name="T7" fmla="*/ 0 h 7"/>
                <a:gd name="T8" fmla="*/ 6 w 6"/>
                <a:gd name="T9" fmla="*/ 4 h 7"/>
                <a:gd name="T10" fmla="*/ 3 w 6"/>
                <a:gd name="T11" fmla="*/ 7 h 7"/>
              </a:gdLst>
              <a:ahLst/>
              <a:cxnLst>
                <a:cxn ang="0">
                  <a:pos x="T0" y="T1"/>
                </a:cxn>
                <a:cxn ang="0">
                  <a:pos x="T2" y="T3"/>
                </a:cxn>
                <a:cxn ang="0">
                  <a:pos x="T4" y="T5"/>
                </a:cxn>
                <a:cxn ang="0">
                  <a:pos x="T6" y="T7"/>
                </a:cxn>
                <a:cxn ang="0">
                  <a:pos x="T8" y="T9"/>
                </a:cxn>
                <a:cxn ang="0">
                  <a:pos x="T10" y="T11"/>
                </a:cxn>
              </a:cxnLst>
              <a:rect l="0" t="0" r="r" b="b"/>
              <a:pathLst>
                <a:path w="6" h="7">
                  <a:moveTo>
                    <a:pt x="3" y="7"/>
                  </a:moveTo>
                  <a:lnTo>
                    <a:pt x="3" y="7"/>
                  </a:lnTo>
                  <a:cubicBezTo>
                    <a:pt x="2" y="6"/>
                    <a:pt x="1" y="5"/>
                    <a:pt x="0" y="4"/>
                  </a:cubicBezTo>
                  <a:cubicBezTo>
                    <a:pt x="1" y="3"/>
                    <a:pt x="2" y="2"/>
                    <a:pt x="3" y="0"/>
                  </a:cubicBezTo>
                  <a:cubicBezTo>
                    <a:pt x="4" y="1"/>
                    <a:pt x="5" y="3"/>
                    <a:pt x="6" y="4"/>
                  </a:cubicBezTo>
                  <a:cubicBezTo>
                    <a:pt x="5" y="5"/>
                    <a:pt x="4" y="6"/>
                    <a:pt x="3" y="7"/>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454" name="Freeform 1427"/>
            <p:cNvSpPr>
              <a:spLocks/>
            </p:cNvSpPr>
            <p:nvPr userDrawn="1"/>
          </p:nvSpPr>
          <p:spPr bwMode="auto">
            <a:xfrm>
              <a:off x="280" y="204"/>
              <a:ext cx="3" cy="3"/>
            </a:xfrm>
            <a:custGeom>
              <a:avLst/>
              <a:gdLst>
                <a:gd name="T0" fmla="*/ 3 w 6"/>
                <a:gd name="T1" fmla="*/ 6 h 6"/>
                <a:gd name="T2" fmla="*/ 3 w 6"/>
                <a:gd name="T3" fmla="*/ 6 h 6"/>
                <a:gd name="T4" fmla="*/ 0 w 6"/>
                <a:gd name="T5" fmla="*/ 3 h 6"/>
                <a:gd name="T6" fmla="*/ 3 w 6"/>
                <a:gd name="T7" fmla="*/ 0 h 6"/>
                <a:gd name="T8" fmla="*/ 6 w 6"/>
                <a:gd name="T9" fmla="*/ 3 h 6"/>
                <a:gd name="T10" fmla="*/ 3 w 6"/>
                <a:gd name="T11" fmla="*/ 6 h 6"/>
              </a:gdLst>
              <a:ahLst/>
              <a:cxnLst>
                <a:cxn ang="0">
                  <a:pos x="T0" y="T1"/>
                </a:cxn>
                <a:cxn ang="0">
                  <a:pos x="T2" y="T3"/>
                </a:cxn>
                <a:cxn ang="0">
                  <a:pos x="T4" y="T5"/>
                </a:cxn>
                <a:cxn ang="0">
                  <a:pos x="T6" y="T7"/>
                </a:cxn>
                <a:cxn ang="0">
                  <a:pos x="T8" y="T9"/>
                </a:cxn>
                <a:cxn ang="0">
                  <a:pos x="T10" y="T11"/>
                </a:cxn>
              </a:cxnLst>
              <a:rect l="0" t="0" r="r" b="b"/>
              <a:pathLst>
                <a:path w="6" h="6">
                  <a:moveTo>
                    <a:pt x="3" y="6"/>
                  </a:moveTo>
                  <a:lnTo>
                    <a:pt x="3" y="6"/>
                  </a:lnTo>
                  <a:cubicBezTo>
                    <a:pt x="2" y="5"/>
                    <a:pt x="1" y="4"/>
                    <a:pt x="0" y="3"/>
                  </a:cubicBezTo>
                  <a:cubicBezTo>
                    <a:pt x="1" y="2"/>
                    <a:pt x="2" y="1"/>
                    <a:pt x="3" y="0"/>
                  </a:cubicBezTo>
                  <a:cubicBezTo>
                    <a:pt x="4" y="1"/>
                    <a:pt x="5" y="2"/>
                    <a:pt x="6" y="3"/>
                  </a:cubicBezTo>
                  <a:cubicBezTo>
                    <a:pt x="5" y="4"/>
                    <a:pt x="4" y="5"/>
                    <a:pt x="3" y="6"/>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455" name="Freeform 1428"/>
            <p:cNvSpPr>
              <a:spLocks/>
            </p:cNvSpPr>
            <p:nvPr userDrawn="1"/>
          </p:nvSpPr>
          <p:spPr bwMode="auto">
            <a:xfrm>
              <a:off x="281" y="206"/>
              <a:ext cx="3" cy="2"/>
            </a:xfrm>
            <a:custGeom>
              <a:avLst/>
              <a:gdLst>
                <a:gd name="T0" fmla="*/ 3 w 6"/>
                <a:gd name="T1" fmla="*/ 5 h 5"/>
                <a:gd name="T2" fmla="*/ 3 w 6"/>
                <a:gd name="T3" fmla="*/ 5 h 5"/>
                <a:gd name="T4" fmla="*/ 0 w 6"/>
                <a:gd name="T5" fmla="*/ 3 h 5"/>
                <a:gd name="T6" fmla="*/ 3 w 6"/>
                <a:gd name="T7" fmla="*/ 0 h 5"/>
                <a:gd name="T8" fmla="*/ 6 w 6"/>
                <a:gd name="T9" fmla="*/ 2 h 5"/>
                <a:gd name="T10" fmla="*/ 3 w 6"/>
                <a:gd name="T11" fmla="*/ 5 h 5"/>
              </a:gdLst>
              <a:ahLst/>
              <a:cxnLst>
                <a:cxn ang="0">
                  <a:pos x="T0" y="T1"/>
                </a:cxn>
                <a:cxn ang="0">
                  <a:pos x="T2" y="T3"/>
                </a:cxn>
                <a:cxn ang="0">
                  <a:pos x="T4" y="T5"/>
                </a:cxn>
                <a:cxn ang="0">
                  <a:pos x="T6" y="T7"/>
                </a:cxn>
                <a:cxn ang="0">
                  <a:pos x="T8" y="T9"/>
                </a:cxn>
                <a:cxn ang="0">
                  <a:pos x="T10" y="T11"/>
                </a:cxn>
              </a:cxnLst>
              <a:rect l="0" t="0" r="r" b="b"/>
              <a:pathLst>
                <a:path w="6" h="5">
                  <a:moveTo>
                    <a:pt x="3" y="5"/>
                  </a:moveTo>
                  <a:lnTo>
                    <a:pt x="3" y="5"/>
                  </a:lnTo>
                  <a:cubicBezTo>
                    <a:pt x="2" y="4"/>
                    <a:pt x="1" y="3"/>
                    <a:pt x="0" y="3"/>
                  </a:cubicBezTo>
                  <a:cubicBezTo>
                    <a:pt x="1" y="2"/>
                    <a:pt x="2" y="1"/>
                    <a:pt x="3" y="0"/>
                  </a:cubicBezTo>
                  <a:cubicBezTo>
                    <a:pt x="4" y="0"/>
                    <a:pt x="5" y="1"/>
                    <a:pt x="6" y="2"/>
                  </a:cubicBezTo>
                  <a:cubicBezTo>
                    <a:pt x="5" y="3"/>
                    <a:pt x="4" y="4"/>
                    <a:pt x="3" y="5"/>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456" name="Freeform 1429"/>
            <p:cNvSpPr>
              <a:spLocks/>
            </p:cNvSpPr>
            <p:nvPr userDrawn="1"/>
          </p:nvSpPr>
          <p:spPr bwMode="auto">
            <a:xfrm>
              <a:off x="277" y="202"/>
              <a:ext cx="2" cy="4"/>
            </a:xfrm>
            <a:custGeom>
              <a:avLst/>
              <a:gdLst>
                <a:gd name="T0" fmla="*/ 2 w 5"/>
                <a:gd name="T1" fmla="*/ 8 h 8"/>
                <a:gd name="T2" fmla="*/ 2 w 5"/>
                <a:gd name="T3" fmla="*/ 8 h 8"/>
                <a:gd name="T4" fmla="*/ 0 w 5"/>
                <a:gd name="T5" fmla="*/ 4 h 8"/>
                <a:gd name="T6" fmla="*/ 2 w 5"/>
                <a:gd name="T7" fmla="*/ 0 h 8"/>
                <a:gd name="T8" fmla="*/ 5 w 5"/>
                <a:gd name="T9" fmla="*/ 4 h 8"/>
                <a:gd name="T10" fmla="*/ 2 w 5"/>
                <a:gd name="T11" fmla="*/ 8 h 8"/>
              </a:gdLst>
              <a:ahLst/>
              <a:cxnLst>
                <a:cxn ang="0">
                  <a:pos x="T0" y="T1"/>
                </a:cxn>
                <a:cxn ang="0">
                  <a:pos x="T2" y="T3"/>
                </a:cxn>
                <a:cxn ang="0">
                  <a:pos x="T4" y="T5"/>
                </a:cxn>
                <a:cxn ang="0">
                  <a:pos x="T6" y="T7"/>
                </a:cxn>
                <a:cxn ang="0">
                  <a:pos x="T8" y="T9"/>
                </a:cxn>
                <a:cxn ang="0">
                  <a:pos x="T10" y="T11"/>
                </a:cxn>
              </a:cxnLst>
              <a:rect l="0" t="0" r="r" b="b"/>
              <a:pathLst>
                <a:path w="5" h="8">
                  <a:moveTo>
                    <a:pt x="2" y="8"/>
                  </a:moveTo>
                  <a:lnTo>
                    <a:pt x="2" y="8"/>
                  </a:lnTo>
                  <a:cubicBezTo>
                    <a:pt x="1" y="7"/>
                    <a:pt x="0" y="6"/>
                    <a:pt x="0" y="4"/>
                  </a:cubicBezTo>
                  <a:cubicBezTo>
                    <a:pt x="1" y="3"/>
                    <a:pt x="1" y="2"/>
                    <a:pt x="2" y="0"/>
                  </a:cubicBezTo>
                  <a:cubicBezTo>
                    <a:pt x="3" y="2"/>
                    <a:pt x="4" y="3"/>
                    <a:pt x="5" y="4"/>
                  </a:cubicBezTo>
                  <a:cubicBezTo>
                    <a:pt x="4" y="5"/>
                    <a:pt x="3" y="6"/>
                    <a:pt x="2" y="8"/>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457" name="Freeform 1430"/>
            <p:cNvSpPr>
              <a:spLocks/>
            </p:cNvSpPr>
            <p:nvPr userDrawn="1"/>
          </p:nvSpPr>
          <p:spPr bwMode="auto">
            <a:xfrm>
              <a:off x="277" y="204"/>
              <a:ext cx="3" cy="3"/>
            </a:xfrm>
            <a:custGeom>
              <a:avLst/>
              <a:gdLst>
                <a:gd name="T0" fmla="*/ 3 w 6"/>
                <a:gd name="T1" fmla="*/ 7 h 7"/>
                <a:gd name="T2" fmla="*/ 3 w 6"/>
                <a:gd name="T3" fmla="*/ 7 h 7"/>
                <a:gd name="T4" fmla="*/ 0 w 6"/>
                <a:gd name="T5" fmla="*/ 4 h 7"/>
                <a:gd name="T6" fmla="*/ 3 w 6"/>
                <a:gd name="T7" fmla="*/ 0 h 7"/>
                <a:gd name="T8" fmla="*/ 6 w 6"/>
                <a:gd name="T9" fmla="*/ 3 h 7"/>
                <a:gd name="T10" fmla="*/ 3 w 6"/>
                <a:gd name="T11" fmla="*/ 7 h 7"/>
              </a:gdLst>
              <a:ahLst/>
              <a:cxnLst>
                <a:cxn ang="0">
                  <a:pos x="T0" y="T1"/>
                </a:cxn>
                <a:cxn ang="0">
                  <a:pos x="T2" y="T3"/>
                </a:cxn>
                <a:cxn ang="0">
                  <a:pos x="T4" y="T5"/>
                </a:cxn>
                <a:cxn ang="0">
                  <a:pos x="T6" y="T7"/>
                </a:cxn>
                <a:cxn ang="0">
                  <a:pos x="T8" y="T9"/>
                </a:cxn>
                <a:cxn ang="0">
                  <a:pos x="T10" y="T11"/>
                </a:cxn>
              </a:cxnLst>
              <a:rect l="0" t="0" r="r" b="b"/>
              <a:pathLst>
                <a:path w="6" h="7">
                  <a:moveTo>
                    <a:pt x="3" y="7"/>
                  </a:moveTo>
                  <a:lnTo>
                    <a:pt x="3" y="7"/>
                  </a:lnTo>
                  <a:cubicBezTo>
                    <a:pt x="2" y="6"/>
                    <a:pt x="1" y="5"/>
                    <a:pt x="0" y="4"/>
                  </a:cubicBezTo>
                  <a:cubicBezTo>
                    <a:pt x="1" y="3"/>
                    <a:pt x="2" y="2"/>
                    <a:pt x="3" y="0"/>
                  </a:cubicBezTo>
                  <a:cubicBezTo>
                    <a:pt x="4" y="1"/>
                    <a:pt x="5" y="2"/>
                    <a:pt x="6" y="3"/>
                  </a:cubicBezTo>
                  <a:cubicBezTo>
                    <a:pt x="5" y="5"/>
                    <a:pt x="4" y="6"/>
                    <a:pt x="3" y="7"/>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458" name="Freeform 1431"/>
            <p:cNvSpPr>
              <a:spLocks/>
            </p:cNvSpPr>
            <p:nvPr userDrawn="1"/>
          </p:nvSpPr>
          <p:spPr bwMode="auto">
            <a:xfrm>
              <a:off x="279" y="206"/>
              <a:ext cx="2" cy="3"/>
            </a:xfrm>
            <a:custGeom>
              <a:avLst/>
              <a:gdLst>
                <a:gd name="T0" fmla="*/ 3 w 6"/>
                <a:gd name="T1" fmla="*/ 7 h 7"/>
                <a:gd name="T2" fmla="*/ 3 w 6"/>
                <a:gd name="T3" fmla="*/ 7 h 7"/>
                <a:gd name="T4" fmla="*/ 0 w 6"/>
                <a:gd name="T5" fmla="*/ 4 h 7"/>
                <a:gd name="T6" fmla="*/ 3 w 6"/>
                <a:gd name="T7" fmla="*/ 0 h 7"/>
                <a:gd name="T8" fmla="*/ 6 w 6"/>
                <a:gd name="T9" fmla="*/ 3 h 7"/>
                <a:gd name="T10" fmla="*/ 4 w 6"/>
                <a:gd name="T11" fmla="*/ 5 h 7"/>
                <a:gd name="T12" fmla="*/ 3 w 6"/>
                <a:gd name="T13" fmla="*/ 5 h 7"/>
                <a:gd name="T14" fmla="*/ 3 w 6"/>
                <a:gd name="T15" fmla="*/ 5 h 7"/>
                <a:gd name="T16" fmla="*/ 3 w 6"/>
                <a:gd name="T17" fmla="*/ 6 h 7"/>
                <a:gd name="T18" fmla="*/ 3 w 6"/>
                <a:gd name="T19" fmla="*/ 7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7">
                  <a:moveTo>
                    <a:pt x="3" y="7"/>
                  </a:moveTo>
                  <a:lnTo>
                    <a:pt x="3" y="7"/>
                  </a:lnTo>
                  <a:cubicBezTo>
                    <a:pt x="2" y="6"/>
                    <a:pt x="1" y="5"/>
                    <a:pt x="0" y="4"/>
                  </a:cubicBezTo>
                  <a:cubicBezTo>
                    <a:pt x="1" y="2"/>
                    <a:pt x="2" y="1"/>
                    <a:pt x="3" y="0"/>
                  </a:cubicBezTo>
                  <a:cubicBezTo>
                    <a:pt x="4" y="1"/>
                    <a:pt x="5" y="2"/>
                    <a:pt x="6" y="3"/>
                  </a:cubicBezTo>
                  <a:cubicBezTo>
                    <a:pt x="5" y="4"/>
                    <a:pt x="4" y="4"/>
                    <a:pt x="4" y="5"/>
                  </a:cubicBezTo>
                  <a:lnTo>
                    <a:pt x="3" y="5"/>
                  </a:lnTo>
                  <a:lnTo>
                    <a:pt x="3" y="5"/>
                  </a:lnTo>
                  <a:cubicBezTo>
                    <a:pt x="3" y="6"/>
                    <a:pt x="3" y="6"/>
                    <a:pt x="3" y="6"/>
                  </a:cubicBezTo>
                  <a:lnTo>
                    <a:pt x="3" y="7"/>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459" name="Freeform 1432"/>
            <p:cNvSpPr>
              <a:spLocks/>
            </p:cNvSpPr>
            <p:nvPr userDrawn="1"/>
          </p:nvSpPr>
          <p:spPr bwMode="auto">
            <a:xfrm>
              <a:off x="281" y="207"/>
              <a:ext cx="2" cy="2"/>
            </a:xfrm>
            <a:custGeom>
              <a:avLst/>
              <a:gdLst>
                <a:gd name="T0" fmla="*/ 0 w 5"/>
                <a:gd name="T1" fmla="*/ 3 h 4"/>
                <a:gd name="T2" fmla="*/ 0 w 5"/>
                <a:gd name="T3" fmla="*/ 3 h 4"/>
                <a:gd name="T4" fmla="*/ 2 w 5"/>
                <a:gd name="T5" fmla="*/ 0 h 4"/>
                <a:gd name="T6" fmla="*/ 5 w 5"/>
                <a:gd name="T7" fmla="*/ 2 h 4"/>
                <a:gd name="T8" fmla="*/ 4 w 5"/>
                <a:gd name="T9" fmla="*/ 4 h 4"/>
                <a:gd name="T10" fmla="*/ 0 w 5"/>
                <a:gd name="T11" fmla="*/ 3 h 4"/>
              </a:gdLst>
              <a:ahLst/>
              <a:cxnLst>
                <a:cxn ang="0">
                  <a:pos x="T0" y="T1"/>
                </a:cxn>
                <a:cxn ang="0">
                  <a:pos x="T2" y="T3"/>
                </a:cxn>
                <a:cxn ang="0">
                  <a:pos x="T4" y="T5"/>
                </a:cxn>
                <a:cxn ang="0">
                  <a:pos x="T6" y="T7"/>
                </a:cxn>
                <a:cxn ang="0">
                  <a:pos x="T8" y="T9"/>
                </a:cxn>
                <a:cxn ang="0">
                  <a:pos x="T10" y="T11"/>
                </a:cxn>
              </a:cxnLst>
              <a:rect l="0" t="0" r="r" b="b"/>
              <a:pathLst>
                <a:path w="5" h="4">
                  <a:moveTo>
                    <a:pt x="0" y="3"/>
                  </a:moveTo>
                  <a:lnTo>
                    <a:pt x="0" y="3"/>
                  </a:lnTo>
                  <a:cubicBezTo>
                    <a:pt x="1" y="2"/>
                    <a:pt x="1" y="1"/>
                    <a:pt x="2" y="0"/>
                  </a:cubicBezTo>
                  <a:cubicBezTo>
                    <a:pt x="3" y="1"/>
                    <a:pt x="4" y="2"/>
                    <a:pt x="5" y="2"/>
                  </a:cubicBezTo>
                  <a:lnTo>
                    <a:pt x="4" y="4"/>
                  </a:lnTo>
                  <a:cubicBezTo>
                    <a:pt x="2" y="3"/>
                    <a:pt x="1" y="3"/>
                    <a:pt x="0" y="3"/>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460" name="Rectangle 1433"/>
            <p:cNvSpPr>
              <a:spLocks noChangeArrowheads="1"/>
            </p:cNvSpPr>
            <p:nvPr userDrawn="1"/>
          </p:nvSpPr>
          <p:spPr bwMode="auto">
            <a:xfrm>
              <a:off x="280" y="209"/>
              <a:ext cx="1" cy="1"/>
            </a:xfrm>
            <a:prstGeom prst="rect">
              <a:avLst/>
            </a:prstGeom>
            <a:solidFill>
              <a:srgbClr val="D5A03C"/>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ru-RU" dirty="0"/>
            </a:p>
          </p:txBody>
        </p:sp>
        <p:sp>
          <p:nvSpPr>
            <p:cNvPr id="461" name="Freeform 1434"/>
            <p:cNvSpPr>
              <a:spLocks/>
            </p:cNvSpPr>
            <p:nvPr userDrawn="1"/>
          </p:nvSpPr>
          <p:spPr bwMode="auto">
            <a:xfrm>
              <a:off x="283" y="209"/>
              <a:ext cx="1" cy="1"/>
            </a:xfrm>
            <a:custGeom>
              <a:avLst/>
              <a:gdLst>
                <a:gd name="T0" fmla="*/ 0 w 3"/>
                <a:gd name="T1" fmla="*/ 1 h 3"/>
                <a:gd name="T2" fmla="*/ 0 w 3"/>
                <a:gd name="T3" fmla="*/ 1 h 3"/>
                <a:gd name="T4" fmla="*/ 0 w 3"/>
                <a:gd name="T5" fmla="*/ 0 h 3"/>
                <a:gd name="T6" fmla="*/ 3 w 3"/>
                <a:gd name="T7" fmla="*/ 2 h 3"/>
                <a:gd name="T8" fmla="*/ 2 w 3"/>
                <a:gd name="T9" fmla="*/ 3 h 3"/>
                <a:gd name="T10" fmla="*/ 2 w 3"/>
                <a:gd name="T11" fmla="*/ 2 h 3"/>
                <a:gd name="T12" fmla="*/ 0 w 3"/>
                <a:gd name="T13" fmla="*/ 1 h 3"/>
              </a:gdLst>
              <a:ahLst/>
              <a:cxnLst>
                <a:cxn ang="0">
                  <a:pos x="T0" y="T1"/>
                </a:cxn>
                <a:cxn ang="0">
                  <a:pos x="T2" y="T3"/>
                </a:cxn>
                <a:cxn ang="0">
                  <a:pos x="T4" y="T5"/>
                </a:cxn>
                <a:cxn ang="0">
                  <a:pos x="T6" y="T7"/>
                </a:cxn>
                <a:cxn ang="0">
                  <a:pos x="T8" y="T9"/>
                </a:cxn>
                <a:cxn ang="0">
                  <a:pos x="T10" y="T11"/>
                </a:cxn>
                <a:cxn ang="0">
                  <a:pos x="T12" y="T13"/>
                </a:cxn>
              </a:cxnLst>
              <a:rect l="0" t="0" r="r" b="b"/>
              <a:pathLst>
                <a:path w="3" h="3">
                  <a:moveTo>
                    <a:pt x="0" y="1"/>
                  </a:moveTo>
                  <a:lnTo>
                    <a:pt x="0" y="1"/>
                  </a:lnTo>
                  <a:lnTo>
                    <a:pt x="0" y="0"/>
                  </a:lnTo>
                  <a:cubicBezTo>
                    <a:pt x="1" y="1"/>
                    <a:pt x="2" y="1"/>
                    <a:pt x="3" y="2"/>
                  </a:cubicBezTo>
                  <a:lnTo>
                    <a:pt x="2" y="3"/>
                  </a:lnTo>
                  <a:lnTo>
                    <a:pt x="2" y="2"/>
                  </a:lnTo>
                  <a:cubicBezTo>
                    <a:pt x="1" y="2"/>
                    <a:pt x="0" y="1"/>
                    <a:pt x="0" y="1"/>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462" name="Freeform 1435"/>
            <p:cNvSpPr>
              <a:spLocks/>
            </p:cNvSpPr>
            <p:nvPr userDrawn="1"/>
          </p:nvSpPr>
          <p:spPr bwMode="auto">
            <a:xfrm>
              <a:off x="281" y="210"/>
              <a:ext cx="0" cy="1"/>
            </a:xfrm>
            <a:custGeom>
              <a:avLst/>
              <a:gdLst>
                <a:gd name="T0" fmla="*/ 1 h 1"/>
                <a:gd name="T1" fmla="*/ 1 h 1"/>
                <a:gd name="T2" fmla="*/ 0 h 1"/>
                <a:gd name="T3" fmla="*/ 1 h 1"/>
                <a:gd name="T4" fmla="*/ 1 h 1"/>
              </a:gdLst>
              <a:ahLst/>
              <a:cxnLst>
                <a:cxn ang="0">
                  <a:pos x="0" y="T0"/>
                </a:cxn>
                <a:cxn ang="0">
                  <a:pos x="0" y="T1"/>
                </a:cxn>
                <a:cxn ang="0">
                  <a:pos x="0" y="T2"/>
                </a:cxn>
                <a:cxn ang="0">
                  <a:pos x="0" y="T3"/>
                </a:cxn>
                <a:cxn ang="0">
                  <a:pos x="0" y="T4"/>
                </a:cxn>
              </a:cxnLst>
              <a:rect l="0" t="0" r="r" b="b"/>
              <a:pathLst>
                <a:path h="1">
                  <a:moveTo>
                    <a:pt x="0" y="1"/>
                  </a:moveTo>
                  <a:lnTo>
                    <a:pt x="0" y="1"/>
                  </a:lnTo>
                  <a:lnTo>
                    <a:pt x="0" y="0"/>
                  </a:lnTo>
                  <a:lnTo>
                    <a:pt x="0" y="1"/>
                  </a:lnTo>
                  <a:lnTo>
                    <a:pt x="0" y="1"/>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463" name="Freeform 1436"/>
            <p:cNvSpPr>
              <a:spLocks/>
            </p:cNvSpPr>
            <p:nvPr userDrawn="1"/>
          </p:nvSpPr>
          <p:spPr bwMode="auto">
            <a:xfrm>
              <a:off x="281" y="212"/>
              <a:ext cx="1" cy="1"/>
            </a:xfrm>
            <a:custGeom>
              <a:avLst/>
              <a:gdLst>
                <a:gd name="T0" fmla="*/ 3 w 3"/>
                <a:gd name="T1" fmla="*/ 2 h 2"/>
                <a:gd name="T2" fmla="*/ 3 w 3"/>
                <a:gd name="T3" fmla="*/ 2 h 2"/>
                <a:gd name="T4" fmla="*/ 0 w 3"/>
                <a:gd name="T5" fmla="*/ 0 h 2"/>
                <a:gd name="T6" fmla="*/ 1 w 3"/>
                <a:gd name="T7" fmla="*/ 0 h 2"/>
                <a:gd name="T8" fmla="*/ 3 w 3"/>
                <a:gd name="T9" fmla="*/ 2 h 2"/>
                <a:gd name="T10" fmla="*/ 3 w 3"/>
                <a:gd name="T11" fmla="*/ 2 h 2"/>
              </a:gdLst>
              <a:ahLst/>
              <a:cxnLst>
                <a:cxn ang="0">
                  <a:pos x="T0" y="T1"/>
                </a:cxn>
                <a:cxn ang="0">
                  <a:pos x="T2" y="T3"/>
                </a:cxn>
                <a:cxn ang="0">
                  <a:pos x="T4" y="T5"/>
                </a:cxn>
                <a:cxn ang="0">
                  <a:pos x="T6" y="T7"/>
                </a:cxn>
                <a:cxn ang="0">
                  <a:pos x="T8" y="T9"/>
                </a:cxn>
                <a:cxn ang="0">
                  <a:pos x="T10" y="T11"/>
                </a:cxn>
              </a:cxnLst>
              <a:rect l="0" t="0" r="r" b="b"/>
              <a:pathLst>
                <a:path w="3" h="2">
                  <a:moveTo>
                    <a:pt x="3" y="2"/>
                  </a:moveTo>
                  <a:lnTo>
                    <a:pt x="3" y="2"/>
                  </a:lnTo>
                  <a:lnTo>
                    <a:pt x="0" y="0"/>
                  </a:lnTo>
                  <a:lnTo>
                    <a:pt x="1" y="0"/>
                  </a:lnTo>
                  <a:cubicBezTo>
                    <a:pt x="1" y="1"/>
                    <a:pt x="2" y="1"/>
                    <a:pt x="3" y="2"/>
                  </a:cubicBezTo>
                  <a:cubicBezTo>
                    <a:pt x="3" y="2"/>
                    <a:pt x="3" y="2"/>
                    <a:pt x="3" y="2"/>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464" name="Freeform 1437"/>
            <p:cNvSpPr>
              <a:spLocks/>
            </p:cNvSpPr>
            <p:nvPr userDrawn="1"/>
          </p:nvSpPr>
          <p:spPr bwMode="auto">
            <a:xfrm>
              <a:off x="277" y="206"/>
              <a:ext cx="1" cy="3"/>
            </a:xfrm>
            <a:custGeom>
              <a:avLst/>
              <a:gdLst>
                <a:gd name="T0" fmla="*/ 3 w 4"/>
                <a:gd name="T1" fmla="*/ 6 h 6"/>
                <a:gd name="T2" fmla="*/ 3 w 4"/>
                <a:gd name="T3" fmla="*/ 6 h 6"/>
                <a:gd name="T4" fmla="*/ 0 w 4"/>
                <a:gd name="T5" fmla="*/ 3 h 6"/>
                <a:gd name="T6" fmla="*/ 2 w 4"/>
                <a:gd name="T7" fmla="*/ 0 h 6"/>
                <a:gd name="T8" fmla="*/ 4 w 4"/>
                <a:gd name="T9" fmla="*/ 3 h 6"/>
                <a:gd name="T10" fmla="*/ 3 w 4"/>
                <a:gd name="T11" fmla="*/ 6 h 6"/>
              </a:gdLst>
              <a:ahLst/>
              <a:cxnLst>
                <a:cxn ang="0">
                  <a:pos x="T0" y="T1"/>
                </a:cxn>
                <a:cxn ang="0">
                  <a:pos x="T2" y="T3"/>
                </a:cxn>
                <a:cxn ang="0">
                  <a:pos x="T4" y="T5"/>
                </a:cxn>
                <a:cxn ang="0">
                  <a:pos x="T6" y="T7"/>
                </a:cxn>
                <a:cxn ang="0">
                  <a:pos x="T8" y="T9"/>
                </a:cxn>
                <a:cxn ang="0">
                  <a:pos x="T10" y="T11"/>
                </a:cxn>
              </a:cxnLst>
              <a:rect l="0" t="0" r="r" b="b"/>
              <a:pathLst>
                <a:path w="4" h="6">
                  <a:moveTo>
                    <a:pt x="3" y="6"/>
                  </a:moveTo>
                  <a:lnTo>
                    <a:pt x="3" y="6"/>
                  </a:lnTo>
                  <a:cubicBezTo>
                    <a:pt x="2" y="5"/>
                    <a:pt x="1" y="4"/>
                    <a:pt x="0" y="3"/>
                  </a:cubicBezTo>
                  <a:cubicBezTo>
                    <a:pt x="1" y="2"/>
                    <a:pt x="1" y="1"/>
                    <a:pt x="2" y="0"/>
                  </a:cubicBezTo>
                  <a:cubicBezTo>
                    <a:pt x="3" y="1"/>
                    <a:pt x="4" y="2"/>
                    <a:pt x="4" y="3"/>
                  </a:cubicBezTo>
                  <a:cubicBezTo>
                    <a:pt x="4" y="4"/>
                    <a:pt x="3" y="5"/>
                    <a:pt x="3" y="6"/>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465" name="Freeform 1438"/>
            <p:cNvSpPr>
              <a:spLocks/>
            </p:cNvSpPr>
            <p:nvPr userDrawn="1"/>
          </p:nvSpPr>
          <p:spPr bwMode="auto">
            <a:xfrm>
              <a:off x="278" y="208"/>
              <a:ext cx="2" cy="2"/>
            </a:xfrm>
            <a:custGeom>
              <a:avLst/>
              <a:gdLst>
                <a:gd name="T0" fmla="*/ 3 w 4"/>
                <a:gd name="T1" fmla="*/ 6 h 6"/>
                <a:gd name="T2" fmla="*/ 3 w 4"/>
                <a:gd name="T3" fmla="*/ 6 h 6"/>
                <a:gd name="T4" fmla="*/ 0 w 4"/>
                <a:gd name="T5" fmla="*/ 3 h 6"/>
                <a:gd name="T6" fmla="*/ 2 w 4"/>
                <a:gd name="T7" fmla="*/ 0 h 6"/>
                <a:gd name="T8" fmla="*/ 4 w 4"/>
                <a:gd name="T9" fmla="*/ 3 h 6"/>
                <a:gd name="T10" fmla="*/ 3 w 4"/>
                <a:gd name="T11" fmla="*/ 6 h 6"/>
              </a:gdLst>
              <a:ahLst/>
              <a:cxnLst>
                <a:cxn ang="0">
                  <a:pos x="T0" y="T1"/>
                </a:cxn>
                <a:cxn ang="0">
                  <a:pos x="T2" y="T3"/>
                </a:cxn>
                <a:cxn ang="0">
                  <a:pos x="T4" y="T5"/>
                </a:cxn>
                <a:cxn ang="0">
                  <a:pos x="T6" y="T7"/>
                </a:cxn>
                <a:cxn ang="0">
                  <a:pos x="T8" y="T9"/>
                </a:cxn>
                <a:cxn ang="0">
                  <a:pos x="T10" y="T11"/>
                </a:cxn>
              </a:cxnLst>
              <a:rect l="0" t="0" r="r" b="b"/>
              <a:pathLst>
                <a:path w="4" h="6">
                  <a:moveTo>
                    <a:pt x="3" y="6"/>
                  </a:moveTo>
                  <a:lnTo>
                    <a:pt x="3" y="6"/>
                  </a:lnTo>
                  <a:cubicBezTo>
                    <a:pt x="2" y="5"/>
                    <a:pt x="1" y="4"/>
                    <a:pt x="0" y="3"/>
                  </a:cubicBezTo>
                  <a:cubicBezTo>
                    <a:pt x="1" y="2"/>
                    <a:pt x="1" y="1"/>
                    <a:pt x="2" y="0"/>
                  </a:cubicBezTo>
                  <a:cubicBezTo>
                    <a:pt x="3" y="1"/>
                    <a:pt x="4" y="2"/>
                    <a:pt x="4" y="3"/>
                  </a:cubicBezTo>
                  <a:cubicBezTo>
                    <a:pt x="4" y="4"/>
                    <a:pt x="3" y="5"/>
                    <a:pt x="3" y="6"/>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466" name="Freeform 1439"/>
            <p:cNvSpPr>
              <a:spLocks/>
            </p:cNvSpPr>
            <p:nvPr userDrawn="1"/>
          </p:nvSpPr>
          <p:spPr bwMode="auto">
            <a:xfrm>
              <a:off x="279" y="209"/>
              <a:ext cx="2" cy="3"/>
            </a:xfrm>
            <a:custGeom>
              <a:avLst/>
              <a:gdLst>
                <a:gd name="T0" fmla="*/ 3 w 5"/>
                <a:gd name="T1" fmla="*/ 6 h 6"/>
                <a:gd name="T2" fmla="*/ 3 w 5"/>
                <a:gd name="T3" fmla="*/ 6 h 6"/>
                <a:gd name="T4" fmla="*/ 0 w 5"/>
                <a:gd name="T5" fmla="*/ 3 h 6"/>
                <a:gd name="T6" fmla="*/ 2 w 5"/>
                <a:gd name="T7" fmla="*/ 0 h 6"/>
                <a:gd name="T8" fmla="*/ 5 w 5"/>
                <a:gd name="T9" fmla="*/ 3 h 6"/>
                <a:gd name="T10" fmla="*/ 4 w 5"/>
                <a:gd name="T11" fmla="*/ 4 h 6"/>
                <a:gd name="T12" fmla="*/ 3 w 5"/>
                <a:gd name="T13" fmla="*/ 4 h 6"/>
                <a:gd name="T14" fmla="*/ 2 w 5"/>
                <a:gd name="T15" fmla="*/ 4 h 6"/>
                <a:gd name="T16" fmla="*/ 3 w 5"/>
                <a:gd name="T17" fmla="*/ 6 h 6"/>
                <a:gd name="T18" fmla="*/ 3 w 5"/>
                <a:gd name="T19" fmla="*/ 6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 h="6">
                  <a:moveTo>
                    <a:pt x="3" y="6"/>
                  </a:moveTo>
                  <a:lnTo>
                    <a:pt x="3" y="6"/>
                  </a:lnTo>
                  <a:cubicBezTo>
                    <a:pt x="2" y="5"/>
                    <a:pt x="1" y="4"/>
                    <a:pt x="0" y="3"/>
                  </a:cubicBezTo>
                  <a:cubicBezTo>
                    <a:pt x="1" y="2"/>
                    <a:pt x="1" y="1"/>
                    <a:pt x="2" y="0"/>
                  </a:cubicBezTo>
                  <a:cubicBezTo>
                    <a:pt x="3" y="1"/>
                    <a:pt x="4" y="2"/>
                    <a:pt x="5" y="3"/>
                  </a:cubicBezTo>
                  <a:lnTo>
                    <a:pt x="4" y="4"/>
                  </a:lnTo>
                  <a:cubicBezTo>
                    <a:pt x="3" y="4"/>
                    <a:pt x="3" y="4"/>
                    <a:pt x="3" y="4"/>
                  </a:cubicBezTo>
                  <a:lnTo>
                    <a:pt x="2" y="4"/>
                  </a:lnTo>
                  <a:cubicBezTo>
                    <a:pt x="2" y="5"/>
                    <a:pt x="3" y="5"/>
                    <a:pt x="3" y="6"/>
                  </a:cubicBezTo>
                  <a:lnTo>
                    <a:pt x="3" y="6"/>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467" name="Freeform 1440"/>
            <p:cNvSpPr>
              <a:spLocks/>
            </p:cNvSpPr>
            <p:nvPr userDrawn="1"/>
          </p:nvSpPr>
          <p:spPr bwMode="auto">
            <a:xfrm>
              <a:off x="280" y="212"/>
              <a:ext cx="2" cy="2"/>
            </a:xfrm>
            <a:custGeom>
              <a:avLst/>
              <a:gdLst>
                <a:gd name="T0" fmla="*/ 1 w 4"/>
                <a:gd name="T1" fmla="*/ 0 h 3"/>
                <a:gd name="T2" fmla="*/ 1 w 4"/>
                <a:gd name="T3" fmla="*/ 0 h 3"/>
                <a:gd name="T4" fmla="*/ 3 w 4"/>
                <a:gd name="T5" fmla="*/ 1 h 3"/>
                <a:gd name="T6" fmla="*/ 3 w 4"/>
                <a:gd name="T7" fmla="*/ 1 h 3"/>
                <a:gd name="T8" fmla="*/ 4 w 4"/>
                <a:gd name="T9" fmla="*/ 3 h 3"/>
                <a:gd name="T10" fmla="*/ 4 w 4"/>
                <a:gd name="T11" fmla="*/ 3 h 3"/>
                <a:gd name="T12" fmla="*/ 1 w 4"/>
                <a:gd name="T13" fmla="*/ 3 h 3"/>
                <a:gd name="T14" fmla="*/ 0 w 4"/>
                <a:gd name="T15" fmla="*/ 2 h 3"/>
                <a:gd name="T16" fmla="*/ 1 w 4"/>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3">
                  <a:moveTo>
                    <a:pt x="1" y="0"/>
                  </a:moveTo>
                  <a:lnTo>
                    <a:pt x="1" y="0"/>
                  </a:lnTo>
                  <a:lnTo>
                    <a:pt x="3" y="1"/>
                  </a:lnTo>
                  <a:lnTo>
                    <a:pt x="3" y="1"/>
                  </a:lnTo>
                  <a:cubicBezTo>
                    <a:pt x="3" y="2"/>
                    <a:pt x="3" y="2"/>
                    <a:pt x="4" y="3"/>
                  </a:cubicBezTo>
                  <a:lnTo>
                    <a:pt x="4" y="3"/>
                  </a:lnTo>
                  <a:cubicBezTo>
                    <a:pt x="2" y="3"/>
                    <a:pt x="2" y="3"/>
                    <a:pt x="1" y="3"/>
                  </a:cubicBezTo>
                  <a:lnTo>
                    <a:pt x="0" y="2"/>
                  </a:lnTo>
                  <a:cubicBezTo>
                    <a:pt x="0" y="2"/>
                    <a:pt x="1" y="1"/>
                    <a:pt x="1"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468" name="Freeform 1441"/>
            <p:cNvSpPr>
              <a:spLocks/>
            </p:cNvSpPr>
            <p:nvPr userDrawn="1"/>
          </p:nvSpPr>
          <p:spPr bwMode="auto">
            <a:xfrm>
              <a:off x="278" y="211"/>
              <a:ext cx="3" cy="2"/>
            </a:xfrm>
            <a:custGeom>
              <a:avLst/>
              <a:gdLst>
                <a:gd name="T0" fmla="*/ 2 w 5"/>
                <a:gd name="T1" fmla="*/ 0 h 5"/>
                <a:gd name="T2" fmla="*/ 2 w 5"/>
                <a:gd name="T3" fmla="*/ 0 h 5"/>
                <a:gd name="T4" fmla="*/ 5 w 5"/>
                <a:gd name="T5" fmla="*/ 2 h 5"/>
                <a:gd name="T6" fmla="*/ 3 w 5"/>
                <a:gd name="T7" fmla="*/ 5 h 5"/>
                <a:gd name="T8" fmla="*/ 0 w 5"/>
                <a:gd name="T9" fmla="*/ 3 h 5"/>
                <a:gd name="T10" fmla="*/ 2 w 5"/>
                <a:gd name="T11" fmla="*/ 0 h 5"/>
              </a:gdLst>
              <a:ahLst/>
              <a:cxnLst>
                <a:cxn ang="0">
                  <a:pos x="T0" y="T1"/>
                </a:cxn>
                <a:cxn ang="0">
                  <a:pos x="T2" y="T3"/>
                </a:cxn>
                <a:cxn ang="0">
                  <a:pos x="T4" y="T5"/>
                </a:cxn>
                <a:cxn ang="0">
                  <a:pos x="T6" y="T7"/>
                </a:cxn>
                <a:cxn ang="0">
                  <a:pos x="T8" y="T9"/>
                </a:cxn>
                <a:cxn ang="0">
                  <a:pos x="T10" y="T11"/>
                </a:cxn>
              </a:cxnLst>
              <a:rect l="0" t="0" r="r" b="b"/>
              <a:pathLst>
                <a:path w="5" h="5">
                  <a:moveTo>
                    <a:pt x="2" y="0"/>
                  </a:moveTo>
                  <a:lnTo>
                    <a:pt x="2" y="0"/>
                  </a:lnTo>
                  <a:cubicBezTo>
                    <a:pt x="3" y="1"/>
                    <a:pt x="4" y="1"/>
                    <a:pt x="5" y="2"/>
                  </a:cubicBezTo>
                  <a:cubicBezTo>
                    <a:pt x="4" y="3"/>
                    <a:pt x="4" y="4"/>
                    <a:pt x="3" y="5"/>
                  </a:cubicBezTo>
                  <a:cubicBezTo>
                    <a:pt x="2" y="4"/>
                    <a:pt x="1" y="4"/>
                    <a:pt x="0" y="3"/>
                  </a:cubicBezTo>
                  <a:cubicBezTo>
                    <a:pt x="1" y="2"/>
                    <a:pt x="1" y="1"/>
                    <a:pt x="2"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469" name="Freeform 1442"/>
            <p:cNvSpPr>
              <a:spLocks/>
            </p:cNvSpPr>
            <p:nvPr userDrawn="1"/>
          </p:nvSpPr>
          <p:spPr bwMode="auto">
            <a:xfrm>
              <a:off x="286" y="206"/>
              <a:ext cx="1" cy="1"/>
            </a:xfrm>
            <a:custGeom>
              <a:avLst/>
              <a:gdLst>
                <a:gd name="T0" fmla="*/ 1 w 1"/>
                <a:gd name="T1" fmla="*/ 0 h 2"/>
                <a:gd name="T2" fmla="*/ 1 w 1"/>
                <a:gd name="T3" fmla="*/ 0 h 2"/>
                <a:gd name="T4" fmla="*/ 1 w 1"/>
                <a:gd name="T5" fmla="*/ 2 h 2"/>
                <a:gd name="T6" fmla="*/ 0 w 1"/>
                <a:gd name="T7" fmla="*/ 2 h 2"/>
                <a:gd name="T8" fmla="*/ 0 w 1"/>
                <a:gd name="T9" fmla="*/ 0 h 2"/>
                <a:gd name="T10" fmla="*/ 1 w 1"/>
                <a:gd name="T11" fmla="*/ 0 h 2"/>
              </a:gdLst>
              <a:ahLst/>
              <a:cxnLst>
                <a:cxn ang="0">
                  <a:pos x="T0" y="T1"/>
                </a:cxn>
                <a:cxn ang="0">
                  <a:pos x="T2" y="T3"/>
                </a:cxn>
                <a:cxn ang="0">
                  <a:pos x="T4" y="T5"/>
                </a:cxn>
                <a:cxn ang="0">
                  <a:pos x="T6" y="T7"/>
                </a:cxn>
                <a:cxn ang="0">
                  <a:pos x="T8" y="T9"/>
                </a:cxn>
                <a:cxn ang="0">
                  <a:pos x="T10" y="T11"/>
                </a:cxn>
              </a:cxnLst>
              <a:rect l="0" t="0" r="r" b="b"/>
              <a:pathLst>
                <a:path w="1" h="2">
                  <a:moveTo>
                    <a:pt x="1" y="0"/>
                  </a:moveTo>
                  <a:lnTo>
                    <a:pt x="1" y="0"/>
                  </a:lnTo>
                  <a:lnTo>
                    <a:pt x="1" y="2"/>
                  </a:lnTo>
                  <a:lnTo>
                    <a:pt x="0" y="2"/>
                  </a:lnTo>
                  <a:lnTo>
                    <a:pt x="0" y="0"/>
                  </a:lnTo>
                  <a:lnTo>
                    <a:pt x="1" y="0"/>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470" name="Freeform 1443"/>
            <p:cNvSpPr>
              <a:spLocks/>
            </p:cNvSpPr>
            <p:nvPr userDrawn="1"/>
          </p:nvSpPr>
          <p:spPr bwMode="auto">
            <a:xfrm>
              <a:off x="286" y="205"/>
              <a:ext cx="1" cy="1"/>
            </a:xfrm>
            <a:custGeom>
              <a:avLst/>
              <a:gdLst>
                <a:gd name="T0" fmla="*/ 2 w 2"/>
                <a:gd name="T1" fmla="*/ 0 h 2"/>
                <a:gd name="T2" fmla="*/ 2 w 2"/>
                <a:gd name="T3" fmla="*/ 0 h 2"/>
                <a:gd name="T4" fmla="*/ 2 w 2"/>
                <a:gd name="T5" fmla="*/ 2 h 2"/>
                <a:gd name="T6" fmla="*/ 1 w 2"/>
                <a:gd name="T7" fmla="*/ 2 h 2"/>
                <a:gd name="T8" fmla="*/ 0 w 2"/>
                <a:gd name="T9" fmla="*/ 1 h 2"/>
                <a:gd name="T10" fmla="*/ 2 w 2"/>
                <a:gd name="T11" fmla="*/ 0 h 2"/>
              </a:gdLst>
              <a:ahLst/>
              <a:cxnLst>
                <a:cxn ang="0">
                  <a:pos x="T0" y="T1"/>
                </a:cxn>
                <a:cxn ang="0">
                  <a:pos x="T2" y="T3"/>
                </a:cxn>
                <a:cxn ang="0">
                  <a:pos x="T4" y="T5"/>
                </a:cxn>
                <a:cxn ang="0">
                  <a:pos x="T6" y="T7"/>
                </a:cxn>
                <a:cxn ang="0">
                  <a:pos x="T8" y="T9"/>
                </a:cxn>
                <a:cxn ang="0">
                  <a:pos x="T10" y="T11"/>
                </a:cxn>
              </a:cxnLst>
              <a:rect l="0" t="0" r="r" b="b"/>
              <a:pathLst>
                <a:path w="2" h="2">
                  <a:moveTo>
                    <a:pt x="2" y="0"/>
                  </a:moveTo>
                  <a:lnTo>
                    <a:pt x="2" y="0"/>
                  </a:lnTo>
                  <a:lnTo>
                    <a:pt x="2" y="2"/>
                  </a:lnTo>
                  <a:lnTo>
                    <a:pt x="1" y="2"/>
                  </a:lnTo>
                  <a:lnTo>
                    <a:pt x="0" y="1"/>
                  </a:lnTo>
                  <a:lnTo>
                    <a:pt x="2" y="0"/>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471" name="Freeform 1444"/>
            <p:cNvSpPr>
              <a:spLocks/>
            </p:cNvSpPr>
            <p:nvPr userDrawn="1"/>
          </p:nvSpPr>
          <p:spPr bwMode="auto">
            <a:xfrm>
              <a:off x="286" y="204"/>
              <a:ext cx="1" cy="1"/>
            </a:xfrm>
            <a:custGeom>
              <a:avLst/>
              <a:gdLst>
                <a:gd name="T0" fmla="*/ 2 w 2"/>
                <a:gd name="T1" fmla="*/ 0 h 2"/>
                <a:gd name="T2" fmla="*/ 2 w 2"/>
                <a:gd name="T3" fmla="*/ 0 h 2"/>
                <a:gd name="T4" fmla="*/ 2 w 2"/>
                <a:gd name="T5" fmla="*/ 1 h 2"/>
                <a:gd name="T6" fmla="*/ 0 w 2"/>
                <a:gd name="T7" fmla="*/ 2 h 2"/>
                <a:gd name="T8" fmla="*/ 0 w 2"/>
                <a:gd name="T9" fmla="*/ 0 h 2"/>
                <a:gd name="T10" fmla="*/ 2 w 2"/>
                <a:gd name="T11" fmla="*/ 0 h 2"/>
              </a:gdLst>
              <a:ahLst/>
              <a:cxnLst>
                <a:cxn ang="0">
                  <a:pos x="T0" y="T1"/>
                </a:cxn>
                <a:cxn ang="0">
                  <a:pos x="T2" y="T3"/>
                </a:cxn>
                <a:cxn ang="0">
                  <a:pos x="T4" y="T5"/>
                </a:cxn>
                <a:cxn ang="0">
                  <a:pos x="T6" y="T7"/>
                </a:cxn>
                <a:cxn ang="0">
                  <a:pos x="T8" y="T9"/>
                </a:cxn>
                <a:cxn ang="0">
                  <a:pos x="T10" y="T11"/>
                </a:cxn>
              </a:cxnLst>
              <a:rect l="0" t="0" r="r" b="b"/>
              <a:pathLst>
                <a:path w="2" h="2">
                  <a:moveTo>
                    <a:pt x="2" y="0"/>
                  </a:moveTo>
                  <a:lnTo>
                    <a:pt x="2" y="0"/>
                  </a:lnTo>
                  <a:lnTo>
                    <a:pt x="2" y="1"/>
                  </a:lnTo>
                  <a:lnTo>
                    <a:pt x="0" y="2"/>
                  </a:lnTo>
                  <a:lnTo>
                    <a:pt x="0" y="0"/>
                  </a:lnTo>
                  <a:lnTo>
                    <a:pt x="2" y="0"/>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472" name="Freeform 1445"/>
            <p:cNvSpPr>
              <a:spLocks/>
            </p:cNvSpPr>
            <p:nvPr userDrawn="1"/>
          </p:nvSpPr>
          <p:spPr bwMode="auto">
            <a:xfrm>
              <a:off x="286" y="203"/>
              <a:ext cx="1" cy="1"/>
            </a:xfrm>
            <a:custGeom>
              <a:avLst/>
              <a:gdLst>
                <a:gd name="T0" fmla="*/ 1 w 2"/>
                <a:gd name="T1" fmla="*/ 0 h 2"/>
                <a:gd name="T2" fmla="*/ 1 w 2"/>
                <a:gd name="T3" fmla="*/ 0 h 2"/>
                <a:gd name="T4" fmla="*/ 2 w 2"/>
                <a:gd name="T5" fmla="*/ 2 h 2"/>
                <a:gd name="T6" fmla="*/ 0 w 2"/>
                <a:gd name="T7" fmla="*/ 2 h 2"/>
                <a:gd name="T8" fmla="*/ 0 w 2"/>
                <a:gd name="T9" fmla="*/ 1 h 2"/>
                <a:gd name="T10" fmla="*/ 1 w 2"/>
                <a:gd name="T11" fmla="*/ 0 h 2"/>
              </a:gdLst>
              <a:ahLst/>
              <a:cxnLst>
                <a:cxn ang="0">
                  <a:pos x="T0" y="T1"/>
                </a:cxn>
                <a:cxn ang="0">
                  <a:pos x="T2" y="T3"/>
                </a:cxn>
                <a:cxn ang="0">
                  <a:pos x="T4" y="T5"/>
                </a:cxn>
                <a:cxn ang="0">
                  <a:pos x="T6" y="T7"/>
                </a:cxn>
                <a:cxn ang="0">
                  <a:pos x="T8" y="T9"/>
                </a:cxn>
                <a:cxn ang="0">
                  <a:pos x="T10" y="T11"/>
                </a:cxn>
              </a:cxnLst>
              <a:rect l="0" t="0" r="r" b="b"/>
              <a:pathLst>
                <a:path w="2" h="2">
                  <a:moveTo>
                    <a:pt x="1" y="0"/>
                  </a:moveTo>
                  <a:lnTo>
                    <a:pt x="1" y="0"/>
                  </a:lnTo>
                  <a:lnTo>
                    <a:pt x="2" y="2"/>
                  </a:lnTo>
                  <a:lnTo>
                    <a:pt x="0" y="2"/>
                  </a:lnTo>
                  <a:lnTo>
                    <a:pt x="0" y="1"/>
                  </a:lnTo>
                  <a:lnTo>
                    <a:pt x="1" y="0"/>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473" name="Freeform 1446"/>
            <p:cNvSpPr>
              <a:spLocks/>
            </p:cNvSpPr>
            <p:nvPr userDrawn="1"/>
          </p:nvSpPr>
          <p:spPr bwMode="auto">
            <a:xfrm>
              <a:off x="285" y="202"/>
              <a:ext cx="1" cy="0"/>
            </a:xfrm>
            <a:custGeom>
              <a:avLst/>
              <a:gdLst>
                <a:gd name="T0" fmla="*/ 2 w 2"/>
                <a:gd name="T1" fmla="*/ 0 h 1"/>
                <a:gd name="T2" fmla="*/ 2 w 2"/>
                <a:gd name="T3" fmla="*/ 0 h 1"/>
                <a:gd name="T4" fmla="*/ 2 w 2"/>
                <a:gd name="T5" fmla="*/ 1 h 1"/>
                <a:gd name="T6" fmla="*/ 1 w 2"/>
                <a:gd name="T7" fmla="*/ 1 h 1"/>
                <a:gd name="T8" fmla="*/ 0 w 2"/>
                <a:gd name="T9" fmla="*/ 0 h 1"/>
                <a:gd name="T10" fmla="*/ 2 w 2"/>
                <a:gd name="T11" fmla="*/ 0 h 1"/>
              </a:gdLst>
              <a:ahLst/>
              <a:cxnLst>
                <a:cxn ang="0">
                  <a:pos x="T0" y="T1"/>
                </a:cxn>
                <a:cxn ang="0">
                  <a:pos x="T2" y="T3"/>
                </a:cxn>
                <a:cxn ang="0">
                  <a:pos x="T4" y="T5"/>
                </a:cxn>
                <a:cxn ang="0">
                  <a:pos x="T6" y="T7"/>
                </a:cxn>
                <a:cxn ang="0">
                  <a:pos x="T8" y="T9"/>
                </a:cxn>
                <a:cxn ang="0">
                  <a:pos x="T10" y="T11"/>
                </a:cxn>
              </a:cxnLst>
              <a:rect l="0" t="0" r="r" b="b"/>
              <a:pathLst>
                <a:path w="2" h="1">
                  <a:moveTo>
                    <a:pt x="2" y="0"/>
                  </a:moveTo>
                  <a:lnTo>
                    <a:pt x="2" y="0"/>
                  </a:lnTo>
                  <a:lnTo>
                    <a:pt x="2" y="1"/>
                  </a:lnTo>
                  <a:lnTo>
                    <a:pt x="1" y="1"/>
                  </a:lnTo>
                  <a:lnTo>
                    <a:pt x="0" y="0"/>
                  </a:lnTo>
                  <a:lnTo>
                    <a:pt x="2" y="0"/>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474" name="Freeform 1447"/>
            <p:cNvSpPr>
              <a:spLocks/>
            </p:cNvSpPr>
            <p:nvPr userDrawn="1"/>
          </p:nvSpPr>
          <p:spPr bwMode="auto">
            <a:xfrm>
              <a:off x="285" y="200"/>
              <a:ext cx="1" cy="1"/>
            </a:xfrm>
            <a:custGeom>
              <a:avLst/>
              <a:gdLst>
                <a:gd name="T0" fmla="*/ 2 w 2"/>
                <a:gd name="T1" fmla="*/ 0 h 2"/>
                <a:gd name="T2" fmla="*/ 2 w 2"/>
                <a:gd name="T3" fmla="*/ 0 h 2"/>
                <a:gd name="T4" fmla="*/ 2 w 2"/>
                <a:gd name="T5" fmla="*/ 1 h 2"/>
                <a:gd name="T6" fmla="*/ 0 w 2"/>
                <a:gd name="T7" fmla="*/ 2 h 2"/>
                <a:gd name="T8" fmla="*/ 0 w 2"/>
                <a:gd name="T9" fmla="*/ 0 h 2"/>
                <a:gd name="T10" fmla="*/ 2 w 2"/>
                <a:gd name="T11" fmla="*/ 0 h 2"/>
              </a:gdLst>
              <a:ahLst/>
              <a:cxnLst>
                <a:cxn ang="0">
                  <a:pos x="T0" y="T1"/>
                </a:cxn>
                <a:cxn ang="0">
                  <a:pos x="T2" y="T3"/>
                </a:cxn>
                <a:cxn ang="0">
                  <a:pos x="T4" y="T5"/>
                </a:cxn>
                <a:cxn ang="0">
                  <a:pos x="T6" y="T7"/>
                </a:cxn>
                <a:cxn ang="0">
                  <a:pos x="T8" y="T9"/>
                </a:cxn>
                <a:cxn ang="0">
                  <a:pos x="T10" y="T11"/>
                </a:cxn>
              </a:cxnLst>
              <a:rect l="0" t="0" r="r" b="b"/>
              <a:pathLst>
                <a:path w="2" h="2">
                  <a:moveTo>
                    <a:pt x="2" y="0"/>
                  </a:moveTo>
                  <a:lnTo>
                    <a:pt x="2" y="0"/>
                  </a:lnTo>
                  <a:lnTo>
                    <a:pt x="2" y="1"/>
                  </a:lnTo>
                  <a:lnTo>
                    <a:pt x="0" y="2"/>
                  </a:lnTo>
                  <a:lnTo>
                    <a:pt x="0" y="0"/>
                  </a:lnTo>
                  <a:lnTo>
                    <a:pt x="2" y="0"/>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475" name="Freeform 1448"/>
            <p:cNvSpPr>
              <a:spLocks/>
            </p:cNvSpPr>
            <p:nvPr userDrawn="1"/>
          </p:nvSpPr>
          <p:spPr bwMode="auto">
            <a:xfrm>
              <a:off x="285" y="199"/>
              <a:ext cx="1" cy="1"/>
            </a:xfrm>
            <a:custGeom>
              <a:avLst/>
              <a:gdLst>
                <a:gd name="T0" fmla="*/ 2 w 2"/>
                <a:gd name="T1" fmla="*/ 0 h 2"/>
                <a:gd name="T2" fmla="*/ 2 w 2"/>
                <a:gd name="T3" fmla="*/ 0 h 2"/>
                <a:gd name="T4" fmla="*/ 2 w 2"/>
                <a:gd name="T5" fmla="*/ 1 h 2"/>
                <a:gd name="T6" fmla="*/ 0 w 2"/>
                <a:gd name="T7" fmla="*/ 2 h 2"/>
                <a:gd name="T8" fmla="*/ 0 w 2"/>
                <a:gd name="T9" fmla="*/ 1 h 2"/>
                <a:gd name="T10" fmla="*/ 2 w 2"/>
                <a:gd name="T11" fmla="*/ 0 h 2"/>
              </a:gdLst>
              <a:ahLst/>
              <a:cxnLst>
                <a:cxn ang="0">
                  <a:pos x="T0" y="T1"/>
                </a:cxn>
                <a:cxn ang="0">
                  <a:pos x="T2" y="T3"/>
                </a:cxn>
                <a:cxn ang="0">
                  <a:pos x="T4" y="T5"/>
                </a:cxn>
                <a:cxn ang="0">
                  <a:pos x="T6" y="T7"/>
                </a:cxn>
                <a:cxn ang="0">
                  <a:pos x="T8" y="T9"/>
                </a:cxn>
                <a:cxn ang="0">
                  <a:pos x="T10" y="T11"/>
                </a:cxn>
              </a:cxnLst>
              <a:rect l="0" t="0" r="r" b="b"/>
              <a:pathLst>
                <a:path w="2" h="2">
                  <a:moveTo>
                    <a:pt x="2" y="0"/>
                  </a:moveTo>
                  <a:lnTo>
                    <a:pt x="2" y="0"/>
                  </a:lnTo>
                  <a:lnTo>
                    <a:pt x="2" y="1"/>
                  </a:lnTo>
                  <a:lnTo>
                    <a:pt x="0" y="2"/>
                  </a:lnTo>
                  <a:lnTo>
                    <a:pt x="0" y="1"/>
                  </a:lnTo>
                  <a:lnTo>
                    <a:pt x="2" y="0"/>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476" name="Freeform 1449"/>
            <p:cNvSpPr>
              <a:spLocks/>
            </p:cNvSpPr>
            <p:nvPr userDrawn="1"/>
          </p:nvSpPr>
          <p:spPr bwMode="auto">
            <a:xfrm>
              <a:off x="281" y="201"/>
              <a:ext cx="0" cy="2"/>
            </a:xfrm>
            <a:custGeom>
              <a:avLst/>
              <a:gdLst>
                <a:gd name="T0" fmla="*/ 2 w 2"/>
                <a:gd name="T1" fmla="*/ 0 h 3"/>
                <a:gd name="T2" fmla="*/ 2 w 2"/>
                <a:gd name="T3" fmla="*/ 0 h 3"/>
                <a:gd name="T4" fmla="*/ 1 w 2"/>
                <a:gd name="T5" fmla="*/ 3 h 3"/>
                <a:gd name="T6" fmla="*/ 0 w 2"/>
                <a:gd name="T7" fmla="*/ 2 h 3"/>
                <a:gd name="T8" fmla="*/ 2 w 2"/>
                <a:gd name="T9" fmla="*/ 0 h 3"/>
              </a:gdLst>
              <a:ahLst/>
              <a:cxnLst>
                <a:cxn ang="0">
                  <a:pos x="T0" y="T1"/>
                </a:cxn>
                <a:cxn ang="0">
                  <a:pos x="T2" y="T3"/>
                </a:cxn>
                <a:cxn ang="0">
                  <a:pos x="T4" y="T5"/>
                </a:cxn>
                <a:cxn ang="0">
                  <a:pos x="T6" y="T7"/>
                </a:cxn>
                <a:cxn ang="0">
                  <a:pos x="T8" y="T9"/>
                </a:cxn>
              </a:cxnLst>
              <a:rect l="0" t="0" r="r" b="b"/>
              <a:pathLst>
                <a:path w="2" h="3">
                  <a:moveTo>
                    <a:pt x="2" y="0"/>
                  </a:moveTo>
                  <a:lnTo>
                    <a:pt x="2" y="0"/>
                  </a:lnTo>
                  <a:cubicBezTo>
                    <a:pt x="1" y="1"/>
                    <a:pt x="1" y="2"/>
                    <a:pt x="1" y="3"/>
                  </a:cubicBezTo>
                  <a:lnTo>
                    <a:pt x="0" y="2"/>
                  </a:lnTo>
                  <a:lnTo>
                    <a:pt x="2"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477" name="Freeform 1450"/>
            <p:cNvSpPr>
              <a:spLocks/>
            </p:cNvSpPr>
            <p:nvPr userDrawn="1"/>
          </p:nvSpPr>
          <p:spPr bwMode="auto">
            <a:xfrm>
              <a:off x="279" y="203"/>
              <a:ext cx="1" cy="2"/>
            </a:xfrm>
            <a:custGeom>
              <a:avLst/>
              <a:gdLst>
                <a:gd name="T0" fmla="*/ 1 w 1"/>
                <a:gd name="T1" fmla="*/ 0 h 3"/>
                <a:gd name="T2" fmla="*/ 1 w 1"/>
                <a:gd name="T3" fmla="*/ 0 h 3"/>
                <a:gd name="T4" fmla="*/ 1 w 1"/>
                <a:gd name="T5" fmla="*/ 3 h 3"/>
                <a:gd name="T6" fmla="*/ 0 w 1"/>
                <a:gd name="T7" fmla="*/ 2 h 3"/>
                <a:gd name="T8" fmla="*/ 1 w 1"/>
                <a:gd name="T9" fmla="*/ 0 h 3"/>
              </a:gdLst>
              <a:ahLst/>
              <a:cxnLst>
                <a:cxn ang="0">
                  <a:pos x="T0" y="T1"/>
                </a:cxn>
                <a:cxn ang="0">
                  <a:pos x="T2" y="T3"/>
                </a:cxn>
                <a:cxn ang="0">
                  <a:pos x="T4" y="T5"/>
                </a:cxn>
                <a:cxn ang="0">
                  <a:pos x="T6" y="T7"/>
                </a:cxn>
                <a:cxn ang="0">
                  <a:pos x="T8" y="T9"/>
                </a:cxn>
              </a:cxnLst>
              <a:rect l="0" t="0" r="r" b="b"/>
              <a:pathLst>
                <a:path w="1" h="3">
                  <a:moveTo>
                    <a:pt x="1" y="0"/>
                  </a:moveTo>
                  <a:lnTo>
                    <a:pt x="1" y="0"/>
                  </a:lnTo>
                  <a:cubicBezTo>
                    <a:pt x="1" y="1"/>
                    <a:pt x="1" y="2"/>
                    <a:pt x="1" y="3"/>
                  </a:cubicBezTo>
                  <a:lnTo>
                    <a:pt x="0" y="2"/>
                  </a:lnTo>
                  <a:lnTo>
                    <a:pt x="1"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478" name="Freeform 1451"/>
            <p:cNvSpPr>
              <a:spLocks/>
            </p:cNvSpPr>
            <p:nvPr userDrawn="1"/>
          </p:nvSpPr>
          <p:spPr bwMode="auto">
            <a:xfrm>
              <a:off x="278" y="205"/>
              <a:ext cx="0" cy="2"/>
            </a:xfrm>
            <a:custGeom>
              <a:avLst/>
              <a:gdLst>
                <a:gd name="T0" fmla="*/ 1 w 1"/>
                <a:gd name="T1" fmla="*/ 0 h 3"/>
                <a:gd name="T2" fmla="*/ 1 w 1"/>
                <a:gd name="T3" fmla="*/ 0 h 3"/>
                <a:gd name="T4" fmla="*/ 1 w 1"/>
                <a:gd name="T5" fmla="*/ 3 h 3"/>
                <a:gd name="T6" fmla="*/ 0 w 1"/>
                <a:gd name="T7" fmla="*/ 1 h 3"/>
                <a:gd name="T8" fmla="*/ 1 w 1"/>
                <a:gd name="T9" fmla="*/ 0 h 3"/>
              </a:gdLst>
              <a:ahLst/>
              <a:cxnLst>
                <a:cxn ang="0">
                  <a:pos x="T0" y="T1"/>
                </a:cxn>
                <a:cxn ang="0">
                  <a:pos x="T2" y="T3"/>
                </a:cxn>
                <a:cxn ang="0">
                  <a:pos x="T4" y="T5"/>
                </a:cxn>
                <a:cxn ang="0">
                  <a:pos x="T6" y="T7"/>
                </a:cxn>
                <a:cxn ang="0">
                  <a:pos x="T8" y="T9"/>
                </a:cxn>
              </a:cxnLst>
              <a:rect l="0" t="0" r="r" b="b"/>
              <a:pathLst>
                <a:path w="1" h="3">
                  <a:moveTo>
                    <a:pt x="1" y="0"/>
                  </a:moveTo>
                  <a:lnTo>
                    <a:pt x="1" y="0"/>
                  </a:lnTo>
                  <a:cubicBezTo>
                    <a:pt x="0" y="0"/>
                    <a:pt x="1" y="1"/>
                    <a:pt x="1" y="3"/>
                  </a:cubicBezTo>
                  <a:lnTo>
                    <a:pt x="0" y="1"/>
                  </a:lnTo>
                  <a:lnTo>
                    <a:pt x="1"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479" name="Freeform 1452"/>
            <p:cNvSpPr>
              <a:spLocks/>
            </p:cNvSpPr>
            <p:nvPr userDrawn="1"/>
          </p:nvSpPr>
          <p:spPr bwMode="auto">
            <a:xfrm>
              <a:off x="277" y="207"/>
              <a:ext cx="0" cy="1"/>
            </a:xfrm>
            <a:custGeom>
              <a:avLst/>
              <a:gdLst>
                <a:gd name="T0" fmla="*/ 1 w 1"/>
                <a:gd name="T1" fmla="*/ 0 h 3"/>
                <a:gd name="T2" fmla="*/ 1 w 1"/>
                <a:gd name="T3" fmla="*/ 0 h 3"/>
                <a:gd name="T4" fmla="*/ 1 w 1"/>
                <a:gd name="T5" fmla="*/ 3 h 3"/>
                <a:gd name="T6" fmla="*/ 0 w 1"/>
                <a:gd name="T7" fmla="*/ 2 h 3"/>
                <a:gd name="T8" fmla="*/ 1 w 1"/>
                <a:gd name="T9" fmla="*/ 0 h 3"/>
              </a:gdLst>
              <a:ahLst/>
              <a:cxnLst>
                <a:cxn ang="0">
                  <a:pos x="T0" y="T1"/>
                </a:cxn>
                <a:cxn ang="0">
                  <a:pos x="T2" y="T3"/>
                </a:cxn>
                <a:cxn ang="0">
                  <a:pos x="T4" y="T5"/>
                </a:cxn>
                <a:cxn ang="0">
                  <a:pos x="T6" y="T7"/>
                </a:cxn>
                <a:cxn ang="0">
                  <a:pos x="T8" y="T9"/>
                </a:cxn>
              </a:cxnLst>
              <a:rect l="0" t="0" r="r" b="b"/>
              <a:pathLst>
                <a:path w="1" h="3">
                  <a:moveTo>
                    <a:pt x="1" y="0"/>
                  </a:moveTo>
                  <a:lnTo>
                    <a:pt x="1" y="0"/>
                  </a:lnTo>
                  <a:cubicBezTo>
                    <a:pt x="0" y="1"/>
                    <a:pt x="0" y="2"/>
                    <a:pt x="1" y="3"/>
                  </a:cubicBezTo>
                  <a:lnTo>
                    <a:pt x="0" y="2"/>
                  </a:lnTo>
                  <a:lnTo>
                    <a:pt x="1"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480" name="Freeform 1453"/>
            <p:cNvSpPr>
              <a:spLocks/>
            </p:cNvSpPr>
            <p:nvPr userDrawn="1"/>
          </p:nvSpPr>
          <p:spPr bwMode="auto">
            <a:xfrm>
              <a:off x="279" y="207"/>
              <a:ext cx="1" cy="1"/>
            </a:xfrm>
            <a:custGeom>
              <a:avLst/>
              <a:gdLst>
                <a:gd name="T0" fmla="*/ 1 w 1"/>
                <a:gd name="T1" fmla="*/ 0 h 3"/>
                <a:gd name="T2" fmla="*/ 1 w 1"/>
                <a:gd name="T3" fmla="*/ 0 h 3"/>
                <a:gd name="T4" fmla="*/ 1 w 1"/>
                <a:gd name="T5" fmla="*/ 3 h 3"/>
                <a:gd name="T6" fmla="*/ 0 w 1"/>
                <a:gd name="T7" fmla="*/ 2 h 3"/>
                <a:gd name="T8" fmla="*/ 1 w 1"/>
                <a:gd name="T9" fmla="*/ 0 h 3"/>
              </a:gdLst>
              <a:ahLst/>
              <a:cxnLst>
                <a:cxn ang="0">
                  <a:pos x="T0" y="T1"/>
                </a:cxn>
                <a:cxn ang="0">
                  <a:pos x="T2" y="T3"/>
                </a:cxn>
                <a:cxn ang="0">
                  <a:pos x="T4" y="T5"/>
                </a:cxn>
                <a:cxn ang="0">
                  <a:pos x="T6" y="T7"/>
                </a:cxn>
                <a:cxn ang="0">
                  <a:pos x="T8" y="T9"/>
                </a:cxn>
              </a:cxnLst>
              <a:rect l="0" t="0" r="r" b="b"/>
              <a:pathLst>
                <a:path w="1" h="3">
                  <a:moveTo>
                    <a:pt x="1" y="0"/>
                  </a:moveTo>
                  <a:lnTo>
                    <a:pt x="1" y="0"/>
                  </a:lnTo>
                  <a:cubicBezTo>
                    <a:pt x="0" y="1"/>
                    <a:pt x="1" y="2"/>
                    <a:pt x="1" y="3"/>
                  </a:cubicBezTo>
                  <a:lnTo>
                    <a:pt x="0" y="2"/>
                  </a:lnTo>
                  <a:lnTo>
                    <a:pt x="1"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481" name="Freeform 1454"/>
            <p:cNvSpPr>
              <a:spLocks/>
            </p:cNvSpPr>
            <p:nvPr userDrawn="1"/>
          </p:nvSpPr>
          <p:spPr bwMode="auto">
            <a:xfrm>
              <a:off x="282" y="206"/>
              <a:ext cx="1" cy="2"/>
            </a:xfrm>
            <a:custGeom>
              <a:avLst/>
              <a:gdLst>
                <a:gd name="T0" fmla="*/ 1 w 2"/>
                <a:gd name="T1" fmla="*/ 0 h 3"/>
                <a:gd name="T2" fmla="*/ 1 w 2"/>
                <a:gd name="T3" fmla="*/ 0 h 3"/>
                <a:gd name="T4" fmla="*/ 2 w 2"/>
                <a:gd name="T5" fmla="*/ 3 h 3"/>
                <a:gd name="T6" fmla="*/ 0 w 2"/>
                <a:gd name="T7" fmla="*/ 2 h 3"/>
                <a:gd name="T8" fmla="*/ 1 w 2"/>
                <a:gd name="T9" fmla="*/ 0 h 3"/>
              </a:gdLst>
              <a:ahLst/>
              <a:cxnLst>
                <a:cxn ang="0">
                  <a:pos x="T0" y="T1"/>
                </a:cxn>
                <a:cxn ang="0">
                  <a:pos x="T2" y="T3"/>
                </a:cxn>
                <a:cxn ang="0">
                  <a:pos x="T4" y="T5"/>
                </a:cxn>
                <a:cxn ang="0">
                  <a:pos x="T6" y="T7"/>
                </a:cxn>
                <a:cxn ang="0">
                  <a:pos x="T8" y="T9"/>
                </a:cxn>
              </a:cxnLst>
              <a:rect l="0" t="0" r="r" b="b"/>
              <a:pathLst>
                <a:path w="2" h="3">
                  <a:moveTo>
                    <a:pt x="1" y="0"/>
                  </a:moveTo>
                  <a:lnTo>
                    <a:pt x="1" y="0"/>
                  </a:lnTo>
                  <a:cubicBezTo>
                    <a:pt x="1" y="1"/>
                    <a:pt x="1" y="2"/>
                    <a:pt x="2" y="3"/>
                  </a:cubicBezTo>
                  <a:lnTo>
                    <a:pt x="0" y="2"/>
                  </a:lnTo>
                  <a:lnTo>
                    <a:pt x="1"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482" name="Freeform 1455"/>
            <p:cNvSpPr>
              <a:spLocks/>
            </p:cNvSpPr>
            <p:nvPr userDrawn="1"/>
          </p:nvSpPr>
          <p:spPr bwMode="auto">
            <a:xfrm>
              <a:off x="281" y="205"/>
              <a:ext cx="0" cy="1"/>
            </a:xfrm>
            <a:custGeom>
              <a:avLst/>
              <a:gdLst>
                <a:gd name="T0" fmla="*/ 1 w 1"/>
                <a:gd name="T1" fmla="*/ 0 h 3"/>
                <a:gd name="T2" fmla="*/ 1 w 1"/>
                <a:gd name="T3" fmla="*/ 0 h 3"/>
                <a:gd name="T4" fmla="*/ 1 w 1"/>
                <a:gd name="T5" fmla="*/ 3 h 3"/>
                <a:gd name="T6" fmla="*/ 0 w 1"/>
                <a:gd name="T7" fmla="*/ 1 h 3"/>
                <a:gd name="T8" fmla="*/ 1 w 1"/>
                <a:gd name="T9" fmla="*/ 0 h 3"/>
              </a:gdLst>
              <a:ahLst/>
              <a:cxnLst>
                <a:cxn ang="0">
                  <a:pos x="T0" y="T1"/>
                </a:cxn>
                <a:cxn ang="0">
                  <a:pos x="T2" y="T3"/>
                </a:cxn>
                <a:cxn ang="0">
                  <a:pos x="T4" y="T5"/>
                </a:cxn>
                <a:cxn ang="0">
                  <a:pos x="T6" y="T7"/>
                </a:cxn>
                <a:cxn ang="0">
                  <a:pos x="T8" y="T9"/>
                </a:cxn>
              </a:cxnLst>
              <a:rect l="0" t="0" r="r" b="b"/>
              <a:pathLst>
                <a:path w="1" h="3">
                  <a:moveTo>
                    <a:pt x="1" y="0"/>
                  </a:moveTo>
                  <a:lnTo>
                    <a:pt x="1" y="0"/>
                  </a:lnTo>
                  <a:cubicBezTo>
                    <a:pt x="1" y="1"/>
                    <a:pt x="1" y="2"/>
                    <a:pt x="1" y="3"/>
                  </a:cubicBezTo>
                  <a:lnTo>
                    <a:pt x="0" y="1"/>
                  </a:lnTo>
                  <a:lnTo>
                    <a:pt x="1"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483" name="Freeform 1456"/>
            <p:cNvSpPr>
              <a:spLocks/>
            </p:cNvSpPr>
            <p:nvPr userDrawn="1"/>
          </p:nvSpPr>
          <p:spPr bwMode="auto">
            <a:xfrm>
              <a:off x="282" y="203"/>
              <a:ext cx="0" cy="2"/>
            </a:xfrm>
            <a:custGeom>
              <a:avLst/>
              <a:gdLst>
                <a:gd name="T0" fmla="*/ 1 w 1"/>
                <a:gd name="T1" fmla="*/ 0 h 3"/>
                <a:gd name="T2" fmla="*/ 1 w 1"/>
                <a:gd name="T3" fmla="*/ 0 h 3"/>
                <a:gd name="T4" fmla="*/ 1 w 1"/>
                <a:gd name="T5" fmla="*/ 3 h 3"/>
                <a:gd name="T6" fmla="*/ 0 w 1"/>
                <a:gd name="T7" fmla="*/ 2 h 3"/>
                <a:gd name="T8" fmla="*/ 1 w 1"/>
                <a:gd name="T9" fmla="*/ 0 h 3"/>
              </a:gdLst>
              <a:ahLst/>
              <a:cxnLst>
                <a:cxn ang="0">
                  <a:pos x="T0" y="T1"/>
                </a:cxn>
                <a:cxn ang="0">
                  <a:pos x="T2" y="T3"/>
                </a:cxn>
                <a:cxn ang="0">
                  <a:pos x="T4" y="T5"/>
                </a:cxn>
                <a:cxn ang="0">
                  <a:pos x="T6" y="T7"/>
                </a:cxn>
                <a:cxn ang="0">
                  <a:pos x="T8" y="T9"/>
                </a:cxn>
              </a:cxnLst>
              <a:rect l="0" t="0" r="r" b="b"/>
              <a:pathLst>
                <a:path w="1" h="3">
                  <a:moveTo>
                    <a:pt x="1" y="0"/>
                  </a:moveTo>
                  <a:lnTo>
                    <a:pt x="1" y="0"/>
                  </a:lnTo>
                  <a:cubicBezTo>
                    <a:pt x="1" y="1"/>
                    <a:pt x="1" y="2"/>
                    <a:pt x="1" y="3"/>
                  </a:cubicBezTo>
                  <a:lnTo>
                    <a:pt x="0" y="2"/>
                  </a:lnTo>
                  <a:lnTo>
                    <a:pt x="1"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484" name="Freeform 1457"/>
            <p:cNvSpPr>
              <a:spLocks/>
            </p:cNvSpPr>
            <p:nvPr userDrawn="1"/>
          </p:nvSpPr>
          <p:spPr bwMode="auto">
            <a:xfrm>
              <a:off x="279" y="200"/>
              <a:ext cx="1" cy="1"/>
            </a:xfrm>
            <a:custGeom>
              <a:avLst/>
              <a:gdLst>
                <a:gd name="T0" fmla="*/ 2 w 2"/>
                <a:gd name="T1" fmla="*/ 0 h 3"/>
                <a:gd name="T2" fmla="*/ 2 w 2"/>
                <a:gd name="T3" fmla="*/ 0 h 3"/>
                <a:gd name="T4" fmla="*/ 1 w 2"/>
                <a:gd name="T5" fmla="*/ 3 h 3"/>
                <a:gd name="T6" fmla="*/ 0 w 2"/>
                <a:gd name="T7" fmla="*/ 2 h 3"/>
                <a:gd name="T8" fmla="*/ 2 w 2"/>
                <a:gd name="T9" fmla="*/ 0 h 3"/>
              </a:gdLst>
              <a:ahLst/>
              <a:cxnLst>
                <a:cxn ang="0">
                  <a:pos x="T0" y="T1"/>
                </a:cxn>
                <a:cxn ang="0">
                  <a:pos x="T2" y="T3"/>
                </a:cxn>
                <a:cxn ang="0">
                  <a:pos x="T4" y="T5"/>
                </a:cxn>
                <a:cxn ang="0">
                  <a:pos x="T6" y="T7"/>
                </a:cxn>
                <a:cxn ang="0">
                  <a:pos x="T8" y="T9"/>
                </a:cxn>
              </a:cxnLst>
              <a:rect l="0" t="0" r="r" b="b"/>
              <a:pathLst>
                <a:path w="2" h="3">
                  <a:moveTo>
                    <a:pt x="2" y="0"/>
                  </a:moveTo>
                  <a:lnTo>
                    <a:pt x="2" y="0"/>
                  </a:lnTo>
                  <a:cubicBezTo>
                    <a:pt x="1" y="1"/>
                    <a:pt x="1" y="2"/>
                    <a:pt x="1" y="3"/>
                  </a:cubicBezTo>
                  <a:lnTo>
                    <a:pt x="0" y="2"/>
                  </a:lnTo>
                  <a:lnTo>
                    <a:pt x="2"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485" name="Freeform 1458"/>
            <p:cNvSpPr>
              <a:spLocks/>
            </p:cNvSpPr>
            <p:nvPr userDrawn="1"/>
          </p:nvSpPr>
          <p:spPr bwMode="auto">
            <a:xfrm>
              <a:off x="278" y="201"/>
              <a:ext cx="0" cy="2"/>
            </a:xfrm>
            <a:custGeom>
              <a:avLst/>
              <a:gdLst>
                <a:gd name="T0" fmla="*/ 1 w 1"/>
                <a:gd name="T1" fmla="*/ 0 h 3"/>
                <a:gd name="T2" fmla="*/ 1 w 1"/>
                <a:gd name="T3" fmla="*/ 0 h 3"/>
                <a:gd name="T4" fmla="*/ 1 w 1"/>
                <a:gd name="T5" fmla="*/ 3 h 3"/>
                <a:gd name="T6" fmla="*/ 0 w 1"/>
                <a:gd name="T7" fmla="*/ 2 h 3"/>
                <a:gd name="T8" fmla="*/ 1 w 1"/>
                <a:gd name="T9" fmla="*/ 0 h 3"/>
              </a:gdLst>
              <a:ahLst/>
              <a:cxnLst>
                <a:cxn ang="0">
                  <a:pos x="T0" y="T1"/>
                </a:cxn>
                <a:cxn ang="0">
                  <a:pos x="T2" y="T3"/>
                </a:cxn>
                <a:cxn ang="0">
                  <a:pos x="T4" y="T5"/>
                </a:cxn>
                <a:cxn ang="0">
                  <a:pos x="T6" y="T7"/>
                </a:cxn>
                <a:cxn ang="0">
                  <a:pos x="T8" y="T9"/>
                </a:cxn>
              </a:cxnLst>
              <a:rect l="0" t="0" r="r" b="b"/>
              <a:pathLst>
                <a:path w="1" h="3">
                  <a:moveTo>
                    <a:pt x="1" y="0"/>
                  </a:moveTo>
                  <a:lnTo>
                    <a:pt x="1" y="0"/>
                  </a:lnTo>
                  <a:cubicBezTo>
                    <a:pt x="1" y="1"/>
                    <a:pt x="1" y="2"/>
                    <a:pt x="1" y="3"/>
                  </a:cubicBezTo>
                  <a:lnTo>
                    <a:pt x="0" y="2"/>
                  </a:lnTo>
                  <a:lnTo>
                    <a:pt x="1"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486" name="Freeform 1459"/>
            <p:cNvSpPr>
              <a:spLocks/>
            </p:cNvSpPr>
            <p:nvPr userDrawn="1"/>
          </p:nvSpPr>
          <p:spPr bwMode="auto">
            <a:xfrm>
              <a:off x="277" y="204"/>
              <a:ext cx="0" cy="1"/>
            </a:xfrm>
            <a:custGeom>
              <a:avLst/>
              <a:gdLst>
                <a:gd name="T0" fmla="*/ 1 w 1"/>
                <a:gd name="T1" fmla="*/ 0 h 3"/>
                <a:gd name="T2" fmla="*/ 1 w 1"/>
                <a:gd name="T3" fmla="*/ 0 h 3"/>
                <a:gd name="T4" fmla="*/ 1 w 1"/>
                <a:gd name="T5" fmla="*/ 3 h 3"/>
                <a:gd name="T6" fmla="*/ 0 w 1"/>
                <a:gd name="T7" fmla="*/ 1 h 3"/>
                <a:gd name="T8" fmla="*/ 1 w 1"/>
                <a:gd name="T9" fmla="*/ 0 h 3"/>
              </a:gdLst>
              <a:ahLst/>
              <a:cxnLst>
                <a:cxn ang="0">
                  <a:pos x="T0" y="T1"/>
                </a:cxn>
                <a:cxn ang="0">
                  <a:pos x="T2" y="T3"/>
                </a:cxn>
                <a:cxn ang="0">
                  <a:pos x="T4" y="T5"/>
                </a:cxn>
                <a:cxn ang="0">
                  <a:pos x="T6" y="T7"/>
                </a:cxn>
                <a:cxn ang="0">
                  <a:pos x="T8" y="T9"/>
                </a:cxn>
              </a:cxnLst>
              <a:rect l="0" t="0" r="r" b="b"/>
              <a:pathLst>
                <a:path w="1" h="3">
                  <a:moveTo>
                    <a:pt x="1" y="0"/>
                  </a:moveTo>
                  <a:lnTo>
                    <a:pt x="1" y="0"/>
                  </a:lnTo>
                  <a:cubicBezTo>
                    <a:pt x="1" y="1"/>
                    <a:pt x="1" y="2"/>
                    <a:pt x="1" y="3"/>
                  </a:cubicBezTo>
                  <a:lnTo>
                    <a:pt x="0" y="1"/>
                  </a:lnTo>
                  <a:lnTo>
                    <a:pt x="1"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487" name="Freeform 1460"/>
            <p:cNvSpPr>
              <a:spLocks/>
            </p:cNvSpPr>
            <p:nvPr userDrawn="1"/>
          </p:nvSpPr>
          <p:spPr bwMode="auto">
            <a:xfrm>
              <a:off x="278" y="208"/>
              <a:ext cx="1" cy="2"/>
            </a:xfrm>
            <a:custGeom>
              <a:avLst/>
              <a:gdLst>
                <a:gd name="T0" fmla="*/ 1 w 1"/>
                <a:gd name="T1" fmla="*/ 0 h 3"/>
                <a:gd name="T2" fmla="*/ 1 w 1"/>
                <a:gd name="T3" fmla="*/ 0 h 3"/>
                <a:gd name="T4" fmla="*/ 1 w 1"/>
                <a:gd name="T5" fmla="*/ 3 h 3"/>
                <a:gd name="T6" fmla="*/ 0 w 1"/>
                <a:gd name="T7" fmla="*/ 2 h 3"/>
                <a:gd name="T8" fmla="*/ 1 w 1"/>
                <a:gd name="T9" fmla="*/ 0 h 3"/>
              </a:gdLst>
              <a:ahLst/>
              <a:cxnLst>
                <a:cxn ang="0">
                  <a:pos x="T0" y="T1"/>
                </a:cxn>
                <a:cxn ang="0">
                  <a:pos x="T2" y="T3"/>
                </a:cxn>
                <a:cxn ang="0">
                  <a:pos x="T4" y="T5"/>
                </a:cxn>
                <a:cxn ang="0">
                  <a:pos x="T6" y="T7"/>
                </a:cxn>
                <a:cxn ang="0">
                  <a:pos x="T8" y="T9"/>
                </a:cxn>
              </a:cxnLst>
              <a:rect l="0" t="0" r="r" b="b"/>
              <a:pathLst>
                <a:path w="1" h="3">
                  <a:moveTo>
                    <a:pt x="1" y="0"/>
                  </a:moveTo>
                  <a:lnTo>
                    <a:pt x="1" y="0"/>
                  </a:lnTo>
                  <a:cubicBezTo>
                    <a:pt x="0" y="2"/>
                    <a:pt x="0" y="2"/>
                    <a:pt x="1" y="3"/>
                  </a:cubicBezTo>
                  <a:lnTo>
                    <a:pt x="0" y="2"/>
                  </a:lnTo>
                  <a:lnTo>
                    <a:pt x="1"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488" name="Freeform 1461"/>
            <p:cNvSpPr>
              <a:spLocks/>
            </p:cNvSpPr>
            <p:nvPr userDrawn="1"/>
          </p:nvSpPr>
          <p:spPr bwMode="auto">
            <a:xfrm>
              <a:off x="279" y="211"/>
              <a:ext cx="0" cy="2"/>
            </a:xfrm>
            <a:custGeom>
              <a:avLst/>
              <a:gdLst>
                <a:gd name="T0" fmla="*/ 1 w 1"/>
                <a:gd name="T1" fmla="*/ 0 h 3"/>
                <a:gd name="T2" fmla="*/ 1 w 1"/>
                <a:gd name="T3" fmla="*/ 0 h 3"/>
                <a:gd name="T4" fmla="*/ 1 w 1"/>
                <a:gd name="T5" fmla="*/ 3 h 3"/>
                <a:gd name="T6" fmla="*/ 0 w 1"/>
                <a:gd name="T7" fmla="*/ 2 h 3"/>
                <a:gd name="T8" fmla="*/ 1 w 1"/>
                <a:gd name="T9" fmla="*/ 0 h 3"/>
              </a:gdLst>
              <a:ahLst/>
              <a:cxnLst>
                <a:cxn ang="0">
                  <a:pos x="T0" y="T1"/>
                </a:cxn>
                <a:cxn ang="0">
                  <a:pos x="T2" y="T3"/>
                </a:cxn>
                <a:cxn ang="0">
                  <a:pos x="T4" y="T5"/>
                </a:cxn>
                <a:cxn ang="0">
                  <a:pos x="T6" y="T7"/>
                </a:cxn>
                <a:cxn ang="0">
                  <a:pos x="T8" y="T9"/>
                </a:cxn>
              </a:cxnLst>
              <a:rect l="0" t="0" r="r" b="b"/>
              <a:pathLst>
                <a:path w="1" h="3">
                  <a:moveTo>
                    <a:pt x="1" y="0"/>
                  </a:moveTo>
                  <a:lnTo>
                    <a:pt x="1" y="0"/>
                  </a:lnTo>
                  <a:cubicBezTo>
                    <a:pt x="0" y="1"/>
                    <a:pt x="0" y="2"/>
                    <a:pt x="1" y="3"/>
                  </a:cubicBezTo>
                  <a:lnTo>
                    <a:pt x="0" y="2"/>
                  </a:lnTo>
                  <a:lnTo>
                    <a:pt x="1"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489" name="Freeform 1462"/>
            <p:cNvSpPr>
              <a:spLocks/>
            </p:cNvSpPr>
            <p:nvPr userDrawn="1"/>
          </p:nvSpPr>
          <p:spPr bwMode="auto">
            <a:xfrm>
              <a:off x="283" y="208"/>
              <a:ext cx="1" cy="1"/>
            </a:xfrm>
            <a:custGeom>
              <a:avLst/>
              <a:gdLst>
                <a:gd name="T0" fmla="*/ 1 w 1"/>
                <a:gd name="T1" fmla="*/ 0 h 2"/>
                <a:gd name="T2" fmla="*/ 1 w 1"/>
                <a:gd name="T3" fmla="*/ 0 h 2"/>
                <a:gd name="T4" fmla="*/ 1 w 1"/>
                <a:gd name="T5" fmla="*/ 2 h 2"/>
                <a:gd name="T6" fmla="*/ 0 w 1"/>
                <a:gd name="T7" fmla="*/ 1 h 2"/>
                <a:gd name="T8" fmla="*/ 1 w 1"/>
                <a:gd name="T9" fmla="*/ 0 h 2"/>
              </a:gdLst>
              <a:ahLst/>
              <a:cxnLst>
                <a:cxn ang="0">
                  <a:pos x="T0" y="T1"/>
                </a:cxn>
                <a:cxn ang="0">
                  <a:pos x="T2" y="T3"/>
                </a:cxn>
                <a:cxn ang="0">
                  <a:pos x="T4" y="T5"/>
                </a:cxn>
                <a:cxn ang="0">
                  <a:pos x="T6" y="T7"/>
                </a:cxn>
                <a:cxn ang="0">
                  <a:pos x="T8" y="T9"/>
                </a:cxn>
              </a:cxnLst>
              <a:rect l="0" t="0" r="r" b="b"/>
              <a:pathLst>
                <a:path w="1" h="2">
                  <a:moveTo>
                    <a:pt x="1" y="0"/>
                  </a:moveTo>
                  <a:lnTo>
                    <a:pt x="1" y="0"/>
                  </a:lnTo>
                  <a:cubicBezTo>
                    <a:pt x="1" y="1"/>
                    <a:pt x="1" y="2"/>
                    <a:pt x="1" y="2"/>
                  </a:cubicBezTo>
                  <a:lnTo>
                    <a:pt x="0" y="1"/>
                  </a:lnTo>
                  <a:lnTo>
                    <a:pt x="1"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490" name="Freeform 1463"/>
            <p:cNvSpPr>
              <a:spLocks/>
            </p:cNvSpPr>
            <p:nvPr userDrawn="1"/>
          </p:nvSpPr>
          <p:spPr bwMode="auto">
            <a:xfrm>
              <a:off x="280" y="210"/>
              <a:ext cx="0" cy="1"/>
            </a:xfrm>
            <a:custGeom>
              <a:avLst/>
              <a:gdLst>
                <a:gd name="T0" fmla="*/ 1 w 1"/>
                <a:gd name="T1" fmla="*/ 0 h 3"/>
                <a:gd name="T2" fmla="*/ 1 w 1"/>
                <a:gd name="T3" fmla="*/ 0 h 3"/>
                <a:gd name="T4" fmla="*/ 1 w 1"/>
                <a:gd name="T5" fmla="*/ 3 h 3"/>
                <a:gd name="T6" fmla="*/ 0 w 1"/>
                <a:gd name="T7" fmla="*/ 2 h 3"/>
                <a:gd name="T8" fmla="*/ 1 w 1"/>
                <a:gd name="T9" fmla="*/ 0 h 3"/>
              </a:gdLst>
              <a:ahLst/>
              <a:cxnLst>
                <a:cxn ang="0">
                  <a:pos x="T0" y="T1"/>
                </a:cxn>
                <a:cxn ang="0">
                  <a:pos x="T2" y="T3"/>
                </a:cxn>
                <a:cxn ang="0">
                  <a:pos x="T4" y="T5"/>
                </a:cxn>
                <a:cxn ang="0">
                  <a:pos x="T6" y="T7"/>
                </a:cxn>
                <a:cxn ang="0">
                  <a:pos x="T8" y="T9"/>
                </a:cxn>
              </a:cxnLst>
              <a:rect l="0" t="0" r="r" b="b"/>
              <a:pathLst>
                <a:path w="1" h="3">
                  <a:moveTo>
                    <a:pt x="1" y="0"/>
                  </a:moveTo>
                  <a:lnTo>
                    <a:pt x="1" y="0"/>
                  </a:lnTo>
                  <a:cubicBezTo>
                    <a:pt x="0" y="2"/>
                    <a:pt x="0" y="2"/>
                    <a:pt x="1" y="3"/>
                  </a:cubicBezTo>
                  <a:lnTo>
                    <a:pt x="0" y="2"/>
                  </a:lnTo>
                  <a:lnTo>
                    <a:pt x="1"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491" name="Freeform 1464"/>
            <p:cNvSpPr>
              <a:spLocks/>
            </p:cNvSpPr>
            <p:nvPr userDrawn="1"/>
          </p:nvSpPr>
          <p:spPr bwMode="auto">
            <a:xfrm>
              <a:off x="280" y="214"/>
              <a:ext cx="3" cy="0"/>
            </a:xfrm>
            <a:custGeom>
              <a:avLst/>
              <a:gdLst>
                <a:gd name="T0" fmla="*/ 0 w 6"/>
                <a:gd name="T1" fmla="*/ 1 h 1"/>
                <a:gd name="T2" fmla="*/ 0 w 6"/>
                <a:gd name="T3" fmla="*/ 1 h 1"/>
                <a:gd name="T4" fmla="*/ 5 w 6"/>
                <a:gd name="T5" fmla="*/ 0 h 1"/>
                <a:gd name="T6" fmla="*/ 6 w 6"/>
                <a:gd name="T7" fmla="*/ 1 h 1"/>
                <a:gd name="T8" fmla="*/ 0 w 6"/>
                <a:gd name="T9" fmla="*/ 1 h 1"/>
              </a:gdLst>
              <a:ahLst/>
              <a:cxnLst>
                <a:cxn ang="0">
                  <a:pos x="T0" y="T1"/>
                </a:cxn>
                <a:cxn ang="0">
                  <a:pos x="T2" y="T3"/>
                </a:cxn>
                <a:cxn ang="0">
                  <a:pos x="T4" y="T5"/>
                </a:cxn>
                <a:cxn ang="0">
                  <a:pos x="T6" y="T7"/>
                </a:cxn>
                <a:cxn ang="0">
                  <a:pos x="T8" y="T9"/>
                </a:cxn>
              </a:cxnLst>
              <a:rect l="0" t="0" r="r" b="b"/>
              <a:pathLst>
                <a:path w="6" h="1">
                  <a:moveTo>
                    <a:pt x="0" y="1"/>
                  </a:moveTo>
                  <a:lnTo>
                    <a:pt x="0" y="1"/>
                  </a:lnTo>
                  <a:cubicBezTo>
                    <a:pt x="2" y="1"/>
                    <a:pt x="3" y="0"/>
                    <a:pt x="5" y="0"/>
                  </a:cubicBezTo>
                  <a:cubicBezTo>
                    <a:pt x="5" y="1"/>
                    <a:pt x="5" y="1"/>
                    <a:pt x="6" y="1"/>
                  </a:cubicBezTo>
                  <a:cubicBezTo>
                    <a:pt x="4" y="1"/>
                    <a:pt x="2" y="1"/>
                    <a:pt x="0" y="1"/>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492" name="Freeform 1465"/>
            <p:cNvSpPr>
              <a:spLocks/>
            </p:cNvSpPr>
            <p:nvPr userDrawn="1"/>
          </p:nvSpPr>
          <p:spPr bwMode="auto">
            <a:xfrm>
              <a:off x="281" y="209"/>
              <a:ext cx="3" cy="2"/>
            </a:xfrm>
            <a:custGeom>
              <a:avLst/>
              <a:gdLst>
                <a:gd name="T0" fmla="*/ 8 w 8"/>
                <a:gd name="T1" fmla="*/ 4 h 5"/>
                <a:gd name="T2" fmla="*/ 8 w 8"/>
                <a:gd name="T3" fmla="*/ 4 h 5"/>
                <a:gd name="T4" fmla="*/ 6 w 8"/>
                <a:gd name="T5" fmla="*/ 4 h 5"/>
                <a:gd name="T6" fmla="*/ 5 w 8"/>
                <a:gd name="T7" fmla="*/ 4 h 5"/>
                <a:gd name="T8" fmla="*/ 6 w 8"/>
                <a:gd name="T9" fmla="*/ 5 h 5"/>
                <a:gd name="T10" fmla="*/ 4 w 8"/>
                <a:gd name="T11" fmla="*/ 5 h 5"/>
                <a:gd name="T12" fmla="*/ 0 w 8"/>
                <a:gd name="T13" fmla="*/ 0 h 5"/>
                <a:gd name="T14" fmla="*/ 8 w 8"/>
                <a:gd name="T15" fmla="*/ 4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5">
                  <a:moveTo>
                    <a:pt x="8" y="4"/>
                  </a:moveTo>
                  <a:lnTo>
                    <a:pt x="8" y="4"/>
                  </a:lnTo>
                  <a:cubicBezTo>
                    <a:pt x="7" y="4"/>
                    <a:pt x="6" y="4"/>
                    <a:pt x="6" y="4"/>
                  </a:cubicBezTo>
                  <a:lnTo>
                    <a:pt x="5" y="4"/>
                  </a:lnTo>
                  <a:cubicBezTo>
                    <a:pt x="5" y="4"/>
                    <a:pt x="6" y="5"/>
                    <a:pt x="6" y="5"/>
                  </a:cubicBezTo>
                  <a:cubicBezTo>
                    <a:pt x="5" y="5"/>
                    <a:pt x="4" y="5"/>
                    <a:pt x="4" y="5"/>
                  </a:cubicBezTo>
                  <a:cubicBezTo>
                    <a:pt x="2" y="4"/>
                    <a:pt x="1" y="2"/>
                    <a:pt x="0" y="0"/>
                  </a:cubicBezTo>
                  <a:cubicBezTo>
                    <a:pt x="3" y="1"/>
                    <a:pt x="6" y="2"/>
                    <a:pt x="8" y="4"/>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493" name="Freeform 1466"/>
            <p:cNvSpPr>
              <a:spLocks/>
            </p:cNvSpPr>
            <p:nvPr userDrawn="1"/>
          </p:nvSpPr>
          <p:spPr bwMode="auto">
            <a:xfrm>
              <a:off x="287" y="208"/>
              <a:ext cx="0" cy="2"/>
            </a:xfrm>
            <a:custGeom>
              <a:avLst/>
              <a:gdLst>
                <a:gd name="T0" fmla="*/ 0 w 1"/>
                <a:gd name="T1" fmla="*/ 0 h 3"/>
                <a:gd name="T2" fmla="*/ 0 w 1"/>
                <a:gd name="T3" fmla="*/ 0 h 3"/>
                <a:gd name="T4" fmla="*/ 1 w 1"/>
                <a:gd name="T5" fmla="*/ 2 h 3"/>
                <a:gd name="T6" fmla="*/ 1 w 1"/>
                <a:gd name="T7" fmla="*/ 3 h 3"/>
                <a:gd name="T8" fmla="*/ 0 w 1"/>
                <a:gd name="T9" fmla="*/ 2 h 3"/>
                <a:gd name="T10" fmla="*/ 0 w 1"/>
                <a:gd name="T11" fmla="*/ 0 h 3"/>
              </a:gdLst>
              <a:ahLst/>
              <a:cxnLst>
                <a:cxn ang="0">
                  <a:pos x="T0" y="T1"/>
                </a:cxn>
                <a:cxn ang="0">
                  <a:pos x="T2" y="T3"/>
                </a:cxn>
                <a:cxn ang="0">
                  <a:pos x="T4" y="T5"/>
                </a:cxn>
                <a:cxn ang="0">
                  <a:pos x="T6" y="T7"/>
                </a:cxn>
                <a:cxn ang="0">
                  <a:pos x="T8" y="T9"/>
                </a:cxn>
                <a:cxn ang="0">
                  <a:pos x="T10" y="T11"/>
                </a:cxn>
              </a:cxnLst>
              <a:rect l="0" t="0" r="r" b="b"/>
              <a:pathLst>
                <a:path w="1" h="3">
                  <a:moveTo>
                    <a:pt x="0" y="0"/>
                  </a:moveTo>
                  <a:lnTo>
                    <a:pt x="0" y="0"/>
                  </a:lnTo>
                  <a:cubicBezTo>
                    <a:pt x="1" y="1"/>
                    <a:pt x="1" y="1"/>
                    <a:pt x="1" y="2"/>
                  </a:cubicBezTo>
                  <a:cubicBezTo>
                    <a:pt x="1" y="2"/>
                    <a:pt x="1" y="3"/>
                    <a:pt x="1" y="3"/>
                  </a:cubicBezTo>
                  <a:cubicBezTo>
                    <a:pt x="1" y="3"/>
                    <a:pt x="0" y="2"/>
                    <a:pt x="0" y="2"/>
                  </a:cubicBezTo>
                  <a:cubicBezTo>
                    <a:pt x="0" y="1"/>
                    <a:pt x="0" y="1"/>
                    <a:pt x="0"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494" name="Freeform 1467"/>
            <p:cNvSpPr>
              <a:spLocks/>
            </p:cNvSpPr>
            <p:nvPr userDrawn="1"/>
          </p:nvSpPr>
          <p:spPr bwMode="auto">
            <a:xfrm>
              <a:off x="285" y="210"/>
              <a:ext cx="1" cy="1"/>
            </a:xfrm>
            <a:custGeom>
              <a:avLst/>
              <a:gdLst>
                <a:gd name="T0" fmla="*/ 0 w 3"/>
                <a:gd name="T1" fmla="*/ 0 h 4"/>
                <a:gd name="T2" fmla="*/ 0 w 3"/>
                <a:gd name="T3" fmla="*/ 0 h 4"/>
                <a:gd name="T4" fmla="*/ 2 w 3"/>
                <a:gd name="T5" fmla="*/ 1 h 4"/>
                <a:gd name="T6" fmla="*/ 3 w 3"/>
                <a:gd name="T7" fmla="*/ 4 h 4"/>
                <a:gd name="T8" fmla="*/ 1 w 3"/>
                <a:gd name="T9" fmla="*/ 3 h 4"/>
                <a:gd name="T10" fmla="*/ 0 w 3"/>
                <a:gd name="T11" fmla="*/ 0 h 4"/>
              </a:gdLst>
              <a:ahLst/>
              <a:cxnLst>
                <a:cxn ang="0">
                  <a:pos x="T0" y="T1"/>
                </a:cxn>
                <a:cxn ang="0">
                  <a:pos x="T2" y="T3"/>
                </a:cxn>
                <a:cxn ang="0">
                  <a:pos x="T4" y="T5"/>
                </a:cxn>
                <a:cxn ang="0">
                  <a:pos x="T6" y="T7"/>
                </a:cxn>
                <a:cxn ang="0">
                  <a:pos x="T8" y="T9"/>
                </a:cxn>
                <a:cxn ang="0">
                  <a:pos x="T10" y="T11"/>
                </a:cxn>
              </a:cxnLst>
              <a:rect l="0" t="0" r="r" b="b"/>
              <a:pathLst>
                <a:path w="3" h="4">
                  <a:moveTo>
                    <a:pt x="0" y="0"/>
                  </a:moveTo>
                  <a:lnTo>
                    <a:pt x="0" y="0"/>
                  </a:lnTo>
                  <a:cubicBezTo>
                    <a:pt x="0" y="0"/>
                    <a:pt x="1" y="1"/>
                    <a:pt x="2" y="1"/>
                  </a:cubicBezTo>
                  <a:cubicBezTo>
                    <a:pt x="2" y="2"/>
                    <a:pt x="2" y="3"/>
                    <a:pt x="3" y="4"/>
                  </a:cubicBezTo>
                  <a:cubicBezTo>
                    <a:pt x="2" y="4"/>
                    <a:pt x="2" y="3"/>
                    <a:pt x="1" y="3"/>
                  </a:cubicBezTo>
                  <a:cubicBezTo>
                    <a:pt x="1" y="2"/>
                    <a:pt x="0" y="1"/>
                    <a:pt x="0"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495" name="Freeform 1468"/>
            <p:cNvSpPr>
              <a:spLocks/>
            </p:cNvSpPr>
            <p:nvPr userDrawn="1"/>
          </p:nvSpPr>
          <p:spPr bwMode="auto">
            <a:xfrm>
              <a:off x="281" y="211"/>
              <a:ext cx="4" cy="2"/>
            </a:xfrm>
            <a:custGeom>
              <a:avLst/>
              <a:gdLst>
                <a:gd name="T0" fmla="*/ 6 w 9"/>
                <a:gd name="T1" fmla="*/ 1 h 4"/>
                <a:gd name="T2" fmla="*/ 6 w 9"/>
                <a:gd name="T3" fmla="*/ 1 h 4"/>
                <a:gd name="T4" fmla="*/ 9 w 9"/>
                <a:gd name="T5" fmla="*/ 4 h 4"/>
                <a:gd name="T6" fmla="*/ 5 w 9"/>
                <a:gd name="T7" fmla="*/ 4 h 4"/>
                <a:gd name="T8" fmla="*/ 0 w 9"/>
                <a:gd name="T9" fmla="*/ 1 h 4"/>
                <a:gd name="T10" fmla="*/ 6 w 9"/>
                <a:gd name="T11" fmla="*/ 1 h 4"/>
              </a:gdLst>
              <a:ahLst/>
              <a:cxnLst>
                <a:cxn ang="0">
                  <a:pos x="T0" y="T1"/>
                </a:cxn>
                <a:cxn ang="0">
                  <a:pos x="T2" y="T3"/>
                </a:cxn>
                <a:cxn ang="0">
                  <a:pos x="T4" y="T5"/>
                </a:cxn>
                <a:cxn ang="0">
                  <a:pos x="T6" y="T7"/>
                </a:cxn>
                <a:cxn ang="0">
                  <a:pos x="T8" y="T9"/>
                </a:cxn>
                <a:cxn ang="0">
                  <a:pos x="T10" y="T11"/>
                </a:cxn>
              </a:cxnLst>
              <a:rect l="0" t="0" r="r" b="b"/>
              <a:pathLst>
                <a:path w="9" h="4">
                  <a:moveTo>
                    <a:pt x="6" y="1"/>
                  </a:moveTo>
                  <a:lnTo>
                    <a:pt x="6" y="1"/>
                  </a:lnTo>
                  <a:cubicBezTo>
                    <a:pt x="7" y="2"/>
                    <a:pt x="8" y="3"/>
                    <a:pt x="9" y="4"/>
                  </a:cubicBezTo>
                  <a:cubicBezTo>
                    <a:pt x="7" y="4"/>
                    <a:pt x="6" y="4"/>
                    <a:pt x="5" y="4"/>
                  </a:cubicBezTo>
                  <a:cubicBezTo>
                    <a:pt x="3" y="3"/>
                    <a:pt x="2" y="2"/>
                    <a:pt x="0" y="1"/>
                  </a:cubicBezTo>
                  <a:cubicBezTo>
                    <a:pt x="2" y="0"/>
                    <a:pt x="4" y="1"/>
                    <a:pt x="6" y="1"/>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496" name="Freeform 1469"/>
            <p:cNvSpPr>
              <a:spLocks/>
            </p:cNvSpPr>
            <p:nvPr userDrawn="1"/>
          </p:nvSpPr>
          <p:spPr bwMode="auto">
            <a:xfrm>
              <a:off x="285" y="208"/>
              <a:ext cx="3" cy="5"/>
            </a:xfrm>
            <a:custGeom>
              <a:avLst/>
              <a:gdLst>
                <a:gd name="T0" fmla="*/ 4 w 5"/>
                <a:gd name="T1" fmla="*/ 5 h 11"/>
                <a:gd name="T2" fmla="*/ 4 w 5"/>
                <a:gd name="T3" fmla="*/ 5 h 11"/>
                <a:gd name="T4" fmla="*/ 4 w 5"/>
                <a:gd name="T5" fmla="*/ 6 h 11"/>
                <a:gd name="T6" fmla="*/ 5 w 5"/>
                <a:gd name="T7" fmla="*/ 11 h 11"/>
                <a:gd name="T8" fmla="*/ 2 w 5"/>
                <a:gd name="T9" fmla="*/ 8 h 11"/>
                <a:gd name="T10" fmla="*/ 0 w 5"/>
                <a:gd name="T11" fmla="*/ 0 h 11"/>
                <a:gd name="T12" fmla="*/ 4 w 5"/>
                <a:gd name="T13" fmla="*/ 5 h 11"/>
              </a:gdLst>
              <a:ahLst/>
              <a:cxnLst>
                <a:cxn ang="0">
                  <a:pos x="T0" y="T1"/>
                </a:cxn>
                <a:cxn ang="0">
                  <a:pos x="T2" y="T3"/>
                </a:cxn>
                <a:cxn ang="0">
                  <a:pos x="T4" y="T5"/>
                </a:cxn>
                <a:cxn ang="0">
                  <a:pos x="T6" y="T7"/>
                </a:cxn>
                <a:cxn ang="0">
                  <a:pos x="T8" y="T9"/>
                </a:cxn>
                <a:cxn ang="0">
                  <a:pos x="T10" y="T11"/>
                </a:cxn>
                <a:cxn ang="0">
                  <a:pos x="T12" y="T13"/>
                </a:cxn>
              </a:cxnLst>
              <a:rect l="0" t="0" r="r" b="b"/>
              <a:pathLst>
                <a:path w="5" h="11">
                  <a:moveTo>
                    <a:pt x="4" y="5"/>
                  </a:moveTo>
                  <a:lnTo>
                    <a:pt x="4" y="5"/>
                  </a:lnTo>
                  <a:lnTo>
                    <a:pt x="4" y="6"/>
                  </a:lnTo>
                  <a:cubicBezTo>
                    <a:pt x="4" y="7"/>
                    <a:pt x="4" y="9"/>
                    <a:pt x="5" y="11"/>
                  </a:cubicBezTo>
                  <a:cubicBezTo>
                    <a:pt x="4" y="10"/>
                    <a:pt x="3" y="9"/>
                    <a:pt x="2" y="8"/>
                  </a:cubicBezTo>
                  <a:cubicBezTo>
                    <a:pt x="1" y="5"/>
                    <a:pt x="0" y="3"/>
                    <a:pt x="0" y="0"/>
                  </a:cubicBezTo>
                  <a:cubicBezTo>
                    <a:pt x="2" y="1"/>
                    <a:pt x="3" y="3"/>
                    <a:pt x="4" y="5"/>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497" name="Freeform 1470"/>
            <p:cNvSpPr>
              <a:spLocks/>
            </p:cNvSpPr>
            <p:nvPr userDrawn="1"/>
          </p:nvSpPr>
          <p:spPr bwMode="auto">
            <a:xfrm>
              <a:off x="282" y="213"/>
              <a:ext cx="5" cy="1"/>
            </a:xfrm>
            <a:custGeom>
              <a:avLst/>
              <a:gdLst>
                <a:gd name="T0" fmla="*/ 0 w 11"/>
                <a:gd name="T1" fmla="*/ 1 h 3"/>
                <a:gd name="T2" fmla="*/ 0 w 11"/>
                <a:gd name="T3" fmla="*/ 1 h 3"/>
                <a:gd name="T4" fmla="*/ 11 w 11"/>
                <a:gd name="T5" fmla="*/ 3 h 3"/>
                <a:gd name="T6" fmla="*/ 10 w 11"/>
                <a:gd name="T7" fmla="*/ 3 h 3"/>
                <a:gd name="T8" fmla="*/ 3 w 11"/>
                <a:gd name="T9" fmla="*/ 3 h 3"/>
                <a:gd name="T10" fmla="*/ 0 w 11"/>
                <a:gd name="T11" fmla="*/ 1 h 3"/>
              </a:gdLst>
              <a:ahLst/>
              <a:cxnLst>
                <a:cxn ang="0">
                  <a:pos x="T0" y="T1"/>
                </a:cxn>
                <a:cxn ang="0">
                  <a:pos x="T2" y="T3"/>
                </a:cxn>
                <a:cxn ang="0">
                  <a:pos x="T4" y="T5"/>
                </a:cxn>
                <a:cxn ang="0">
                  <a:pos x="T6" y="T7"/>
                </a:cxn>
                <a:cxn ang="0">
                  <a:pos x="T8" y="T9"/>
                </a:cxn>
                <a:cxn ang="0">
                  <a:pos x="T10" y="T11"/>
                </a:cxn>
              </a:cxnLst>
              <a:rect l="0" t="0" r="r" b="b"/>
              <a:pathLst>
                <a:path w="11" h="3">
                  <a:moveTo>
                    <a:pt x="0" y="1"/>
                  </a:moveTo>
                  <a:lnTo>
                    <a:pt x="0" y="1"/>
                  </a:lnTo>
                  <a:cubicBezTo>
                    <a:pt x="3" y="0"/>
                    <a:pt x="8" y="1"/>
                    <a:pt x="11" y="3"/>
                  </a:cubicBezTo>
                  <a:lnTo>
                    <a:pt x="10" y="3"/>
                  </a:lnTo>
                  <a:cubicBezTo>
                    <a:pt x="8" y="3"/>
                    <a:pt x="5" y="3"/>
                    <a:pt x="3" y="3"/>
                  </a:cubicBezTo>
                  <a:cubicBezTo>
                    <a:pt x="2" y="3"/>
                    <a:pt x="1" y="2"/>
                    <a:pt x="0" y="1"/>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498" name="Freeform 1471"/>
            <p:cNvSpPr>
              <a:spLocks/>
            </p:cNvSpPr>
            <p:nvPr userDrawn="1"/>
          </p:nvSpPr>
          <p:spPr bwMode="auto">
            <a:xfrm>
              <a:off x="283" y="211"/>
              <a:ext cx="5" cy="3"/>
            </a:xfrm>
            <a:custGeom>
              <a:avLst/>
              <a:gdLst>
                <a:gd name="T0" fmla="*/ 0 w 10"/>
                <a:gd name="T1" fmla="*/ 0 h 7"/>
                <a:gd name="T2" fmla="*/ 0 w 10"/>
                <a:gd name="T3" fmla="*/ 0 h 7"/>
                <a:gd name="T4" fmla="*/ 10 w 10"/>
                <a:gd name="T5" fmla="*/ 7 h 7"/>
                <a:gd name="T6" fmla="*/ 0 w 10"/>
                <a:gd name="T7" fmla="*/ 0 h 7"/>
              </a:gdLst>
              <a:ahLst/>
              <a:cxnLst>
                <a:cxn ang="0">
                  <a:pos x="T0" y="T1"/>
                </a:cxn>
                <a:cxn ang="0">
                  <a:pos x="T2" y="T3"/>
                </a:cxn>
                <a:cxn ang="0">
                  <a:pos x="T4" y="T5"/>
                </a:cxn>
                <a:cxn ang="0">
                  <a:pos x="T6" y="T7"/>
                </a:cxn>
              </a:cxnLst>
              <a:rect l="0" t="0" r="r" b="b"/>
              <a:pathLst>
                <a:path w="10" h="7">
                  <a:moveTo>
                    <a:pt x="0" y="0"/>
                  </a:moveTo>
                  <a:lnTo>
                    <a:pt x="0" y="0"/>
                  </a:lnTo>
                  <a:cubicBezTo>
                    <a:pt x="4" y="0"/>
                    <a:pt x="8" y="3"/>
                    <a:pt x="10" y="7"/>
                  </a:cubicBezTo>
                  <a:cubicBezTo>
                    <a:pt x="6" y="6"/>
                    <a:pt x="2" y="3"/>
                    <a:pt x="0"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499" name="Freeform 1472"/>
            <p:cNvSpPr>
              <a:spLocks/>
            </p:cNvSpPr>
            <p:nvPr userDrawn="1"/>
          </p:nvSpPr>
          <p:spPr bwMode="auto">
            <a:xfrm>
              <a:off x="287" y="198"/>
              <a:ext cx="3" cy="11"/>
            </a:xfrm>
            <a:custGeom>
              <a:avLst/>
              <a:gdLst>
                <a:gd name="T0" fmla="*/ 2 w 5"/>
                <a:gd name="T1" fmla="*/ 20 h 24"/>
                <a:gd name="T2" fmla="*/ 2 w 5"/>
                <a:gd name="T3" fmla="*/ 20 h 24"/>
                <a:gd name="T4" fmla="*/ 1 w 5"/>
                <a:gd name="T5" fmla="*/ 24 h 24"/>
                <a:gd name="T6" fmla="*/ 0 w 5"/>
                <a:gd name="T7" fmla="*/ 0 h 24"/>
                <a:gd name="T8" fmla="*/ 2 w 5"/>
                <a:gd name="T9" fmla="*/ 1 h 24"/>
                <a:gd name="T10" fmla="*/ 5 w 5"/>
                <a:gd name="T11" fmla="*/ 0 h 24"/>
                <a:gd name="T12" fmla="*/ 4 w 5"/>
                <a:gd name="T13" fmla="*/ 24 h 24"/>
                <a:gd name="T14" fmla="*/ 2 w 5"/>
                <a:gd name="T15" fmla="*/ 20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24">
                  <a:moveTo>
                    <a:pt x="2" y="20"/>
                  </a:moveTo>
                  <a:lnTo>
                    <a:pt x="2" y="20"/>
                  </a:lnTo>
                  <a:cubicBezTo>
                    <a:pt x="2" y="21"/>
                    <a:pt x="1" y="22"/>
                    <a:pt x="1" y="24"/>
                  </a:cubicBezTo>
                  <a:lnTo>
                    <a:pt x="0" y="0"/>
                  </a:lnTo>
                  <a:cubicBezTo>
                    <a:pt x="0" y="1"/>
                    <a:pt x="1" y="1"/>
                    <a:pt x="2" y="1"/>
                  </a:cubicBezTo>
                  <a:cubicBezTo>
                    <a:pt x="4" y="1"/>
                    <a:pt x="4" y="1"/>
                    <a:pt x="5" y="0"/>
                  </a:cubicBezTo>
                  <a:lnTo>
                    <a:pt x="4" y="24"/>
                  </a:lnTo>
                  <a:cubicBezTo>
                    <a:pt x="4" y="22"/>
                    <a:pt x="3" y="21"/>
                    <a:pt x="2" y="2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500" name="Freeform 1473"/>
            <p:cNvSpPr>
              <a:spLocks/>
            </p:cNvSpPr>
            <p:nvPr userDrawn="1"/>
          </p:nvSpPr>
          <p:spPr bwMode="auto">
            <a:xfrm>
              <a:off x="288" y="208"/>
              <a:ext cx="1" cy="6"/>
            </a:xfrm>
            <a:custGeom>
              <a:avLst/>
              <a:gdLst>
                <a:gd name="T0" fmla="*/ 3 w 3"/>
                <a:gd name="T1" fmla="*/ 7 h 13"/>
                <a:gd name="T2" fmla="*/ 3 w 3"/>
                <a:gd name="T3" fmla="*/ 7 h 13"/>
                <a:gd name="T4" fmla="*/ 1 w 3"/>
                <a:gd name="T5" fmla="*/ 13 h 13"/>
                <a:gd name="T6" fmla="*/ 0 w 3"/>
                <a:gd name="T7" fmla="*/ 7 h 13"/>
                <a:gd name="T8" fmla="*/ 1 w 3"/>
                <a:gd name="T9" fmla="*/ 0 h 13"/>
                <a:gd name="T10" fmla="*/ 3 w 3"/>
                <a:gd name="T11" fmla="*/ 7 h 13"/>
              </a:gdLst>
              <a:ahLst/>
              <a:cxnLst>
                <a:cxn ang="0">
                  <a:pos x="T0" y="T1"/>
                </a:cxn>
                <a:cxn ang="0">
                  <a:pos x="T2" y="T3"/>
                </a:cxn>
                <a:cxn ang="0">
                  <a:pos x="T4" y="T5"/>
                </a:cxn>
                <a:cxn ang="0">
                  <a:pos x="T6" y="T7"/>
                </a:cxn>
                <a:cxn ang="0">
                  <a:pos x="T8" y="T9"/>
                </a:cxn>
                <a:cxn ang="0">
                  <a:pos x="T10" y="T11"/>
                </a:cxn>
              </a:cxnLst>
              <a:rect l="0" t="0" r="r" b="b"/>
              <a:pathLst>
                <a:path w="3" h="13">
                  <a:moveTo>
                    <a:pt x="3" y="7"/>
                  </a:moveTo>
                  <a:lnTo>
                    <a:pt x="3" y="7"/>
                  </a:lnTo>
                  <a:cubicBezTo>
                    <a:pt x="3" y="9"/>
                    <a:pt x="3" y="11"/>
                    <a:pt x="1" y="13"/>
                  </a:cubicBezTo>
                  <a:cubicBezTo>
                    <a:pt x="0" y="11"/>
                    <a:pt x="0" y="9"/>
                    <a:pt x="0" y="7"/>
                  </a:cubicBezTo>
                  <a:cubicBezTo>
                    <a:pt x="0" y="4"/>
                    <a:pt x="0" y="2"/>
                    <a:pt x="1" y="0"/>
                  </a:cubicBezTo>
                  <a:cubicBezTo>
                    <a:pt x="3" y="2"/>
                    <a:pt x="3" y="4"/>
                    <a:pt x="3" y="7"/>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501" name="Freeform 1474"/>
            <p:cNvSpPr>
              <a:spLocks/>
            </p:cNvSpPr>
            <p:nvPr userDrawn="1"/>
          </p:nvSpPr>
          <p:spPr bwMode="auto">
            <a:xfrm>
              <a:off x="285" y="186"/>
              <a:ext cx="6" cy="6"/>
            </a:xfrm>
            <a:custGeom>
              <a:avLst/>
              <a:gdLst>
                <a:gd name="T0" fmla="*/ 8 w 13"/>
                <a:gd name="T1" fmla="*/ 2 h 12"/>
                <a:gd name="T2" fmla="*/ 8 w 13"/>
                <a:gd name="T3" fmla="*/ 2 h 12"/>
                <a:gd name="T4" fmla="*/ 7 w 13"/>
                <a:gd name="T5" fmla="*/ 4 h 12"/>
                <a:gd name="T6" fmla="*/ 13 w 13"/>
                <a:gd name="T7" fmla="*/ 3 h 12"/>
                <a:gd name="T8" fmla="*/ 13 w 13"/>
                <a:gd name="T9" fmla="*/ 9 h 12"/>
                <a:gd name="T10" fmla="*/ 8 w 13"/>
                <a:gd name="T11" fmla="*/ 7 h 12"/>
                <a:gd name="T12" fmla="*/ 9 w 13"/>
                <a:gd name="T13" fmla="*/ 12 h 12"/>
                <a:gd name="T14" fmla="*/ 3 w 13"/>
                <a:gd name="T15" fmla="*/ 12 h 12"/>
                <a:gd name="T16" fmla="*/ 5 w 13"/>
                <a:gd name="T17" fmla="*/ 8 h 12"/>
                <a:gd name="T18" fmla="*/ 0 w 13"/>
                <a:gd name="T19" fmla="*/ 9 h 12"/>
                <a:gd name="T20" fmla="*/ 0 w 13"/>
                <a:gd name="T21" fmla="*/ 3 h 12"/>
                <a:gd name="T22" fmla="*/ 4 w 13"/>
                <a:gd name="T23" fmla="*/ 5 h 12"/>
                <a:gd name="T24" fmla="*/ 3 w 13"/>
                <a:gd name="T25" fmla="*/ 0 h 12"/>
                <a:gd name="T26" fmla="*/ 9 w 13"/>
                <a:gd name="T27" fmla="*/ 0 h 12"/>
                <a:gd name="T28" fmla="*/ 8 w 13"/>
                <a:gd name="T29" fmla="*/ 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 h="12">
                  <a:moveTo>
                    <a:pt x="8" y="2"/>
                  </a:moveTo>
                  <a:lnTo>
                    <a:pt x="8" y="2"/>
                  </a:lnTo>
                  <a:cubicBezTo>
                    <a:pt x="8" y="3"/>
                    <a:pt x="7" y="4"/>
                    <a:pt x="7" y="4"/>
                  </a:cubicBezTo>
                  <a:cubicBezTo>
                    <a:pt x="8" y="7"/>
                    <a:pt x="12" y="4"/>
                    <a:pt x="13" y="3"/>
                  </a:cubicBezTo>
                  <a:lnTo>
                    <a:pt x="13" y="9"/>
                  </a:lnTo>
                  <a:cubicBezTo>
                    <a:pt x="12" y="9"/>
                    <a:pt x="10" y="7"/>
                    <a:pt x="8" y="7"/>
                  </a:cubicBezTo>
                  <a:cubicBezTo>
                    <a:pt x="6" y="8"/>
                    <a:pt x="9" y="12"/>
                    <a:pt x="9" y="12"/>
                  </a:cubicBezTo>
                  <a:lnTo>
                    <a:pt x="3" y="12"/>
                  </a:lnTo>
                  <a:cubicBezTo>
                    <a:pt x="4" y="12"/>
                    <a:pt x="6" y="10"/>
                    <a:pt x="5" y="8"/>
                  </a:cubicBezTo>
                  <a:cubicBezTo>
                    <a:pt x="5" y="6"/>
                    <a:pt x="1" y="9"/>
                    <a:pt x="0" y="9"/>
                  </a:cubicBezTo>
                  <a:lnTo>
                    <a:pt x="0" y="3"/>
                  </a:lnTo>
                  <a:cubicBezTo>
                    <a:pt x="1" y="4"/>
                    <a:pt x="3" y="6"/>
                    <a:pt x="4" y="5"/>
                  </a:cubicBezTo>
                  <a:cubicBezTo>
                    <a:pt x="7" y="5"/>
                    <a:pt x="4" y="1"/>
                    <a:pt x="3" y="0"/>
                  </a:cubicBezTo>
                  <a:lnTo>
                    <a:pt x="9" y="0"/>
                  </a:lnTo>
                  <a:cubicBezTo>
                    <a:pt x="9" y="1"/>
                    <a:pt x="8" y="2"/>
                    <a:pt x="8" y="2"/>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502" name="Freeform 1475"/>
            <p:cNvSpPr>
              <a:spLocks/>
            </p:cNvSpPr>
            <p:nvPr userDrawn="1"/>
          </p:nvSpPr>
          <p:spPr bwMode="auto">
            <a:xfrm>
              <a:off x="286" y="193"/>
              <a:ext cx="4" cy="4"/>
            </a:xfrm>
            <a:custGeom>
              <a:avLst/>
              <a:gdLst>
                <a:gd name="T0" fmla="*/ 4 w 9"/>
                <a:gd name="T1" fmla="*/ 0 h 9"/>
                <a:gd name="T2" fmla="*/ 4 w 9"/>
                <a:gd name="T3" fmla="*/ 0 h 9"/>
                <a:gd name="T4" fmla="*/ 9 w 9"/>
                <a:gd name="T5" fmla="*/ 5 h 9"/>
                <a:gd name="T6" fmla="*/ 4 w 9"/>
                <a:gd name="T7" fmla="*/ 9 h 9"/>
                <a:gd name="T8" fmla="*/ 0 w 9"/>
                <a:gd name="T9" fmla="*/ 5 h 9"/>
                <a:gd name="T10" fmla="*/ 4 w 9"/>
                <a:gd name="T11" fmla="*/ 0 h 9"/>
              </a:gdLst>
              <a:ahLst/>
              <a:cxnLst>
                <a:cxn ang="0">
                  <a:pos x="T0" y="T1"/>
                </a:cxn>
                <a:cxn ang="0">
                  <a:pos x="T2" y="T3"/>
                </a:cxn>
                <a:cxn ang="0">
                  <a:pos x="T4" y="T5"/>
                </a:cxn>
                <a:cxn ang="0">
                  <a:pos x="T6" y="T7"/>
                </a:cxn>
                <a:cxn ang="0">
                  <a:pos x="T8" y="T9"/>
                </a:cxn>
                <a:cxn ang="0">
                  <a:pos x="T10" y="T11"/>
                </a:cxn>
              </a:cxnLst>
              <a:rect l="0" t="0" r="r" b="b"/>
              <a:pathLst>
                <a:path w="9" h="9">
                  <a:moveTo>
                    <a:pt x="4" y="0"/>
                  </a:moveTo>
                  <a:lnTo>
                    <a:pt x="4" y="0"/>
                  </a:lnTo>
                  <a:cubicBezTo>
                    <a:pt x="7" y="0"/>
                    <a:pt x="9" y="2"/>
                    <a:pt x="9" y="5"/>
                  </a:cubicBezTo>
                  <a:cubicBezTo>
                    <a:pt x="9" y="7"/>
                    <a:pt x="7" y="9"/>
                    <a:pt x="4" y="9"/>
                  </a:cubicBezTo>
                  <a:cubicBezTo>
                    <a:pt x="2" y="9"/>
                    <a:pt x="0" y="7"/>
                    <a:pt x="0" y="5"/>
                  </a:cubicBezTo>
                  <a:cubicBezTo>
                    <a:pt x="0" y="2"/>
                    <a:pt x="2" y="0"/>
                    <a:pt x="4"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503" name="Freeform 1476"/>
            <p:cNvSpPr>
              <a:spLocks/>
            </p:cNvSpPr>
            <p:nvPr userDrawn="1"/>
          </p:nvSpPr>
          <p:spPr bwMode="auto">
            <a:xfrm>
              <a:off x="297" y="216"/>
              <a:ext cx="0" cy="1"/>
            </a:xfrm>
            <a:custGeom>
              <a:avLst/>
              <a:gdLst>
                <a:gd name="T0" fmla="*/ 1 w 1"/>
                <a:gd name="T1" fmla="*/ 0 h 1"/>
                <a:gd name="T2" fmla="*/ 1 w 1"/>
                <a:gd name="T3" fmla="*/ 0 h 1"/>
                <a:gd name="T4" fmla="*/ 1 w 1"/>
                <a:gd name="T5" fmla="*/ 1 h 1"/>
                <a:gd name="T6" fmla="*/ 0 w 1"/>
                <a:gd name="T7" fmla="*/ 1 h 1"/>
                <a:gd name="T8" fmla="*/ 1 w 1"/>
                <a:gd name="T9" fmla="*/ 0 h 1"/>
              </a:gdLst>
              <a:ahLst/>
              <a:cxnLst>
                <a:cxn ang="0">
                  <a:pos x="T0" y="T1"/>
                </a:cxn>
                <a:cxn ang="0">
                  <a:pos x="T2" y="T3"/>
                </a:cxn>
                <a:cxn ang="0">
                  <a:pos x="T4" y="T5"/>
                </a:cxn>
                <a:cxn ang="0">
                  <a:pos x="T6" y="T7"/>
                </a:cxn>
                <a:cxn ang="0">
                  <a:pos x="T8" y="T9"/>
                </a:cxn>
              </a:cxnLst>
              <a:rect l="0" t="0" r="r" b="b"/>
              <a:pathLst>
                <a:path w="1" h="1">
                  <a:moveTo>
                    <a:pt x="1" y="0"/>
                  </a:moveTo>
                  <a:lnTo>
                    <a:pt x="1" y="0"/>
                  </a:lnTo>
                  <a:lnTo>
                    <a:pt x="1" y="1"/>
                  </a:lnTo>
                  <a:cubicBezTo>
                    <a:pt x="1" y="1"/>
                    <a:pt x="1" y="1"/>
                    <a:pt x="0" y="1"/>
                  </a:cubicBezTo>
                  <a:cubicBezTo>
                    <a:pt x="1" y="1"/>
                    <a:pt x="1" y="0"/>
                    <a:pt x="1"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504" name="Freeform 1477"/>
            <p:cNvSpPr>
              <a:spLocks/>
            </p:cNvSpPr>
            <p:nvPr userDrawn="1"/>
          </p:nvSpPr>
          <p:spPr bwMode="auto">
            <a:xfrm>
              <a:off x="289" y="215"/>
              <a:ext cx="1" cy="1"/>
            </a:xfrm>
            <a:custGeom>
              <a:avLst/>
              <a:gdLst>
                <a:gd name="T0" fmla="*/ 1 w 1"/>
                <a:gd name="T1" fmla="*/ 1 h 1"/>
                <a:gd name="T2" fmla="*/ 1 w 1"/>
                <a:gd name="T3" fmla="*/ 1 h 1"/>
                <a:gd name="T4" fmla="*/ 0 w 1"/>
                <a:gd name="T5" fmla="*/ 0 h 1"/>
                <a:gd name="T6" fmla="*/ 1 w 1"/>
                <a:gd name="T7" fmla="*/ 0 h 1"/>
                <a:gd name="T8" fmla="*/ 1 w 1"/>
                <a:gd name="T9" fmla="*/ 1 h 1"/>
              </a:gdLst>
              <a:ahLst/>
              <a:cxnLst>
                <a:cxn ang="0">
                  <a:pos x="T0" y="T1"/>
                </a:cxn>
                <a:cxn ang="0">
                  <a:pos x="T2" y="T3"/>
                </a:cxn>
                <a:cxn ang="0">
                  <a:pos x="T4" y="T5"/>
                </a:cxn>
                <a:cxn ang="0">
                  <a:pos x="T6" y="T7"/>
                </a:cxn>
                <a:cxn ang="0">
                  <a:pos x="T8" y="T9"/>
                </a:cxn>
              </a:cxnLst>
              <a:rect l="0" t="0" r="r" b="b"/>
              <a:pathLst>
                <a:path w="1" h="1">
                  <a:moveTo>
                    <a:pt x="1" y="1"/>
                  </a:moveTo>
                  <a:lnTo>
                    <a:pt x="1" y="1"/>
                  </a:lnTo>
                  <a:cubicBezTo>
                    <a:pt x="1" y="1"/>
                    <a:pt x="0" y="1"/>
                    <a:pt x="0" y="0"/>
                  </a:cubicBezTo>
                  <a:cubicBezTo>
                    <a:pt x="0" y="0"/>
                    <a:pt x="1" y="0"/>
                    <a:pt x="1" y="0"/>
                  </a:cubicBezTo>
                  <a:cubicBezTo>
                    <a:pt x="1" y="1"/>
                    <a:pt x="1" y="1"/>
                    <a:pt x="1" y="1"/>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505" name="Freeform 1478"/>
            <p:cNvSpPr>
              <a:spLocks/>
            </p:cNvSpPr>
            <p:nvPr userDrawn="1"/>
          </p:nvSpPr>
          <p:spPr bwMode="auto">
            <a:xfrm>
              <a:off x="289" y="216"/>
              <a:ext cx="1" cy="1"/>
            </a:xfrm>
            <a:custGeom>
              <a:avLst/>
              <a:gdLst>
                <a:gd name="T0" fmla="*/ 1 w 1"/>
                <a:gd name="T1" fmla="*/ 1 h 1"/>
                <a:gd name="T2" fmla="*/ 1 w 1"/>
                <a:gd name="T3" fmla="*/ 1 h 1"/>
                <a:gd name="T4" fmla="*/ 0 w 1"/>
                <a:gd name="T5" fmla="*/ 1 h 1"/>
                <a:gd name="T6" fmla="*/ 1 w 1"/>
                <a:gd name="T7" fmla="*/ 0 h 1"/>
                <a:gd name="T8" fmla="*/ 1 w 1"/>
                <a:gd name="T9" fmla="*/ 1 h 1"/>
              </a:gdLst>
              <a:ahLst/>
              <a:cxnLst>
                <a:cxn ang="0">
                  <a:pos x="T0" y="T1"/>
                </a:cxn>
                <a:cxn ang="0">
                  <a:pos x="T2" y="T3"/>
                </a:cxn>
                <a:cxn ang="0">
                  <a:pos x="T4" y="T5"/>
                </a:cxn>
                <a:cxn ang="0">
                  <a:pos x="T6" y="T7"/>
                </a:cxn>
                <a:cxn ang="0">
                  <a:pos x="T8" y="T9"/>
                </a:cxn>
              </a:cxnLst>
              <a:rect l="0" t="0" r="r" b="b"/>
              <a:pathLst>
                <a:path w="1" h="1">
                  <a:moveTo>
                    <a:pt x="1" y="1"/>
                  </a:moveTo>
                  <a:lnTo>
                    <a:pt x="1" y="1"/>
                  </a:lnTo>
                  <a:lnTo>
                    <a:pt x="0" y="1"/>
                  </a:lnTo>
                  <a:cubicBezTo>
                    <a:pt x="0" y="1"/>
                    <a:pt x="0" y="1"/>
                    <a:pt x="1" y="0"/>
                  </a:cubicBezTo>
                  <a:cubicBezTo>
                    <a:pt x="1" y="1"/>
                    <a:pt x="1" y="1"/>
                    <a:pt x="1" y="1"/>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506" name="Freeform 1479"/>
            <p:cNvSpPr>
              <a:spLocks/>
            </p:cNvSpPr>
            <p:nvPr userDrawn="1"/>
          </p:nvSpPr>
          <p:spPr bwMode="auto">
            <a:xfrm>
              <a:off x="291" y="215"/>
              <a:ext cx="0" cy="1"/>
            </a:xfrm>
            <a:custGeom>
              <a:avLst/>
              <a:gdLst>
                <a:gd name="T0" fmla="*/ 1 w 1"/>
                <a:gd name="T1" fmla="*/ 1 h 1"/>
                <a:gd name="T2" fmla="*/ 1 w 1"/>
                <a:gd name="T3" fmla="*/ 1 h 1"/>
                <a:gd name="T4" fmla="*/ 0 w 1"/>
                <a:gd name="T5" fmla="*/ 0 h 1"/>
                <a:gd name="T6" fmla="*/ 1 w 1"/>
                <a:gd name="T7" fmla="*/ 0 h 1"/>
                <a:gd name="T8" fmla="*/ 1 w 1"/>
                <a:gd name="T9" fmla="*/ 1 h 1"/>
              </a:gdLst>
              <a:ahLst/>
              <a:cxnLst>
                <a:cxn ang="0">
                  <a:pos x="T0" y="T1"/>
                </a:cxn>
                <a:cxn ang="0">
                  <a:pos x="T2" y="T3"/>
                </a:cxn>
                <a:cxn ang="0">
                  <a:pos x="T4" y="T5"/>
                </a:cxn>
                <a:cxn ang="0">
                  <a:pos x="T6" y="T7"/>
                </a:cxn>
                <a:cxn ang="0">
                  <a:pos x="T8" y="T9"/>
                </a:cxn>
              </a:cxnLst>
              <a:rect l="0" t="0" r="r" b="b"/>
              <a:pathLst>
                <a:path w="1" h="1">
                  <a:moveTo>
                    <a:pt x="1" y="1"/>
                  </a:moveTo>
                  <a:lnTo>
                    <a:pt x="1" y="1"/>
                  </a:lnTo>
                  <a:cubicBezTo>
                    <a:pt x="1" y="1"/>
                    <a:pt x="0" y="1"/>
                    <a:pt x="0" y="0"/>
                  </a:cubicBezTo>
                  <a:cubicBezTo>
                    <a:pt x="1" y="0"/>
                    <a:pt x="1" y="0"/>
                    <a:pt x="1" y="0"/>
                  </a:cubicBezTo>
                  <a:cubicBezTo>
                    <a:pt x="1" y="1"/>
                    <a:pt x="1" y="1"/>
                    <a:pt x="1" y="1"/>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507" name="Freeform 1480"/>
            <p:cNvSpPr>
              <a:spLocks/>
            </p:cNvSpPr>
            <p:nvPr userDrawn="1"/>
          </p:nvSpPr>
          <p:spPr bwMode="auto">
            <a:xfrm>
              <a:off x="291" y="216"/>
              <a:ext cx="0" cy="1"/>
            </a:xfrm>
            <a:custGeom>
              <a:avLst/>
              <a:gdLst>
                <a:gd name="T0" fmla="*/ 1 w 1"/>
                <a:gd name="T1" fmla="*/ 1 h 1"/>
                <a:gd name="T2" fmla="*/ 1 w 1"/>
                <a:gd name="T3" fmla="*/ 1 h 1"/>
                <a:gd name="T4" fmla="*/ 0 w 1"/>
                <a:gd name="T5" fmla="*/ 1 h 1"/>
                <a:gd name="T6" fmla="*/ 1 w 1"/>
                <a:gd name="T7" fmla="*/ 0 h 1"/>
                <a:gd name="T8" fmla="*/ 1 w 1"/>
                <a:gd name="T9" fmla="*/ 1 h 1"/>
              </a:gdLst>
              <a:ahLst/>
              <a:cxnLst>
                <a:cxn ang="0">
                  <a:pos x="T0" y="T1"/>
                </a:cxn>
                <a:cxn ang="0">
                  <a:pos x="T2" y="T3"/>
                </a:cxn>
                <a:cxn ang="0">
                  <a:pos x="T4" y="T5"/>
                </a:cxn>
                <a:cxn ang="0">
                  <a:pos x="T6" y="T7"/>
                </a:cxn>
                <a:cxn ang="0">
                  <a:pos x="T8" y="T9"/>
                </a:cxn>
              </a:cxnLst>
              <a:rect l="0" t="0" r="r" b="b"/>
              <a:pathLst>
                <a:path w="1" h="1">
                  <a:moveTo>
                    <a:pt x="1" y="1"/>
                  </a:moveTo>
                  <a:lnTo>
                    <a:pt x="1" y="1"/>
                  </a:lnTo>
                  <a:cubicBezTo>
                    <a:pt x="1" y="1"/>
                    <a:pt x="0" y="1"/>
                    <a:pt x="0" y="1"/>
                  </a:cubicBezTo>
                  <a:cubicBezTo>
                    <a:pt x="0" y="1"/>
                    <a:pt x="0" y="1"/>
                    <a:pt x="1" y="0"/>
                  </a:cubicBezTo>
                  <a:cubicBezTo>
                    <a:pt x="1" y="1"/>
                    <a:pt x="1" y="1"/>
                    <a:pt x="1" y="1"/>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508" name="Freeform 1481"/>
            <p:cNvSpPr>
              <a:spLocks/>
            </p:cNvSpPr>
            <p:nvPr userDrawn="1"/>
          </p:nvSpPr>
          <p:spPr bwMode="auto">
            <a:xfrm>
              <a:off x="293" y="215"/>
              <a:ext cx="0" cy="1"/>
            </a:xfrm>
            <a:custGeom>
              <a:avLst/>
              <a:gdLst>
                <a:gd name="T0" fmla="*/ 0 w 1"/>
                <a:gd name="T1" fmla="*/ 1 h 1"/>
                <a:gd name="T2" fmla="*/ 0 w 1"/>
                <a:gd name="T3" fmla="*/ 1 h 1"/>
                <a:gd name="T4" fmla="*/ 0 w 1"/>
                <a:gd name="T5" fmla="*/ 0 h 1"/>
                <a:gd name="T6" fmla="*/ 1 w 1"/>
                <a:gd name="T7" fmla="*/ 0 h 1"/>
                <a:gd name="T8" fmla="*/ 0 w 1"/>
                <a:gd name="T9" fmla="*/ 1 h 1"/>
              </a:gdLst>
              <a:ahLst/>
              <a:cxnLst>
                <a:cxn ang="0">
                  <a:pos x="T0" y="T1"/>
                </a:cxn>
                <a:cxn ang="0">
                  <a:pos x="T2" y="T3"/>
                </a:cxn>
                <a:cxn ang="0">
                  <a:pos x="T4" y="T5"/>
                </a:cxn>
                <a:cxn ang="0">
                  <a:pos x="T6" y="T7"/>
                </a:cxn>
                <a:cxn ang="0">
                  <a:pos x="T8" y="T9"/>
                </a:cxn>
              </a:cxnLst>
              <a:rect l="0" t="0" r="r" b="b"/>
              <a:pathLst>
                <a:path w="1" h="1">
                  <a:moveTo>
                    <a:pt x="0" y="1"/>
                  </a:moveTo>
                  <a:lnTo>
                    <a:pt x="0" y="1"/>
                  </a:lnTo>
                  <a:lnTo>
                    <a:pt x="0" y="0"/>
                  </a:lnTo>
                  <a:lnTo>
                    <a:pt x="1" y="0"/>
                  </a:lnTo>
                  <a:lnTo>
                    <a:pt x="0" y="1"/>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509" name="Freeform 1482"/>
            <p:cNvSpPr>
              <a:spLocks/>
            </p:cNvSpPr>
            <p:nvPr userDrawn="1"/>
          </p:nvSpPr>
          <p:spPr bwMode="auto">
            <a:xfrm>
              <a:off x="293" y="216"/>
              <a:ext cx="0" cy="1"/>
            </a:xfrm>
            <a:custGeom>
              <a:avLst/>
              <a:gdLst>
                <a:gd name="T0" fmla="*/ 1 w 1"/>
                <a:gd name="T1" fmla="*/ 1 h 1"/>
                <a:gd name="T2" fmla="*/ 1 w 1"/>
                <a:gd name="T3" fmla="*/ 1 h 1"/>
                <a:gd name="T4" fmla="*/ 0 w 1"/>
                <a:gd name="T5" fmla="*/ 1 h 1"/>
                <a:gd name="T6" fmla="*/ 0 w 1"/>
                <a:gd name="T7" fmla="*/ 0 h 1"/>
                <a:gd name="T8" fmla="*/ 1 w 1"/>
                <a:gd name="T9" fmla="*/ 1 h 1"/>
              </a:gdLst>
              <a:ahLst/>
              <a:cxnLst>
                <a:cxn ang="0">
                  <a:pos x="T0" y="T1"/>
                </a:cxn>
                <a:cxn ang="0">
                  <a:pos x="T2" y="T3"/>
                </a:cxn>
                <a:cxn ang="0">
                  <a:pos x="T4" y="T5"/>
                </a:cxn>
                <a:cxn ang="0">
                  <a:pos x="T6" y="T7"/>
                </a:cxn>
                <a:cxn ang="0">
                  <a:pos x="T8" y="T9"/>
                </a:cxn>
              </a:cxnLst>
              <a:rect l="0" t="0" r="r" b="b"/>
              <a:pathLst>
                <a:path w="1" h="1">
                  <a:moveTo>
                    <a:pt x="1" y="1"/>
                  </a:moveTo>
                  <a:lnTo>
                    <a:pt x="1" y="1"/>
                  </a:lnTo>
                  <a:lnTo>
                    <a:pt x="0" y="1"/>
                  </a:lnTo>
                  <a:lnTo>
                    <a:pt x="0" y="0"/>
                  </a:lnTo>
                  <a:lnTo>
                    <a:pt x="1" y="1"/>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510" name="Rectangle 1483"/>
            <p:cNvSpPr>
              <a:spLocks noChangeArrowheads="1"/>
            </p:cNvSpPr>
            <p:nvPr userDrawn="1"/>
          </p:nvSpPr>
          <p:spPr bwMode="auto">
            <a:xfrm>
              <a:off x="294" y="215"/>
              <a:ext cx="1" cy="1"/>
            </a:xfrm>
            <a:prstGeom prst="rect">
              <a:avLst/>
            </a:prstGeom>
            <a:solidFill>
              <a:srgbClr val="D5A03C"/>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ru-RU" dirty="0"/>
            </a:p>
          </p:txBody>
        </p:sp>
        <p:sp>
          <p:nvSpPr>
            <p:cNvPr id="511" name="Freeform 1484"/>
            <p:cNvSpPr>
              <a:spLocks/>
            </p:cNvSpPr>
            <p:nvPr userDrawn="1"/>
          </p:nvSpPr>
          <p:spPr bwMode="auto">
            <a:xfrm>
              <a:off x="294" y="216"/>
              <a:ext cx="0" cy="1"/>
            </a:xfrm>
            <a:custGeom>
              <a:avLst/>
              <a:gdLst>
                <a:gd name="T0" fmla="*/ 1 w 1"/>
                <a:gd name="T1" fmla="*/ 1 h 1"/>
                <a:gd name="T2" fmla="*/ 1 w 1"/>
                <a:gd name="T3" fmla="*/ 1 h 1"/>
                <a:gd name="T4" fmla="*/ 0 w 1"/>
                <a:gd name="T5" fmla="*/ 1 h 1"/>
                <a:gd name="T6" fmla="*/ 0 w 1"/>
                <a:gd name="T7" fmla="*/ 0 h 1"/>
                <a:gd name="T8" fmla="*/ 1 w 1"/>
                <a:gd name="T9" fmla="*/ 1 h 1"/>
              </a:gdLst>
              <a:ahLst/>
              <a:cxnLst>
                <a:cxn ang="0">
                  <a:pos x="T0" y="T1"/>
                </a:cxn>
                <a:cxn ang="0">
                  <a:pos x="T2" y="T3"/>
                </a:cxn>
                <a:cxn ang="0">
                  <a:pos x="T4" y="T5"/>
                </a:cxn>
                <a:cxn ang="0">
                  <a:pos x="T6" y="T7"/>
                </a:cxn>
                <a:cxn ang="0">
                  <a:pos x="T8" y="T9"/>
                </a:cxn>
              </a:cxnLst>
              <a:rect l="0" t="0" r="r" b="b"/>
              <a:pathLst>
                <a:path w="1" h="1">
                  <a:moveTo>
                    <a:pt x="1" y="1"/>
                  </a:moveTo>
                  <a:lnTo>
                    <a:pt x="1" y="1"/>
                  </a:lnTo>
                  <a:lnTo>
                    <a:pt x="0" y="1"/>
                  </a:lnTo>
                  <a:cubicBezTo>
                    <a:pt x="0" y="1"/>
                    <a:pt x="0" y="0"/>
                    <a:pt x="0" y="0"/>
                  </a:cubicBezTo>
                  <a:lnTo>
                    <a:pt x="1" y="1"/>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512" name="Freeform 1485"/>
            <p:cNvSpPr>
              <a:spLocks/>
            </p:cNvSpPr>
            <p:nvPr userDrawn="1"/>
          </p:nvSpPr>
          <p:spPr bwMode="auto">
            <a:xfrm>
              <a:off x="296" y="215"/>
              <a:ext cx="0" cy="1"/>
            </a:xfrm>
            <a:custGeom>
              <a:avLst/>
              <a:gdLst>
                <a:gd name="T0" fmla="*/ 0 w 1"/>
                <a:gd name="T1" fmla="*/ 1 h 1"/>
                <a:gd name="T2" fmla="*/ 0 w 1"/>
                <a:gd name="T3" fmla="*/ 1 h 1"/>
                <a:gd name="T4" fmla="*/ 0 w 1"/>
                <a:gd name="T5" fmla="*/ 0 h 1"/>
                <a:gd name="T6" fmla="*/ 1 w 1"/>
                <a:gd name="T7" fmla="*/ 1 h 1"/>
                <a:gd name="T8" fmla="*/ 0 w 1"/>
                <a:gd name="T9" fmla="*/ 1 h 1"/>
              </a:gdLst>
              <a:ahLst/>
              <a:cxnLst>
                <a:cxn ang="0">
                  <a:pos x="T0" y="T1"/>
                </a:cxn>
                <a:cxn ang="0">
                  <a:pos x="T2" y="T3"/>
                </a:cxn>
                <a:cxn ang="0">
                  <a:pos x="T4" y="T5"/>
                </a:cxn>
                <a:cxn ang="0">
                  <a:pos x="T6" y="T7"/>
                </a:cxn>
                <a:cxn ang="0">
                  <a:pos x="T8" y="T9"/>
                </a:cxn>
              </a:cxnLst>
              <a:rect l="0" t="0" r="r" b="b"/>
              <a:pathLst>
                <a:path w="1" h="1">
                  <a:moveTo>
                    <a:pt x="0" y="1"/>
                  </a:moveTo>
                  <a:lnTo>
                    <a:pt x="0" y="1"/>
                  </a:lnTo>
                  <a:cubicBezTo>
                    <a:pt x="0" y="1"/>
                    <a:pt x="0" y="1"/>
                    <a:pt x="0" y="0"/>
                  </a:cubicBezTo>
                  <a:cubicBezTo>
                    <a:pt x="0" y="0"/>
                    <a:pt x="0" y="0"/>
                    <a:pt x="1" y="1"/>
                  </a:cubicBezTo>
                  <a:lnTo>
                    <a:pt x="0" y="1"/>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513" name="Freeform 1486"/>
            <p:cNvSpPr>
              <a:spLocks/>
            </p:cNvSpPr>
            <p:nvPr userDrawn="1"/>
          </p:nvSpPr>
          <p:spPr bwMode="auto">
            <a:xfrm>
              <a:off x="295" y="216"/>
              <a:ext cx="1" cy="1"/>
            </a:xfrm>
            <a:custGeom>
              <a:avLst/>
              <a:gdLst>
                <a:gd name="T0" fmla="*/ 1 w 1"/>
                <a:gd name="T1" fmla="*/ 1 h 1"/>
                <a:gd name="T2" fmla="*/ 1 w 1"/>
                <a:gd name="T3" fmla="*/ 1 h 1"/>
                <a:gd name="T4" fmla="*/ 0 w 1"/>
                <a:gd name="T5" fmla="*/ 1 h 1"/>
                <a:gd name="T6" fmla="*/ 1 w 1"/>
                <a:gd name="T7" fmla="*/ 0 h 1"/>
                <a:gd name="T8" fmla="*/ 1 w 1"/>
                <a:gd name="T9" fmla="*/ 1 h 1"/>
              </a:gdLst>
              <a:ahLst/>
              <a:cxnLst>
                <a:cxn ang="0">
                  <a:pos x="T0" y="T1"/>
                </a:cxn>
                <a:cxn ang="0">
                  <a:pos x="T2" y="T3"/>
                </a:cxn>
                <a:cxn ang="0">
                  <a:pos x="T4" y="T5"/>
                </a:cxn>
                <a:cxn ang="0">
                  <a:pos x="T6" y="T7"/>
                </a:cxn>
                <a:cxn ang="0">
                  <a:pos x="T8" y="T9"/>
                </a:cxn>
              </a:cxnLst>
              <a:rect l="0" t="0" r="r" b="b"/>
              <a:pathLst>
                <a:path w="1" h="1">
                  <a:moveTo>
                    <a:pt x="1" y="1"/>
                  </a:moveTo>
                  <a:lnTo>
                    <a:pt x="1" y="1"/>
                  </a:lnTo>
                  <a:cubicBezTo>
                    <a:pt x="1" y="1"/>
                    <a:pt x="0" y="1"/>
                    <a:pt x="0" y="1"/>
                  </a:cubicBezTo>
                  <a:lnTo>
                    <a:pt x="1" y="0"/>
                  </a:lnTo>
                  <a:lnTo>
                    <a:pt x="1" y="1"/>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514" name="Freeform 1487"/>
            <p:cNvSpPr>
              <a:spLocks/>
            </p:cNvSpPr>
            <p:nvPr userDrawn="1"/>
          </p:nvSpPr>
          <p:spPr bwMode="auto">
            <a:xfrm>
              <a:off x="290" y="216"/>
              <a:ext cx="1" cy="1"/>
            </a:xfrm>
            <a:custGeom>
              <a:avLst/>
              <a:gdLst>
                <a:gd name="T0" fmla="*/ 2 w 3"/>
                <a:gd name="T1" fmla="*/ 0 h 2"/>
                <a:gd name="T2" fmla="*/ 2 w 3"/>
                <a:gd name="T3" fmla="*/ 0 h 2"/>
                <a:gd name="T4" fmla="*/ 3 w 3"/>
                <a:gd name="T5" fmla="*/ 1 h 2"/>
                <a:gd name="T6" fmla="*/ 2 w 3"/>
                <a:gd name="T7" fmla="*/ 2 h 2"/>
                <a:gd name="T8" fmla="*/ 0 w 3"/>
                <a:gd name="T9" fmla="*/ 1 h 2"/>
                <a:gd name="T10" fmla="*/ 2 w 3"/>
                <a:gd name="T11" fmla="*/ 0 h 2"/>
              </a:gdLst>
              <a:ahLst/>
              <a:cxnLst>
                <a:cxn ang="0">
                  <a:pos x="T0" y="T1"/>
                </a:cxn>
                <a:cxn ang="0">
                  <a:pos x="T2" y="T3"/>
                </a:cxn>
                <a:cxn ang="0">
                  <a:pos x="T4" y="T5"/>
                </a:cxn>
                <a:cxn ang="0">
                  <a:pos x="T6" y="T7"/>
                </a:cxn>
                <a:cxn ang="0">
                  <a:pos x="T8" y="T9"/>
                </a:cxn>
                <a:cxn ang="0">
                  <a:pos x="T10" y="T11"/>
                </a:cxn>
              </a:cxnLst>
              <a:rect l="0" t="0" r="r" b="b"/>
              <a:pathLst>
                <a:path w="3" h="2">
                  <a:moveTo>
                    <a:pt x="2" y="0"/>
                  </a:moveTo>
                  <a:lnTo>
                    <a:pt x="2" y="0"/>
                  </a:lnTo>
                  <a:cubicBezTo>
                    <a:pt x="2" y="0"/>
                    <a:pt x="3" y="0"/>
                    <a:pt x="3" y="1"/>
                  </a:cubicBezTo>
                  <a:cubicBezTo>
                    <a:pt x="3" y="1"/>
                    <a:pt x="2" y="2"/>
                    <a:pt x="2" y="2"/>
                  </a:cubicBezTo>
                  <a:cubicBezTo>
                    <a:pt x="1" y="2"/>
                    <a:pt x="0" y="1"/>
                    <a:pt x="0" y="1"/>
                  </a:cubicBezTo>
                  <a:cubicBezTo>
                    <a:pt x="0" y="0"/>
                    <a:pt x="1" y="0"/>
                    <a:pt x="2"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515" name="Freeform 1488"/>
            <p:cNvSpPr>
              <a:spLocks/>
            </p:cNvSpPr>
            <p:nvPr userDrawn="1"/>
          </p:nvSpPr>
          <p:spPr bwMode="auto">
            <a:xfrm>
              <a:off x="291" y="216"/>
              <a:ext cx="2" cy="1"/>
            </a:xfrm>
            <a:custGeom>
              <a:avLst/>
              <a:gdLst>
                <a:gd name="T0" fmla="*/ 1 w 3"/>
                <a:gd name="T1" fmla="*/ 0 h 2"/>
                <a:gd name="T2" fmla="*/ 1 w 3"/>
                <a:gd name="T3" fmla="*/ 0 h 2"/>
                <a:gd name="T4" fmla="*/ 3 w 3"/>
                <a:gd name="T5" fmla="*/ 1 h 2"/>
                <a:gd name="T6" fmla="*/ 1 w 3"/>
                <a:gd name="T7" fmla="*/ 2 h 2"/>
                <a:gd name="T8" fmla="*/ 0 w 3"/>
                <a:gd name="T9" fmla="*/ 1 h 2"/>
                <a:gd name="T10" fmla="*/ 1 w 3"/>
                <a:gd name="T11" fmla="*/ 0 h 2"/>
              </a:gdLst>
              <a:ahLst/>
              <a:cxnLst>
                <a:cxn ang="0">
                  <a:pos x="T0" y="T1"/>
                </a:cxn>
                <a:cxn ang="0">
                  <a:pos x="T2" y="T3"/>
                </a:cxn>
                <a:cxn ang="0">
                  <a:pos x="T4" y="T5"/>
                </a:cxn>
                <a:cxn ang="0">
                  <a:pos x="T6" y="T7"/>
                </a:cxn>
                <a:cxn ang="0">
                  <a:pos x="T8" y="T9"/>
                </a:cxn>
                <a:cxn ang="0">
                  <a:pos x="T10" y="T11"/>
                </a:cxn>
              </a:cxnLst>
              <a:rect l="0" t="0" r="r" b="b"/>
              <a:pathLst>
                <a:path w="3" h="2">
                  <a:moveTo>
                    <a:pt x="1" y="0"/>
                  </a:moveTo>
                  <a:lnTo>
                    <a:pt x="1" y="0"/>
                  </a:lnTo>
                  <a:cubicBezTo>
                    <a:pt x="2" y="0"/>
                    <a:pt x="3" y="0"/>
                    <a:pt x="3" y="1"/>
                  </a:cubicBezTo>
                  <a:cubicBezTo>
                    <a:pt x="3" y="1"/>
                    <a:pt x="2" y="2"/>
                    <a:pt x="1" y="2"/>
                  </a:cubicBezTo>
                  <a:cubicBezTo>
                    <a:pt x="1" y="2"/>
                    <a:pt x="0" y="1"/>
                    <a:pt x="0" y="1"/>
                  </a:cubicBezTo>
                  <a:cubicBezTo>
                    <a:pt x="0" y="0"/>
                    <a:pt x="1" y="0"/>
                    <a:pt x="1"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516" name="Freeform 1489"/>
            <p:cNvSpPr>
              <a:spLocks/>
            </p:cNvSpPr>
            <p:nvPr userDrawn="1"/>
          </p:nvSpPr>
          <p:spPr bwMode="auto">
            <a:xfrm>
              <a:off x="293" y="216"/>
              <a:ext cx="1" cy="1"/>
            </a:xfrm>
            <a:custGeom>
              <a:avLst/>
              <a:gdLst>
                <a:gd name="T0" fmla="*/ 1 w 2"/>
                <a:gd name="T1" fmla="*/ 0 h 2"/>
                <a:gd name="T2" fmla="*/ 1 w 2"/>
                <a:gd name="T3" fmla="*/ 0 h 2"/>
                <a:gd name="T4" fmla="*/ 2 w 2"/>
                <a:gd name="T5" fmla="*/ 0 h 2"/>
                <a:gd name="T6" fmla="*/ 1 w 2"/>
                <a:gd name="T7" fmla="*/ 2 h 2"/>
                <a:gd name="T8" fmla="*/ 0 w 2"/>
                <a:gd name="T9" fmla="*/ 1 h 2"/>
                <a:gd name="T10" fmla="*/ 1 w 2"/>
                <a:gd name="T11" fmla="*/ 0 h 2"/>
              </a:gdLst>
              <a:ahLst/>
              <a:cxnLst>
                <a:cxn ang="0">
                  <a:pos x="T0" y="T1"/>
                </a:cxn>
                <a:cxn ang="0">
                  <a:pos x="T2" y="T3"/>
                </a:cxn>
                <a:cxn ang="0">
                  <a:pos x="T4" y="T5"/>
                </a:cxn>
                <a:cxn ang="0">
                  <a:pos x="T6" y="T7"/>
                </a:cxn>
                <a:cxn ang="0">
                  <a:pos x="T8" y="T9"/>
                </a:cxn>
                <a:cxn ang="0">
                  <a:pos x="T10" y="T11"/>
                </a:cxn>
              </a:cxnLst>
              <a:rect l="0" t="0" r="r" b="b"/>
              <a:pathLst>
                <a:path w="2" h="2">
                  <a:moveTo>
                    <a:pt x="1" y="0"/>
                  </a:moveTo>
                  <a:lnTo>
                    <a:pt x="1" y="0"/>
                  </a:lnTo>
                  <a:cubicBezTo>
                    <a:pt x="2" y="0"/>
                    <a:pt x="2" y="0"/>
                    <a:pt x="2" y="0"/>
                  </a:cubicBezTo>
                  <a:cubicBezTo>
                    <a:pt x="2" y="1"/>
                    <a:pt x="1" y="1"/>
                    <a:pt x="1" y="2"/>
                  </a:cubicBezTo>
                  <a:cubicBezTo>
                    <a:pt x="0" y="2"/>
                    <a:pt x="0" y="1"/>
                    <a:pt x="0" y="1"/>
                  </a:cubicBezTo>
                  <a:cubicBezTo>
                    <a:pt x="0" y="0"/>
                    <a:pt x="0" y="0"/>
                    <a:pt x="1"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517" name="Freeform 1490"/>
            <p:cNvSpPr>
              <a:spLocks/>
            </p:cNvSpPr>
            <p:nvPr userDrawn="1"/>
          </p:nvSpPr>
          <p:spPr bwMode="auto">
            <a:xfrm>
              <a:off x="294" y="216"/>
              <a:ext cx="1" cy="1"/>
            </a:xfrm>
            <a:custGeom>
              <a:avLst/>
              <a:gdLst>
                <a:gd name="T0" fmla="*/ 1 w 2"/>
                <a:gd name="T1" fmla="*/ 0 h 2"/>
                <a:gd name="T2" fmla="*/ 1 w 2"/>
                <a:gd name="T3" fmla="*/ 0 h 2"/>
                <a:gd name="T4" fmla="*/ 2 w 2"/>
                <a:gd name="T5" fmla="*/ 0 h 2"/>
                <a:gd name="T6" fmla="*/ 1 w 2"/>
                <a:gd name="T7" fmla="*/ 2 h 2"/>
                <a:gd name="T8" fmla="*/ 0 w 2"/>
                <a:gd name="T9" fmla="*/ 1 h 2"/>
                <a:gd name="T10" fmla="*/ 1 w 2"/>
                <a:gd name="T11" fmla="*/ 0 h 2"/>
              </a:gdLst>
              <a:ahLst/>
              <a:cxnLst>
                <a:cxn ang="0">
                  <a:pos x="T0" y="T1"/>
                </a:cxn>
                <a:cxn ang="0">
                  <a:pos x="T2" y="T3"/>
                </a:cxn>
                <a:cxn ang="0">
                  <a:pos x="T4" y="T5"/>
                </a:cxn>
                <a:cxn ang="0">
                  <a:pos x="T6" y="T7"/>
                </a:cxn>
                <a:cxn ang="0">
                  <a:pos x="T8" y="T9"/>
                </a:cxn>
                <a:cxn ang="0">
                  <a:pos x="T10" y="T11"/>
                </a:cxn>
              </a:cxnLst>
              <a:rect l="0" t="0" r="r" b="b"/>
              <a:pathLst>
                <a:path w="2" h="2">
                  <a:moveTo>
                    <a:pt x="1" y="0"/>
                  </a:moveTo>
                  <a:lnTo>
                    <a:pt x="1" y="0"/>
                  </a:lnTo>
                  <a:cubicBezTo>
                    <a:pt x="2" y="0"/>
                    <a:pt x="2" y="0"/>
                    <a:pt x="2" y="0"/>
                  </a:cubicBezTo>
                  <a:cubicBezTo>
                    <a:pt x="2" y="1"/>
                    <a:pt x="2" y="1"/>
                    <a:pt x="1" y="2"/>
                  </a:cubicBezTo>
                  <a:cubicBezTo>
                    <a:pt x="1" y="2"/>
                    <a:pt x="0" y="1"/>
                    <a:pt x="0" y="1"/>
                  </a:cubicBezTo>
                  <a:cubicBezTo>
                    <a:pt x="0" y="0"/>
                    <a:pt x="1" y="0"/>
                    <a:pt x="1"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518" name="Freeform 1491"/>
            <p:cNvSpPr>
              <a:spLocks/>
            </p:cNvSpPr>
            <p:nvPr userDrawn="1"/>
          </p:nvSpPr>
          <p:spPr bwMode="auto">
            <a:xfrm>
              <a:off x="296" y="216"/>
              <a:ext cx="1" cy="1"/>
            </a:xfrm>
            <a:custGeom>
              <a:avLst/>
              <a:gdLst>
                <a:gd name="T0" fmla="*/ 1 w 2"/>
                <a:gd name="T1" fmla="*/ 0 h 2"/>
                <a:gd name="T2" fmla="*/ 1 w 2"/>
                <a:gd name="T3" fmla="*/ 0 h 2"/>
                <a:gd name="T4" fmla="*/ 2 w 2"/>
                <a:gd name="T5" fmla="*/ 1 h 2"/>
                <a:gd name="T6" fmla="*/ 1 w 2"/>
                <a:gd name="T7" fmla="*/ 2 h 2"/>
                <a:gd name="T8" fmla="*/ 0 w 2"/>
                <a:gd name="T9" fmla="*/ 1 h 2"/>
                <a:gd name="T10" fmla="*/ 1 w 2"/>
                <a:gd name="T11" fmla="*/ 0 h 2"/>
              </a:gdLst>
              <a:ahLst/>
              <a:cxnLst>
                <a:cxn ang="0">
                  <a:pos x="T0" y="T1"/>
                </a:cxn>
                <a:cxn ang="0">
                  <a:pos x="T2" y="T3"/>
                </a:cxn>
                <a:cxn ang="0">
                  <a:pos x="T4" y="T5"/>
                </a:cxn>
                <a:cxn ang="0">
                  <a:pos x="T6" y="T7"/>
                </a:cxn>
                <a:cxn ang="0">
                  <a:pos x="T8" y="T9"/>
                </a:cxn>
                <a:cxn ang="0">
                  <a:pos x="T10" y="T11"/>
                </a:cxn>
              </a:cxnLst>
              <a:rect l="0" t="0" r="r" b="b"/>
              <a:pathLst>
                <a:path w="2" h="2">
                  <a:moveTo>
                    <a:pt x="1" y="0"/>
                  </a:moveTo>
                  <a:lnTo>
                    <a:pt x="1" y="0"/>
                  </a:lnTo>
                  <a:cubicBezTo>
                    <a:pt x="2" y="0"/>
                    <a:pt x="2" y="0"/>
                    <a:pt x="2" y="1"/>
                  </a:cubicBezTo>
                  <a:cubicBezTo>
                    <a:pt x="2" y="1"/>
                    <a:pt x="2" y="1"/>
                    <a:pt x="1" y="2"/>
                  </a:cubicBezTo>
                  <a:cubicBezTo>
                    <a:pt x="1" y="2"/>
                    <a:pt x="0" y="1"/>
                    <a:pt x="0" y="1"/>
                  </a:cubicBezTo>
                  <a:cubicBezTo>
                    <a:pt x="1" y="1"/>
                    <a:pt x="1" y="0"/>
                    <a:pt x="1"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519" name="Freeform 1492"/>
            <p:cNvSpPr>
              <a:spLocks/>
            </p:cNvSpPr>
            <p:nvPr userDrawn="1"/>
          </p:nvSpPr>
          <p:spPr bwMode="auto">
            <a:xfrm>
              <a:off x="280" y="216"/>
              <a:ext cx="0" cy="1"/>
            </a:xfrm>
            <a:custGeom>
              <a:avLst/>
              <a:gdLst>
                <a:gd name="T0" fmla="*/ 0 w 1"/>
                <a:gd name="T1" fmla="*/ 0 h 1"/>
                <a:gd name="T2" fmla="*/ 0 w 1"/>
                <a:gd name="T3" fmla="*/ 0 h 1"/>
                <a:gd name="T4" fmla="*/ 1 w 1"/>
                <a:gd name="T5" fmla="*/ 1 h 1"/>
                <a:gd name="T6" fmla="*/ 0 w 1"/>
                <a:gd name="T7" fmla="*/ 1 h 1"/>
                <a:gd name="T8" fmla="*/ 0 w 1"/>
                <a:gd name="T9" fmla="*/ 0 h 1"/>
              </a:gdLst>
              <a:ahLst/>
              <a:cxnLst>
                <a:cxn ang="0">
                  <a:pos x="T0" y="T1"/>
                </a:cxn>
                <a:cxn ang="0">
                  <a:pos x="T2" y="T3"/>
                </a:cxn>
                <a:cxn ang="0">
                  <a:pos x="T4" y="T5"/>
                </a:cxn>
                <a:cxn ang="0">
                  <a:pos x="T6" y="T7"/>
                </a:cxn>
                <a:cxn ang="0">
                  <a:pos x="T8" y="T9"/>
                </a:cxn>
              </a:cxnLst>
              <a:rect l="0" t="0" r="r" b="b"/>
              <a:pathLst>
                <a:path w="1" h="1">
                  <a:moveTo>
                    <a:pt x="0" y="0"/>
                  </a:moveTo>
                  <a:lnTo>
                    <a:pt x="0" y="0"/>
                  </a:lnTo>
                  <a:cubicBezTo>
                    <a:pt x="0" y="0"/>
                    <a:pt x="0" y="1"/>
                    <a:pt x="1" y="1"/>
                  </a:cubicBezTo>
                  <a:cubicBezTo>
                    <a:pt x="0" y="1"/>
                    <a:pt x="0" y="1"/>
                    <a:pt x="0" y="1"/>
                  </a:cubicBezTo>
                  <a:lnTo>
                    <a:pt x="0" y="0"/>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520" name="Freeform 1493"/>
            <p:cNvSpPr>
              <a:spLocks/>
            </p:cNvSpPr>
            <p:nvPr userDrawn="1"/>
          </p:nvSpPr>
          <p:spPr bwMode="auto">
            <a:xfrm>
              <a:off x="287" y="215"/>
              <a:ext cx="1" cy="1"/>
            </a:xfrm>
            <a:custGeom>
              <a:avLst/>
              <a:gdLst>
                <a:gd name="T0" fmla="*/ 0 w 1"/>
                <a:gd name="T1" fmla="*/ 1 h 1"/>
                <a:gd name="T2" fmla="*/ 0 w 1"/>
                <a:gd name="T3" fmla="*/ 1 h 1"/>
                <a:gd name="T4" fmla="*/ 0 w 1"/>
                <a:gd name="T5" fmla="*/ 0 h 1"/>
                <a:gd name="T6" fmla="*/ 1 w 1"/>
                <a:gd name="T7" fmla="*/ 0 h 1"/>
                <a:gd name="T8" fmla="*/ 0 w 1"/>
                <a:gd name="T9" fmla="*/ 1 h 1"/>
              </a:gdLst>
              <a:ahLst/>
              <a:cxnLst>
                <a:cxn ang="0">
                  <a:pos x="T0" y="T1"/>
                </a:cxn>
                <a:cxn ang="0">
                  <a:pos x="T2" y="T3"/>
                </a:cxn>
                <a:cxn ang="0">
                  <a:pos x="T4" y="T5"/>
                </a:cxn>
                <a:cxn ang="0">
                  <a:pos x="T6" y="T7"/>
                </a:cxn>
                <a:cxn ang="0">
                  <a:pos x="T8" y="T9"/>
                </a:cxn>
              </a:cxnLst>
              <a:rect l="0" t="0" r="r" b="b"/>
              <a:pathLst>
                <a:path w="1" h="1">
                  <a:moveTo>
                    <a:pt x="0" y="1"/>
                  </a:moveTo>
                  <a:lnTo>
                    <a:pt x="0" y="1"/>
                  </a:lnTo>
                  <a:cubicBezTo>
                    <a:pt x="0" y="1"/>
                    <a:pt x="0" y="1"/>
                    <a:pt x="0" y="0"/>
                  </a:cubicBezTo>
                  <a:cubicBezTo>
                    <a:pt x="0" y="0"/>
                    <a:pt x="0" y="0"/>
                    <a:pt x="1" y="0"/>
                  </a:cubicBezTo>
                  <a:cubicBezTo>
                    <a:pt x="1" y="1"/>
                    <a:pt x="0" y="1"/>
                    <a:pt x="0" y="1"/>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521" name="Freeform 1494"/>
            <p:cNvSpPr>
              <a:spLocks/>
            </p:cNvSpPr>
            <p:nvPr userDrawn="1"/>
          </p:nvSpPr>
          <p:spPr bwMode="auto">
            <a:xfrm>
              <a:off x="287" y="216"/>
              <a:ext cx="1" cy="1"/>
            </a:xfrm>
            <a:custGeom>
              <a:avLst/>
              <a:gdLst>
                <a:gd name="T0" fmla="*/ 0 w 1"/>
                <a:gd name="T1" fmla="*/ 1 h 1"/>
                <a:gd name="T2" fmla="*/ 0 w 1"/>
                <a:gd name="T3" fmla="*/ 1 h 1"/>
                <a:gd name="T4" fmla="*/ 0 w 1"/>
                <a:gd name="T5" fmla="*/ 0 h 1"/>
                <a:gd name="T6" fmla="*/ 1 w 1"/>
                <a:gd name="T7" fmla="*/ 1 h 1"/>
                <a:gd name="T8" fmla="*/ 0 w 1"/>
                <a:gd name="T9" fmla="*/ 1 h 1"/>
              </a:gdLst>
              <a:ahLst/>
              <a:cxnLst>
                <a:cxn ang="0">
                  <a:pos x="T0" y="T1"/>
                </a:cxn>
                <a:cxn ang="0">
                  <a:pos x="T2" y="T3"/>
                </a:cxn>
                <a:cxn ang="0">
                  <a:pos x="T4" y="T5"/>
                </a:cxn>
                <a:cxn ang="0">
                  <a:pos x="T6" y="T7"/>
                </a:cxn>
                <a:cxn ang="0">
                  <a:pos x="T8" y="T9"/>
                </a:cxn>
              </a:cxnLst>
              <a:rect l="0" t="0" r="r" b="b"/>
              <a:pathLst>
                <a:path w="1" h="1">
                  <a:moveTo>
                    <a:pt x="0" y="1"/>
                  </a:moveTo>
                  <a:lnTo>
                    <a:pt x="0" y="1"/>
                  </a:lnTo>
                  <a:cubicBezTo>
                    <a:pt x="0" y="1"/>
                    <a:pt x="0" y="1"/>
                    <a:pt x="0" y="0"/>
                  </a:cubicBezTo>
                  <a:cubicBezTo>
                    <a:pt x="0" y="1"/>
                    <a:pt x="1" y="1"/>
                    <a:pt x="1" y="1"/>
                  </a:cubicBezTo>
                  <a:lnTo>
                    <a:pt x="0" y="1"/>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522" name="Freeform 1495"/>
            <p:cNvSpPr>
              <a:spLocks/>
            </p:cNvSpPr>
            <p:nvPr userDrawn="1"/>
          </p:nvSpPr>
          <p:spPr bwMode="auto">
            <a:xfrm>
              <a:off x="285" y="215"/>
              <a:ext cx="1" cy="1"/>
            </a:xfrm>
            <a:custGeom>
              <a:avLst/>
              <a:gdLst>
                <a:gd name="T0" fmla="*/ 0 w 1"/>
                <a:gd name="T1" fmla="*/ 1 h 1"/>
                <a:gd name="T2" fmla="*/ 0 w 1"/>
                <a:gd name="T3" fmla="*/ 1 h 1"/>
                <a:gd name="T4" fmla="*/ 0 w 1"/>
                <a:gd name="T5" fmla="*/ 0 h 1"/>
                <a:gd name="T6" fmla="*/ 1 w 1"/>
                <a:gd name="T7" fmla="*/ 0 h 1"/>
                <a:gd name="T8" fmla="*/ 0 w 1"/>
                <a:gd name="T9" fmla="*/ 1 h 1"/>
              </a:gdLst>
              <a:ahLst/>
              <a:cxnLst>
                <a:cxn ang="0">
                  <a:pos x="T0" y="T1"/>
                </a:cxn>
                <a:cxn ang="0">
                  <a:pos x="T2" y="T3"/>
                </a:cxn>
                <a:cxn ang="0">
                  <a:pos x="T4" y="T5"/>
                </a:cxn>
                <a:cxn ang="0">
                  <a:pos x="T6" y="T7"/>
                </a:cxn>
                <a:cxn ang="0">
                  <a:pos x="T8" y="T9"/>
                </a:cxn>
              </a:cxnLst>
              <a:rect l="0" t="0" r="r" b="b"/>
              <a:pathLst>
                <a:path w="1" h="1">
                  <a:moveTo>
                    <a:pt x="0" y="1"/>
                  </a:moveTo>
                  <a:lnTo>
                    <a:pt x="0" y="1"/>
                  </a:lnTo>
                  <a:cubicBezTo>
                    <a:pt x="0" y="1"/>
                    <a:pt x="0" y="1"/>
                    <a:pt x="0" y="0"/>
                  </a:cubicBezTo>
                  <a:cubicBezTo>
                    <a:pt x="0" y="0"/>
                    <a:pt x="0" y="0"/>
                    <a:pt x="1" y="0"/>
                  </a:cubicBezTo>
                  <a:cubicBezTo>
                    <a:pt x="0" y="1"/>
                    <a:pt x="0" y="1"/>
                    <a:pt x="0" y="1"/>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523" name="Freeform 1496"/>
            <p:cNvSpPr>
              <a:spLocks/>
            </p:cNvSpPr>
            <p:nvPr userDrawn="1"/>
          </p:nvSpPr>
          <p:spPr bwMode="auto">
            <a:xfrm>
              <a:off x="285" y="216"/>
              <a:ext cx="1" cy="1"/>
            </a:xfrm>
            <a:custGeom>
              <a:avLst/>
              <a:gdLst>
                <a:gd name="T0" fmla="*/ 0 w 1"/>
                <a:gd name="T1" fmla="*/ 1 h 1"/>
                <a:gd name="T2" fmla="*/ 0 w 1"/>
                <a:gd name="T3" fmla="*/ 1 h 1"/>
                <a:gd name="T4" fmla="*/ 0 w 1"/>
                <a:gd name="T5" fmla="*/ 0 h 1"/>
                <a:gd name="T6" fmla="*/ 1 w 1"/>
                <a:gd name="T7" fmla="*/ 1 h 1"/>
                <a:gd name="T8" fmla="*/ 0 w 1"/>
                <a:gd name="T9" fmla="*/ 1 h 1"/>
              </a:gdLst>
              <a:ahLst/>
              <a:cxnLst>
                <a:cxn ang="0">
                  <a:pos x="T0" y="T1"/>
                </a:cxn>
                <a:cxn ang="0">
                  <a:pos x="T2" y="T3"/>
                </a:cxn>
                <a:cxn ang="0">
                  <a:pos x="T4" y="T5"/>
                </a:cxn>
                <a:cxn ang="0">
                  <a:pos x="T6" y="T7"/>
                </a:cxn>
                <a:cxn ang="0">
                  <a:pos x="T8" y="T9"/>
                </a:cxn>
              </a:cxnLst>
              <a:rect l="0" t="0" r="r" b="b"/>
              <a:pathLst>
                <a:path w="1" h="1">
                  <a:moveTo>
                    <a:pt x="0" y="1"/>
                  </a:moveTo>
                  <a:lnTo>
                    <a:pt x="0" y="1"/>
                  </a:lnTo>
                  <a:cubicBezTo>
                    <a:pt x="0" y="1"/>
                    <a:pt x="0" y="1"/>
                    <a:pt x="0" y="0"/>
                  </a:cubicBezTo>
                  <a:cubicBezTo>
                    <a:pt x="0" y="1"/>
                    <a:pt x="1" y="1"/>
                    <a:pt x="1" y="1"/>
                  </a:cubicBezTo>
                  <a:cubicBezTo>
                    <a:pt x="1" y="1"/>
                    <a:pt x="0" y="1"/>
                    <a:pt x="0" y="1"/>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524" name="Freeform 1497"/>
            <p:cNvSpPr>
              <a:spLocks/>
            </p:cNvSpPr>
            <p:nvPr userDrawn="1"/>
          </p:nvSpPr>
          <p:spPr bwMode="auto">
            <a:xfrm>
              <a:off x="284" y="215"/>
              <a:ext cx="0" cy="1"/>
            </a:xfrm>
            <a:custGeom>
              <a:avLst/>
              <a:gdLst>
                <a:gd name="T0" fmla="*/ 1 w 1"/>
                <a:gd name="T1" fmla="*/ 1 h 1"/>
                <a:gd name="T2" fmla="*/ 1 w 1"/>
                <a:gd name="T3" fmla="*/ 1 h 1"/>
                <a:gd name="T4" fmla="*/ 0 w 1"/>
                <a:gd name="T5" fmla="*/ 0 h 1"/>
                <a:gd name="T6" fmla="*/ 1 w 1"/>
                <a:gd name="T7" fmla="*/ 0 h 1"/>
                <a:gd name="T8" fmla="*/ 1 w 1"/>
                <a:gd name="T9" fmla="*/ 1 h 1"/>
              </a:gdLst>
              <a:ahLst/>
              <a:cxnLst>
                <a:cxn ang="0">
                  <a:pos x="T0" y="T1"/>
                </a:cxn>
                <a:cxn ang="0">
                  <a:pos x="T2" y="T3"/>
                </a:cxn>
                <a:cxn ang="0">
                  <a:pos x="T4" y="T5"/>
                </a:cxn>
                <a:cxn ang="0">
                  <a:pos x="T6" y="T7"/>
                </a:cxn>
                <a:cxn ang="0">
                  <a:pos x="T8" y="T9"/>
                </a:cxn>
              </a:cxnLst>
              <a:rect l="0" t="0" r="r" b="b"/>
              <a:pathLst>
                <a:path w="1" h="1">
                  <a:moveTo>
                    <a:pt x="1" y="1"/>
                  </a:moveTo>
                  <a:lnTo>
                    <a:pt x="1" y="1"/>
                  </a:lnTo>
                  <a:lnTo>
                    <a:pt x="0" y="0"/>
                  </a:lnTo>
                  <a:lnTo>
                    <a:pt x="1" y="0"/>
                  </a:lnTo>
                  <a:lnTo>
                    <a:pt x="1" y="1"/>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525" name="Freeform 1498"/>
            <p:cNvSpPr>
              <a:spLocks/>
            </p:cNvSpPr>
            <p:nvPr userDrawn="1"/>
          </p:nvSpPr>
          <p:spPr bwMode="auto">
            <a:xfrm>
              <a:off x="284" y="216"/>
              <a:ext cx="0" cy="1"/>
            </a:xfrm>
            <a:custGeom>
              <a:avLst/>
              <a:gdLst>
                <a:gd name="T0" fmla="*/ 0 w 1"/>
                <a:gd name="T1" fmla="*/ 1 h 1"/>
                <a:gd name="T2" fmla="*/ 0 w 1"/>
                <a:gd name="T3" fmla="*/ 1 h 1"/>
                <a:gd name="T4" fmla="*/ 1 w 1"/>
                <a:gd name="T5" fmla="*/ 0 h 1"/>
                <a:gd name="T6" fmla="*/ 1 w 1"/>
                <a:gd name="T7" fmla="*/ 1 h 1"/>
                <a:gd name="T8" fmla="*/ 0 w 1"/>
                <a:gd name="T9" fmla="*/ 1 h 1"/>
              </a:gdLst>
              <a:ahLst/>
              <a:cxnLst>
                <a:cxn ang="0">
                  <a:pos x="T0" y="T1"/>
                </a:cxn>
                <a:cxn ang="0">
                  <a:pos x="T2" y="T3"/>
                </a:cxn>
                <a:cxn ang="0">
                  <a:pos x="T4" y="T5"/>
                </a:cxn>
                <a:cxn ang="0">
                  <a:pos x="T6" y="T7"/>
                </a:cxn>
                <a:cxn ang="0">
                  <a:pos x="T8" y="T9"/>
                </a:cxn>
              </a:cxnLst>
              <a:rect l="0" t="0" r="r" b="b"/>
              <a:pathLst>
                <a:path w="1" h="1">
                  <a:moveTo>
                    <a:pt x="0" y="1"/>
                  </a:moveTo>
                  <a:lnTo>
                    <a:pt x="0" y="1"/>
                  </a:lnTo>
                  <a:lnTo>
                    <a:pt x="1" y="0"/>
                  </a:lnTo>
                  <a:lnTo>
                    <a:pt x="1" y="1"/>
                  </a:lnTo>
                  <a:lnTo>
                    <a:pt x="0" y="1"/>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526" name="Rectangle 1499"/>
            <p:cNvSpPr>
              <a:spLocks noChangeArrowheads="1"/>
            </p:cNvSpPr>
            <p:nvPr userDrawn="1"/>
          </p:nvSpPr>
          <p:spPr bwMode="auto">
            <a:xfrm>
              <a:off x="282" y="215"/>
              <a:ext cx="1" cy="1"/>
            </a:xfrm>
            <a:prstGeom prst="rect">
              <a:avLst/>
            </a:prstGeom>
            <a:solidFill>
              <a:srgbClr val="D5A03C"/>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ru-RU" dirty="0"/>
            </a:p>
          </p:txBody>
        </p:sp>
        <p:sp>
          <p:nvSpPr>
            <p:cNvPr id="527" name="Freeform 1500"/>
            <p:cNvSpPr>
              <a:spLocks/>
            </p:cNvSpPr>
            <p:nvPr userDrawn="1"/>
          </p:nvSpPr>
          <p:spPr bwMode="auto">
            <a:xfrm>
              <a:off x="282" y="216"/>
              <a:ext cx="1" cy="1"/>
            </a:xfrm>
            <a:custGeom>
              <a:avLst/>
              <a:gdLst>
                <a:gd name="T0" fmla="*/ 0 w 1"/>
                <a:gd name="T1" fmla="*/ 1 h 1"/>
                <a:gd name="T2" fmla="*/ 0 w 1"/>
                <a:gd name="T3" fmla="*/ 1 h 1"/>
                <a:gd name="T4" fmla="*/ 0 w 1"/>
                <a:gd name="T5" fmla="*/ 0 h 1"/>
                <a:gd name="T6" fmla="*/ 1 w 1"/>
                <a:gd name="T7" fmla="*/ 1 h 1"/>
                <a:gd name="T8" fmla="*/ 0 w 1"/>
                <a:gd name="T9" fmla="*/ 1 h 1"/>
              </a:gdLst>
              <a:ahLst/>
              <a:cxnLst>
                <a:cxn ang="0">
                  <a:pos x="T0" y="T1"/>
                </a:cxn>
                <a:cxn ang="0">
                  <a:pos x="T2" y="T3"/>
                </a:cxn>
                <a:cxn ang="0">
                  <a:pos x="T4" y="T5"/>
                </a:cxn>
                <a:cxn ang="0">
                  <a:pos x="T6" y="T7"/>
                </a:cxn>
                <a:cxn ang="0">
                  <a:pos x="T8" y="T9"/>
                </a:cxn>
              </a:cxnLst>
              <a:rect l="0" t="0" r="r" b="b"/>
              <a:pathLst>
                <a:path w="1" h="1">
                  <a:moveTo>
                    <a:pt x="0" y="1"/>
                  </a:moveTo>
                  <a:lnTo>
                    <a:pt x="0" y="1"/>
                  </a:lnTo>
                  <a:lnTo>
                    <a:pt x="0" y="0"/>
                  </a:lnTo>
                  <a:lnTo>
                    <a:pt x="1" y="1"/>
                  </a:lnTo>
                  <a:lnTo>
                    <a:pt x="0" y="1"/>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528" name="Freeform 1501"/>
            <p:cNvSpPr>
              <a:spLocks/>
            </p:cNvSpPr>
            <p:nvPr userDrawn="1"/>
          </p:nvSpPr>
          <p:spPr bwMode="auto">
            <a:xfrm>
              <a:off x="281" y="215"/>
              <a:ext cx="0" cy="1"/>
            </a:xfrm>
            <a:custGeom>
              <a:avLst/>
              <a:gdLst>
                <a:gd name="T0" fmla="*/ 1 w 1"/>
                <a:gd name="T1" fmla="*/ 1 h 1"/>
                <a:gd name="T2" fmla="*/ 1 w 1"/>
                <a:gd name="T3" fmla="*/ 1 h 1"/>
                <a:gd name="T4" fmla="*/ 0 w 1"/>
                <a:gd name="T5" fmla="*/ 1 h 1"/>
                <a:gd name="T6" fmla="*/ 1 w 1"/>
                <a:gd name="T7" fmla="*/ 0 h 1"/>
                <a:gd name="T8" fmla="*/ 1 w 1"/>
                <a:gd name="T9" fmla="*/ 1 h 1"/>
              </a:gdLst>
              <a:ahLst/>
              <a:cxnLst>
                <a:cxn ang="0">
                  <a:pos x="T0" y="T1"/>
                </a:cxn>
                <a:cxn ang="0">
                  <a:pos x="T2" y="T3"/>
                </a:cxn>
                <a:cxn ang="0">
                  <a:pos x="T4" y="T5"/>
                </a:cxn>
                <a:cxn ang="0">
                  <a:pos x="T6" y="T7"/>
                </a:cxn>
                <a:cxn ang="0">
                  <a:pos x="T8" y="T9"/>
                </a:cxn>
              </a:cxnLst>
              <a:rect l="0" t="0" r="r" b="b"/>
              <a:pathLst>
                <a:path w="1" h="1">
                  <a:moveTo>
                    <a:pt x="1" y="1"/>
                  </a:moveTo>
                  <a:lnTo>
                    <a:pt x="1" y="1"/>
                  </a:lnTo>
                  <a:lnTo>
                    <a:pt x="0" y="1"/>
                  </a:lnTo>
                  <a:lnTo>
                    <a:pt x="1" y="0"/>
                  </a:lnTo>
                  <a:lnTo>
                    <a:pt x="1" y="1"/>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529" name="Freeform 1502"/>
            <p:cNvSpPr>
              <a:spLocks/>
            </p:cNvSpPr>
            <p:nvPr userDrawn="1"/>
          </p:nvSpPr>
          <p:spPr bwMode="auto">
            <a:xfrm>
              <a:off x="281" y="216"/>
              <a:ext cx="0" cy="1"/>
            </a:xfrm>
            <a:custGeom>
              <a:avLst/>
              <a:gdLst>
                <a:gd name="T0" fmla="*/ 0 w 1"/>
                <a:gd name="T1" fmla="*/ 1 h 1"/>
                <a:gd name="T2" fmla="*/ 0 w 1"/>
                <a:gd name="T3" fmla="*/ 1 h 1"/>
                <a:gd name="T4" fmla="*/ 0 w 1"/>
                <a:gd name="T5" fmla="*/ 0 h 1"/>
                <a:gd name="T6" fmla="*/ 1 w 1"/>
                <a:gd name="T7" fmla="*/ 1 h 1"/>
                <a:gd name="T8" fmla="*/ 0 w 1"/>
                <a:gd name="T9" fmla="*/ 1 h 1"/>
              </a:gdLst>
              <a:ahLst/>
              <a:cxnLst>
                <a:cxn ang="0">
                  <a:pos x="T0" y="T1"/>
                </a:cxn>
                <a:cxn ang="0">
                  <a:pos x="T2" y="T3"/>
                </a:cxn>
                <a:cxn ang="0">
                  <a:pos x="T4" y="T5"/>
                </a:cxn>
                <a:cxn ang="0">
                  <a:pos x="T6" y="T7"/>
                </a:cxn>
                <a:cxn ang="0">
                  <a:pos x="T8" y="T9"/>
                </a:cxn>
              </a:cxnLst>
              <a:rect l="0" t="0" r="r" b="b"/>
              <a:pathLst>
                <a:path w="1" h="1">
                  <a:moveTo>
                    <a:pt x="0" y="1"/>
                  </a:moveTo>
                  <a:lnTo>
                    <a:pt x="0" y="1"/>
                  </a:lnTo>
                  <a:lnTo>
                    <a:pt x="0" y="0"/>
                  </a:lnTo>
                  <a:cubicBezTo>
                    <a:pt x="0" y="1"/>
                    <a:pt x="0" y="1"/>
                    <a:pt x="1" y="1"/>
                  </a:cubicBezTo>
                  <a:lnTo>
                    <a:pt x="0" y="1"/>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530" name="Freeform 1503"/>
            <p:cNvSpPr>
              <a:spLocks/>
            </p:cNvSpPr>
            <p:nvPr userDrawn="1"/>
          </p:nvSpPr>
          <p:spPr bwMode="auto">
            <a:xfrm>
              <a:off x="286" y="216"/>
              <a:ext cx="1" cy="1"/>
            </a:xfrm>
            <a:custGeom>
              <a:avLst/>
              <a:gdLst>
                <a:gd name="T0" fmla="*/ 1 w 2"/>
                <a:gd name="T1" fmla="*/ 0 h 2"/>
                <a:gd name="T2" fmla="*/ 1 w 2"/>
                <a:gd name="T3" fmla="*/ 0 h 2"/>
                <a:gd name="T4" fmla="*/ 2 w 2"/>
                <a:gd name="T5" fmla="*/ 1 h 2"/>
                <a:gd name="T6" fmla="*/ 1 w 2"/>
                <a:gd name="T7" fmla="*/ 2 h 2"/>
                <a:gd name="T8" fmla="*/ 0 w 2"/>
                <a:gd name="T9" fmla="*/ 1 h 2"/>
                <a:gd name="T10" fmla="*/ 1 w 2"/>
                <a:gd name="T11" fmla="*/ 0 h 2"/>
              </a:gdLst>
              <a:ahLst/>
              <a:cxnLst>
                <a:cxn ang="0">
                  <a:pos x="T0" y="T1"/>
                </a:cxn>
                <a:cxn ang="0">
                  <a:pos x="T2" y="T3"/>
                </a:cxn>
                <a:cxn ang="0">
                  <a:pos x="T4" y="T5"/>
                </a:cxn>
                <a:cxn ang="0">
                  <a:pos x="T6" y="T7"/>
                </a:cxn>
                <a:cxn ang="0">
                  <a:pos x="T8" y="T9"/>
                </a:cxn>
                <a:cxn ang="0">
                  <a:pos x="T10" y="T11"/>
                </a:cxn>
              </a:cxnLst>
              <a:rect l="0" t="0" r="r" b="b"/>
              <a:pathLst>
                <a:path w="2" h="2">
                  <a:moveTo>
                    <a:pt x="1" y="0"/>
                  </a:moveTo>
                  <a:lnTo>
                    <a:pt x="1" y="0"/>
                  </a:lnTo>
                  <a:cubicBezTo>
                    <a:pt x="2" y="0"/>
                    <a:pt x="2" y="0"/>
                    <a:pt x="2" y="1"/>
                  </a:cubicBezTo>
                  <a:cubicBezTo>
                    <a:pt x="2" y="1"/>
                    <a:pt x="2" y="2"/>
                    <a:pt x="1" y="2"/>
                  </a:cubicBezTo>
                  <a:cubicBezTo>
                    <a:pt x="1" y="2"/>
                    <a:pt x="0" y="1"/>
                    <a:pt x="0" y="1"/>
                  </a:cubicBezTo>
                  <a:cubicBezTo>
                    <a:pt x="0" y="0"/>
                    <a:pt x="1" y="0"/>
                    <a:pt x="1"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531" name="Freeform 1504"/>
            <p:cNvSpPr>
              <a:spLocks/>
            </p:cNvSpPr>
            <p:nvPr userDrawn="1"/>
          </p:nvSpPr>
          <p:spPr bwMode="auto">
            <a:xfrm>
              <a:off x="284" y="216"/>
              <a:ext cx="1" cy="1"/>
            </a:xfrm>
            <a:custGeom>
              <a:avLst/>
              <a:gdLst>
                <a:gd name="T0" fmla="*/ 1 w 2"/>
                <a:gd name="T1" fmla="*/ 0 h 2"/>
                <a:gd name="T2" fmla="*/ 1 w 2"/>
                <a:gd name="T3" fmla="*/ 0 h 2"/>
                <a:gd name="T4" fmla="*/ 2 w 2"/>
                <a:gd name="T5" fmla="*/ 1 h 2"/>
                <a:gd name="T6" fmla="*/ 1 w 2"/>
                <a:gd name="T7" fmla="*/ 2 h 2"/>
                <a:gd name="T8" fmla="*/ 0 w 2"/>
                <a:gd name="T9" fmla="*/ 1 h 2"/>
                <a:gd name="T10" fmla="*/ 1 w 2"/>
                <a:gd name="T11" fmla="*/ 0 h 2"/>
              </a:gdLst>
              <a:ahLst/>
              <a:cxnLst>
                <a:cxn ang="0">
                  <a:pos x="T0" y="T1"/>
                </a:cxn>
                <a:cxn ang="0">
                  <a:pos x="T2" y="T3"/>
                </a:cxn>
                <a:cxn ang="0">
                  <a:pos x="T4" y="T5"/>
                </a:cxn>
                <a:cxn ang="0">
                  <a:pos x="T6" y="T7"/>
                </a:cxn>
                <a:cxn ang="0">
                  <a:pos x="T8" y="T9"/>
                </a:cxn>
                <a:cxn ang="0">
                  <a:pos x="T10" y="T11"/>
                </a:cxn>
              </a:cxnLst>
              <a:rect l="0" t="0" r="r" b="b"/>
              <a:pathLst>
                <a:path w="2" h="2">
                  <a:moveTo>
                    <a:pt x="1" y="0"/>
                  </a:moveTo>
                  <a:lnTo>
                    <a:pt x="1" y="0"/>
                  </a:lnTo>
                  <a:cubicBezTo>
                    <a:pt x="2" y="0"/>
                    <a:pt x="2" y="0"/>
                    <a:pt x="2" y="1"/>
                  </a:cubicBezTo>
                  <a:cubicBezTo>
                    <a:pt x="2" y="1"/>
                    <a:pt x="2" y="2"/>
                    <a:pt x="1" y="2"/>
                  </a:cubicBezTo>
                  <a:cubicBezTo>
                    <a:pt x="1" y="2"/>
                    <a:pt x="0" y="1"/>
                    <a:pt x="0" y="1"/>
                  </a:cubicBezTo>
                  <a:cubicBezTo>
                    <a:pt x="0" y="0"/>
                    <a:pt x="1" y="0"/>
                    <a:pt x="1"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532" name="Freeform 1505"/>
            <p:cNvSpPr>
              <a:spLocks/>
            </p:cNvSpPr>
            <p:nvPr userDrawn="1"/>
          </p:nvSpPr>
          <p:spPr bwMode="auto">
            <a:xfrm>
              <a:off x="283" y="216"/>
              <a:ext cx="1" cy="1"/>
            </a:xfrm>
            <a:custGeom>
              <a:avLst/>
              <a:gdLst>
                <a:gd name="T0" fmla="*/ 1 w 2"/>
                <a:gd name="T1" fmla="*/ 0 h 2"/>
                <a:gd name="T2" fmla="*/ 1 w 2"/>
                <a:gd name="T3" fmla="*/ 0 h 2"/>
                <a:gd name="T4" fmla="*/ 2 w 2"/>
                <a:gd name="T5" fmla="*/ 1 h 2"/>
                <a:gd name="T6" fmla="*/ 1 w 2"/>
                <a:gd name="T7" fmla="*/ 2 h 2"/>
                <a:gd name="T8" fmla="*/ 0 w 2"/>
                <a:gd name="T9" fmla="*/ 0 h 2"/>
                <a:gd name="T10" fmla="*/ 1 w 2"/>
                <a:gd name="T11" fmla="*/ 0 h 2"/>
              </a:gdLst>
              <a:ahLst/>
              <a:cxnLst>
                <a:cxn ang="0">
                  <a:pos x="T0" y="T1"/>
                </a:cxn>
                <a:cxn ang="0">
                  <a:pos x="T2" y="T3"/>
                </a:cxn>
                <a:cxn ang="0">
                  <a:pos x="T4" y="T5"/>
                </a:cxn>
                <a:cxn ang="0">
                  <a:pos x="T6" y="T7"/>
                </a:cxn>
                <a:cxn ang="0">
                  <a:pos x="T8" y="T9"/>
                </a:cxn>
                <a:cxn ang="0">
                  <a:pos x="T10" y="T11"/>
                </a:cxn>
              </a:cxnLst>
              <a:rect l="0" t="0" r="r" b="b"/>
              <a:pathLst>
                <a:path w="2" h="2">
                  <a:moveTo>
                    <a:pt x="1" y="0"/>
                  </a:moveTo>
                  <a:lnTo>
                    <a:pt x="1" y="0"/>
                  </a:lnTo>
                  <a:cubicBezTo>
                    <a:pt x="1" y="0"/>
                    <a:pt x="2" y="0"/>
                    <a:pt x="2" y="1"/>
                  </a:cubicBezTo>
                  <a:cubicBezTo>
                    <a:pt x="2" y="1"/>
                    <a:pt x="1" y="2"/>
                    <a:pt x="1" y="2"/>
                  </a:cubicBezTo>
                  <a:cubicBezTo>
                    <a:pt x="0" y="1"/>
                    <a:pt x="0" y="1"/>
                    <a:pt x="0" y="0"/>
                  </a:cubicBezTo>
                  <a:cubicBezTo>
                    <a:pt x="0" y="0"/>
                    <a:pt x="0" y="0"/>
                    <a:pt x="1"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533" name="Freeform 1506"/>
            <p:cNvSpPr>
              <a:spLocks/>
            </p:cNvSpPr>
            <p:nvPr userDrawn="1"/>
          </p:nvSpPr>
          <p:spPr bwMode="auto">
            <a:xfrm>
              <a:off x="281" y="216"/>
              <a:ext cx="1" cy="1"/>
            </a:xfrm>
            <a:custGeom>
              <a:avLst/>
              <a:gdLst>
                <a:gd name="T0" fmla="*/ 1 w 2"/>
                <a:gd name="T1" fmla="*/ 0 h 2"/>
                <a:gd name="T2" fmla="*/ 1 w 2"/>
                <a:gd name="T3" fmla="*/ 0 h 2"/>
                <a:gd name="T4" fmla="*/ 2 w 2"/>
                <a:gd name="T5" fmla="*/ 1 h 2"/>
                <a:gd name="T6" fmla="*/ 1 w 2"/>
                <a:gd name="T7" fmla="*/ 2 h 2"/>
                <a:gd name="T8" fmla="*/ 0 w 2"/>
                <a:gd name="T9" fmla="*/ 0 h 2"/>
                <a:gd name="T10" fmla="*/ 1 w 2"/>
                <a:gd name="T11" fmla="*/ 0 h 2"/>
              </a:gdLst>
              <a:ahLst/>
              <a:cxnLst>
                <a:cxn ang="0">
                  <a:pos x="T0" y="T1"/>
                </a:cxn>
                <a:cxn ang="0">
                  <a:pos x="T2" y="T3"/>
                </a:cxn>
                <a:cxn ang="0">
                  <a:pos x="T4" y="T5"/>
                </a:cxn>
                <a:cxn ang="0">
                  <a:pos x="T6" y="T7"/>
                </a:cxn>
                <a:cxn ang="0">
                  <a:pos x="T8" y="T9"/>
                </a:cxn>
                <a:cxn ang="0">
                  <a:pos x="T10" y="T11"/>
                </a:cxn>
              </a:cxnLst>
              <a:rect l="0" t="0" r="r" b="b"/>
              <a:pathLst>
                <a:path w="2" h="2">
                  <a:moveTo>
                    <a:pt x="1" y="0"/>
                  </a:moveTo>
                  <a:lnTo>
                    <a:pt x="1" y="0"/>
                  </a:lnTo>
                  <a:cubicBezTo>
                    <a:pt x="1" y="0"/>
                    <a:pt x="2" y="0"/>
                    <a:pt x="2" y="1"/>
                  </a:cubicBezTo>
                  <a:cubicBezTo>
                    <a:pt x="2" y="1"/>
                    <a:pt x="1" y="2"/>
                    <a:pt x="1" y="2"/>
                  </a:cubicBezTo>
                  <a:cubicBezTo>
                    <a:pt x="0" y="1"/>
                    <a:pt x="0" y="1"/>
                    <a:pt x="0" y="0"/>
                  </a:cubicBezTo>
                  <a:cubicBezTo>
                    <a:pt x="0" y="0"/>
                    <a:pt x="0" y="0"/>
                    <a:pt x="1"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534" name="Freeform 1507"/>
            <p:cNvSpPr>
              <a:spLocks/>
            </p:cNvSpPr>
            <p:nvPr userDrawn="1"/>
          </p:nvSpPr>
          <p:spPr bwMode="auto">
            <a:xfrm>
              <a:off x="280" y="216"/>
              <a:ext cx="1" cy="1"/>
            </a:xfrm>
            <a:custGeom>
              <a:avLst/>
              <a:gdLst>
                <a:gd name="T0" fmla="*/ 1 w 1"/>
                <a:gd name="T1" fmla="*/ 0 h 2"/>
                <a:gd name="T2" fmla="*/ 1 w 1"/>
                <a:gd name="T3" fmla="*/ 0 h 2"/>
                <a:gd name="T4" fmla="*/ 1 w 1"/>
                <a:gd name="T5" fmla="*/ 1 h 2"/>
                <a:gd name="T6" fmla="*/ 1 w 1"/>
                <a:gd name="T7" fmla="*/ 2 h 2"/>
                <a:gd name="T8" fmla="*/ 0 w 1"/>
                <a:gd name="T9" fmla="*/ 1 h 2"/>
                <a:gd name="T10" fmla="*/ 1 w 1"/>
                <a:gd name="T11" fmla="*/ 0 h 2"/>
              </a:gdLst>
              <a:ahLst/>
              <a:cxnLst>
                <a:cxn ang="0">
                  <a:pos x="T0" y="T1"/>
                </a:cxn>
                <a:cxn ang="0">
                  <a:pos x="T2" y="T3"/>
                </a:cxn>
                <a:cxn ang="0">
                  <a:pos x="T4" y="T5"/>
                </a:cxn>
                <a:cxn ang="0">
                  <a:pos x="T6" y="T7"/>
                </a:cxn>
                <a:cxn ang="0">
                  <a:pos x="T8" y="T9"/>
                </a:cxn>
                <a:cxn ang="0">
                  <a:pos x="T10" y="T11"/>
                </a:cxn>
              </a:cxnLst>
              <a:rect l="0" t="0" r="r" b="b"/>
              <a:pathLst>
                <a:path w="1" h="2">
                  <a:moveTo>
                    <a:pt x="1" y="0"/>
                  </a:moveTo>
                  <a:lnTo>
                    <a:pt x="1" y="0"/>
                  </a:lnTo>
                  <a:cubicBezTo>
                    <a:pt x="1" y="0"/>
                    <a:pt x="1" y="1"/>
                    <a:pt x="1" y="1"/>
                  </a:cubicBezTo>
                  <a:cubicBezTo>
                    <a:pt x="1" y="1"/>
                    <a:pt x="1" y="2"/>
                    <a:pt x="1" y="2"/>
                  </a:cubicBezTo>
                  <a:cubicBezTo>
                    <a:pt x="0" y="1"/>
                    <a:pt x="0" y="1"/>
                    <a:pt x="0" y="1"/>
                  </a:cubicBezTo>
                  <a:cubicBezTo>
                    <a:pt x="0" y="0"/>
                    <a:pt x="0" y="0"/>
                    <a:pt x="1"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535" name="Freeform 1508"/>
            <p:cNvSpPr>
              <a:spLocks/>
            </p:cNvSpPr>
            <p:nvPr userDrawn="1"/>
          </p:nvSpPr>
          <p:spPr bwMode="auto">
            <a:xfrm>
              <a:off x="288" y="216"/>
              <a:ext cx="1" cy="1"/>
            </a:xfrm>
            <a:custGeom>
              <a:avLst/>
              <a:gdLst>
                <a:gd name="T0" fmla="*/ 3 w 3"/>
                <a:gd name="T1" fmla="*/ 1 h 2"/>
                <a:gd name="T2" fmla="*/ 3 w 3"/>
                <a:gd name="T3" fmla="*/ 1 h 2"/>
                <a:gd name="T4" fmla="*/ 1 w 3"/>
                <a:gd name="T5" fmla="*/ 2 h 2"/>
                <a:gd name="T6" fmla="*/ 0 w 3"/>
                <a:gd name="T7" fmla="*/ 1 h 2"/>
                <a:gd name="T8" fmla="*/ 1 w 3"/>
                <a:gd name="T9" fmla="*/ 0 h 2"/>
                <a:gd name="T10" fmla="*/ 3 w 3"/>
                <a:gd name="T11" fmla="*/ 1 h 2"/>
              </a:gdLst>
              <a:ahLst/>
              <a:cxnLst>
                <a:cxn ang="0">
                  <a:pos x="T0" y="T1"/>
                </a:cxn>
                <a:cxn ang="0">
                  <a:pos x="T2" y="T3"/>
                </a:cxn>
                <a:cxn ang="0">
                  <a:pos x="T4" y="T5"/>
                </a:cxn>
                <a:cxn ang="0">
                  <a:pos x="T6" y="T7"/>
                </a:cxn>
                <a:cxn ang="0">
                  <a:pos x="T8" y="T9"/>
                </a:cxn>
                <a:cxn ang="0">
                  <a:pos x="T10" y="T11"/>
                </a:cxn>
              </a:cxnLst>
              <a:rect l="0" t="0" r="r" b="b"/>
              <a:pathLst>
                <a:path w="3" h="2">
                  <a:moveTo>
                    <a:pt x="3" y="1"/>
                  </a:moveTo>
                  <a:lnTo>
                    <a:pt x="3" y="1"/>
                  </a:lnTo>
                  <a:cubicBezTo>
                    <a:pt x="3" y="1"/>
                    <a:pt x="2" y="2"/>
                    <a:pt x="1" y="2"/>
                  </a:cubicBezTo>
                  <a:cubicBezTo>
                    <a:pt x="1" y="2"/>
                    <a:pt x="0" y="1"/>
                    <a:pt x="0" y="1"/>
                  </a:cubicBezTo>
                  <a:cubicBezTo>
                    <a:pt x="0" y="0"/>
                    <a:pt x="1" y="0"/>
                    <a:pt x="1" y="0"/>
                  </a:cubicBezTo>
                  <a:cubicBezTo>
                    <a:pt x="2" y="0"/>
                    <a:pt x="3" y="0"/>
                    <a:pt x="3" y="1"/>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536" name="Freeform 1509"/>
            <p:cNvSpPr>
              <a:spLocks/>
            </p:cNvSpPr>
            <p:nvPr userDrawn="1"/>
          </p:nvSpPr>
          <p:spPr bwMode="auto">
            <a:xfrm>
              <a:off x="280" y="215"/>
              <a:ext cx="17" cy="0"/>
            </a:xfrm>
            <a:custGeom>
              <a:avLst/>
              <a:gdLst>
                <a:gd name="T0" fmla="*/ 19 w 39"/>
                <a:gd name="T1" fmla="*/ 2 h 2"/>
                <a:gd name="T2" fmla="*/ 19 w 39"/>
                <a:gd name="T3" fmla="*/ 2 h 2"/>
                <a:gd name="T4" fmla="*/ 0 w 39"/>
                <a:gd name="T5" fmla="*/ 2 h 2"/>
                <a:gd name="T6" fmla="*/ 0 w 39"/>
                <a:gd name="T7" fmla="*/ 1 h 2"/>
                <a:gd name="T8" fmla="*/ 19 w 39"/>
                <a:gd name="T9" fmla="*/ 1 h 2"/>
                <a:gd name="T10" fmla="*/ 39 w 39"/>
                <a:gd name="T11" fmla="*/ 1 h 2"/>
                <a:gd name="T12" fmla="*/ 39 w 39"/>
                <a:gd name="T13" fmla="*/ 2 h 2"/>
                <a:gd name="T14" fmla="*/ 19 w 39"/>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2">
                  <a:moveTo>
                    <a:pt x="19" y="2"/>
                  </a:moveTo>
                  <a:lnTo>
                    <a:pt x="19" y="2"/>
                  </a:lnTo>
                  <a:cubicBezTo>
                    <a:pt x="11" y="2"/>
                    <a:pt x="3" y="1"/>
                    <a:pt x="0" y="2"/>
                  </a:cubicBezTo>
                  <a:lnTo>
                    <a:pt x="0" y="1"/>
                  </a:lnTo>
                  <a:cubicBezTo>
                    <a:pt x="3" y="0"/>
                    <a:pt x="11" y="1"/>
                    <a:pt x="19" y="1"/>
                  </a:cubicBezTo>
                  <a:cubicBezTo>
                    <a:pt x="28" y="1"/>
                    <a:pt x="35" y="0"/>
                    <a:pt x="39" y="1"/>
                  </a:cubicBezTo>
                  <a:lnTo>
                    <a:pt x="39" y="2"/>
                  </a:lnTo>
                  <a:cubicBezTo>
                    <a:pt x="35" y="1"/>
                    <a:pt x="28" y="2"/>
                    <a:pt x="19" y="2"/>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537" name="Freeform 1510"/>
            <p:cNvSpPr>
              <a:spLocks/>
            </p:cNvSpPr>
            <p:nvPr userDrawn="1"/>
          </p:nvSpPr>
          <p:spPr bwMode="auto">
            <a:xfrm>
              <a:off x="280" y="217"/>
              <a:ext cx="17" cy="1"/>
            </a:xfrm>
            <a:custGeom>
              <a:avLst/>
              <a:gdLst>
                <a:gd name="T0" fmla="*/ 19 w 39"/>
                <a:gd name="T1" fmla="*/ 2 h 2"/>
                <a:gd name="T2" fmla="*/ 19 w 39"/>
                <a:gd name="T3" fmla="*/ 2 h 2"/>
                <a:gd name="T4" fmla="*/ 0 w 39"/>
                <a:gd name="T5" fmla="*/ 2 h 2"/>
                <a:gd name="T6" fmla="*/ 0 w 39"/>
                <a:gd name="T7" fmla="*/ 1 h 2"/>
                <a:gd name="T8" fmla="*/ 19 w 39"/>
                <a:gd name="T9" fmla="*/ 1 h 2"/>
                <a:gd name="T10" fmla="*/ 39 w 39"/>
                <a:gd name="T11" fmla="*/ 1 h 2"/>
                <a:gd name="T12" fmla="*/ 39 w 39"/>
                <a:gd name="T13" fmla="*/ 2 h 2"/>
                <a:gd name="T14" fmla="*/ 19 w 39"/>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2">
                  <a:moveTo>
                    <a:pt x="19" y="2"/>
                  </a:moveTo>
                  <a:lnTo>
                    <a:pt x="19" y="2"/>
                  </a:lnTo>
                  <a:cubicBezTo>
                    <a:pt x="11" y="2"/>
                    <a:pt x="3" y="1"/>
                    <a:pt x="0" y="2"/>
                  </a:cubicBezTo>
                  <a:lnTo>
                    <a:pt x="0" y="1"/>
                  </a:lnTo>
                  <a:cubicBezTo>
                    <a:pt x="3" y="0"/>
                    <a:pt x="11" y="1"/>
                    <a:pt x="19" y="1"/>
                  </a:cubicBezTo>
                  <a:cubicBezTo>
                    <a:pt x="28" y="1"/>
                    <a:pt x="35" y="0"/>
                    <a:pt x="39" y="1"/>
                  </a:cubicBezTo>
                  <a:lnTo>
                    <a:pt x="39" y="2"/>
                  </a:lnTo>
                  <a:cubicBezTo>
                    <a:pt x="35" y="1"/>
                    <a:pt x="28" y="2"/>
                    <a:pt x="19" y="2"/>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538" name="Freeform 1511"/>
            <p:cNvSpPr>
              <a:spLocks noEditPoints="1"/>
            </p:cNvSpPr>
            <p:nvPr userDrawn="1"/>
          </p:nvSpPr>
          <p:spPr bwMode="auto">
            <a:xfrm>
              <a:off x="287" y="198"/>
              <a:ext cx="3" cy="9"/>
            </a:xfrm>
            <a:custGeom>
              <a:avLst/>
              <a:gdLst>
                <a:gd name="T0" fmla="*/ 2 w 5"/>
                <a:gd name="T1" fmla="*/ 1 h 21"/>
                <a:gd name="T2" fmla="*/ 2 w 5"/>
                <a:gd name="T3" fmla="*/ 4 h 21"/>
                <a:gd name="T4" fmla="*/ 2 w 5"/>
                <a:gd name="T5" fmla="*/ 1 h 21"/>
                <a:gd name="T6" fmla="*/ 2 w 5"/>
                <a:gd name="T7" fmla="*/ 8 h 21"/>
                <a:gd name="T8" fmla="*/ 4 w 5"/>
                <a:gd name="T9" fmla="*/ 7 h 21"/>
                <a:gd name="T10" fmla="*/ 2 w 5"/>
                <a:gd name="T11" fmla="*/ 5 h 21"/>
                <a:gd name="T12" fmla="*/ 1 w 5"/>
                <a:gd name="T13" fmla="*/ 7 h 21"/>
                <a:gd name="T14" fmla="*/ 2 w 5"/>
                <a:gd name="T15" fmla="*/ 9 h 21"/>
                <a:gd name="T16" fmla="*/ 1 w 5"/>
                <a:gd name="T17" fmla="*/ 10 h 21"/>
                <a:gd name="T18" fmla="*/ 4 w 5"/>
                <a:gd name="T19" fmla="*/ 10 h 21"/>
                <a:gd name="T20" fmla="*/ 2 w 5"/>
                <a:gd name="T21" fmla="*/ 9 h 21"/>
                <a:gd name="T22" fmla="*/ 2 w 5"/>
                <a:gd name="T23" fmla="*/ 12 h 21"/>
                <a:gd name="T24" fmla="*/ 1 w 5"/>
                <a:gd name="T25" fmla="*/ 13 h 21"/>
                <a:gd name="T26" fmla="*/ 3 w 5"/>
                <a:gd name="T27" fmla="*/ 13 h 21"/>
                <a:gd name="T28" fmla="*/ 2 w 5"/>
                <a:gd name="T29" fmla="*/ 12 h 21"/>
                <a:gd name="T30" fmla="*/ 3 w 5"/>
                <a:gd name="T31" fmla="*/ 18 h 21"/>
                <a:gd name="T32" fmla="*/ 2 w 5"/>
                <a:gd name="T33" fmla="*/ 18 h 21"/>
                <a:gd name="T34" fmla="*/ 1 w 5"/>
                <a:gd name="T35" fmla="*/ 19 h 21"/>
                <a:gd name="T36" fmla="*/ 3 w 5"/>
                <a:gd name="T37" fmla="*/ 19 h 21"/>
                <a:gd name="T38" fmla="*/ 3 w 5"/>
                <a:gd name="T39" fmla="*/ 15 h 21"/>
                <a:gd name="T40" fmla="*/ 4 w 5"/>
                <a:gd name="T41" fmla="*/ 16 h 21"/>
                <a:gd name="T42" fmla="*/ 4 w 5"/>
                <a:gd name="T43" fmla="*/ 19 h 21"/>
                <a:gd name="T44" fmla="*/ 1 w 5"/>
                <a:gd name="T45" fmla="*/ 19 h 21"/>
                <a:gd name="T46" fmla="*/ 0 w 5"/>
                <a:gd name="T47" fmla="*/ 16 h 21"/>
                <a:gd name="T48" fmla="*/ 0 w 5"/>
                <a:gd name="T49" fmla="*/ 13 h 21"/>
                <a:gd name="T50" fmla="*/ 0 w 5"/>
                <a:gd name="T51" fmla="*/ 10 h 21"/>
                <a:gd name="T52" fmla="*/ 0 w 5"/>
                <a:gd name="T53" fmla="*/ 7 h 21"/>
                <a:gd name="T54" fmla="*/ 0 w 5"/>
                <a:gd name="T55" fmla="*/ 3 h 21"/>
                <a:gd name="T56" fmla="*/ 5 w 5"/>
                <a:gd name="T57" fmla="*/ 3 h 21"/>
                <a:gd name="T58" fmla="*/ 5 w 5"/>
                <a:gd name="T59" fmla="*/ 7 h 21"/>
                <a:gd name="T60" fmla="*/ 4 w 5"/>
                <a:gd name="T61" fmla="*/ 10 h 21"/>
                <a:gd name="T62" fmla="*/ 4 w 5"/>
                <a:gd name="T63" fmla="*/ 13 h 21"/>
                <a:gd name="T64" fmla="*/ 2 w 5"/>
                <a:gd name="T65" fmla="*/ 15 h 21"/>
                <a:gd name="T66" fmla="*/ 1 w 5"/>
                <a:gd name="T67" fmla="*/ 16 h 21"/>
                <a:gd name="T68" fmla="*/ 3 w 5"/>
                <a:gd name="T69" fmla="*/ 16 h 21"/>
                <a:gd name="T70" fmla="*/ 2 w 5"/>
                <a:gd name="T71" fmla="*/ 15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 h="21">
                  <a:moveTo>
                    <a:pt x="2" y="1"/>
                  </a:moveTo>
                  <a:lnTo>
                    <a:pt x="2" y="1"/>
                  </a:lnTo>
                  <a:cubicBezTo>
                    <a:pt x="2" y="1"/>
                    <a:pt x="1" y="2"/>
                    <a:pt x="1" y="3"/>
                  </a:cubicBezTo>
                  <a:cubicBezTo>
                    <a:pt x="1" y="4"/>
                    <a:pt x="2" y="4"/>
                    <a:pt x="2" y="4"/>
                  </a:cubicBezTo>
                  <a:cubicBezTo>
                    <a:pt x="3" y="4"/>
                    <a:pt x="4" y="4"/>
                    <a:pt x="4" y="3"/>
                  </a:cubicBezTo>
                  <a:cubicBezTo>
                    <a:pt x="4" y="2"/>
                    <a:pt x="3" y="1"/>
                    <a:pt x="2" y="1"/>
                  </a:cubicBezTo>
                  <a:close/>
                  <a:moveTo>
                    <a:pt x="2" y="8"/>
                  </a:moveTo>
                  <a:lnTo>
                    <a:pt x="2" y="8"/>
                  </a:lnTo>
                  <a:lnTo>
                    <a:pt x="2" y="8"/>
                  </a:lnTo>
                  <a:cubicBezTo>
                    <a:pt x="3" y="8"/>
                    <a:pt x="4" y="7"/>
                    <a:pt x="4" y="7"/>
                  </a:cubicBezTo>
                  <a:cubicBezTo>
                    <a:pt x="4" y="6"/>
                    <a:pt x="3" y="5"/>
                    <a:pt x="3" y="5"/>
                  </a:cubicBezTo>
                  <a:cubicBezTo>
                    <a:pt x="3" y="5"/>
                    <a:pt x="2" y="5"/>
                    <a:pt x="2" y="5"/>
                  </a:cubicBezTo>
                  <a:cubicBezTo>
                    <a:pt x="2" y="5"/>
                    <a:pt x="2" y="5"/>
                    <a:pt x="2" y="5"/>
                  </a:cubicBezTo>
                  <a:cubicBezTo>
                    <a:pt x="1" y="5"/>
                    <a:pt x="1" y="6"/>
                    <a:pt x="1" y="7"/>
                  </a:cubicBezTo>
                  <a:cubicBezTo>
                    <a:pt x="1" y="7"/>
                    <a:pt x="2" y="8"/>
                    <a:pt x="2" y="8"/>
                  </a:cubicBezTo>
                  <a:close/>
                  <a:moveTo>
                    <a:pt x="2" y="9"/>
                  </a:moveTo>
                  <a:lnTo>
                    <a:pt x="2" y="9"/>
                  </a:lnTo>
                  <a:cubicBezTo>
                    <a:pt x="1" y="9"/>
                    <a:pt x="1" y="9"/>
                    <a:pt x="1" y="10"/>
                  </a:cubicBezTo>
                  <a:cubicBezTo>
                    <a:pt x="1" y="11"/>
                    <a:pt x="2" y="11"/>
                    <a:pt x="2" y="11"/>
                  </a:cubicBezTo>
                  <a:cubicBezTo>
                    <a:pt x="3" y="11"/>
                    <a:pt x="4" y="11"/>
                    <a:pt x="4" y="10"/>
                  </a:cubicBezTo>
                  <a:cubicBezTo>
                    <a:pt x="4" y="9"/>
                    <a:pt x="3" y="9"/>
                    <a:pt x="3" y="9"/>
                  </a:cubicBezTo>
                  <a:cubicBezTo>
                    <a:pt x="3" y="9"/>
                    <a:pt x="2" y="9"/>
                    <a:pt x="2" y="9"/>
                  </a:cubicBezTo>
                  <a:cubicBezTo>
                    <a:pt x="2" y="9"/>
                    <a:pt x="2" y="9"/>
                    <a:pt x="2" y="9"/>
                  </a:cubicBezTo>
                  <a:close/>
                  <a:moveTo>
                    <a:pt x="2" y="12"/>
                  </a:moveTo>
                  <a:lnTo>
                    <a:pt x="2" y="12"/>
                  </a:lnTo>
                  <a:cubicBezTo>
                    <a:pt x="2" y="12"/>
                    <a:pt x="1" y="13"/>
                    <a:pt x="1" y="13"/>
                  </a:cubicBezTo>
                  <a:cubicBezTo>
                    <a:pt x="1" y="14"/>
                    <a:pt x="2" y="14"/>
                    <a:pt x="2" y="14"/>
                  </a:cubicBezTo>
                  <a:cubicBezTo>
                    <a:pt x="3" y="14"/>
                    <a:pt x="3" y="14"/>
                    <a:pt x="3" y="13"/>
                  </a:cubicBezTo>
                  <a:cubicBezTo>
                    <a:pt x="3" y="13"/>
                    <a:pt x="3" y="12"/>
                    <a:pt x="3" y="12"/>
                  </a:cubicBezTo>
                  <a:lnTo>
                    <a:pt x="2" y="12"/>
                  </a:lnTo>
                  <a:lnTo>
                    <a:pt x="2" y="12"/>
                  </a:lnTo>
                  <a:close/>
                  <a:moveTo>
                    <a:pt x="3" y="18"/>
                  </a:moveTo>
                  <a:lnTo>
                    <a:pt x="3" y="18"/>
                  </a:lnTo>
                  <a:lnTo>
                    <a:pt x="2" y="18"/>
                  </a:lnTo>
                  <a:lnTo>
                    <a:pt x="2" y="18"/>
                  </a:lnTo>
                  <a:cubicBezTo>
                    <a:pt x="2" y="18"/>
                    <a:pt x="1" y="19"/>
                    <a:pt x="1" y="19"/>
                  </a:cubicBezTo>
                  <a:cubicBezTo>
                    <a:pt x="1" y="20"/>
                    <a:pt x="2" y="20"/>
                    <a:pt x="2" y="20"/>
                  </a:cubicBezTo>
                  <a:cubicBezTo>
                    <a:pt x="3" y="20"/>
                    <a:pt x="3" y="20"/>
                    <a:pt x="3" y="19"/>
                  </a:cubicBezTo>
                  <a:cubicBezTo>
                    <a:pt x="3" y="19"/>
                    <a:pt x="3" y="18"/>
                    <a:pt x="3" y="18"/>
                  </a:cubicBezTo>
                  <a:close/>
                  <a:moveTo>
                    <a:pt x="3" y="15"/>
                  </a:moveTo>
                  <a:lnTo>
                    <a:pt x="3" y="15"/>
                  </a:lnTo>
                  <a:cubicBezTo>
                    <a:pt x="4" y="15"/>
                    <a:pt x="4" y="16"/>
                    <a:pt x="4" y="16"/>
                  </a:cubicBezTo>
                  <a:cubicBezTo>
                    <a:pt x="4" y="17"/>
                    <a:pt x="4" y="17"/>
                    <a:pt x="3" y="18"/>
                  </a:cubicBezTo>
                  <a:cubicBezTo>
                    <a:pt x="4" y="18"/>
                    <a:pt x="4" y="19"/>
                    <a:pt x="4" y="19"/>
                  </a:cubicBezTo>
                  <a:cubicBezTo>
                    <a:pt x="4" y="20"/>
                    <a:pt x="3" y="21"/>
                    <a:pt x="2" y="21"/>
                  </a:cubicBezTo>
                  <a:cubicBezTo>
                    <a:pt x="1" y="21"/>
                    <a:pt x="1" y="20"/>
                    <a:pt x="1" y="19"/>
                  </a:cubicBezTo>
                  <a:cubicBezTo>
                    <a:pt x="1" y="19"/>
                    <a:pt x="1" y="18"/>
                    <a:pt x="1" y="18"/>
                  </a:cubicBezTo>
                  <a:cubicBezTo>
                    <a:pt x="1" y="17"/>
                    <a:pt x="0" y="17"/>
                    <a:pt x="0" y="16"/>
                  </a:cubicBezTo>
                  <a:cubicBezTo>
                    <a:pt x="0" y="16"/>
                    <a:pt x="1" y="15"/>
                    <a:pt x="1" y="15"/>
                  </a:cubicBezTo>
                  <a:cubicBezTo>
                    <a:pt x="1" y="14"/>
                    <a:pt x="0" y="14"/>
                    <a:pt x="0" y="13"/>
                  </a:cubicBezTo>
                  <a:cubicBezTo>
                    <a:pt x="0" y="13"/>
                    <a:pt x="1" y="12"/>
                    <a:pt x="1" y="12"/>
                  </a:cubicBezTo>
                  <a:cubicBezTo>
                    <a:pt x="1" y="11"/>
                    <a:pt x="0" y="11"/>
                    <a:pt x="0" y="10"/>
                  </a:cubicBezTo>
                  <a:cubicBezTo>
                    <a:pt x="0" y="9"/>
                    <a:pt x="0" y="9"/>
                    <a:pt x="1" y="8"/>
                  </a:cubicBezTo>
                  <a:cubicBezTo>
                    <a:pt x="0" y="8"/>
                    <a:pt x="0" y="7"/>
                    <a:pt x="0" y="7"/>
                  </a:cubicBezTo>
                  <a:cubicBezTo>
                    <a:pt x="0" y="6"/>
                    <a:pt x="0" y="5"/>
                    <a:pt x="1" y="5"/>
                  </a:cubicBezTo>
                  <a:cubicBezTo>
                    <a:pt x="0" y="4"/>
                    <a:pt x="0" y="4"/>
                    <a:pt x="0" y="3"/>
                  </a:cubicBezTo>
                  <a:cubicBezTo>
                    <a:pt x="0" y="2"/>
                    <a:pt x="1" y="0"/>
                    <a:pt x="2" y="0"/>
                  </a:cubicBezTo>
                  <a:cubicBezTo>
                    <a:pt x="4" y="0"/>
                    <a:pt x="5" y="2"/>
                    <a:pt x="5" y="3"/>
                  </a:cubicBezTo>
                  <a:cubicBezTo>
                    <a:pt x="5" y="4"/>
                    <a:pt x="4" y="4"/>
                    <a:pt x="4" y="5"/>
                  </a:cubicBezTo>
                  <a:cubicBezTo>
                    <a:pt x="4" y="5"/>
                    <a:pt x="5" y="6"/>
                    <a:pt x="5" y="7"/>
                  </a:cubicBezTo>
                  <a:cubicBezTo>
                    <a:pt x="5" y="7"/>
                    <a:pt x="4" y="8"/>
                    <a:pt x="4" y="8"/>
                  </a:cubicBezTo>
                  <a:cubicBezTo>
                    <a:pt x="4" y="9"/>
                    <a:pt x="4" y="9"/>
                    <a:pt x="4" y="10"/>
                  </a:cubicBezTo>
                  <a:cubicBezTo>
                    <a:pt x="4" y="11"/>
                    <a:pt x="4" y="11"/>
                    <a:pt x="4" y="12"/>
                  </a:cubicBezTo>
                  <a:cubicBezTo>
                    <a:pt x="4" y="12"/>
                    <a:pt x="4" y="13"/>
                    <a:pt x="4" y="13"/>
                  </a:cubicBezTo>
                  <a:cubicBezTo>
                    <a:pt x="4" y="14"/>
                    <a:pt x="4" y="14"/>
                    <a:pt x="3" y="15"/>
                  </a:cubicBezTo>
                  <a:close/>
                  <a:moveTo>
                    <a:pt x="2" y="15"/>
                  </a:moveTo>
                  <a:lnTo>
                    <a:pt x="2" y="15"/>
                  </a:lnTo>
                  <a:cubicBezTo>
                    <a:pt x="2" y="15"/>
                    <a:pt x="1" y="16"/>
                    <a:pt x="1" y="16"/>
                  </a:cubicBezTo>
                  <a:cubicBezTo>
                    <a:pt x="1" y="17"/>
                    <a:pt x="2" y="17"/>
                    <a:pt x="2" y="17"/>
                  </a:cubicBezTo>
                  <a:cubicBezTo>
                    <a:pt x="3" y="17"/>
                    <a:pt x="3" y="17"/>
                    <a:pt x="3" y="16"/>
                  </a:cubicBezTo>
                  <a:cubicBezTo>
                    <a:pt x="3" y="16"/>
                    <a:pt x="3" y="15"/>
                    <a:pt x="2" y="15"/>
                  </a:cubicBezTo>
                  <a:lnTo>
                    <a:pt x="2" y="15"/>
                  </a:lnTo>
                  <a:lnTo>
                    <a:pt x="2" y="15"/>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539" name="Freeform 1512"/>
            <p:cNvSpPr>
              <a:spLocks/>
            </p:cNvSpPr>
            <p:nvPr userDrawn="1"/>
          </p:nvSpPr>
          <p:spPr bwMode="auto">
            <a:xfrm>
              <a:off x="404" y="362"/>
              <a:ext cx="40" cy="47"/>
            </a:xfrm>
            <a:custGeom>
              <a:avLst/>
              <a:gdLst>
                <a:gd name="T0" fmla="*/ 3 w 88"/>
                <a:gd name="T1" fmla="*/ 61 h 104"/>
                <a:gd name="T2" fmla="*/ 3 w 88"/>
                <a:gd name="T3" fmla="*/ 61 h 104"/>
                <a:gd name="T4" fmla="*/ 3 w 88"/>
                <a:gd name="T5" fmla="*/ 60 h 104"/>
                <a:gd name="T6" fmla="*/ 5 w 88"/>
                <a:gd name="T7" fmla="*/ 57 h 104"/>
                <a:gd name="T8" fmla="*/ 35 w 88"/>
                <a:gd name="T9" fmla="*/ 25 h 104"/>
                <a:gd name="T10" fmla="*/ 34 w 88"/>
                <a:gd name="T11" fmla="*/ 25 h 104"/>
                <a:gd name="T12" fmla="*/ 40 w 88"/>
                <a:gd name="T13" fmla="*/ 16 h 104"/>
                <a:gd name="T14" fmla="*/ 32 w 88"/>
                <a:gd name="T15" fmla="*/ 22 h 104"/>
                <a:gd name="T16" fmla="*/ 32 w 88"/>
                <a:gd name="T17" fmla="*/ 2 h 104"/>
                <a:gd name="T18" fmla="*/ 40 w 88"/>
                <a:gd name="T19" fmla="*/ 8 h 104"/>
                <a:gd name="T20" fmla="*/ 34 w 88"/>
                <a:gd name="T21" fmla="*/ 0 h 104"/>
                <a:gd name="T22" fmla="*/ 54 w 88"/>
                <a:gd name="T23" fmla="*/ 0 h 104"/>
                <a:gd name="T24" fmla="*/ 48 w 88"/>
                <a:gd name="T25" fmla="*/ 8 h 104"/>
                <a:gd name="T26" fmla="*/ 57 w 88"/>
                <a:gd name="T27" fmla="*/ 2 h 104"/>
                <a:gd name="T28" fmla="*/ 57 w 88"/>
                <a:gd name="T29" fmla="*/ 22 h 104"/>
                <a:gd name="T30" fmla="*/ 48 w 88"/>
                <a:gd name="T31" fmla="*/ 16 h 104"/>
                <a:gd name="T32" fmla="*/ 53 w 88"/>
                <a:gd name="T33" fmla="*/ 24 h 104"/>
                <a:gd name="T34" fmla="*/ 54 w 88"/>
                <a:gd name="T35" fmla="*/ 25 h 104"/>
                <a:gd name="T36" fmla="*/ 54 w 88"/>
                <a:gd name="T37" fmla="*/ 25 h 104"/>
                <a:gd name="T38" fmla="*/ 54 w 88"/>
                <a:gd name="T39" fmla="*/ 25 h 104"/>
                <a:gd name="T40" fmla="*/ 83 w 88"/>
                <a:gd name="T41" fmla="*/ 57 h 104"/>
                <a:gd name="T42" fmla="*/ 85 w 88"/>
                <a:gd name="T43" fmla="*/ 60 h 104"/>
                <a:gd name="T44" fmla="*/ 85 w 88"/>
                <a:gd name="T45" fmla="*/ 61 h 104"/>
                <a:gd name="T46" fmla="*/ 88 w 88"/>
                <a:gd name="T47" fmla="*/ 67 h 104"/>
                <a:gd name="T48" fmla="*/ 85 w 88"/>
                <a:gd name="T49" fmla="*/ 73 h 104"/>
                <a:gd name="T50" fmla="*/ 85 w 88"/>
                <a:gd name="T51" fmla="*/ 73 h 104"/>
                <a:gd name="T52" fmla="*/ 82 w 88"/>
                <a:gd name="T53" fmla="*/ 77 h 104"/>
                <a:gd name="T54" fmla="*/ 44 w 88"/>
                <a:gd name="T55" fmla="*/ 104 h 104"/>
                <a:gd name="T56" fmla="*/ 6 w 88"/>
                <a:gd name="T57" fmla="*/ 77 h 104"/>
                <a:gd name="T58" fmla="*/ 3 w 88"/>
                <a:gd name="T59" fmla="*/ 73 h 104"/>
                <a:gd name="T60" fmla="*/ 3 w 88"/>
                <a:gd name="T61" fmla="*/ 73 h 104"/>
                <a:gd name="T62" fmla="*/ 0 w 88"/>
                <a:gd name="T63" fmla="*/ 67 h 104"/>
                <a:gd name="T64" fmla="*/ 3 w 88"/>
                <a:gd name="T65" fmla="*/ 61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8" h="104">
                  <a:moveTo>
                    <a:pt x="3" y="61"/>
                  </a:moveTo>
                  <a:lnTo>
                    <a:pt x="3" y="61"/>
                  </a:lnTo>
                  <a:cubicBezTo>
                    <a:pt x="3" y="61"/>
                    <a:pt x="3" y="60"/>
                    <a:pt x="3" y="60"/>
                  </a:cubicBezTo>
                  <a:cubicBezTo>
                    <a:pt x="3" y="59"/>
                    <a:pt x="3" y="57"/>
                    <a:pt x="5" y="57"/>
                  </a:cubicBezTo>
                  <a:cubicBezTo>
                    <a:pt x="7" y="41"/>
                    <a:pt x="19" y="29"/>
                    <a:pt x="35" y="25"/>
                  </a:cubicBezTo>
                  <a:lnTo>
                    <a:pt x="34" y="25"/>
                  </a:lnTo>
                  <a:cubicBezTo>
                    <a:pt x="36" y="23"/>
                    <a:pt x="40" y="19"/>
                    <a:pt x="40" y="16"/>
                  </a:cubicBezTo>
                  <a:cubicBezTo>
                    <a:pt x="38" y="17"/>
                    <a:pt x="34" y="21"/>
                    <a:pt x="32" y="22"/>
                  </a:cubicBezTo>
                  <a:lnTo>
                    <a:pt x="32" y="2"/>
                  </a:lnTo>
                  <a:cubicBezTo>
                    <a:pt x="34" y="4"/>
                    <a:pt x="38" y="8"/>
                    <a:pt x="40" y="8"/>
                  </a:cubicBezTo>
                  <a:cubicBezTo>
                    <a:pt x="40" y="6"/>
                    <a:pt x="36" y="2"/>
                    <a:pt x="34" y="0"/>
                  </a:cubicBezTo>
                  <a:lnTo>
                    <a:pt x="54" y="0"/>
                  </a:lnTo>
                  <a:cubicBezTo>
                    <a:pt x="53" y="2"/>
                    <a:pt x="49" y="6"/>
                    <a:pt x="48" y="8"/>
                  </a:cubicBezTo>
                  <a:cubicBezTo>
                    <a:pt x="51" y="8"/>
                    <a:pt x="55" y="4"/>
                    <a:pt x="57" y="2"/>
                  </a:cubicBezTo>
                  <a:lnTo>
                    <a:pt x="57" y="22"/>
                  </a:lnTo>
                  <a:cubicBezTo>
                    <a:pt x="55" y="21"/>
                    <a:pt x="51" y="17"/>
                    <a:pt x="48" y="16"/>
                  </a:cubicBezTo>
                  <a:cubicBezTo>
                    <a:pt x="49" y="18"/>
                    <a:pt x="51" y="21"/>
                    <a:pt x="53" y="24"/>
                  </a:cubicBezTo>
                  <a:cubicBezTo>
                    <a:pt x="54" y="24"/>
                    <a:pt x="54" y="24"/>
                    <a:pt x="54" y="25"/>
                  </a:cubicBezTo>
                  <a:lnTo>
                    <a:pt x="54" y="25"/>
                  </a:lnTo>
                  <a:cubicBezTo>
                    <a:pt x="54" y="25"/>
                    <a:pt x="54" y="25"/>
                    <a:pt x="54" y="25"/>
                  </a:cubicBezTo>
                  <a:cubicBezTo>
                    <a:pt x="69" y="29"/>
                    <a:pt x="81" y="42"/>
                    <a:pt x="83" y="57"/>
                  </a:cubicBezTo>
                  <a:cubicBezTo>
                    <a:pt x="84" y="58"/>
                    <a:pt x="85" y="59"/>
                    <a:pt x="85" y="60"/>
                  </a:cubicBezTo>
                  <a:cubicBezTo>
                    <a:pt x="85" y="60"/>
                    <a:pt x="85" y="61"/>
                    <a:pt x="85" y="61"/>
                  </a:cubicBezTo>
                  <a:cubicBezTo>
                    <a:pt x="87" y="62"/>
                    <a:pt x="88" y="65"/>
                    <a:pt x="88" y="67"/>
                  </a:cubicBezTo>
                  <a:cubicBezTo>
                    <a:pt x="88" y="69"/>
                    <a:pt x="87" y="71"/>
                    <a:pt x="85" y="73"/>
                  </a:cubicBezTo>
                  <a:cubicBezTo>
                    <a:pt x="85" y="73"/>
                    <a:pt x="85" y="73"/>
                    <a:pt x="85" y="73"/>
                  </a:cubicBezTo>
                  <a:cubicBezTo>
                    <a:pt x="85" y="75"/>
                    <a:pt x="83" y="77"/>
                    <a:pt x="82" y="77"/>
                  </a:cubicBezTo>
                  <a:cubicBezTo>
                    <a:pt x="76" y="93"/>
                    <a:pt x="62" y="104"/>
                    <a:pt x="44" y="104"/>
                  </a:cubicBezTo>
                  <a:cubicBezTo>
                    <a:pt x="26" y="104"/>
                    <a:pt x="11" y="93"/>
                    <a:pt x="6" y="77"/>
                  </a:cubicBezTo>
                  <a:cubicBezTo>
                    <a:pt x="4" y="77"/>
                    <a:pt x="3" y="76"/>
                    <a:pt x="3" y="73"/>
                  </a:cubicBezTo>
                  <a:cubicBezTo>
                    <a:pt x="3" y="73"/>
                    <a:pt x="3" y="73"/>
                    <a:pt x="3" y="73"/>
                  </a:cubicBezTo>
                  <a:cubicBezTo>
                    <a:pt x="1" y="71"/>
                    <a:pt x="0" y="69"/>
                    <a:pt x="0" y="67"/>
                  </a:cubicBezTo>
                  <a:cubicBezTo>
                    <a:pt x="0" y="65"/>
                    <a:pt x="1" y="62"/>
                    <a:pt x="3" y="61"/>
                  </a:cubicBez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540" name="Freeform 1513"/>
            <p:cNvSpPr>
              <a:spLocks/>
            </p:cNvSpPr>
            <p:nvPr userDrawn="1"/>
          </p:nvSpPr>
          <p:spPr bwMode="auto">
            <a:xfrm>
              <a:off x="408" y="396"/>
              <a:ext cx="32" cy="11"/>
            </a:xfrm>
            <a:custGeom>
              <a:avLst/>
              <a:gdLst>
                <a:gd name="T0" fmla="*/ 70 w 70"/>
                <a:gd name="T1" fmla="*/ 2 h 26"/>
                <a:gd name="T2" fmla="*/ 70 w 70"/>
                <a:gd name="T3" fmla="*/ 2 h 26"/>
                <a:gd name="T4" fmla="*/ 35 w 70"/>
                <a:gd name="T5" fmla="*/ 26 h 26"/>
                <a:gd name="T6" fmla="*/ 0 w 70"/>
                <a:gd name="T7" fmla="*/ 2 h 26"/>
                <a:gd name="T8" fmla="*/ 70 w 70"/>
                <a:gd name="T9" fmla="*/ 2 h 26"/>
              </a:gdLst>
              <a:ahLst/>
              <a:cxnLst>
                <a:cxn ang="0">
                  <a:pos x="T0" y="T1"/>
                </a:cxn>
                <a:cxn ang="0">
                  <a:pos x="T2" y="T3"/>
                </a:cxn>
                <a:cxn ang="0">
                  <a:pos x="T4" y="T5"/>
                </a:cxn>
                <a:cxn ang="0">
                  <a:pos x="T6" y="T7"/>
                </a:cxn>
                <a:cxn ang="0">
                  <a:pos x="T8" y="T9"/>
                </a:cxn>
              </a:cxnLst>
              <a:rect l="0" t="0" r="r" b="b"/>
              <a:pathLst>
                <a:path w="70" h="26">
                  <a:moveTo>
                    <a:pt x="70" y="2"/>
                  </a:moveTo>
                  <a:lnTo>
                    <a:pt x="70" y="2"/>
                  </a:lnTo>
                  <a:cubicBezTo>
                    <a:pt x="64" y="16"/>
                    <a:pt x="51" y="26"/>
                    <a:pt x="35" y="26"/>
                  </a:cubicBezTo>
                  <a:cubicBezTo>
                    <a:pt x="19" y="26"/>
                    <a:pt x="6" y="16"/>
                    <a:pt x="0" y="2"/>
                  </a:cubicBezTo>
                  <a:cubicBezTo>
                    <a:pt x="24" y="0"/>
                    <a:pt x="46" y="0"/>
                    <a:pt x="70" y="2"/>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541" name="Freeform 1514"/>
            <p:cNvSpPr>
              <a:spLocks/>
            </p:cNvSpPr>
            <p:nvPr userDrawn="1"/>
          </p:nvSpPr>
          <p:spPr bwMode="auto">
            <a:xfrm>
              <a:off x="429" y="375"/>
              <a:ext cx="11" cy="12"/>
            </a:xfrm>
            <a:custGeom>
              <a:avLst/>
              <a:gdLst>
                <a:gd name="T0" fmla="*/ 0 w 25"/>
                <a:gd name="T1" fmla="*/ 0 h 27"/>
                <a:gd name="T2" fmla="*/ 0 w 25"/>
                <a:gd name="T3" fmla="*/ 0 h 27"/>
                <a:gd name="T4" fmla="*/ 25 w 25"/>
                <a:gd name="T5" fmla="*/ 27 h 27"/>
                <a:gd name="T6" fmla="*/ 0 w 25"/>
                <a:gd name="T7" fmla="*/ 25 h 27"/>
                <a:gd name="T8" fmla="*/ 0 w 25"/>
                <a:gd name="T9" fmla="*/ 0 h 27"/>
              </a:gdLst>
              <a:ahLst/>
              <a:cxnLst>
                <a:cxn ang="0">
                  <a:pos x="T0" y="T1"/>
                </a:cxn>
                <a:cxn ang="0">
                  <a:pos x="T2" y="T3"/>
                </a:cxn>
                <a:cxn ang="0">
                  <a:pos x="T4" y="T5"/>
                </a:cxn>
                <a:cxn ang="0">
                  <a:pos x="T6" y="T7"/>
                </a:cxn>
                <a:cxn ang="0">
                  <a:pos x="T8" y="T9"/>
                </a:cxn>
              </a:cxnLst>
              <a:rect l="0" t="0" r="r" b="b"/>
              <a:pathLst>
                <a:path w="25" h="27">
                  <a:moveTo>
                    <a:pt x="0" y="0"/>
                  </a:moveTo>
                  <a:lnTo>
                    <a:pt x="0" y="0"/>
                  </a:lnTo>
                  <a:cubicBezTo>
                    <a:pt x="12" y="4"/>
                    <a:pt x="22" y="14"/>
                    <a:pt x="25" y="27"/>
                  </a:cubicBezTo>
                  <a:cubicBezTo>
                    <a:pt x="17" y="26"/>
                    <a:pt x="8" y="26"/>
                    <a:pt x="0" y="25"/>
                  </a:cubicBezTo>
                  <a:cubicBezTo>
                    <a:pt x="0" y="17"/>
                    <a:pt x="0" y="9"/>
                    <a:pt x="0"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542" name="Freeform 1515"/>
            <p:cNvSpPr>
              <a:spLocks/>
            </p:cNvSpPr>
            <p:nvPr userDrawn="1"/>
          </p:nvSpPr>
          <p:spPr bwMode="auto">
            <a:xfrm>
              <a:off x="408" y="374"/>
              <a:ext cx="11" cy="13"/>
            </a:xfrm>
            <a:custGeom>
              <a:avLst/>
              <a:gdLst>
                <a:gd name="T0" fmla="*/ 0 w 26"/>
                <a:gd name="T1" fmla="*/ 28 h 28"/>
                <a:gd name="T2" fmla="*/ 0 w 26"/>
                <a:gd name="T3" fmla="*/ 28 h 28"/>
                <a:gd name="T4" fmla="*/ 26 w 26"/>
                <a:gd name="T5" fmla="*/ 0 h 28"/>
                <a:gd name="T6" fmla="*/ 26 w 26"/>
                <a:gd name="T7" fmla="*/ 26 h 28"/>
                <a:gd name="T8" fmla="*/ 0 w 26"/>
                <a:gd name="T9" fmla="*/ 28 h 28"/>
              </a:gdLst>
              <a:ahLst/>
              <a:cxnLst>
                <a:cxn ang="0">
                  <a:pos x="T0" y="T1"/>
                </a:cxn>
                <a:cxn ang="0">
                  <a:pos x="T2" y="T3"/>
                </a:cxn>
                <a:cxn ang="0">
                  <a:pos x="T4" y="T5"/>
                </a:cxn>
                <a:cxn ang="0">
                  <a:pos x="T6" y="T7"/>
                </a:cxn>
                <a:cxn ang="0">
                  <a:pos x="T8" y="T9"/>
                </a:cxn>
              </a:cxnLst>
              <a:rect l="0" t="0" r="r" b="b"/>
              <a:pathLst>
                <a:path w="26" h="28">
                  <a:moveTo>
                    <a:pt x="0" y="28"/>
                  </a:moveTo>
                  <a:lnTo>
                    <a:pt x="0" y="28"/>
                  </a:lnTo>
                  <a:cubicBezTo>
                    <a:pt x="3" y="15"/>
                    <a:pt x="13" y="4"/>
                    <a:pt x="26" y="0"/>
                  </a:cubicBezTo>
                  <a:cubicBezTo>
                    <a:pt x="26" y="9"/>
                    <a:pt x="26" y="18"/>
                    <a:pt x="26" y="26"/>
                  </a:cubicBezTo>
                  <a:cubicBezTo>
                    <a:pt x="17" y="27"/>
                    <a:pt x="9" y="27"/>
                    <a:pt x="0" y="28"/>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543" name="Freeform 1516"/>
            <p:cNvSpPr>
              <a:spLocks/>
            </p:cNvSpPr>
            <p:nvPr userDrawn="1"/>
          </p:nvSpPr>
          <p:spPr bwMode="auto">
            <a:xfrm>
              <a:off x="406" y="393"/>
              <a:ext cx="35" cy="3"/>
            </a:xfrm>
            <a:custGeom>
              <a:avLst/>
              <a:gdLst>
                <a:gd name="T0" fmla="*/ 77 w 77"/>
                <a:gd name="T1" fmla="*/ 2 h 5"/>
                <a:gd name="T2" fmla="*/ 77 w 77"/>
                <a:gd name="T3" fmla="*/ 2 h 5"/>
                <a:gd name="T4" fmla="*/ 77 w 77"/>
                <a:gd name="T5" fmla="*/ 3 h 5"/>
                <a:gd name="T6" fmla="*/ 76 w 77"/>
                <a:gd name="T7" fmla="*/ 5 h 5"/>
                <a:gd name="T8" fmla="*/ 2 w 77"/>
                <a:gd name="T9" fmla="*/ 5 h 5"/>
                <a:gd name="T10" fmla="*/ 0 w 77"/>
                <a:gd name="T11" fmla="*/ 3 h 5"/>
                <a:gd name="T12" fmla="*/ 1 w 77"/>
                <a:gd name="T13" fmla="*/ 2 h 5"/>
                <a:gd name="T14" fmla="*/ 3 w 77"/>
                <a:gd name="T15" fmla="*/ 2 h 5"/>
                <a:gd name="T16" fmla="*/ 74 w 77"/>
                <a:gd name="T17" fmla="*/ 2 h 5"/>
                <a:gd name="T18" fmla="*/ 77 w 77"/>
                <a:gd name="T1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7" h="5">
                  <a:moveTo>
                    <a:pt x="77" y="2"/>
                  </a:moveTo>
                  <a:lnTo>
                    <a:pt x="77" y="2"/>
                  </a:lnTo>
                  <a:cubicBezTo>
                    <a:pt x="77" y="3"/>
                    <a:pt x="77" y="3"/>
                    <a:pt x="77" y="3"/>
                  </a:cubicBezTo>
                  <a:cubicBezTo>
                    <a:pt x="77" y="4"/>
                    <a:pt x="77" y="5"/>
                    <a:pt x="76" y="5"/>
                  </a:cubicBezTo>
                  <a:cubicBezTo>
                    <a:pt x="51" y="2"/>
                    <a:pt x="27" y="2"/>
                    <a:pt x="2" y="5"/>
                  </a:cubicBezTo>
                  <a:cubicBezTo>
                    <a:pt x="1" y="5"/>
                    <a:pt x="0" y="4"/>
                    <a:pt x="0" y="3"/>
                  </a:cubicBezTo>
                  <a:cubicBezTo>
                    <a:pt x="0" y="3"/>
                    <a:pt x="0" y="3"/>
                    <a:pt x="1" y="2"/>
                  </a:cubicBezTo>
                  <a:cubicBezTo>
                    <a:pt x="1" y="2"/>
                    <a:pt x="2" y="2"/>
                    <a:pt x="3" y="2"/>
                  </a:cubicBezTo>
                  <a:cubicBezTo>
                    <a:pt x="27" y="0"/>
                    <a:pt x="50" y="0"/>
                    <a:pt x="74" y="2"/>
                  </a:cubicBezTo>
                  <a:cubicBezTo>
                    <a:pt x="75" y="2"/>
                    <a:pt x="76" y="2"/>
                    <a:pt x="77" y="2"/>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544" name="Freeform 1517"/>
            <p:cNvSpPr>
              <a:spLocks/>
            </p:cNvSpPr>
            <p:nvPr userDrawn="1"/>
          </p:nvSpPr>
          <p:spPr bwMode="auto">
            <a:xfrm>
              <a:off x="427" y="373"/>
              <a:ext cx="14" cy="16"/>
            </a:xfrm>
            <a:custGeom>
              <a:avLst/>
              <a:gdLst>
                <a:gd name="T0" fmla="*/ 0 w 32"/>
                <a:gd name="T1" fmla="*/ 1 h 36"/>
                <a:gd name="T2" fmla="*/ 0 w 32"/>
                <a:gd name="T3" fmla="*/ 1 h 36"/>
                <a:gd name="T4" fmla="*/ 1 w 32"/>
                <a:gd name="T5" fmla="*/ 0 h 36"/>
                <a:gd name="T6" fmla="*/ 2 w 32"/>
                <a:gd name="T7" fmla="*/ 2 h 36"/>
                <a:gd name="T8" fmla="*/ 3 w 32"/>
                <a:gd name="T9" fmla="*/ 32 h 36"/>
                <a:gd name="T10" fmla="*/ 31 w 32"/>
                <a:gd name="T11" fmla="*/ 33 h 36"/>
                <a:gd name="T12" fmla="*/ 32 w 32"/>
                <a:gd name="T13" fmla="*/ 35 h 36"/>
                <a:gd name="T14" fmla="*/ 32 w 32"/>
                <a:gd name="T15" fmla="*/ 36 h 36"/>
                <a:gd name="T16" fmla="*/ 30 w 32"/>
                <a:gd name="T17" fmla="*/ 35 h 36"/>
                <a:gd name="T18" fmla="*/ 1 w 32"/>
                <a:gd name="T19" fmla="*/ 34 h 36"/>
                <a:gd name="T20" fmla="*/ 0 w 32"/>
                <a:gd name="T21" fmla="*/ 3 h 36"/>
                <a:gd name="T22" fmla="*/ 0 w 32"/>
                <a:gd name="T23" fmla="*/ 1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2" h="36">
                  <a:moveTo>
                    <a:pt x="0" y="1"/>
                  </a:moveTo>
                  <a:lnTo>
                    <a:pt x="0" y="1"/>
                  </a:lnTo>
                  <a:cubicBezTo>
                    <a:pt x="0" y="0"/>
                    <a:pt x="1" y="0"/>
                    <a:pt x="1" y="0"/>
                  </a:cubicBezTo>
                  <a:cubicBezTo>
                    <a:pt x="2" y="0"/>
                    <a:pt x="2" y="1"/>
                    <a:pt x="2" y="2"/>
                  </a:cubicBezTo>
                  <a:cubicBezTo>
                    <a:pt x="2" y="12"/>
                    <a:pt x="3" y="22"/>
                    <a:pt x="3" y="32"/>
                  </a:cubicBezTo>
                  <a:cubicBezTo>
                    <a:pt x="12" y="32"/>
                    <a:pt x="21" y="33"/>
                    <a:pt x="31" y="33"/>
                  </a:cubicBezTo>
                  <a:cubicBezTo>
                    <a:pt x="32" y="34"/>
                    <a:pt x="32" y="34"/>
                    <a:pt x="32" y="35"/>
                  </a:cubicBezTo>
                  <a:cubicBezTo>
                    <a:pt x="32" y="35"/>
                    <a:pt x="32" y="36"/>
                    <a:pt x="32" y="36"/>
                  </a:cubicBezTo>
                  <a:cubicBezTo>
                    <a:pt x="31" y="36"/>
                    <a:pt x="30" y="35"/>
                    <a:pt x="30" y="35"/>
                  </a:cubicBezTo>
                  <a:cubicBezTo>
                    <a:pt x="20" y="35"/>
                    <a:pt x="10" y="34"/>
                    <a:pt x="1" y="34"/>
                  </a:cubicBezTo>
                  <a:cubicBezTo>
                    <a:pt x="1" y="24"/>
                    <a:pt x="1" y="14"/>
                    <a:pt x="0" y="3"/>
                  </a:cubicBezTo>
                  <a:cubicBezTo>
                    <a:pt x="0" y="2"/>
                    <a:pt x="0" y="2"/>
                    <a:pt x="0" y="1"/>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545" name="Freeform 1518"/>
            <p:cNvSpPr>
              <a:spLocks/>
            </p:cNvSpPr>
            <p:nvPr userDrawn="1"/>
          </p:nvSpPr>
          <p:spPr bwMode="auto">
            <a:xfrm>
              <a:off x="406" y="373"/>
              <a:ext cx="16" cy="16"/>
            </a:xfrm>
            <a:custGeom>
              <a:avLst/>
              <a:gdLst>
                <a:gd name="T0" fmla="*/ 1 w 34"/>
                <a:gd name="T1" fmla="*/ 36 h 36"/>
                <a:gd name="T2" fmla="*/ 1 w 34"/>
                <a:gd name="T3" fmla="*/ 36 h 36"/>
                <a:gd name="T4" fmla="*/ 0 w 34"/>
                <a:gd name="T5" fmla="*/ 35 h 36"/>
                <a:gd name="T6" fmla="*/ 2 w 34"/>
                <a:gd name="T7" fmla="*/ 33 h 36"/>
                <a:gd name="T8" fmla="*/ 32 w 34"/>
                <a:gd name="T9" fmla="*/ 32 h 36"/>
                <a:gd name="T10" fmla="*/ 32 w 34"/>
                <a:gd name="T11" fmla="*/ 2 h 36"/>
                <a:gd name="T12" fmla="*/ 33 w 34"/>
                <a:gd name="T13" fmla="*/ 0 h 36"/>
                <a:gd name="T14" fmla="*/ 34 w 34"/>
                <a:gd name="T15" fmla="*/ 1 h 36"/>
                <a:gd name="T16" fmla="*/ 34 w 34"/>
                <a:gd name="T17" fmla="*/ 3 h 36"/>
                <a:gd name="T18" fmla="*/ 34 w 34"/>
                <a:gd name="T19" fmla="*/ 34 h 36"/>
                <a:gd name="T20" fmla="*/ 3 w 34"/>
                <a:gd name="T21" fmla="*/ 35 h 36"/>
                <a:gd name="T22" fmla="*/ 1 w 34"/>
                <a:gd name="T23" fmla="*/ 3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4" h="36">
                  <a:moveTo>
                    <a:pt x="1" y="36"/>
                  </a:moveTo>
                  <a:lnTo>
                    <a:pt x="1" y="36"/>
                  </a:lnTo>
                  <a:cubicBezTo>
                    <a:pt x="0" y="36"/>
                    <a:pt x="0" y="35"/>
                    <a:pt x="0" y="35"/>
                  </a:cubicBezTo>
                  <a:cubicBezTo>
                    <a:pt x="0" y="34"/>
                    <a:pt x="1" y="34"/>
                    <a:pt x="2" y="33"/>
                  </a:cubicBezTo>
                  <a:cubicBezTo>
                    <a:pt x="12" y="33"/>
                    <a:pt x="21" y="32"/>
                    <a:pt x="32" y="32"/>
                  </a:cubicBezTo>
                  <a:cubicBezTo>
                    <a:pt x="32" y="22"/>
                    <a:pt x="32" y="12"/>
                    <a:pt x="32" y="2"/>
                  </a:cubicBezTo>
                  <a:cubicBezTo>
                    <a:pt x="32" y="1"/>
                    <a:pt x="32" y="0"/>
                    <a:pt x="33" y="0"/>
                  </a:cubicBezTo>
                  <a:cubicBezTo>
                    <a:pt x="34" y="0"/>
                    <a:pt x="34" y="0"/>
                    <a:pt x="34" y="1"/>
                  </a:cubicBezTo>
                  <a:cubicBezTo>
                    <a:pt x="34" y="2"/>
                    <a:pt x="34" y="2"/>
                    <a:pt x="34" y="3"/>
                  </a:cubicBezTo>
                  <a:cubicBezTo>
                    <a:pt x="34" y="14"/>
                    <a:pt x="34" y="24"/>
                    <a:pt x="34" y="34"/>
                  </a:cubicBezTo>
                  <a:cubicBezTo>
                    <a:pt x="23" y="34"/>
                    <a:pt x="13" y="34"/>
                    <a:pt x="3" y="35"/>
                  </a:cubicBezTo>
                  <a:cubicBezTo>
                    <a:pt x="2" y="35"/>
                    <a:pt x="1" y="36"/>
                    <a:pt x="1" y="36"/>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546" name="Freeform 1519"/>
            <p:cNvSpPr>
              <a:spLocks noEditPoints="1"/>
            </p:cNvSpPr>
            <p:nvPr userDrawn="1"/>
          </p:nvSpPr>
          <p:spPr bwMode="auto">
            <a:xfrm>
              <a:off x="406" y="373"/>
              <a:ext cx="36" cy="21"/>
            </a:xfrm>
            <a:custGeom>
              <a:avLst/>
              <a:gdLst>
                <a:gd name="T0" fmla="*/ 47 w 81"/>
                <a:gd name="T1" fmla="*/ 36 h 47"/>
                <a:gd name="T2" fmla="*/ 46 w 81"/>
                <a:gd name="T3" fmla="*/ 36 h 47"/>
                <a:gd name="T4" fmla="*/ 55 w 81"/>
                <a:gd name="T5" fmla="*/ 39 h 47"/>
                <a:gd name="T6" fmla="*/ 66 w 81"/>
                <a:gd name="T7" fmla="*/ 37 h 47"/>
                <a:gd name="T8" fmla="*/ 71 w 81"/>
                <a:gd name="T9" fmla="*/ 38 h 47"/>
                <a:gd name="T10" fmla="*/ 75 w 81"/>
                <a:gd name="T11" fmla="*/ 47 h 47"/>
                <a:gd name="T12" fmla="*/ 75 w 81"/>
                <a:gd name="T13" fmla="*/ 47 h 47"/>
                <a:gd name="T14" fmla="*/ 64 w 81"/>
                <a:gd name="T15" fmla="*/ 43 h 47"/>
                <a:gd name="T16" fmla="*/ 52 w 81"/>
                <a:gd name="T17" fmla="*/ 45 h 47"/>
                <a:gd name="T18" fmla="*/ 48 w 81"/>
                <a:gd name="T19" fmla="*/ 45 h 47"/>
                <a:gd name="T20" fmla="*/ 40 w 81"/>
                <a:gd name="T21" fmla="*/ 45 h 47"/>
                <a:gd name="T22" fmla="*/ 40 w 81"/>
                <a:gd name="T23" fmla="*/ 45 h 47"/>
                <a:gd name="T24" fmla="*/ 27 w 81"/>
                <a:gd name="T25" fmla="*/ 43 h 47"/>
                <a:gd name="T26" fmla="*/ 16 w 81"/>
                <a:gd name="T27" fmla="*/ 46 h 47"/>
                <a:gd name="T28" fmla="*/ 11 w 81"/>
                <a:gd name="T29" fmla="*/ 46 h 47"/>
                <a:gd name="T30" fmla="*/ 6 w 81"/>
                <a:gd name="T31" fmla="*/ 38 h 47"/>
                <a:gd name="T32" fmla="*/ 6 w 81"/>
                <a:gd name="T33" fmla="*/ 38 h 47"/>
                <a:gd name="T34" fmla="*/ 18 w 81"/>
                <a:gd name="T35" fmla="*/ 39 h 47"/>
                <a:gd name="T36" fmla="*/ 29 w 81"/>
                <a:gd name="T37" fmla="*/ 37 h 47"/>
                <a:gd name="T38" fmla="*/ 34 w 81"/>
                <a:gd name="T39" fmla="*/ 37 h 47"/>
                <a:gd name="T40" fmla="*/ 39 w 81"/>
                <a:gd name="T41" fmla="*/ 35 h 47"/>
                <a:gd name="T42" fmla="*/ 37 w 81"/>
                <a:gd name="T43" fmla="*/ 28 h 47"/>
                <a:gd name="T44" fmla="*/ 37 w 81"/>
                <a:gd name="T45" fmla="*/ 19 h 47"/>
                <a:gd name="T46" fmla="*/ 37 w 81"/>
                <a:gd name="T47" fmla="*/ 19 h 47"/>
                <a:gd name="T48" fmla="*/ 39 w 81"/>
                <a:gd name="T49" fmla="*/ 8 h 47"/>
                <a:gd name="T50" fmla="*/ 46 w 81"/>
                <a:gd name="T51" fmla="*/ 10 h 47"/>
                <a:gd name="T52" fmla="*/ 46 w 81"/>
                <a:gd name="T53" fmla="*/ 15 h 47"/>
                <a:gd name="T54" fmla="*/ 46 w 81"/>
                <a:gd name="T55" fmla="*/ 24 h 47"/>
                <a:gd name="T56" fmla="*/ 46 w 81"/>
                <a:gd name="T57" fmla="*/ 24 h 47"/>
                <a:gd name="T58" fmla="*/ 4 w 81"/>
                <a:gd name="T59" fmla="*/ 39 h 47"/>
                <a:gd name="T60" fmla="*/ 0 w 81"/>
                <a:gd name="T61" fmla="*/ 42 h 47"/>
                <a:gd name="T62" fmla="*/ 6 w 81"/>
                <a:gd name="T63" fmla="*/ 42 h 47"/>
                <a:gd name="T64" fmla="*/ 81 w 81"/>
                <a:gd name="T65" fmla="*/ 44 h 47"/>
                <a:gd name="T66" fmla="*/ 80 w 81"/>
                <a:gd name="T67" fmla="*/ 39 h 47"/>
                <a:gd name="T68" fmla="*/ 80 w 81"/>
                <a:gd name="T69" fmla="*/ 42 h 47"/>
                <a:gd name="T70" fmla="*/ 44 w 81"/>
                <a:gd name="T71" fmla="*/ 31 h 47"/>
                <a:gd name="T72" fmla="*/ 41 w 81"/>
                <a:gd name="T73" fmla="*/ 35 h 47"/>
                <a:gd name="T74" fmla="*/ 44 w 81"/>
                <a:gd name="T75" fmla="*/ 22 h 47"/>
                <a:gd name="T76" fmla="*/ 41 w 81"/>
                <a:gd name="T77" fmla="*/ 18 h 47"/>
                <a:gd name="T78" fmla="*/ 41 w 81"/>
                <a:gd name="T79" fmla="*/ 18 h 47"/>
                <a:gd name="T80" fmla="*/ 44 w 81"/>
                <a:gd name="T81" fmla="*/ 13 h 47"/>
                <a:gd name="T82" fmla="*/ 41 w 81"/>
                <a:gd name="T83" fmla="*/ 17 h 47"/>
                <a:gd name="T84" fmla="*/ 44 w 81"/>
                <a:gd name="T85" fmla="*/ 3 h 47"/>
                <a:gd name="T86" fmla="*/ 41 w 81"/>
                <a:gd name="T87" fmla="*/ 0 h 47"/>
                <a:gd name="T88" fmla="*/ 41 w 81"/>
                <a:gd name="T89" fmla="*/ 0 h 47"/>
                <a:gd name="T90" fmla="*/ 34 w 81"/>
                <a:gd name="T91" fmla="*/ 41 h 47"/>
                <a:gd name="T92" fmla="*/ 32 w 81"/>
                <a:gd name="T93" fmla="*/ 44 h 47"/>
                <a:gd name="T94" fmla="*/ 25 w 81"/>
                <a:gd name="T95" fmla="*/ 41 h 47"/>
                <a:gd name="T96" fmla="*/ 22 w 81"/>
                <a:gd name="T97" fmla="*/ 37 h 47"/>
                <a:gd name="T98" fmla="*/ 22 w 81"/>
                <a:gd name="T99" fmla="*/ 37 h 47"/>
                <a:gd name="T100" fmla="*/ 16 w 81"/>
                <a:gd name="T101" fmla="*/ 42 h 47"/>
                <a:gd name="T102" fmla="*/ 13 w 81"/>
                <a:gd name="T103" fmla="*/ 45 h 47"/>
                <a:gd name="T104" fmla="*/ 71 w 81"/>
                <a:gd name="T105" fmla="*/ 42 h 47"/>
                <a:gd name="T106" fmla="*/ 69 w 81"/>
                <a:gd name="T107" fmla="*/ 38 h 47"/>
                <a:gd name="T108" fmla="*/ 69 w 81"/>
                <a:gd name="T109" fmla="*/ 38 h 47"/>
                <a:gd name="T110" fmla="*/ 62 w 81"/>
                <a:gd name="T111" fmla="*/ 41 h 47"/>
                <a:gd name="T112" fmla="*/ 59 w 81"/>
                <a:gd name="T113" fmla="*/ 45 h 47"/>
                <a:gd name="T114" fmla="*/ 53 w 81"/>
                <a:gd name="T115" fmla="*/ 40 h 47"/>
                <a:gd name="T116" fmla="*/ 50 w 81"/>
                <a:gd name="T117" fmla="*/ 37 h 47"/>
                <a:gd name="T118" fmla="*/ 50 w 81"/>
                <a:gd name="T119" fmla="*/ 37 h 47"/>
                <a:gd name="T120" fmla="*/ 43 w 81"/>
                <a:gd name="T121" fmla="*/ 40 h 47"/>
                <a:gd name="T122" fmla="*/ 41 w 81"/>
                <a:gd name="T123" fmla="*/ 44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1" h="47">
                  <a:moveTo>
                    <a:pt x="46" y="36"/>
                  </a:moveTo>
                  <a:lnTo>
                    <a:pt x="46" y="36"/>
                  </a:lnTo>
                  <a:cubicBezTo>
                    <a:pt x="46" y="36"/>
                    <a:pt x="46" y="36"/>
                    <a:pt x="47" y="36"/>
                  </a:cubicBezTo>
                  <a:lnTo>
                    <a:pt x="47" y="36"/>
                  </a:lnTo>
                  <a:cubicBezTo>
                    <a:pt x="46" y="37"/>
                    <a:pt x="46" y="38"/>
                    <a:pt x="46" y="38"/>
                  </a:cubicBezTo>
                  <a:cubicBezTo>
                    <a:pt x="45" y="37"/>
                    <a:pt x="44" y="36"/>
                    <a:pt x="43" y="36"/>
                  </a:cubicBezTo>
                  <a:cubicBezTo>
                    <a:pt x="45" y="35"/>
                    <a:pt x="46" y="34"/>
                    <a:pt x="46" y="33"/>
                  </a:cubicBezTo>
                  <a:lnTo>
                    <a:pt x="46" y="36"/>
                  </a:lnTo>
                  <a:close/>
                  <a:moveTo>
                    <a:pt x="53" y="37"/>
                  </a:moveTo>
                  <a:lnTo>
                    <a:pt x="53" y="37"/>
                  </a:lnTo>
                  <a:lnTo>
                    <a:pt x="57" y="37"/>
                  </a:lnTo>
                  <a:cubicBezTo>
                    <a:pt x="56" y="37"/>
                    <a:pt x="55" y="38"/>
                    <a:pt x="55" y="39"/>
                  </a:cubicBezTo>
                  <a:cubicBezTo>
                    <a:pt x="55" y="38"/>
                    <a:pt x="54" y="37"/>
                    <a:pt x="53" y="37"/>
                  </a:cubicBezTo>
                  <a:close/>
                  <a:moveTo>
                    <a:pt x="62" y="37"/>
                  </a:moveTo>
                  <a:lnTo>
                    <a:pt x="62" y="37"/>
                  </a:lnTo>
                  <a:cubicBezTo>
                    <a:pt x="64" y="37"/>
                    <a:pt x="65" y="37"/>
                    <a:pt x="66" y="37"/>
                  </a:cubicBezTo>
                  <a:cubicBezTo>
                    <a:pt x="65" y="38"/>
                    <a:pt x="65" y="38"/>
                    <a:pt x="64" y="39"/>
                  </a:cubicBezTo>
                  <a:cubicBezTo>
                    <a:pt x="64" y="38"/>
                    <a:pt x="63" y="38"/>
                    <a:pt x="62" y="37"/>
                  </a:cubicBezTo>
                  <a:close/>
                  <a:moveTo>
                    <a:pt x="71" y="38"/>
                  </a:moveTo>
                  <a:lnTo>
                    <a:pt x="71" y="38"/>
                  </a:lnTo>
                  <a:cubicBezTo>
                    <a:pt x="73" y="38"/>
                    <a:pt x="74" y="38"/>
                    <a:pt x="76" y="38"/>
                  </a:cubicBezTo>
                  <a:cubicBezTo>
                    <a:pt x="75" y="38"/>
                    <a:pt x="74" y="39"/>
                    <a:pt x="73" y="40"/>
                  </a:cubicBezTo>
                  <a:cubicBezTo>
                    <a:pt x="73" y="39"/>
                    <a:pt x="72" y="38"/>
                    <a:pt x="71" y="38"/>
                  </a:cubicBezTo>
                  <a:close/>
                  <a:moveTo>
                    <a:pt x="75" y="47"/>
                  </a:moveTo>
                  <a:lnTo>
                    <a:pt x="75" y="47"/>
                  </a:lnTo>
                  <a:cubicBezTo>
                    <a:pt x="73" y="46"/>
                    <a:pt x="72" y="46"/>
                    <a:pt x="71" y="46"/>
                  </a:cubicBezTo>
                  <a:cubicBezTo>
                    <a:pt x="72" y="46"/>
                    <a:pt x="72" y="45"/>
                    <a:pt x="73" y="44"/>
                  </a:cubicBezTo>
                  <a:cubicBezTo>
                    <a:pt x="73" y="45"/>
                    <a:pt x="74" y="46"/>
                    <a:pt x="75" y="47"/>
                  </a:cubicBezTo>
                  <a:close/>
                  <a:moveTo>
                    <a:pt x="65" y="46"/>
                  </a:moveTo>
                  <a:lnTo>
                    <a:pt x="65" y="46"/>
                  </a:lnTo>
                  <a:cubicBezTo>
                    <a:pt x="64" y="46"/>
                    <a:pt x="63" y="46"/>
                    <a:pt x="62" y="46"/>
                  </a:cubicBezTo>
                  <a:cubicBezTo>
                    <a:pt x="63" y="45"/>
                    <a:pt x="63" y="44"/>
                    <a:pt x="64" y="43"/>
                  </a:cubicBezTo>
                  <a:cubicBezTo>
                    <a:pt x="64" y="44"/>
                    <a:pt x="65" y="45"/>
                    <a:pt x="65" y="46"/>
                  </a:cubicBezTo>
                  <a:close/>
                  <a:moveTo>
                    <a:pt x="56" y="45"/>
                  </a:moveTo>
                  <a:lnTo>
                    <a:pt x="56" y="45"/>
                  </a:lnTo>
                  <a:cubicBezTo>
                    <a:pt x="55" y="45"/>
                    <a:pt x="54" y="45"/>
                    <a:pt x="52" y="45"/>
                  </a:cubicBezTo>
                  <a:cubicBezTo>
                    <a:pt x="53" y="45"/>
                    <a:pt x="54" y="44"/>
                    <a:pt x="55" y="43"/>
                  </a:cubicBezTo>
                  <a:cubicBezTo>
                    <a:pt x="55" y="44"/>
                    <a:pt x="56" y="45"/>
                    <a:pt x="56" y="45"/>
                  </a:cubicBezTo>
                  <a:close/>
                  <a:moveTo>
                    <a:pt x="48" y="45"/>
                  </a:moveTo>
                  <a:lnTo>
                    <a:pt x="48" y="45"/>
                  </a:lnTo>
                  <a:cubicBezTo>
                    <a:pt x="46" y="45"/>
                    <a:pt x="44" y="45"/>
                    <a:pt x="42" y="45"/>
                  </a:cubicBezTo>
                  <a:cubicBezTo>
                    <a:pt x="43" y="45"/>
                    <a:pt x="45" y="44"/>
                    <a:pt x="45" y="42"/>
                  </a:cubicBezTo>
                  <a:cubicBezTo>
                    <a:pt x="46" y="43"/>
                    <a:pt x="47" y="44"/>
                    <a:pt x="48" y="45"/>
                  </a:cubicBezTo>
                  <a:close/>
                  <a:moveTo>
                    <a:pt x="40" y="45"/>
                  </a:moveTo>
                  <a:lnTo>
                    <a:pt x="40" y="45"/>
                  </a:lnTo>
                  <a:cubicBezTo>
                    <a:pt x="38" y="45"/>
                    <a:pt x="36" y="45"/>
                    <a:pt x="34" y="45"/>
                  </a:cubicBezTo>
                  <a:cubicBezTo>
                    <a:pt x="35" y="44"/>
                    <a:pt x="36" y="43"/>
                    <a:pt x="36" y="42"/>
                  </a:cubicBezTo>
                  <a:cubicBezTo>
                    <a:pt x="37" y="44"/>
                    <a:pt x="38" y="45"/>
                    <a:pt x="40" y="45"/>
                  </a:cubicBezTo>
                  <a:close/>
                  <a:moveTo>
                    <a:pt x="29" y="45"/>
                  </a:moveTo>
                  <a:lnTo>
                    <a:pt x="29" y="45"/>
                  </a:lnTo>
                  <a:cubicBezTo>
                    <a:pt x="28" y="45"/>
                    <a:pt x="27" y="45"/>
                    <a:pt x="25" y="45"/>
                  </a:cubicBezTo>
                  <a:cubicBezTo>
                    <a:pt x="26" y="45"/>
                    <a:pt x="27" y="44"/>
                    <a:pt x="27" y="43"/>
                  </a:cubicBezTo>
                  <a:cubicBezTo>
                    <a:pt x="28" y="44"/>
                    <a:pt x="28" y="45"/>
                    <a:pt x="29" y="45"/>
                  </a:cubicBezTo>
                  <a:close/>
                  <a:moveTo>
                    <a:pt x="20" y="46"/>
                  </a:moveTo>
                  <a:lnTo>
                    <a:pt x="20" y="46"/>
                  </a:lnTo>
                  <a:cubicBezTo>
                    <a:pt x="19" y="46"/>
                    <a:pt x="17" y="46"/>
                    <a:pt x="16" y="46"/>
                  </a:cubicBezTo>
                  <a:cubicBezTo>
                    <a:pt x="17" y="45"/>
                    <a:pt x="17" y="44"/>
                    <a:pt x="18" y="43"/>
                  </a:cubicBezTo>
                  <a:cubicBezTo>
                    <a:pt x="18" y="44"/>
                    <a:pt x="19" y="45"/>
                    <a:pt x="20" y="46"/>
                  </a:cubicBezTo>
                  <a:close/>
                  <a:moveTo>
                    <a:pt x="11" y="46"/>
                  </a:moveTo>
                  <a:lnTo>
                    <a:pt x="11" y="46"/>
                  </a:lnTo>
                  <a:cubicBezTo>
                    <a:pt x="10" y="46"/>
                    <a:pt x="8" y="46"/>
                    <a:pt x="7" y="47"/>
                  </a:cubicBezTo>
                  <a:cubicBezTo>
                    <a:pt x="8" y="46"/>
                    <a:pt x="8" y="45"/>
                    <a:pt x="9" y="44"/>
                  </a:cubicBezTo>
                  <a:cubicBezTo>
                    <a:pt x="9" y="45"/>
                    <a:pt x="10" y="46"/>
                    <a:pt x="11" y="46"/>
                  </a:cubicBezTo>
                  <a:close/>
                  <a:moveTo>
                    <a:pt x="6" y="38"/>
                  </a:moveTo>
                  <a:lnTo>
                    <a:pt x="6" y="38"/>
                  </a:lnTo>
                  <a:cubicBezTo>
                    <a:pt x="7" y="38"/>
                    <a:pt x="9" y="38"/>
                    <a:pt x="10" y="38"/>
                  </a:cubicBezTo>
                  <a:cubicBezTo>
                    <a:pt x="9" y="38"/>
                    <a:pt x="9" y="39"/>
                    <a:pt x="8" y="40"/>
                  </a:cubicBezTo>
                  <a:cubicBezTo>
                    <a:pt x="8" y="39"/>
                    <a:pt x="7" y="38"/>
                    <a:pt x="6" y="38"/>
                  </a:cubicBezTo>
                  <a:close/>
                  <a:moveTo>
                    <a:pt x="16" y="37"/>
                  </a:moveTo>
                  <a:lnTo>
                    <a:pt x="16" y="37"/>
                  </a:lnTo>
                  <a:cubicBezTo>
                    <a:pt x="17" y="37"/>
                    <a:pt x="18" y="37"/>
                    <a:pt x="20" y="37"/>
                  </a:cubicBezTo>
                  <a:cubicBezTo>
                    <a:pt x="19" y="38"/>
                    <a:pt x="18" y="38"/>
                    <a:pt x="18" y="39"/>
                  </a:cubicBezTo>
                  <a:cubicBezTo>
                    <a:pt x="17" y="38"/>
                    <a:pt x="16" y="38"/>
                    <a:pt x="16" y="37"/>
                  </a:cubicBezTo>
                  <a:close/>
                  <a:moveTo>
                    <a:pt x="25" y="37"/>
                  </a:moveTo>
                  <a:lnTo>
                    <a:pt x="25" y="37"/>
                  </a:lnTo>
                  <a:lnTo>
                    <a:pt x="29" y="37"/>
                  </a:lnTo>
                  <a:cubicBezTo>
                    <a:pt x="28" y="37"/>
                    <a:pt x="27" y="38"/>
                    <a:pt x="27" y="39"/>
                  </a:cubicBezTo>
                  <a:cubicBezTo>
                    <a:pt x="26" y="38"/>
                    <a:pt x="26" y="37"/>
                    <a:pt x="25" y="37"/>
                  </a:cubicBezTo>
                  <a:close/>
                  <a:moveTo>
                    <a:pt x="34" y="37"/>
                  </a:moveTo>
                  <a:lnTo>
                    <a:pt x="34" y="37"/>
                  </a:lnTo>
                  <a:lnTo>
                    <a:pt x="36" y="36"/>
                  </a:lnTo>
                  <a:cubicBezTo>
                    <a:pt x="37" y="36"/>
                    <a:pt x="37" y="36"/>
                    <a:pt x="37" y="36"/>
                  </a:cubicBezTo>
                  <a:lnTo>
                    <a:pt x="37" y="34"/>
                  </a:lnTo>
                  <a:cubicBezTo>
                    <a:pt x="38" y="34"/>
                    <a:pt x="38" y="35"/>
                    <a:pt x="39" y="35"/>
                  </a:cubicBezTo>
                  <a:cubicBezTo>
                    <a:pt x="38" y="36"/>
                    <a:pt x="37" y="37"/>
                    <a:pt x="36" y="38"/>
                  </a:cubicBezTo>
                  <a:cubicBezTo>
                    <a:pt x="36" y="38"/>
                    <a:pt x="35" y="37"/>
                    <a:pt x="34" y="37"/>
                  </a:cubicBezTo>
                  <a:close/>
                  <a:moveTo>
                    <a:pt x="37" y="28"/>
                  </a:moveTo>
                  <a:lnTo>
                    <a:pt x="37" y="28"/>
                  </a:lnTo>
                  <a:lnTo>
                    <a:pt x="37" y="24"/>
                  </a:lnTo>
                  <a:cubicBezTo>
                    <a:pt x="38" y="25"/>
                    <a:pt x="38" y="26"/>
                    <a:pt x="39" y="26"/>
                  </a:cubicBezTo>
                  <a:cubicBezTo>
                    <a:pt x="38" y="27"/>
                    <a:pt x="38" y="27"/>
                    <a:pt x="37" y="28"/>
                  </a:cubicBezTo>
                  <a:close/>
                  <a:moveTo>
                    <a:pt x="37" y="19"/>
                  </a:moveTo>
                  <a:lnTo>
                    <a:pt x="37" y="19"/>
                  </a:lnTo>
                  <a:lnTo>
                    <a:pt x="37" y="15"/>
                  </a:lnTo>
                  <a:cubicBezTo>
                    <a:pt x="38" y="16"/>
                    <a:pt x="38" y="17"/>
                    <a:pt x="39" y="17"/>
                  </a:cubicBezTo>
                  <a:cubicBezTo>
                    <a:pt x="38" y="18"/>
                    <a:pt x="38" y="18"/>
                    <a:pt x="37" y="19"/>
                  </a:cubicBezTo>
                  <a:close/>
                  <a:moveTo>
                    <a:pt x="37" y="10"/>
                  </a:moveTo>
                  <a:lnTo>
                    <a:pt x="37" y="10"/>
                  </a:lnTo>
                  <a:lnTo>
                    <a:pt x="37" y="6"/>
                  </a:lnTo>
                  <a:cubicBezTo>
                    <a:pt x="38" y="7"/>
                    <a:pt x="38" y="8"/>
                    <a:pt x="39" y="8"/>
                  </a:cubicBezTo>
                  <a:cubicBezTo>
                    <a:pt x="38" y="9"/>
                    <a:pt x="38" y="9"/>
                    <a:pt x="37" y="10"/>
                  </a:cubicBezTo>
                  <a:close/>
                  <a:moveTo>
                    <a:pt x="46" y="6"/>
                  </a:moveTo>
                  <a:lnTo>
                    <a:pt x="46" y="6"/>
                  </a:lnTo>
                  <a:lnTo>
                    <a:pt x="46" y="10"/>
                  </a:lnTo>
                  <a:cubicBezTo>
                    <a:pt x="45" y="9"/>
                    <a:pt x="45" y="9"/>
                    <a:pt x="44" y="8"/>
                  </a:cubicBezTo>
                  <a:cubicBezTo>
                    <a:pt x="45" y="8"/>
                    <a:pt x="45" y="7"/>
                    <a:pt x="46" y="6"/>
                  </a:cubicBezTo>
                  <a:close/>
                  <a:moveTo>
                    <a:pt x="46" y="15"/>
                  </a:moveTo>
                  <a:lnTo>
                    <a:pt x="46" y="15"/>
                  </a:lnTo>
                  <a:lnTo>
                    <a:pt x="46" y="20"/>
                  </a:lnTo>
                  <a:cubicBezTo>
                    <a:pt x="45" y="19"/>
                    <a:pt x="45" y="18"/>
                    <a:pt x="44" y="17"/>
                  </a:cubicBezTo>
                  <a:cubicBezTo>
                    <a:pt x="45" y="17"/>
                    <a:pt x="45" y="16"/>
                    <a:pt x="46" y="15"/>
                  </a:cubicBezTo>
                  <a:close/>
                  <a:moveTo>
                    <a:pt x="46" y="24"/>
                  </a:moveTo>
                  <a:lnTo>
                    <a:pt x="46" y="24"/>
                  </a:lnTo>
                  <a:lnTo>
                    <a:pt x="46" y="29"/>
                  </a:lnTo>
                  <a:cubicBezTo>
                    <a:pt x="46" y="28"/>
                    <a:pt x="45" y="27"/>
                    <a:pt x="44" y="26"/>
                  </a:cubicBezTo>
                  <a:cubicBezTo>
                    <a:pt x="45" y="26"/>
                    <a:pt x="46" y="25"/>
                    <a:pt x="46" y="24"/>
                  </a:cubicBezTo>
                  <a:close/>
                  <a:moveTo>
                    <a:pt x="0" y="42"/>
                  </a:moveTo>
                  <a:lnTo>
                    <a:pt x="0" y="42"/>
                  </a:lnTo>
                  <a:cubicBezTo>
                    <a:pt x="0" y="41"/>
                    <a:pt x="1" y="41"/>
                    <a:pt x="1" y="40"/>
                  </a:cubicBezTo>
                  <a:cubicBezTo>
                    <a:pt x="2" y="39"/>
                    <a:pt x="3" y="39"/>
                    <a:pt x="4" y="39"/>
                  </a:cubicBezTo>
                  <a:cubicBezTo>
                    <a:pt x="6" y="39"/>
                    <a:pt x="8" y="41"/>
                    <a:pt x="8" y="43"/>
                  </a:cubicBezTo>
                  <a:cubicBezTo>
                    <a:pt x="8" y="45"/>
                    <a:pt x="6" y="46"/>
                    <a:pt x="4" y="46"/>
                  </a:cubicBezTo>
                  <a:cubicBezTo>
                    <a:pt x="2" y="46"/>
                    <a:pt x="0" y="45"/>
                    <a:pt x="0" y="43"/>
                  </a:cubicBezTo>
                  <a:cubicBezTo>
                    <a:pt x="0" y="43"/>
                    <a:pt x="0" y="42"/>
                    <a:pt x="0" y="42"/>
                  </a:cubicBezTo>
                  <a:close/>
                  <a:moveTo>
                    <a:pt x="6" y="42"/>
                  </a:moveTo>
                  <a:lnTo>
                    <a:pt x="6" y="42"/>
                  </a:lnTo>
                  <a:cubicBezTo>
                    <a:pt x="6" y="44"/>
                    <a:pt x="5" y="45"/>
                    <a:pt x="4" y="45"/>
                  </a:cubicBezTo>
                  <a:cubicBezTo>
                    <a:pt x="6" y="45"/>
                    <a:pt x="7" y="44"/>
                    <a:pt x="6" y="42"/>
                  </a:cubicBezTo>
                  <a:close/>
                  <a:moveTo>
                    <a:pt x="80" y="39"/>
                  </a:moveTo>
                  <a:lnTo>
                    <a:pt x="80" y="39"/>
                  </a:lnTo>
                  <a:cubicBezTo>
                    <a:pt x="81" y="40"/>
                    <a:pt x="81" y="42"/>
                    <a:pt x="81" y="43"/>
                  </a:cubicBezTo>
                  <a:cubicBezTo>
                    <a:pt x="81" y="43"/>
                    <a:pt x="81" y="44"/>
                    <a:pt x="81" y="44"/>
                  </a:cubicBezTo>
                  <a:cubicBezTo>
                    <a:pt x="81" y="45"/>
                    <a:pt x="79" y="46"/>
                    <a:pt x="78" y="46"/>
                  </a:cubicBezTo>
                  <a:cubicBezTo>
                    <a:pt x="76" y="46"/>
                    <a:pt x="74" y="45"/>
                    <a:pt x="74" y="43"/>
                  </a:cubicBezTo>
                  <a:cubicBezTo>
                    <a:pt x="74" y="41"/>
                    <a:pt x="76" y="39"/>
                    <a:pt x="78" y="39"/>
                  </a:cubicBezTo>
                  <a:cubicBezTo>
                    <a:pt x="79" y="39"/>
                    <a:pt x="79" y="39"/>
                    <a:pt x="80" y="39"/>
                  </a:cubicBezTo>
                  <a:close/>
                  <a:moveTo>
                    <a:pt x="80" y="42"/>
                  </a:moveTo>
                  <a:lnTo>
                    <a:pt x="80" y="42"/>
                  </a:lnTo>
                  <a:cubicBezTo>
                    <a:pt x="80" y="44"/>
                    <a:pt x="79" y="45"/>
                    <a:pt x="78" y="45"/>
                  </a:cubicBezTo>
                  <a:cubicBezTo>
                    <a:pt x="80" y="45"/>
                    <a:pt x="81" y="44"/>
                    <a:pt x="80" y="42"/>
                  </a:cubicBezTo>
                  <a:close/>
                  <a:moveTo>
                    <a:pt x="44" y="31"/>
                  </a:moveTo>
                  <a:lnTo>
                    <a:pt x="44" y="31"/>
                  </a:lnTo>
                  <a:cubicBezTo>
                    <a:pt x="43" y="32"/>
                    <a:pt x="43" y="33"/>
                    <a:pt x="42" y="34"/>
                  </a:cubicBezTo>
                  <a:cubicBezTo>
                    <a:pt x="44" y="34"/>
                    <a:pt x="44" y="32"/>
                    <a:pt x="44" y="31"/>
                  </a:cubicBezTo>
                  <a:close/>
                  <a:moveTo>
                    <a:pt x="41" y="27"/>
                  </a:moveTo>
                  <a:lnTo>
                    <a:pt x="41" y="27"/>
                  </a:lnTo>
                  <a:cubicBezTo>
                    <a:pt x="44" y="27"/>
                    <a:pt x="45" y="29"/>
                    <a:pt x="45" y="31"/>
                  </a:cubicBezTo>
                  <a:cubicBezTo>
                    <a:pt x="45" y="33"/>
                    <a:pt x="44" y="35"/>
                    <a:pt x="41" y="35"/>
                  </a:cubicBezTo>
                  <a:cubicBezTo>
                    <a:pt x="39" y="35"/>
                    <a:pt x="38" y="33"/>
                    <a:pt x="38" y="31"/>
                  </a:cubicBezTo>
                  <a:cubicBezTo>
                    <a:pt x="38" y="29"/>
                    <a:pt x="39" y="27"/>
                    <a:pt x="41" y="27"/>
                  </a:cubicBezTo>
                  <a:close/>
                  <a:moveTo>
                    <a:pt x="44" y="22"/>
                  </a:moveTo>
                  <a:lnTo>
                    <a:pt x="44" y="22"/>
                  </a:lnTo>
                  <a:cubicBezTo>
                    <a:pt x="43" y="23"/>
                    <a:pt x="43" y="24"/>
                    <a:pt x="42" y="24"/>
                  </a:cubicBezTo>
                  <a:cubicBezTo>
                    <a:pt x="44" y="25"/>
                    <a:pt x="44" y="23"/>
                    <a:pt x="44" y="22"/>
                  </a:cubicBezTo>
                  <a:close/>
                  <a:moveTo>
                    <a:pt x="41" y="18"/>
                  </a:moveTo>
                  <a:lnTo>
                    <a:pt x="41" y="18"/>
                  </a:lnTo>
                  <a:cubicBezTo>
                    <a:pt x="44" y="18"/>
                    <a:pt x="45" y="20"/>
                    <a:pt x="45" y="22"/>
                  </a:cubicBezTo>
                  <a:cubicBezTo>
                    <a:pt x="45" y="24"/>
                    <a:pt x="44" y="26"/>
                    <a:pt x="41" y="26"/>
                  </a:cubicBezTo>
                  <a:cubicBezTo>
                    <a:pt x="39" y="26"/>
                    <a:pt x="38" y="24"/>
                    <a:pt x="38" y="22"/>
                  </a:cubicBezTo>
                  <a:cubicBezTo>
                    <a:pt x="38" y="20"/>
                    <a:pt x="39" y="18"/>
                    <a:pt x="41" y="18"/>
                  </a:cubicBezTo>
                  <a:close/>
                  <a:moveTo>
                    <a:pt x="44" y="13"/>
                  </a:moveTo>
                  <a:lnTo>
                    <a:pt x="44" y="13"/>
                  </a:lnTo>
                  <a:cubicBezTo>
                    <a:pt x="43" y="14"/>
                    <a:pt x="43" y="15"/>
                    <a:pt x="42" y="15"/>
                  </a:cubicBezTo>
                  <a:cubicBezTo>
                    <a:pt x="44" y="15"/>
                    <a:pt x="44" y="14"/>
                    <a:pt x="44" y="13"/>
                  </a:cubicBezTo>
                  <a:close/>
                  <a:moveTo>
                    <a:pt x="41" y="9"/>
                  </a:moveTo>
                  <a:lnTo>
                    <a:pt x="41" y="9"/>
                  </a:lnTo>
                  <a:cubicBezTo>
                    <a:pt x="44" y="9"/>
                    <a:pt x="45" y="11"/>
                    <a:pt x="45" y="13"/>
                  </a:cubicBezTo>
                  <a:cubicBezTo>
                    <a:pt x="45" y="15"/>
                    <a:pt x="44" y="17"/>
                    <a:pt x="41" y="17"/>
                  </a:cubicBezTo>
                  <a:cubicBezTo>
                    <a:pt x="39" y="17"/>
                    <a:pt x="38" y="15"/>
                    <a:pt x="38" y="13"/>
                  </a:cubicBezTo>
                  <a:cubicBezTo>
                    <a:pt x="38" y="11"/>
                    <a:pt x="39" y="9"/>
                    <a:pt x="41" y="9"/>
                  </a:cubicBezTo>
                  <a:close/>
                  <a:moveTo>
                    <a:pt x="44" y="3"/>
                  </a:moveTo>
                  <a:lnTo>
                    <a:pt x="44" y="3"/>
                  </a:lnTo>
                  <a:cubicBezTo>
                    <a:pt x="43" y="5"/>
                    <a:pt x="43" y="6"/>
                    <a:pt x="42" y="6"/>
                  </a:cubicBezTo>
                  <a:cubicBezTo>
                    <a:pt x="44" y="6"/>
                    <a:pt x="44" y="5"/>
                    <a:pt x="44" y="3"/>
                  </a:cubicBezTo>
                  <a:close/>
                  <a:moveTo>
                    <a:pt x="41" y="0"/>
                  </a:moveTo>
                  <a:lnTo>
                    <a:pt x="41" y="0"/>
                  </a:lnTo>
                  <a:cubicBezTo>
                    <a:pt x="44" y="0"/>
                    <a:pt x="45" y="2"/>
                    <a:pt x="45" y="4"/>
                  </a:cubicBezTo>
                  <a:cubicBezTo>
                    <a:pt x="45" y="6"/>
                    <a:pt x="44" y="7"/>
                    <a:pt x="41" y="7"/>
                  </a:cubicBezTo>
                  <a:cubicBezTo>
                    <a:pt x="39" y="7"/>
                    <a:pt x="38" y="6"/>
                    <a:pt x="38" y="4"/>
                  </a:cubicBezTo>
                  <a:cubicBezTo>
                    <a:pt x="38" y="2"/>
                    <a:pt x="39" y="0"/>
                    <a:pt x="41" y="0"/>
                  </a:cubicBezTo>
                  <a:close/>
                  <a:moveTo>
                    <a:pt x="34" y="41"/>
                  </a:moveTo>
                  <a:lnTo>
                    <a:pt x="34" y="41"/>
                  </a:lnTo>
                  <a:cubicBezTo>
                    <a:pt x="34" y="42"/>
                    <a:pt x="33" y="43"/>
                    <a:pt x="32" y="43"/>
                  </a:cubicBezTo>
                  <a:cubicBezTo>
                    <a:pt x="34" y="43"/>
                    <a:pt x="34" y="42"/>
                    <a:pt x="34" y="41"/>
                  </a:cubicBezTo>
                  <a:close/>
                  <a:moveTo>
                    <a:pt x="32" y="37"/>
                  </a:moveTo>
                  <a:lnTo>
                    <a:pt x="32" y="37"/>
                  </a:lnTo>
                  <a:cubicBezTo>
                    <a:pt x="34" y="37"/>
                    <a:pt x="35" y="39"/>
                    <a:pt x="35" y="41"/>
                  </a:cubicBezTo>
                  <a:cubicBezTo>
                    <a:pt x="35" y="43"/>
                    <a:pt x="34" y="44"/>
                    <a:pt x="32" y="44"/>
                  </a:cubicBezTo>
                  <a:cubicBezTo>
                    <a:pt x="30" y="44"/>
                    <a:pt x="28" y="43"/>
                    <a:pt x="28" y="41"/>
                  </a:cubicBezTo>
                  <a:cubicBezTo>
                    <a:pt x="28" y="39"/>
                    <a:pt x="30" y="37"/>
                    <a:pt x="32" y="37"/>
                  </a:cubicBezTo>
                  <a:close/>
                  <a:moveTo>
                    <a:pt x="25" y="41"/>
                  </a:moveTo>
                  <a:lnTo>
                    <a:pt x="25" y="41"/>
                  </a:lnTo>
                  <a:cubicBezTo>
                    <a:pt x="24" y="42"/>
                    <a:pt x="24" y="43"/>
                    <a:pt x="23" y="44"/>
                  </a:cubicBezTo>
                  <a:cubicBezTo>
                    <a:pt x="24" y="44"/>
                    <a:pt x="25" y="42"/>
                    <a:pt x="25" y="41"/>
                  </a:cubicBezTo>
                  <a:close/>
                  <a:moveTo>
                    <a:pt x="22" y="37"/>
                  </a:moveTo>
                  <a:lnTo>
                    <a:pt x="22" y="37"/>
                  </a:lnTo>
                  <a:cubicBezTo>
                    <a:pt x="24" y="37"/>
                    <a:pt x="26" y="39"/>
                    <a:pt x="26" y="41"/>
                  </a:cubicBezTo>
                  <a:cubicBezTo>
                    <a:pt x="26" y="43"/>
                    <a:pt x="24" y="45"/>
                    <a:pt x="22" y="45"/>
                  </a:cubicBezTo>
                  <a:cubicBezTo>
                    <a:pt x="20" y="45"/>
                    <a:pt x="19" y="43"/>
                    <a:pt x="19" y="41"/>
                  </a:cubicBezTo>
                  <a:cubicBezTo>
                    <a:pt x="19" y="39"/>
                    <a:pt x="20" y="37"/>
                    <a:pt x="22" y="37"/>
                  </a:cubicBezTo>
                  <a:close/>
                  <a:moveTo>
                    <a:pt x="16" y="42"/>
                  </a:moveTo>
                  <a:lnTo>
                    <a:pt x="16" y="42"/>
                  </a:lnTo>
                  <a:cubicBezTo>
                    <a:pt x="15" y="43"/>
                    <a:pt x="14" y="44"/>
                    <a:pt x="13" y="44"/>
                  </a:cubicBezTo>
                  <a:cubicBezTo>
                    <a:pt x="15" y="44"/>
                    <a:pt x="16" y="43"/>
                    <a:pt x="16" y="42"/>
                  </a:cubicBezTo>
                  <a:close/>
                  <a:moveTo>
                    <a:pt x="13" y="38"/>
                  </a:moveTo>
                  <a:lnTo>
                    <a:pt x="13" y="38"/>
                  </a:lnTo>
                  <a:cubicBezTo>
                    <a:pt x="15" y="38"/>
                    <a:pt x="17" y="40"/>
                    <a:pt x="17" y="42"/>
                  </a:cubicBezTo>
                  <a:cubicBezTo>
                    <a:pt x="17" y="44"/>
                    <a:pt x="15" y="45"/>
                    <a:pt x="13" y="45"/>
                  </a:cubicBezTo>
                  <a:cubicBezTo>
                    <a:pt x="11" y="45"/>
                    <a:pt x="9" y="44"/>
                    <a:pt x="9" y="42"/>
                  </a:cubicBezTo>
                  <a:cubicBezTo>
                    <a:pt x="9" y="40"/>
                    <a:pt x="11" y="38"/>
                    <a:pt x="13" y="38"/>
                  </a:cubicBezTo>
                  <a:close/>
                  <a:moveTo>
                    <a:pt x="71" y="42"/>
                  </a:moveTo>
                  <a:lnTo>
                    <a:pt x="71" y="42"/>
                  </a:lnTo>
                  <a:cubicBezTo>
                    <a:pt x="70" y="43"/>
                    <a:pt x="70" y="44"/>
                    <a:pt x="69" y="44"/>
                  </a:cubicBezTo>
                  <a:cubicBezTo>
                    <a:pt x="71" y="45"/>
                    <a:pt x="71" y="43"/>
                    <a:pt x="71" y="42"/>
                  </a:cubicBezTo>
                  <a:close/>
                  <a:moveTo>
                    <a:pt x="69" y="38"/>
                  </a:moveTo>
                  <a:lnTo>
                    <a:pt x="69" y="38"/>
                  </a:lnTo>
                  <a:cubicBezTo>
                    <a:pt x="71" y="38"/>
                    <a:pt x="72" y="40"/>
                    <a:pt x="72" y="42"/>
                  </a:cubicBezTo>
                  <a:cubicBezTo>
                    <a:pt x="72" y="44"/>
                    <a:pt x="71" y="46"/>
                    <a:pt x="69" y="46"/>
                  </a:cubicBezTo>
                  <a:cubicBezTo>
                    <a:pt x="66" y="46"/>
                    <a:pt x="65" y="44"/>
                    <a:pt x="65" y="42"/>
                  </a:cubicBezTo>
                  <a:cubicBezTo>
                    <a:pt x="65" y="40"/>
                    <a:pt x="66" y="38"/>
                    <a:pt x="69" y="38"/>
                  </a:cubicBezTo>
                  <a:close/>
                  <a:moveTo>
                    <a:pt x="62" y="41"/>
                  </a:moveTo>
                  <a:lnTo>
                    <a:pt x="62" y="41"/>
                  </a:lnTo>
                  <a:cubicBezTo>
                    <a:pt x="61" y="42"/>
                    <a:pt x="61" y="43"/>
                    <a:pt x="59" y="44"/>
                  </a:cubicBezTo>
                  <a:cubicBezTo>
                    <a:pt x="61" y="44"/>
                    <a:pt x="62" y="42"/>
                    <a:pt x="62" y="41"/>
                  </a:cubicBezTo>
                  <a:close/>
                  <a:moveTo>
                    <a:pt x="59" y="37"/>
                  </a:moveTo>
                  <a:lnTo>
                    <a:pt x="59" y="37"/>
                  </a:lnTo>
                  <a:cubicBezTo>
                    <a:pt x="61" y="37"/>
                    <a:pt x="63" y="39"/>
                    <a:pt x="63" y="41"/>
                  </a:cubicBezTo>
                  <a:cubicBezTo>
                    <a:pt x="63" y="43"/>
                    <a:pt x="61" y="45"/>
                    <a:pt x="59" y="45"/>
                  </a:cubicBezTo>
                  <a:cubicBezTo>
                    <a:pt x="57" y="45"/>
                    <a:pt x="56" y="43"/>
                    <a:pt x="56" y="41"/>
                  </a:cubicBezTo>
                  <a:cubicBezTo>
                    <a:pt x="56" y="39"/>
                    <a:pt x="57" y="37"/>
                    <a:pt x="59" y="37"/>
                  </a:cubicBezTo>
                  <a:close/>
                  <a:moveTo>
                    <a:pt x="53" y="40"/>
                  </a:moveTo>
                  <a:lnTo>
                    <a:pt x="53" y="40"/>
                  </a:lnTo>
                  <a:cubicBezTo>
                    <a:pt x="52" y="42"/>
                    <a:pt x="51" y="42"/>
                    <a:pt x="50" y="43"/>
                  </a:cubicBezTo>
                  <a:cubicBezTo>
                    <a:pt x="52" y="43"/>
                    <a:pt x="53" y="42"/>
                    <a:pt x="53" y="40"/>
                  </a:cubicBezTo>
                  <a:close/>
                  <a:moveTo>
                    <a:pt x="50" y="37"/>
                  </a:moveTo>
                  <a:lnTo>
                    <a:pt x="50" y="37"/>
                  </a:lnTo>
                  <a:cubicBezTo>
                    <a:pt x="52" y="37"/>
                    <a:pt x="54" y="38"/>
                    <a:pt x="54" y="41"/>
                  </a:cubicBezTo>
                  <a:cubicBezTo>
                    <a:pt x="54" y="43"/>
                    <a:pt x="52" y="44"/>
                    <a:pt x="50" y="44"/>
                  </a:cubicBezTo>
                  <a:cubicBezTo>
                    <a:pt x="48" y="44"/>
                    <a:pt x="46" y="43"/>
                    <a:pt x="46" y="41"/>
                  </a:cubicBezTo>
                  <a:cubicBezTo>
                    <a:pt x="46" y="38"/>
                    <a:pt x="48" y="37"/>
                    <a:pt x="50" y="37"/>
                  </a:cubicBezTo>
                  <a:close/>
                  <a:moveTo>
                    <a:pt x="43" y="40"/>
                  </a:moveTo>
                  <a:lnTo>
                    <a:pt x="43" y="40"/>
                  </a:lnTo>
                  <a:cubicBezTo>
                    <a:pt x="43" y="41"/>
                    <a:pt x="42" y="42"/>
                    <a:pt x="41" y="43"/>
                  </a:cubicBezTo>
                  <a:cubicBezTo>
                    <a:pt x="43" y="43"/>
                    <a:pt x="44" y="41"/>
                    <a:pt x="43" y="40"/>
                  </a:cubicBezTo>
                  <a:close/>
                  <a:moveTo>
                    <a:pt x="41" y="36"/>
                  </a:moveTo>
                  <a:lnTo>
                    <a:pt x="41" y="36"/>
                  </a:lnTo>
                  <a:cubicBezTo>
                    <a:pt x="43" y="36"/>
                    <a:pt x="45" y="38"/>
                    <a:pt x="45" y="40"/>
                  </a:cubicBezTo>
                  <a:cubicBezTo>
                    <a:pt x="45" y="42"/>
                    <a:pt x="43" y="44"/>
                    <a:pt x="41" y="44"/>
                  </a:cubicBezTo>
                  <a:cubicBezTo>
                    <a:pt x="39" y="44"/>
                    <a:pt x="37" y="42"/>
                    <a:pt x="37" y="40"/>
                  </a:cubicBezTo>
                  <a:cubicBezTo>
                    <a:pt x="37" y="38"/>
                    <a:pt x="39" y="36"/>
                    <a:pt x="41" y="36"/>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547" name="Freeform 1520"/>
            <p:cNvSpPr>
              <a:spLocks/>
            </p:cNvSpPr>
            <p:nvPr userDrawn="1"/>
          </p:nvSpPr>
          <p:spPr bwMode="auto">
            <a:xfrm>
              <a:off x="419" y="363"/>
              <a:ext cx="9" cy="9"/>
            </a:xfrm>
            <a:custGeom>
              <a:avLst/>
              <a:gdLst>
                <a:gd name="T0" fmla="*/ 13 w 20"/>
                <a:gd name="T1" fmla="*/ 4 h 21"/>
                <a:gd name="T2" fmla="*/ 13 w 20"/>
                <a:gd name="T3" fmla="*/ 4 h 21"/>
                <a:gd name="T4" fmla="*/ 12 w 20"/>
                <a:gd name="T5" fmla="*/ 7 h 21"/>
                <a:gd name="T6" fmla="*/ 20 w 20"/>
                <a:gd name="T7" fmla="*/ 5 h 21"/>
                <a:gd name="T8" fmla="*/ 20 w 20"/>
                <a:gd name="T9" fmla="*/ 15 h 21"/>
                <a:gd name="T10" fmla="*/ 14 w 20"/>
                <a:gd name="T11" fmla="*/ 12 h 21"/>
                <a:gd name="T12" fmla="*/ 15 w 20"/>
                <a:gd name="T13" fmla="*/ 21 h 21"/>
                <a:gd name="T14" fmla="*/ 5 w 20"/>
                <a:gd name="T15" fmla="*/ 21 h 21"/>
                <a:gd name="T16" fmla="*/ 9 w 20"/>
                <a:gd name="T17" fmla="*/ 14 h 21"/>
                <a:gd name="T18" fmla="*/ 0 w 20"/>
                <a:gd name="T19" fmla="*/ 15 h 21"/>
                <a:gd name="T20" fmla="*/ 0 w 20"/>
                <a:gd name="T21" fmla="*/ 5 h 21"/>
                <a:gd name="T22" fmla="*/ 7 w 20"/>
                <a:gd name="T23" fmla="*/ 9 h 21"/>
                <a:gd name="T24" fmla="*/ 5 w 20"/>
                <a:gd name="T25" fmla="*/ 0 h 21"/>
                <a:gd name="T26" fmla="*/ 15 w 20"/>
                <a:gd name="T27" fmla="*/ 0 h 21"/>
                <a:gd name="T28" fmla="*/ 13 w 20"/>
                <a:gd name="T29" fmla="*/ 4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 h="21">
                  <a:moveTo>
                    <a:pt x="13" y="4"/>
                  </a:moveTo>
                  <a:lnTo>
                    <a:pt x="13" y="4"/>
                  </a:lnTo>
                  <a:cubicBezTo>
                    <a:pt x="12" y="5"/>
                    <a:pt x="12" y="6"/>
                    <a:pt x="12" y="7"/>
                  </a:cubicBezTo>
                  <a:cubicBezTo>
                    <a:pt x="13" y="11"/>
                    <a:pt x="19" y="6"/>
                    <a:pt x="20" y="5"/>
                  </a:cubicBezTo>
                  <a:lnTo>
                    <a:pt x="20" y="15"/>
                  </a:lnTo>
                  <a:cubicBezTo>
                    <a:pt x="19" y="14"/>
                    <a:pt x="16" y="12"/>
                    <a:pt x="14" y="12"/>
                  </a:cubicBezTo>
                  <a:cubicBezTo>
                    <a:pt x="9" y="13"/>
                    <a:pt x="14" y="19"/>
                    <a:pt x="15" y="21"/>
                  </a:cubicBezTo>
                  <a:lnTo>
                    <a:pt x="5" y="21"/>
                  </a:lnTo>
                  <a:cubicBezTo>
                    <a:pt x="6" y="19"/>
                    <a:pt x="9" y="16"/>
                    <a:pt x="9" y="14"/>
                  </a:cubicBezTo>
                  <a:cubicBezTo>
                    <a:pt x="8" y="9"/>
                    <a:pt x="1" y="14"/>
                    <a:pt x="0" y="15"/>
                  </a:cubicBezTo>
                  <a:lnTo>
                    <a:pt x="0" y="5"/>
                  </a:lnTo>
                  <a:cubicBezTo>
                    <a:pt x="1" y="6"/>
                    <a:pt x="5" y="9"/>
                    <a:pt x="7" y="9"/>
                  </a:cubicBezTo>
                  <a:cubicBezTo>
                    <a:pt x="11" y="8"/>
                    <a:pt x="6" y="1"/>
                    <a:pt x="5" y="0"/>
                  </a:cubicBezTo>
                  <a:lnTo>
                    <a:pt x="15" y="0"/>
                  </a:lnTo>
                  <a:cubicBezTo>
                    <a:pt x="14" y="1"/>
                    <a:pt x="13" y="3"/>
                    <a:pt x="13" y="4"/>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548" name="Freeform 1521"/>
            <p:cNvSpPr>
              <a:spLocks/>
            </p:cNvSpPr>
            <p:nvPr userDrawn="1"/>
          </p:nvSpPr>
          <p:spPr bwMode="auto">
            <a:xfrm>
              <a:off x="361" y="388"/>
              <a:ext cx="74" cy="28"/>
            </a:xfrm>
            <a:custGeom>
              <a:avLst/>
              <a:gdLst>
                <a:gd name="T0" fmla="*/ 109 w 164"/>
                <a:gd name="T1" fmla="*/ 25 h 62"/>
                <a:gd name="T2" fmla="*/ 109 w 164"/>
                <a:gd name="T3" fmla="*/ 25 h 62"/>
                <a:gd name="T4" fmla="*/ 127 w 164"/>
                <a:gd name="T5" fmla="*/ 40 h 62"/>
                <a:gd name="T6" fmla="*/ 133 w 164"/>
                <a:gd name="T7" fmla="*/ 29 h 62"/>
                <a:gd name="T8" fmla="*/ 131 w 164"/>
                <a:gd name="T9" fmla="*/ 24 h 62"/>
                <a:gd name="T10" fmla="*/ 139 w 164"/>
                <a:gd name="T11" fmla="*/ 30 h 62"/>
                <a:gd name="T12" fmla="*/ 144 w 164"/>
                <a:gd name="T13" fmla="*/ 41 h 62"/>
                <a:gd name="T14" fmla="*/ 149 w 164"/>
                <a:gd name="T15" fmla="*/ 41 h 62"/>
                <a:gd name="T16" fmla="*/ 152 w 164"/>
                <a:gd name="T17" fmla="*/ 33 h 62"/>
                <a:gd name="T18" fmla="*/ 151 w 164"/>
                <a:gd name="T19" fmla="*/ 26 h 62"/>
                <a:gd name="T20" fmla="*/ 157 w 164"/>
                <a:gd name="T21" fmla="*/ 32 h 62"/>
                <a:gd name="T22" fmla="*/ 163 w 164"/>
                <a:gd name="T23" fmla="*/ 36 h 62"/>
                <a:gd name="T24" fmla="*/ 161 w 164"/>
                <a:gd name="T25" fmla="*/ 45 h 62"/>
                <a:gd name="T26" fmla="*/ 149 w 164"/>
                <a:gd name="T27" fmla="*/ 50 h 62"/>
                <a:gd name="T28" fmla="*/ 142 w 164"/>
                <a:gd name="T29" fmla="*/ 56 h 62"/>
                <a:gd name="T30" fmla="*/ 128 w 164"/>
                <a:gd name="T31" fmla="*/ 56 h 62"/>
                <a:gd name="T32" fmla="*/ 115 w 164"/>
                <a:gd name="T33" fmla="*/ 62 h 62"/>
                <a:gd name="T34" fmla="*/ 103 w 164"/>
                <a:gd name="T35" fmla="*/ 57 h 62"/>
                <a:gd name="T36" fmla="*/ 85 w 164"/>
                <a:gd name="T37" fmla="*/ 47 h 62"/>
                <a:gd name="T38" fmla="*/ 56 w 164"/>
                <a:gd name="T39" fmla="*/ 41 h 62"/>
                <a:gd name="T40" fmla="*/ 30 w 164"/>
                <a:gd name="T41" fmla="*/ 35 h 62"/>
                <a:gd name="T42" fmla="*/ 2 w 164"/>
                <a:gd name="T43" fmla="*/ 31 h 62"/>
                <a:gd name="T44" fmla="*/ 7 w 164"/>
                <a:gd name="T45" fmla="*/ 14 h 62"/>
                <a:gd name="T46" fmla="*/ 8 w 164"/>
                <a:gd name="T47" fmla="*/ 3 h 62"/>
                <a:gd name="T48" fmla="*/ 36 w 164"/>
                <a:gd name="T49" fmla="*/ 0 h 62"/>
                <a:gd name="T50" fmla="*/ 39 w 164"/>
                <a:gd name="T51" fmla="*/ 15 h 62"/>
                <a:gd name="T52" fmla="*/ 56 w 164"/>
                <a:gd name="T53" fmla="*/ 26 h 62"/>
                <a:gd name="T54" fmla="*/ 95 w 164"/>
                <a:gd name="T55" fmla="*/ 34 h 62"/>
                <a:gd name="T56" fmla="*/ 104 w 164"/>
                <a:gd name="T57" fmla="*/ 25 h 62"/>
                <a:gd name="T58" fmla="*/ 109 w 164"/>
                <a:gd name="T59" fmla="*/ 25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4" h="62">
                  <a:moveTo>
                    <a:pt x="109" y="25"/>
                  </a:moveTo>
                  <a:lnTo>
                    <a:pt x="109" y="25"/>
                  </a:lnTo>
                  <a:cubicBezTo>
                    <a:pt x="112" y="31"/>
                    <a:pt x="118" y="40"/>
                    <a:pt x="127" y="40"/>
                  </a:cubicBezTo>
                  <a:cubicBezTo>
                    <a:pt x="126" y="35"/>
                    <a:pt x="128" y="31"/>
                    <a:pt x="133" y="29"/>
                  </a:cubicBezTo>
                  <a:cubicBezTo>
                    <a:pt x="133" y="28"/>
                    <a:pt x="133" y="25"/>
                    <a:pt x="131" y="24"/>
                  </a:cubicBezTo>
                  <a:cubicBezTo>
                    <a:pt x="136" y="23"/>
                    <a:pt x="138" y="26"/>
                    <a:pt x="139" y="30"/>
                  </a:cubicBezTo>
                  <a:cubicBezTo>
                    <a:pt x="145" y="31"/>
                    <a:pt x="146" y="37"/>
                    <a:pt x="144" y="41"/>
                  </a:cubicBezTo>
                  <a:cubicBezTo>
                    <a:pt x="146" y="42"/>
                    <a:pt x="149" y="41"/>
                    <a:pt x="149" y="41"/>
                  </a:cubicBezTo>
                  <a:cubicBezTo>
                    <a:pt x="147" y="36"/>
                    <a:pt x="150" y="34"/>
                    <a:pt x="152" y="33"/>
                  </a:cubicBezTo>
                  <a:cubicBezTo>
                    <a:pt x="153" y="30"/>
                    <a:pt x="152" y="28"/>
                    <a:pt x="151" y="26"/>
                  </a:cubicBezTo>
                  <a:cubicBezTo>
                    <a:pt x="156" y="26"/>
                    <a:pt x="157" y="31"/>
                    <a:pt x="157" y="32"/>
                  </a:cubicBezTo>
                  <a:cubicBezTo>
                    <a:pt x="160" y="33"/>
                    <a:pt x="161" y="33"/>
                    <a:pt x="163" y="36"/>
                  </a:cubicBezTo>
                  <a:cubicBezTo>
                    <a:pt x="164" y="37"/>
                    <a:pt x="164" y="43"/>
                    <a:pt x="161" y="45"/>
                  </a:cubicBezTo>
                  <a:cubicBezTo>
                    <a:pt x="158" y="47"/>
                    <a:pt x="153" y="47"/>
                    <a:pt x="149" y="50"/>
                  </a:cubicBezTo>
                  <a:cubicBezTo>
                    <a:pt x="147" y="51"/>
                    <a:pt x="146" y="55"/>
                    <a:pt x="142" y="56"/>
                  </a:cubicBezTo>
                  <a:cubicBezTo>
                    <a:pt x="138" y="57"/>
                    <a:pt x="133" y="55"/>
                    <a:pt x="128" y="56"/>
                  </a:cubicBezTo>
                  <a:cubicBezTo>
                    <a:pt x="122" y="58"/>
                    <a:pt x="120" y="62"/>
                    <a:pt x="115" y="62"/>
                  </a:cubicBezTo>
                  <a:cubicBezTo>
                    <a:pt x="110" y="62"/>
                    <a:pt x="111" y="58"/>
                    <a:pt x="103" y="57"/>
                  </a:cubicBezTo>
                  <a:cubicBezTo>
                    <a:pt x="97" y="54"/>
                    <a:pt x="91" y="49"/>
                    <a:pt x="85" y="47"/>
                  </a:cubicBezTo>
                  <a:cubicBezTo>
                    <a:pt x="76" y="44"/>
                    <a:pt x="66" y="43"/>
                    <a:pt x="56" y="41"/>
                  </a:cubicBezTo>
                  <a:cubicBezTo>
                    <a:pt x="47" y="40"/>
                    <a:pt x="39" y="36"/>
                    <a:pt x="30" y="35"/>
                  </a:cubicBezTo>
                  <a:cubicBezTo>
                    <a:pt x="24" y="34"/>
                    <a:pt x="5" y="35"/>
                    <a:pt x="2" y="31"/>
                  </a:cubicBezTo>
                  <a:cubicBezTo>
                    <a:pt x="0" y="27"/>
                    <a:pt x="6" y="25"/>
                    <a:pt x="7" y="14"/>
                  </a:cubicBezTo>
                  <a:cubicBezTo>
                    <a:pt x="7" y="12"/>
                    <a:pt x="8" y="4"/>
                    <a:pt x="8" y="3"/>
                  </a:cubicBezTo>
                  <a:cubicBezTo>
                    <a:pt x="8" y="3"/>
                    <a:pt x="34" y="0"/>
                    <a:pt x="36" y="0"/>
                  </a:cubicBezTo>
                  <a:cubicBezTo>
                    <a:pt x="36" y="7"/>
                    <a:pt x="38" y="13"/>
                    <a:pt x="39" y="15"/>
                  </a:cubicBezTo>
                  <a:cubicBezTo>
                    <a:pt x="43" y="21"/>
                    <a:pt x="50" y="23"/>
                    <a:pt x="56" y="26"/>
                  </a:cubicBezTo>
                  <a:cubicBezTo>
                    <a:pt x="69" y="30"/>
                    <a:pt x="82" y="35"/>
                    <a:pt x="95" y="34"/>
                  </a:cubicBezTo>
                  <a:cubicBezTo>
                    <a:pt x="96" y="34"/>
                    <a:pt x="103" y="30"/>
                    <a:pt x="104" y="25"/>
                  </a:cubicBezTo>
                  <a:cubicBezTo>
                    <a:pt x="105" y="23"/>
                    <a:pt x="108" y="23"/>
                    <a:pt x="109" y="25"/>
                  </a:cubicBez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549" name="Freeform 1522"/>
            <p:cNvSpPr>
              <a:spLocks/>
            </p:cNvSpPr>
            <p:nvPr userDrawn="1"/>
          </p:nvSpPr>
          <p:spPr bwMode="auto">
            <a:xfrm>
              <a:off x="363" y="388"/>
              <a:ext cx="62" cy="27"/>
            </a:xfrm>
            <a:custGeom>
              <a:avLst/>
              <a:gdLst>
                <a:gd name="T0" fmla="*/ 29 w 138"/>
                <a:gd name="T1" fmla="*/ 0 h 59"/>
                <a:gd name="T2" fmla="*/ 29 w 138"/>
                <a:gd name="T3" fmla="*/ 0 h 59"/>
                <a:gd name="T4" fmla="*/ 32 w 138"/>
                <a:gd name="T5" fmla="*/ 16 h 59"/>
                <a:gd name="T6" fmla="*/ 35 w 138"/>
                <a:gd name="T7" fmla="*/ 20 h 59"/>
                <a:gd name="T8" fmla="*/ 35 w 138"/>
                <a:gd name="T9" fmla="*/ 24 h 59"/>
                <a:gd name="T10" fmla="*/ 40 w 138"/>
                <a:gd name="T11" fmla="*/ 22 h 59"/>
                <a:gd name="T12" fmla="*/ 39 w 138"/>
                <a:gd name="T13" fmla="*/ 26 h 59"/>
                <a:gd name="T14" fmla="*/ 46 w 138"/>
                <a:gd name="T15" fmla="*/ 25 h 59"/>
                <a:gd name="T16" fmla="*/ 45 w 138"/>
                <a:gd name="T17" fmla="*/ 28 h 59"/>
                <a:gd name="T18" fmla="*/ 50 w 138"/>
                <a:gd name="T19" fmla="*/ 28 h 59"/>
                <a:gd name="T20" fmla="*/ 53 w 138"/>
                <a:gd name="T21" fmla="*/ 28 h 59"/>
                <a:gd name="T22" fmla="*/ 73 w 138"/>
                <a:gd name="T23" fmla="*/ 34 h 59"/>
                <a:gd name="T24" fmla="*/ 102 w 138"/>
                <a:gd name="T25" fmla="*/ 27 h 59"/>
                <a:gd name="T26" fmla="*/ 106 w 138"/>
                <a:gd name="T27" fmla="*/ 31 h 59"/>
                <a:gd name="T28" fmla="*/ 102 w 138"/>
                <a:gd name="T29" fmla="*/ 32 h 59"/>
                <a:gd name="T30" fmla="*/ 108 w 138"/>
                <a:gd name="T31" fmla="*/ 38 h 59"/>
                <a:gd name="T32" fmla="*/ 103 w 138"/>
                <a:gd name="T33" fmla="*/ 37 h 59"/>
                <a:gd name="T34" fmla="*/ 107 w 138"/>
                <a:gd name="T35" fmla="*/ 39 h 59"/>
                <a:gd name="T36" fmla="*/ 103 w 138"/>
                <a:gd name="T37" fmla="*/ 39 h 59"/>
                <a:gd name="T38" fmla="*/ 104 w 138"/>
                <a:gd name="T39" fmla="*/ 42 h 59"/>
                <a:gd name="T40" fmla="*/ 120 w 138"/>
                <a:gd name="T41" fmla="*/ 43 h 59"/>
                <a:gd name="T42" fmla="*/ 108 w 138"/>
                <a:gd name="T43" fmla="*/ 47 h 59"/>
                <a:gd name="T44" fmla="*/ 110 w 138"/>
                <a:gd name="T45" fmla="*/ 50 h 59"/>
                <a:gd name="T46" fmla="*/ 112 w 138"/>
                <a:gd name="T47" fmla="*/ 50 h 59"/>
                <a:gd name="T48" fmla="*/ 115 w 138"/>
                <a:gd name="T49" fmla="*/ 53 h 59"/>
                <a:gd name="T50" fmla="*/ 116 w 138"/>
                <a:gd name="T51" fmla="*/ 49 h 59"/>
                <a:gd name="T52" fmla="*/ 119 w 138"/>
                <a:gd name="T53" fmla="*/ 52 h 59"/>
                <a:gd name="T54" fmla="*/ 120 w 138"/>
                <a:gd name="T55" fmla="*/ 47 h 59"/>
                <a:gd name="T56" fmla="*/ 122 w 138"/>
                <a:gd name="T57" fmla="*/ 50 h 59"/>
                <a:gd name="T58" fmla="*/ 123 w 138"/>
                <a:gd name="T59" fmla="*/ 44 h 59"/>
                <a:gd name="T60" fmla="*/ 125 w 138"/>
                <a:gd name="T61" fmla="*/ 46 h 59"/>
                <a:gd name="T62" fmla="*/ 124 w 138"/>
                <a:gd name="T63" fmla="*/ 42 h 59"/>
                <a:gd name="T64" fmla="*/ 127 w 138"/>
                <a:gd name="T65" fmla="*/ 43 h 59"/>
                <a:gd name="T66" fmla="*/ 128 w 138"/>
                <a:gd name="T67" fmla="*/ 32 h 59"/>
                <a:gd name="T68" fmla="*/ 138 w 138"/>
                <a:gd name="T69" fmla="*/ 35 h 59"/>
                <a:gd name="T70" fmla="*/ 136 w 138"/>
                <a:gd name="T71" fmla="*/ 41 h 59"/>
                <a:gd name="T72" fmla="*/ 131 w 138"/>
                <a:gd name="T73" fmla="*/ 45 h 59"/>
                <a:gd name="T74" fmla="*/ 114 w 138"/>
                <a:gd name="T75" fmla="*/ 58 h 59"/>
                <a:gd name="T76" fmla="*/ 102 w 138"/>
                <a:gd name="T77" fmla="*/ 54 h 59"/>
                <a:gd name="T78" fmla="*/ 84 w 138"/>
                <a:gd name="T79" fmla="*/ 44 h 59"/>
                <a:gd name="T80" fmla="*/ 67 w 138"/>
                <a:gd name="T81" fmla="*/ 39 h 59"/>
                <a:gd name="T82" fmla="*/ 64 w 138"/>
                <a:gd name="T83" fmla="*/ 37 h 59"/>
                <a:gd name="T84" fmla="*/ 63 w 138"/>
                <a:gd name="T85" fmla="*/ 39 h 59"/>
                <a:gd name="T86" fmla="*/ 59 w 138"/>
                <a:gd name="T87" fmla="*/ 36 h 59"/>
                <a:gd name="T88" fmla="*/ 58 w 138"/>
                <a:gd name="T89" fmla="*/ 38 h 59"/>
                <a:gd name="T90" fmla="*/ 54 w 138"/>
                <a:gd name="T91" fmla="*/ 34 h 59"/>
                <a:gd name="T92" fmla="*/ 53 w 138"/>
                <a:gd name="T93" fmla="*/ 37 h 59"/>
                <a:gd name="T94" fmla="*/ 49 w 138"/>
                <a:gd name="T95" fmla="*/ 33 h 59"/>
                <a:gd name="T96" fmla="*/ 48 w 138"/>
                <a:gd name="T97" fmla="*/ 36 h 59"/>
                <a:gd name="T98" fmla="*/ 44 w 138"/>
                <a:gd name="T99" fmla="*/ 31 h 59"/>
                <a:gd name="T100" fmla="*/ 43 w 138"/>
                <a:gd name="T101" fmla="*/ 35 h 59"/>
                <a:gd name="T102" fmla="*/ 38 w 138"/>
                <a:gd name="T103" fmla="*/ 29 h 59"/>
                <a:gd name="T104" fmla="*/ 37 w 138"/>
                <a:gd name="T105" fmla="*/ 33 h 59"/>
                <a:gd name="T106" fmla="*/ 33 w 138"/>
                <a:gd name="T107" fmla="*/ 27 h 59"/>
                <a:gd name="T108" fmla="*/ 32 w 138"/>
                <a:gd name="T109" fmla="*/ 32 h 59"/>
                <a:gd name="T110" fmla="*/ 29 w 138"/>
                <a:gd name="T111" fmla="*/ 25 h 59"/>
                <a:gd name="T112" fmla="*/ 27 w 138"/>
                <a:gd name="T113" fmla="*/ 31 h 59"/>
                <a:gd name="T114" fmla="*/ 2 w 138"/>
                <a:gd name="T115" fmla="*/ 28 h 59"/>
                <a:gd name="T116" fmla="*/ 7 w 138"/>
                <a:gd name="T117" fmla="*/ 3 h 59"/>
                <a:gd name="T118" fmla="*/ 29 w 138"/>
                <a:gd name="T119" fmla="*/ 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38" h="59">
                  <a:moveTo>
                    <a:pt x="29" y="0"/>
                  </a:moveTo>
                  <a:lnTo>
                    <a:pt x="29" y="0"/>
                  </a:lnTo>
                  <a:cubicBezTo>
                    <a:pt x="30" y="5"/>
                    <a:pt x="28" y="6"/>
                    <a:pt x="32" y="16"/>
                  </a:cubicBezTo>
                  <a:cubicBezTo>
                    <a:pt x="33" y="17"/>
                    <a:pt x="34" y="19"/>
                    <a:pt x="35" y="20"/>
                  </a:cubicBezTo>
                  <a:cubicBezTo>
                    <a:pt x="35" y="20"/>
                    <a:pt x="34" y="23"/>
                    <a:pt x="35" y="24"/>
                  </a:cubicBezTo>
                  <a:cubicBezTo>
                    <a:pt x="35" y="22"/>
                    <a:pt x="37" y="20"/>
                    <a:pt x="40" y="22"/>
                  </a:cubicBezTo>
                  <a:cubicBezTo>
                    <a:pt x="40" y="23"/>
                    <a:pt x="38" y="24"/>
                    <a:pt x="39" y="26"/>
                  </a:cubicBezTo>
                  <a:cubicBezTo>
                    <a:pt x="40" y="25"/>
                    <a:pt x="43" y="22"/>
                    <a:pt x="46" y="25"/>
                  </a:cubicBezTo>
                  <a:cubicBezTo>
                    <a:pt x="45" y="26"/>
                    <a:pt x="45" y="27"/>
                    <a:pt x="45" y="28"/>
                  </a:cubicBezTo>
                  <a:cubicBezTo>
                    <a:pt x="45" y="27"/>
                    <a:pt x="48" y="25"/>
                    <a:pt x="50" y="28"/>
                  </a:cubicBezTo>
                  <a:cubicBezTo>
                    <a:pt x="51" y="28"/>
                    <a:pt x="50" y="27"/>
                    <a:pt x="53" y="28"/>
                  </a:cubicBezTo>
                  <a:cubicBezTo>
                    <a:pt x="55" y="29"/>
                    <a:pt x="70" y="34"/>
                    <a:pt x="73" y="34"/>
                  </a:cubicBezTo>
                  <a:cubicBezTo>
                    <a:pt x="84" y="37"/>
                    <a:pt x="96" y="38"/>
                    <a:pt x="102" y="27"/>
                  </a:cubicBezTo>
                  <a:cubicBezTo>
                    <a:pt x="104" y="28"/>
                    <a:pt x="104" y="29"/>
                    <a:pt x="106" y="31"/>
                  </a:cubicBezTo>
                  <a:cubicBezTo>
                    <a:pt x="107" y="33"/>
                    <a:pt x="103" y="31"/>
                    <a:pt x="102" y="32"/>
                  </a:cubicBezTo>
                  <a:cubicBezTo>
                    <a:pt x="104" y="33"/>
                    <a:pt x="111" y="34"/>
                    <a:pt x="108" y="38"/>
                  </a:cubicBezTo>
                  <a:cubicBezTo>
                    <a:pt x="107" y="37"/>
                    <a:pt x="106" y="35"/>
                    <a:pt x="103" y="37"/>
                  </a:cubicBezTo>
                  <a:cubicBezTo>
                    <a:pt x="105" y="37"/>
                    <a:pt x="107" y="39"/>
                    <a:pt x="107" y="39"/>
                  </a:cubicBezTo>
                  <a:cubicBezTo>
                    <a:pt x="106" y="39"/>
                    <a:pt x="104" y="39"/>
                    <a:pt x="103" y="39"/>
                  </a:cubicBezTo>
                  <a:cubicBezTo>
                    <a:pt x="102" y="39"/>
                    <a:pt x="102" y="42"/>
                    <a:pt x="104" y="42"/>
                  </a:cubicBezTo>
                  <a:cubicBezTo>
                    <a:pt x="108" y="42"/>
                    <a:pt x="116" y="41"/>
                    <a:pt x="120" y="43"/>
                  </a:cubicBezTo>
                  <a:cubicBezTo>
                    <a:pt x="118" y="46"/>
                    <a:pt x="116" y="47"/>
                    <a:pt x="108" y="47"/>
                  </a:cubicBezTo>
                  <a:cubicBezTo>
                    <a:pt x="106" y="47"/>
                    <a:pt x="109" y="49"/>
                    <a:pt x="110" y="50"/>
                  </a:cubicBezTo>
                  <a:cubicBezTo>
                    <a:pt x="111" y="50"/>
                    <a:pt x="111" y="50"/>
                    <a:pt x="112" y="50"/>
                  </a:cubicBezTo>
                  <a:cubicBezTo>
                    <a:pt x="113" y="50"/>
                    <a:pt x="113" y="52"/>
                    <a:pt x="115" y="53"/>
                  </a:cubicBezTo>
                  <a:cubicBezTo>
                    <a:pt x="114" y="51"/>
                    <a:pt x="114" y="50"/>
                    <a:pt x="116" y="49"/>
                  </a:cubicBezTo>
                  <a:cubicBezTo>
                    <a:pt x="117" y="50"/>
                    <a:pt x="117" y="52"/>
                    <a:pt x="119" y="52"/>
                  </a:cubicBezTo>
                  <a:cubicBezTo>
                    <a:pt x="118" y="50"/>
                    <a:pt x="117" y="48"/>
                    <a:pt x="120" y="47"/>
                  </a:cubicBezTo>
                  <a:cubicBezTo>
                    <a:pt x="121" y="47"/>
                    <a:pt x="121" y="49"/>
                    <a:pt x="122" y="50"/>
                  </a:cubicBezTo>
                  <a:cubicBezTo>
                    <a:pt x="122" y="48"/>
                    <a:pt x="121" y="46"/>
                    <a:pt x="123" y="44"/>
                  </a:cubicBezTo>
                  <a:cubicBezTo>
                    <a:pt x="123" y="46"/>
                    <a:pt x="124" y="46"/>
                    <a:pt x="125" y="46"/>
                  </a:cubicBezTo>
                  <a:cubicBezTo>
                    <a:pt x="124" y="44"/>
                    <a:pt x="124" y="43"/>
                    <a:pt x="124" y="42"/>
                  </a:cubicBezTo>
                  <a:cubicBezTo>
                    <a:pt x="125" y="42"/>
                    <a:pt x="127" y="43"/>
                    <a:pt x="127" y="43"/>
                  </a:cubicBezTo>
                  <a:cubicBezTo>
                    <a:pt x="125" y="38"/>
                    <a:pt x="126" y="35"/>
                    <a:pt x="128" y="32"/>
                  </a:cubicBezTo>
                  <a:cubicBezTo>
                    <a:pt x="131" y="30"/>
                    <a:pt x="137" y="31"/>
                    <a:pt x="138" y="35"/>
                  </a:cubicBezTo>
                  <a:cubicBezTo>
                    <a:pt x="138" y="37"/>
                    <a:pt x="138" y="39"/>
                    <a:pt x="136" y="41"/>
                  </a:cubicBezTo>
                  <a:cubicBezTo>
                    <a:pt x="135" y="43"/>
                    <a:pt x="133" y="43"/>
                    <a:pt x="131" y="45"/>
                  </a:cubicBezTo>
                  <a:cubicBezTo>
                    <a:pt x="125" y="49"/>
                    <a:pt x="121" y="54"/>
                    <a:pt x="114" y="58"/>
                  </a:cubicBezTo>
                  <a:cubicBezTo>
                    <a:pt x="109" y="59"/>
                    <a:pt x="108" y="55"/>
                    <a:pt x="102" y="54"/>
                  </a:cubicBezTo>
                  <a:cubicBezTo>
                    <a:pt x="96" y="51"/>
                    <a:pt x="90" y="47"/>
                    <a:pt x="84" y="44"/>
                  </a:cubicBezTo>
                  <a:cubicBezTo>
                    <a:pt x="75" y="40"/>
                    <a:pt x="69" y="41"/>
                    <a:pt x="67" y="39"/>
                  </a:cubicBezTo>
                  <a:cubicBezTo>
                    <a:pt x="65" y="41"/>
                    <a:pt x="64" y="38"/>
                    <a:pt x="64" y="37"/>
                  </a:cubicBezTo>
                  <a:cubicBezTo>
                    <a:pt x="63" y="38"/>
                    <a:pt x="63" y="39"/>
                    <a:pt x="63" y="39"/>
                  </a:cubicBezTo>
                  <a:cubicBezTo>
                    <a:pt x="59" y="40"/>
                    <a:pt x="58" y="37"/>
                    <a:pt x="59" y="36"/>
                  </a:cubicBezTo>
                  <a:cubicBezTo>
                    <a:pt x="58" y="36"/>
                    <a:pt x="58" y="38"/>
                    <a:pt x="58" y="38"/>
                  </a:cubicBezTo>
                  <a:cubicBezTo>
                    <a:pt x="54" y="39"/>
                    <a:pt x="53" y="35"/>
                    <a:pt x="54" y="34"/>
                  </a:cubicBezTo>
                  <a:cubicBezTo>
                    <a:pt x="52" y="35"/>
                    <a:pt x="52" y="37"/>
                    <a:pt x="53" y="37"/>
                  </a:cubicBezTo>
                  <a:cubicBezTo>
                    <a:pt x="49" y="38"/>
                    <a:pt x="48" y="34"/>
                    <a:pt x="49" y="33"/>
                  </a:cubicBezTo>
                  <a:cubicBezTo>
                    <a:pt x="48" y="34"/>
                    <a:pt x="48" y="36"/>
                    <a:pt x="48" y="36"/>
                  </a:cubicBezTo>
                  <a:cubicBezTo>
                    <a:pt x="44" y="36"/>
                    <a:pt x="44" y="32"/>
                    <a:pt x="44" y="31"/>
                  </a:cubicBezTo>
                  <a:cubicBezTo>
                    <a:pt x="43" y="32"/>
                    <a:pt x="43" y="34"/>
                    <a:pt x="43" y="35"/>
                  </a:cubicBezTo>
                  <a:cubicBezTo>
                    <a:pt x="39" y="35"/>
                    <a:pt x="38" y="31"/>
                    <a:pt x="38" y="29"/>
                  </a:cubicBezTo>
                  <a:cubicBezTo>
                    <a:pt x="37" y="30"/>
                    <a:pt x="37" y="33"/>
                    <a:pt x="37" y="33"/>
                  </a:cubicBezTo>
                  <a:cubicBezTo>
                    <a:pt x="32" y="33"/>
                    <a:pt x="33" y="29"/>
                    <a:pt x="33" y="27"/>
                  </a:cubicBezTo>
                  <a:cubicBezTo>
                    <a:pt x="31" y="29"/>
                    <a:pt x="32" y="32"/>
                    <a:pt x="32" y="32"/>
                  </a:cubicBezTo>
                  <a:cubicBezTo>
                    <a:pt x="28" y="32"/>
                    <a:pt x="27" y="28"/>
                    <a:pt x="29" y="25"/>
                  </a:cubicBezTo>
                  <a:cubicBezTo>
                    <a:pt x="27" y="27"/>
                    <a:pt x="27" y="31"/>
                    <a:pt x="27" y="31"/>
                  </a:cubicBezTo>
                  <a:cubicBezTo>
                    <a:pt x="18" y="31"/>
                    <a:pt x="3" y="30"/>
                    <a:pt x="2" y="28"/>
                  </a:cubicBezTo>
                  <a:cubicBezTo>
                    <a:pt x="0" y="27"/>
                    <a:pt x="7" y="21"/>
                    <a:pt x="7" y="3"/>
                  </a:cubicBezTo>
                  <a:cubicBezTo>
                    <a:pt x="8" y="2"/>
                    <a:pt x="28" y="2"/>
                    <a:pt x="29"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550" name="Freeform 1523"/>
            <p:cNvSpPr>
              <a:spLocks/>
            </p:cNvSpPr>
            <p:nvPr userDrawn="1"/>
          </p:nvSpPr>
          <p:spPr bwMode="auto">
            <a:xfrm>
              <a:off x="365" y="396"/>
              <a:ext cx="6" cy="6"/>
            </a:xfrm>
            <a:custGeom>
              <a:avLst/>
              <a:gdLst>
                <a:gd name="T0" fmla="*/ 5 w 15"/>
                <a:gd name="T1" fmla="*/ 0 h 13"/>
                <a:gd name="T2" fmla="*/ 5 w 15"/>
                <a:gd name="T3" fmla="*/ 0 h 13"/>
                <a:gd name="T4" fmla="*/ 3 w 15"/>
                <a:gd name="T5" fmla="*/ 8 h 13"/>
                <a:gd name="T6" fmla="*/ 15 w 15"/>
                <a:gd name="T7" fmla="*/ 12 h 13"/>
                <a:gd name="T8" fmla="*/ 0 w 15"/>
                <a:gd name="T9" fmla="*/ 10 h 13"/>
                <a:gd name="T10" fmla="*/ 5 w 15"/>
                <a:gd name="T11" fmla="*/ 0 h 13"/>
              </a:gdLst>
              <a:ahLst/>
              <a:cxnLst>
                <a:cxn ang="0">
                  <a:pos x="T0" y="T1"/>
                </a:cxn>
                <a:cxn ang="0">
                  <a:pos x="T2" y="T3"/>
                </a:cxn>
                <a:cxn ang="0">
                  <a:pos x="T4" y="T5"/>
                </a:cxn>
                <a:cxn ang="0">
                  <a:pos x="T6" y="T7"/>
                </a:cxn>
                <a:cxn ang="0">
                  <a:pos x="T8" y="T9"/>
                </a:cxn>
                <a:cxn ang="0">
                  <a:pos x="T10" y="T11"/>
                </a:cxn>
              </a:cxnLst>
              <a:rect l="0" t="0" r="r" b="b"/>
              <a:pathLst>
                <a:path w="15" h="13">
                  <a:moveTo>
                    <a:pt x="5" y="0"/>
                  </a:moveTo>
                  <a:lnTo>
                    <a:pt x="5" y="0"/>
                  </a:lnTo>
                  <a:cubicBezTo>
                    <a:pt x="5" y="2"/>
                    <a:pt x="3" y="7"/>
                    <a:pt x="3" y="8"/>
                  </a:cubicBezTo>
                  <a:cubicBezTo>
                    <a:pt x="4" y="11"/>
                    <a:pt x="12" y="11"/>
                    <a:pt x="15" y="12"/>
                  </a:cubicBezTo>
                  <a:cubicBezTo>
                    <a:pt x="11" y="13"/>
                    <a:pt x="1" y="11"/>
                    <a:pt x="0" y="10"/>
                  </a:cubicBezTo>
                  <a:cubicBezTo>
                    <a:pt x="0" y="9"/>
                    <a:pt x="3" y="5"/>
                    <a:pt x="5" y="0"/>
                  </a:cubicBez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551" name="Freeform 1524"/>
            <p:cNvSpPr>
              <a:spLocks/>
            </p:cNvSpPr>
            <p:nvPr userDrawn="1"/>
          </p:nvSpPr>
          <p:spPr bwMode="auto">
            <a:xfrm>
              <a:off x="367" y="397"/>
              <a:ext cx="3" cy="2"/>
            </a:xfrm>
            <a:custGeom>
              <a:avLst/>
              <a:gdLst>
                <a:gd name="T0" fmla="*/ 4 w 6"/>
                <a:gd name="T1" fmla="*/ 0 h 6"/>
                <a:gd name="T2" fmla="*/ 4 w 6"/>
                <a:gd name="T3" fmla="*/ 0 h 6"/>
                <a:gd name="T4" fmla="*/ 3 w 6"/>
                <a:gd name="T5" fmla="*/ 4 h 6"/>
                <a:gd name="T6" fmla="*/ 6 w 6"/>
                <a:gd name="T7" fmla="*/ 6 h 6"/>
                <a:gd name="T8" fmla="*/ 1 w 6"/>
                <a:gd name="T9" fmla="*/ 5 h 6"/>
                <a:gd name="T10" fmla="*/ 4 w 6"/>
                <a:gd name="T11" fmla="*/ 0 h 6"/>
              </a:gdLst>
              <a:ahLst/>
              <a:cxnLst>
                <a:cxn ang="0">
                  <a:pos x="T0" y="T1"/>
                </a:cxn>
                <a:cxn ang="0">
                  <a:pos x="T2" y="T3"/>
                </a:cxn>
                <a:cxn ang="0">
                  <a:pos x="T4" y="T5"/>
                </a:cxn>
                <a:cxn ang="0">
                  <a:pos x="T6" y="T7"/>
                </a:cxn>
                <a:cxn ang="0">
                  <a:pos x="T8" y="T9"/>
                </a:cxn>
                <a:cxn ang="0">
                  <a:pos x="T10" y="T11"/>
                </a:cxn>
              </a:cxnLst>
              <a:rect l="0" t="0" r="r" b="b"/>
              <a:pathLst>
                <a:path w="6" h="6">
                  <a:moveTo>
                    <a:pt x="4" y="0"/>
                  </a:moveTo>
                  <a:lnTo>
                    <a:pt x="4" y="0"/>
                  </a:lnTo>
                  <a:cubicBezTo>
                    <a:pt x="4" y="1"/>
                    <a:pt x="2" y="3"/>
                    <a:pt x="3" y="4"/>
                  </a:cubicBezTo>
                  <a:cubicBezTo>
                    <a:pt x="3" y="5"/>
                    <a:pt x="6" y="6"/>
                    <a:pt x="6" y="6"/>
                  </a:cubicBezTo>
                  <a:cubicBezTo>
                    <a:pt x="5" y="6"/>
                    <a:pt x="2" y="5"/>
                    <a:pt x="1" y="5"/>
                  </a:cubicBezTo>
                  <a:cubicBezTo>
                    <a:pt x="0" y="2"/>
                    <a:pt x="3" y="1"/>
                    <a:pt x="4" y="0"/>
                  </a:cubicBez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552" name="Freeform 1525"/>
            <p:cNvSpPr>
              <a:spLocks/>
            </p:cNvSpPr>
            <p:nvPr userDrawn="1"/>
          </p:nvSpPr>
          <p:spPr bwMode="auto">
            <a:xfrm>
              <a:off x="430" y="401"/>
              <a:ext cx="1" cy="2"/>
            </a:xfrm>
            <a:custGeom>
              <a:avLst/>
              <a:gdLst>
                <a:gd name="T0" fmla="*/ 0 w 1"/>
                <a:gd name="T1" fmla="*/ 0 h 3"/>
                <a:gd name="T2" fmla="*/ 0 w 1"/>
                <a:gd name="T3" fmla="*/ 0 h 3"/>
                <a:gd name="T4" fmla="*/ 1 w 1"/>
                <a:gd name="T5" fmla="*/ 3 h 3"/>
                <a:gd name="T6" fmla="*/ 0 w 1"/>
                <a:gd name="T7" fmla="*/ 3 h 3"/>
                <a:gd name="T8" fmla="*/ 0 w 1"/>
                <a:gd name="T9" fmla="*/ 0 h 3"/>
              </a:gdLst>
              <a:ahLst/>
              <a:cxnLst>
                <a:cxn ang="0">
                  <a:pos x="T0" y="T1"/>
                </a:cxn>
                <a:cxn ang="0">
                  <a:pos x="T2" y="T3"/>
                </a:cxn>
                <a:cxn ang="0">
                  <a:pos x="T4" y="T5"/>
                </a:cxn>
                <a:cxn ang="0">
                  <a:pos x="T6" y="T7"/>
                </a:cxn>
                <a:cxn ang="0">
                  <a:pos x="T8" y="T9"/>
                </a:cxn>
              </a:cxnLst>
              <a:rect l="0" t="0" r="r" b="b"/>
              <a:pathLst>
                <a:path w="1" h="3">
                  <a:moveTo>
                    <a:pt x="0" y="0"/>
                  </a:moveTo>
                  <a:lnTo>
                    <a:pt x="0" y="0"/>
                  </a:lnTo>
                  <a:cubicBezTo>
                    <a:pt x="1" y="1"/>
                    <a:pt x="1" y="3"/>
                    <a:pt x="1" y="3"/>
                  </a:cubicBezTo>
                  <a:cubicBezTo>
                    <a:pt x="1" y="3"/>
                    <a:pt x="0" y="3"/>
                    <a:pt x="0" y="3"/>
                  </a:cubicBezTo>
                  <a:cubicBezTo>
                    <a:pt x="0" y="3"/>
                    <a:pt x="0" y="1"/>
                    <a:pt x="0"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553" name="Freeform 1526"/>
            <p:cNvSpPr>
              <a:spLocks/>
            </p:cNvSpPr>
            <p:nvPr userDrawn="1"/>
          </p:nvSpPr>
          <p:spPr bwMode="auto">
            <a:xfrm>
              <a:off x="428" y="404"/>
              <a:ext cx="6" cy="5"/>
            </a:xfrm>
            <a:custGeom>
              <a:avLst/>
              <a:gdLst>
                <a:gd name="T0" fmla="*/ 7 w 13"/>
                <a:gd name="T1" fmla="*/ 0 h 12"/>
                <a:gd name="T2" fmla="*/ 7 w 13"/>
                <a:gd name="T3" fmla="*/ 0 h 12"/>
                <a:gd name="T4" fmla="*/ 9 w 13"/>
                <a:gd name="T5" fmla="*/ 9 h 12"/>
                <a:gd name="T6" fmla="*/ 0 w 13"/>
                <a:gd name="T7" fmla="*/ 12 h 12"/>
                <a:gd name="T8" fmla="*/ 0 w 13"/>
                <a:gd name="T9" fmla="*/ 9 h 12"/>
                <a:gd name="T10" fmla="*/ 5 w 13"/>
                <a:gd name="T11" fmla="*/ 9 h 12"/>
                <a:gd name="T12" fmla="*/ 7 w 13"/>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13" h="12">
                  <a:moveTo>
                    <a:pt x="7" y="0"/>
                  </a:moveTo>
                  <a:lnTo>
                    <a:pt x="7" y="0"/>
                  </a:lnTo>
                  <a:cubicBezTo>
                    <a:pt x="11" y="0"/>
                    <a:pt x="13" y="7"/>
                    <a:pt x="9" y="9"/>
                  </a:cubicBezTo>
                  <a:cubicBezTo>
                    <a:pt x="7" y="10"/>
                    <a:pt x="2" y="11"/>
                    <a:pt x="0" y="12"/>
                  </a:cubicBezTo>
                  <a:cubicBezTo>
                    <a:pt x="0" y="11"/>
                    <a:pt x="0" y="9"/>
                    <a:pt x="0" y="9"/>
                  </a:cubicBezTo>
                  <a:cubicBezTo>
                    <a:pt x="1" y="9"/>
                    <a:pt x="4" y="9"/>
                    <a:pt x="5" y="9"/>
                  </a:cubicBezTo>
                  <a:cubicBezTo>
                    <a:pt x="2" y="7"/>
                    <a:pt x="1" y="0"/>
                    <a:pt x="7"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554" name="Freeform 1527"/>
            <p:cNvSpPr>
              <a:spLocks/>
            </p:cNvSpPr>
            <p:nvPr userDrawn="1"/>
          </p:nvSpPr>
          <p:spPr bwMode="auto">
            <a:xfrm>
              <a:off x="419" y="408"/>
              <a:ext cx="9" cy="5"/>
            </a:xfrm>
            <a:custGeom>
              <a:avLst/>
              <a:gdLst>
                <a:gd name="T0" fmla="*/ 15 w 19"/>
                <a:gd name="T1" fmla="*/ 1 h 11"/>
                <a:gd name="T2" fmla="*/ 15 w 19"/>
                <a:gd name="T3" fmla="*/ 1 h 11"/>
                <a:gd name="T4" fmla="*/ 18 w 19"/>
                <a:gd name="T5" fmla="*/ 3 h 11"/>
                <a:gd name="T6" fmla="*/ 14 w 19"/>
                <a:gd name="T7" fmla="*/ 8 h 11"/>
                <a:gd name="T8" fmla="*/ 0 w 19"/>
                <a:gd name="T9" fmla="*/ 9 h 11"/>
                <a:gd name="T10" fmla="*/ 11 w 19"/>
                <a:gd name="T11" fmla="*/ 5 h 11"/>
                <a:gd name="T12" fmla="*/ 13 w 19"/>
                <a:gd name="T13" fmla="*/ 2 h 11"/>
                <a:gd name="T14" fmla="*/ 15 w 19"/>
                <a:gd name="T15" fmla="*/ 4 h 11"/>
                <a:gd name="T16" fmla="*/ 15 w 19"/>
                <a:gd name="T17"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1">
                  <a:moveTo>
                    <a:pt x="15" y="1"/>
                  </a:moveTo>
                  <a:lnTo>
                    <a:pt x="15" y="1"/>
                  </a:lnTo>
                  <a:cubicBezTo>
                    <a:pt x="17" y="0"/>
                    <a:pt x="19" y="2"/>
                    <a:pt x="18" y="3"/>
                  </a:cubicBezTo>
                  <a:cubicBezTo>
                    <a:pt x="17" y="4"/>
                    <a:pt x="15" y="6"/>
                    <a:pt x="14" y="8"/>
                  </a:cubicBezTo>
                  <a:cubicBezTo>
                    <a:pt x="11" y="11"/>
                    <a:pt x="6" y="9"/>
                    <a:pt x="0" y="9"/>
                  </a:cubicBezTo>
                  <a:cubicBezTo>
                    <a:pt x="5" y="5"/>
                    <a:pt x="6" y="4"/>
                    <a:pt x="11" y="5"/>
                  </a:cubicBezTo>
                  <a:cubicBezTo>
                    <a:pt x="12" y="4"/>
                    <a:pt x="12" y="3"/>
                    <a:pt x="13" y="2"/>
                  </a:cubicBezTo>
                  <a:cubicBezTo>
                    <a:pt x="14" y="1"/>
                    <a:pt x="15" y="4"/>
                    <a:pt x="15" y="4"/>
                  </a:cubicBezTo>
                  <a:cubicBezTo>
                    <a:pt x="16" y="3"/>
                    <a:pt x="16" y="2"/>
                    <a:pt x="15" y="1"/>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555" name="Freeform 1528"/>
            <p:cNvSpPr>
              <a:spLocks/>
            </p:cNvSpPr>
            <p:nvPr userDrawn="1"/>
          </p:nvSpPr>
          <p:spPr bwMode="auto">
            <a:xfrm>
              <a:off x="422" y="400"/>
              <a:ext cx="0" cy="1"/>
            </a:xfrm>
            <a:custGeom>
              <a:avLst/>
              <a:gdLst>
                <a:gd name="T0" fmla="*/ 0 w 1"/>
                <a:gd name="T1" fmla="*/ 0 h 3"/>
                <a:gd name="T2" fmla="*/ 0 w 1"/>
                <a:gd name="T3" fmla="*/ 0 h 3"/>
                <a:gd name="T4" fmla="*/ 1 w 1"/>
                <a:gd name="T5" fmla="*/ 3 h 3"/>
                <a:gd name="T6" fmla="*/ 0 w 1"/>
                <a:gd name="T7" fmla="*/ 3 h 3"/>
                <a:gd name="T8" fmla="*/ 0 w 1"/>
                <a:gd name="T9" fmla="*/ 0 h 3"/>
              </a:gdLst>
              <a:ahLst/>
              <a:cxnLst>
                <a:cxn ang="0">
                  <a:pos x="T0" y="T1"/>
                </a:cxn>
                <a:cxn ang="0">
                  <a:pos x="T2" y="T3"/>
                </a:cxn>
                <a:cxn ang="0">
                  <a:pos x="T4" y="T5"/>
                </a:cxn>
                <a:cxn ang="0">
                  <a:pos x="T6" y="T7"/>
                </a:cxn>
                <a:cxn ang="0">
                  <a:pos x="T8" y="T9"/>
                </a:cxn>
              </a:cxnLst>
              <a:rect l="0" t="0" r="r" b="b"/>
              <a:pathLst>
                <a:path w="1" h="3">
                  <a:moveTo>
                    <a:pt x="0" y="0"/>
                  </a:moveTo>
                  <a:lnTo>
                    <a:pt x="0" y="0"/>
                  </a:lnTo>
                  <a:cubicBezTo>
                    <a:pt x="1" y="1"/>
                    <a:pt x="1" y="3"/>
                    <a:pt x="1" y="3"/>
                  </a:cubicBezTo>
                  <a:cubicBezTo>
                    <a:pt x="1" y="3"/>
                    <a:pt x="0" y="3"/>
                    <a:pt x="0" y="3"/>
                  </a:cubicBezTo>
                  <a:cubicBezTo>
                    <a:pt x="0" y="3"/>
                    <a:pt x="0" y="1"/>
                    <a:pt x="0"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556" name="Freeform 1529"/>
            <p:cNvSpPr>
              <a:spLocks/>
            </p:cNvSpPr>
            <p:nvPr userDrawn="1"/>
          </p:nvSpPr>
          <p:spPr bwMode="auto">
            <a:xfrm>
              <a:off x="434" y="398"/>
              <a:ext cx="3" cy="4"/>
            </a:xfrm>
            <a:custGeom>
              <a:avLst/>
              <a:gdLst>
                <a:gd name="T0" fmla="*/ 7 w 7"/>
                <a:gd name="T1" fmla="*/ 0 h 9"/>
                <a:gd name="T2" fmla="*/ 7 w 7"/>
                <a:gd name="T3" fmla="*/ 0 h 9"/>
                <a:gd name="T4" fmla="*/ 0 w 7"/>
                <a:gd name="T5" fmla="*/ 9 h 9"/>
                <a:gd name="T6" fmla="*/ 7 w 7"/>
                <a:gd name="T7" fmla="*/ 0 h 9"/>
              </a:gdLst>
              <a:ahLst/>
              <a:cxnLst>
                <a:cxn ang="0">
                  <a:pos x="T0" y="T1"/>
                </a:cxn>
                <a:cxn ang="0">
                  <a:pos x="T2" y="T3"/>
                </a:cxn>
                <a:cxn ang="0">
                  <a:pos x="T4" y="T5"/>
                </a:cxn>
                <a:cxn ang="0">
                  <a:pos x="T6" y="T7"/>
                </a:cxn>
              </a:cxnLst>
              <a:rect l="0" t="0" r="r" b="b"/>
              <a:pathLst>
                <a:path w="7" h="9">
                  <a:moveTo>
                    <a:pt x="7" y="0"/>
                  </a:moveTo>
                  <a:lnTo>
                    <a:pt x="7" y="0"/>
                  </a:lnTo>
                  <a:cubicBezTo>
                    <a:pt x="7" y="4"/>
                    <a:pt x="4" y="9"/>
                    <a:pt x="0" y="9"/>
                  </a:cubicBezTo>
                  <a:cubicBezTo>
                    <a:pt x="3" y="7"/>
                    <a:pt x="6" y="4"/>
                    <a:pt x="7" y="0"/>
                  </a:cubicBez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557" name="Freeform 1530"/>
            <p:cNvSpPr>
              <a:spLocks/>
            </p:cNvSpPr>
            <p:nvPr userDrawn="1"/>
          </p:nvSpPr>
          <p:spPr bwMode="auto">
            <a:xfrm>
              <a:off x="433" y="398"/>
              <a:ext cx="3" cy="3"/>
            </a:xfrm>
            <a:custGeom>
              <a:avLst/>
              <a:gdLst>
                <a:gd name="T0" fmla="*/ 6 w 6"/>
                <a:gd name="T1" fmla="*/ 0 h 7"/>
                <a:gd name="T2" fmla="*/ 6 w 6"/>
                <a:gd name="T3" fmla="*/ 0 h 7"/>
                <a:gd name="T4" fmla="*/ 0 w 6"/>
                <a:gd name="T5" fmla="*/ 7 h 7"/>
                <a:gd name="T6" fmla="*/ 6 w 6"/>
                <a:gd name="T7" fmla="*/ 0 h 7"/>
              </a:gdLst>
              <a:ahLst/>
              <a:cxnLst>
                <a:cxn ang="0">
                  <a:pos x="T0" y="T1"/>
                </a:cxn>
                <a:cxn ang="0">
                  <a:pos x="T2" y="T3"/>
                </a:cxn>
                <a:cxn ang="0">
                  <a:pos x="T4" y="T5"/>
                </a:cxn>
                <a:cxn ang="0">
                  <a:pos x="T6" y="T7"/>
                </a:cxn>
              </a:cxnLst>
              <a:rect l="0" t="0" r="r" b="b"/>
              <a:pathLst>
                <a:path w="6" h="7">
                  <a:moveTo>
                    <a:pt x="6" y="0"/>
                  </a:moveTo>
                  <a:lnTo>
                    <a:pt x="6" y="0"/>
                  </a:lnTo>
                  <a:cubicBezTo>
                    <a:pt x="6" y="3"/>
                    <a:pt x="3" y="6"/>
                    <a:pt x="0" y="7"/>
                  </a:cubicBezTo>
                  <a:cubicBezTo>
                    <a:pt x="2" y="6"/>
                    <a:pt x="5" y="3"/>
                    <a:pt x="6" y="0"/>
                  </a:cubicBez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558" name="Freeform 1531"/>
            <p:cNvSpPr>
              <a:spLocks/>
            </p:cNvSpPr>
            <p:nvPr userDrawn="1"/>
          </p:nvSpPr>
          <p:spPr bwMode="auto">
            <a:xfrm>
              <a:off x="432" y="398"/>
              <a:ext cx="2" cy="1"/>
            </a:xfrm>
            <a:custGeom>
              <a:avLst/>
              <a:gdLst>
                <a:gd name="T0" fmla="*/ 3 w 3"/>
                <a:gd name="T1" fmla="*/ 0 h 3"/>
                <a:gd name="T2" fmla="*/ 3 w 3"/>
                <a:gd name="T3" fmla="*/ 0 h 3"/>
                <a:gd name="T4" fmla="*/ 0 w 3"/>
                <a:gd name="T5" fmla="*/ 3 h 3"/>
                <a:gd name="T6" fmla="*/ 3 w 3"/>
                <a:gd name="T7" fmla="*/ 0 h 3"/>
              </a:gdLst>
              <a:ahLst/>
              <a:cxnLst>
                <a:cxn ang="0">
                  <a:pos x="T0" y="T1"/>
                </a:cxn>
                <a:cxn ang="0">
                  <a:pos x="T2" y="T3"/>
                </a:cxn>
                <a:cxn ang="0">
                  <a:pos x="T4" y="T5"/>
                </a:cxn>
                <a:cxn ang="0">
                  <a:pos x="T6" y="T7"/>
                </a:cxn>
              </a:cxnLst>
              <a:rect l="0" t="0" r="r" b="b"/>
              <a:pathLst>
                <a:path w="3" h="3">
                  <a:moveTo>
                    <a:pt x="3" y="0"/>
                  </a:moveTo>
                  <a:lnTo>
                    <a:pt x="3" y="0"/>
                  </a:lnTo>
                  <a:cubicBezTo>
                    <a:pt x="3" y="1"/>
                    <a:pt x="2" y="3"/>
                    <a:pt x="0" y="3"/>
                  </a:cubicBezTo>
                  <a:cubicBezTo>
                    <a:pt x="1" y="3"/>
                    <a:pt x="3" y="1"/>
                    <a:pt x="3" y="0"/>
                  </a:cubicBez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559" name="Freeform 1532"/>
            <p:cNvSpPr>
              <a:spLocks noEditPoints="1"/>
            </p:cNvSpPr>
            <p:nvPr userDrawn="1"/>
          </p:nvSpPr>
          <p:spPr bwMode="auto">
            <a:xfrm>
              <a:off x="331" y="196"/>
              <a:ext cx="136" cy="261"/>
            </a:xfrm>
            <a:custGeom>
              <a:avLst/>
              <a:gdLst>
                <a:gd name="T0" fmla="*/ 14 w 304"/>
                <a:gd name="T1" fmla="*/ 489 h 573"/>
                <a:gd name="T2" fmla="*/ 5 w 304"/>
                <a:gd name="T3" fmla="*/ 439 h 573"/>
                <a:gd name="T4" fmla="*/ 36 w 304"/>
                <a:gd name="T5" fmla="*/ 473 h 573"/>
                <a:gd name="T6" fmla="*/ 19 w 304"/>
                <a:gd name="T7" fmla="*/ 451 h 573"/>
                <a:gd name="T8" fmla="*/ 59 w 304"/>
                <a:gd name="T9" fmla="*/ 514 h 573"/>
                <a:gd name="T10" fmla="*/ 0 w 304"/>
                <a:gd name="T11" fmla="*/ 153 h 573"/>
                <a:gd name="T12" fmla="*/ 9 w 304"/>
                <a:gd name="T13" fmla="*/ 82 h 573"/>
                <a:gd name="T14" fmla="*/ 52 w 304"/>
                <a:gd name="T15" fmla="*/ 61 h 573"/>
                <a:gd name="T16" fmla="*/ 118 w 304"/>
                <a:gd name="T17" fmla="*/ 47 h 573"/>
                <a:gd name="T18" fmla="*/ 152 w 304"/>
                <a:gd name="T19" fmla="*/ 83 h 573"/>
                <a:gd name="T20" fmla="*/ 130 w 304"/>
                <a:gd name="T21" fmla="*/ 95 h 573"/>
                <a:gd name="T22" fmla="*/ 155 w 304"/>
                <a:gd name="T23" fmla="*/ 111 h 573"/>
                <a:gd name="T24" fmla="*/ 119 w 304"/>
                <a:gd name="T25" fmla="*/ 122 h 573"/>
                <a:gd name="T26" fmla="*/ 83 w 304"/>
                <a:gd name="T27" fmla="*/ 108 h 573"/>
                <a:gd name="T28" fmla="*/ 61 w 304"/>
                <a:gd name="T29" fmla="*/ 167 h 573"/>
                <a:gd name="T30" fmla="*/ 74 w 304"/>
                <a:gd name="T31" fmla="*/ 193 h 573"/>
                <a:gd name="T32" fmla="*/ 127 w 304"/>
                <a:gd name="T33" fmla="*/ 216 h 573"/>
                <a:gd name="T34" fmla="*/ 168 w 304"/>
                <a:gd name="T35" fmla="*/ 113 h 573"/>
                <a:gd name="T36" fmla="*/ 202 w 304"/>
                <a:gd name="T37" fmla="*/ 87 h 573"/>
                <a:gd name="T38" fmla="*/ 238 w 304"/>
                <a:gd name="T39" fmla="*/ 93 h 573"/>
                <a:gd name="T40" fmla="*/ 297 w 304"/>
                <a:gd name="T41" fmla="*/ 105 h 573"/>
                <a:gd name="T42" fmla="*/ 270 w 304"/>
                <a:gd name="T43" fmla="*/ 178 h 573"/>
                <a:gd name="T44" fmla="*/ 296 w 304"/>
                <a:gd name="T45" fmla="*/ 225 h 573"/>
                <a:gd name="T46" fmla="*/ 239 w 304"/>
                <a:gd name="T47" fmla="*/ 262 h 573"/>
                <a:gd name="T48" fmla="*/ 211 w 304"/>
                <a:gd name="T49" fmla="*/ 275 h 573"/>
                <a:gd name="T50" fmla="*/ 218 w 304"/>
                <a:gd name="T51" fmla="*/ 318 h 573"/>
                <a:gd name="T52" fmla="*/ 207 w 304"/>
                <a:gd name="T53" fmla="*/ 339 h 573"/>
                <a:gd name="T54" fmla="*/ 179 w 304"/>
                <a:gd name="T55" fmla="*/ 330 h 573"/>
                <a:gd name="T56" fmla="*/ 139 w 304"/>
                <a:gd name="T57" fmla="*/ 301 h 573"/>
                <a:gd name="T58" fmla="*/ 113 w 304"/>
                <a:gd name="T59" fmla="*/ 332 h 573"/>
                <a:gd name="T60" fmla="*/ 95 w 304"/>
                <a:gd name="T61" fmla="*/ 297 h 573"/>
                <a:gd name="T62" fmla="*/ 85 w 304"/>
                <a:gd name="T63" fmla="*/ 344 h 573"/>
                <a:gd name="T64" fmla="*/ 136 w 304"/>
                <a:gd name="T65" fmla="*/ 375 h 573"/>
                <a:gd name="T66" fmla="*/ 123 w 304"/>
                <a:gd name="T67" fmla="*/ 416 h 573"/>
                <a:gd name="T68" fmla="*/ 111 w 304"/>
                <a:gd name="T69" fmla="*/ 433 h 573"/>
                <a:gd name="T70" fmla="*/ 90 w 304"/>
                <a:gd name="T71" fmla="*/ 427 h 573"/>
                <a:gd name="T72" fmla="*/ 60 w 304"/>
                <a:gd name="T73" fmla="*/ 433 h 573"/>
                <a:gd name="T74" fmla="*/ 46 w 304"/>
                <a:gd name="T75" fmla="*/ 395 h 573"/>
                <a:gd name="T76" fmla="*/ 30 w 304"/>
                <a:gd name="T77" fmla="*/ 446 h 573"/>
                <a:gd name="T78" fmla="*/ 96 w 304"/>
                <a:gd name="T79" fmla="*/ 466 h 573"/>
                <a:gd name="T80" fmla="*/ 119 w 304"/>
                <a:gd name="T81" fmla="*/ 521 h 573"/>
                <a:gd name="T82" fmla="*/ 97 w 304"/>
                <a:gd name="T83" fmla="*/ 522 h 573"/>
                <a:gd name="T84" fmla="*/ 32 w 304"/>
                <a:gd name="T85" fmla="*/ 559 h 573"/>
                <a:gd name="T86" fmla="*/ 0 w 304"/>
                <a:gd name="T87" fmla="*/ 153 h 5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04" h="573">
                  <a:moveTo>
                    <a:pt x="5" y="439"/>
                  </a:moveTo>
                  <a:lnTo>
                    <a:pt x="5" y="439"/>
                  </a:lnTo>
                  <a:cubicBezTo>
                    <a:pt x="3" y="445"/>
                    <a:pt x="11" y="480"/>
                    <a:pt x="14" y="489"/>
                  </a:cubicBezTo>
                  <a:cubicBezTo>
                    <a:pt x="18" y="505"/>
                    <a:pt x="21" y="530"/>
                    <a:pt x="19" y="540"/>
                  </a:cubicBezTo>
                  <a:cubicBezTo>
                    <a:pt x="34" y="533"/>
                    <a:pt x="26" y="504"/>
                    <a:pt x="20" y="491"/>
                  </a:cubicBezTo>
                  <a:cubicBezTo>
                    <a:pt x="13" y="474"/>
                    <a:pt x="7" y="452"/>
                    <a:pt x="5" y="439"/>
                  </a:cubicBezTo>
                  <a:close/>
                  <a:moveTo>
                    <a:pt x="19" y="451"/>
                  </a:moveTo>
                  <a:lnTo>
                    <a:pt x="19" y="451"/>
                  </a:lnTo>
                  <a:cubicBezTo>
                    <a:pt x="23" y="457"/>
                    <a:pt x="32" y="467"/>
                    <a:pt x="36" y="473"/>
                  </a:cubicBezTo>
                  <a:cubicBezTo>
                    <a:pt x="43" y="481"/>
                    <a:pt x="48" y="488"/>
                    <a:pt x="52" y="499"/>
                  </a:cubicBezTo>
                  <a:cubicBezTo>
                    <a:pt x="59" y="498"/>
                    <a:pt x="58" y="489"/>
                    <a:pt x="55" y="484"/>
                  </a:cubicBezTo>
                  <a:cubicBezTo>
                    <a:pt x="50" y="475"/>
                    <a:pt x="30" y="463"/>
                    <a:pt x="19" y="451"/>
                  </a:cubicBezTo>
                  <a:close/>
                  <a:moveTo>
                    <a:pt x="70" y="509"/>
                  </a:moveTo>
                  <a:lnTo>
                    <a:pt x="70" y="509"/>
                  </a:lnTo>
                  <a:cubicBezTo>
                    <a:pt x="67" y="513"/>
                    <a:pt x="63" y="514"/>
                    <a:pt x="59" y="514"/>
                  </a:cubicBezTo>
                  <a:cubicBezTo>
                    <a:pt x="60" y="518"/>
                    <a:pt x="60" y="519"/>
                    <a:pt x="60" y="522"/>
                  </a:cubicBezTo>
                  <a:cubicBezTo>
                    <a:pt x="68" y="522"/>
                    <a:pt x="74" y="517"/>
                    <a:pt x="70" y="509"/>
                  </a:cubicBezTo>
                  <a:close/>
                  <a:moveTo>
                    <a:pt x="0" y="153"/>
                  </a:moveTo>
                  <a:lnTo>
                    <a:pt x="0" y="153"/>
                  </a:lnTo>
                  <a:cubicBezTo>
                    <a:pt x="2" y="126"/>
                    <a:pt x="13" y="106"/>
                    <a:pt x="24" y="88"/>
                  </a:cubicBezTo>
                  <a:cubicBezTo>
                    <a:pt x="18" y="89"/>
                    <a:pt x="12" y="86"/>
                    <a:pt x="9" y="82"/>
                  </a:cubicBezTo>
                  <a:cubicBezTo>
                    <a:pt x="23" y="83"/>
                    <a:pt x="37" y="78"/>
                    <a:pt x="44" y="69"/>
                  </a:cubicBezTo>
                  <a:cubicBezTo>
                    <a:pt x="37" y="67"/>
                    <a:pt x="33" y="63"/>
                    <a:pt x="30" y="58"/>
                  </a:cubicBezTo>
                  <a:cubicBezTo>
                    <a:pt x="36" y="61"/>
                    <a:pt x="44" y="62"/>
                    <a:pt x="52" y="61"/>
                  </a:cubicBezTo>
                  <a:cubicBezTo>
                    <a:pt x="42" y="59"/>
                    <a:pt x="27" y="50"/>
                    <a:pt x="26" y="43"/>
                  </a:cubicBezTo>
                  <a:cubicBezTo>
                    <a:pt x="29" y="46"/>
                    <a:pt x="49" y="47"/>
                    <a:pt x="60" y="47"/>
                  </a:cubicBezTo>
                  <a:lnTo>
                    <a:pt x="118" y="47"/>
                  </a:lnTo>
                  <a:cubicBezTo>
                    <a:pt x="120" y="47"/>
                    <a:pt x="121" y="49"/>
                    <a:pt x="121" y="51"/>
                  </a:cubicBezTo>
                  <a:cubicBezTo>
                    <a:pt x="125" y="50"/>
                    <a:pt x="128" y="52"/>
                    <a:pt x="127" y="56"/>
                  </a:cubicBezTo>
                  <a:cubicBezTo>
                    <a:pt x="142" y="56"/>
                    <a:pt x="155" y="65"/>
                    <a:pt x="152" y="83"/>
                  </a:cubicBezTo>
                  <a:cubicBezTo>
                    <a:pt x="151" y="89"/>
                    <a:pt x="149" y="92"/>
                    <a:pt x="145" y="95"/>
                  </a:cubicBezTo>
                  <a:cubicBezTo>
                    <a:pt x="138" y="85"/>
                    <a:pt x="120" y="84"/>
                    <a:pt x="108" y="91"/>
                  </a:cubicBezTo>
                  <a:cubicBezTo>
                    <a:pt x="115" y="91"/>
                    <a:pt x="124" y="92"/>
                    <a:pt x="130" y="95"/>
                  </a:cubicBezTo>
                  <a:cubicBezTo>
                    <a:pt x="137" y="98"/>
                    <a:pt x="145" y="101"/>
                    <a:pt x="154" y="100"/>
                  </a:cubicBezTo>
                  <a:cubicBezTo>
                    <a:pt x="160" y="100"/>
                    <a:pt x="163" y="96"/>
                    <a:pt x="164" y="91"/>
                  </a:cubicBezTo>
                  <a:cubicBezTo>
                    <a:pt x="167" y="94"/>
                    <a:pt x="165" y="106"/>
                    <a:pt x="155" y="111"/>
                  </a:cubicBezTo>
                  <a:cubicBezTo>
                    <a:pt x="149" y="114"/>
                    <a:pt x="140" y="115"/>
                    <a:pt x="134" y="110"/>
                  </a:cubicBezTo>
                  <a:cubicBezTo>
                    <a:pt x="131" y="109"/>
                    <a:pt x="122" y="98"/>
                    <a:pt x="110" y="98"/>
                  </a:cubicBezTo>
                  <a:cubicBezTo>
                    <a:pt x="127" y="103"/>
                    <a:pt x="132" y="115"/>
                    <a:pt x="119" y="122"/>
                  </a:cubicBezTo>
                  <a:cubicBezTo>
                    <a:pt x="119" y="118"/>
                    <a:pt x="119" y="112"/>
                    <a:pt x="111" y="107"/>
                  </a:cubicBezTo>
                  <a:cubicBezTo>
                    <a:pt x="106" y="104"/>
                    <a:pt x="99" y="102"/>
                    <a:pt x="91" y="105"/>
                  </a:cubicBezTo>
                  <a:cubicBezTo>
                    <a:pt x="89" y="105"/>
                    <a:pt x="85" y="107"/>
                    <a:pt x="83" y="108"/>
                  </a:cubicBezTo>
                  <a:cubicBezTo>
                    <a:pt x="79" y="108"/>
                    <a:pt x="78" y="106"/>
                    <a:pt x="77" y="105"/>
                  </a:cubicBezTo>
                  <a:cubicBezTo>
                    <a:pt x="69" y="111"/>
                    <a:pt x="58" y="128"/>
                    <a:pt x="56" y="139"/>
                  </a:cubicBezTo>
                  <a:cubicBezTo>
                    <a:pt x="53" y="152"/>
                    <a:pt x="55" y="160"/>
                    <a:pt x="61" y="167"/>
                  </a:cubicBezTo>
                  <a:cubicBezTo>
                    <a:pt x="63" y="169"/>
                    <a:pt x="74" y="178"/>
                    <a:pt x="83" y="169"/>
                  </a:cubicBezTo>
                  <a:cubicBezTo>
                    <a:pt x="85" y="182"/>
                    <a:pt x="74" y="189"/>
                    <a:pt x="62" y="185"/>
                  </a:cubicBezTo>
                  <a:cubicBezTo>
                    <a:pt x="64" y="188"/>
                    <a:pt x="69" y="191"/>
                    <a:pt x="74" y="193"/>
                  </a:cubicBezTo>
                  <a:cubicBezTo>
                    <a:pt x="83" y="197"/>
                    <a:pt x="92" y="193"/>
                    <a:pt x="96" y="186"/>
                  </a:cubicBezTo>
                  <a:cubicBezTo>
                    <a:pt x="105" y="197"/>
                    <a:pt x="101" y="216"/>
                    <a:pt x="85" y="217"/>
                  </a:cubicBezTo>
                  <a:cubicBezTo>
                    <a:pt x="92" y="231"/>
                    <a:pt x="116" y="231"/>
                    <a:pt x="127" y="216"/>
                  </a:cubicBezTo>
                  <a:cubicBezTo>
                    <a:pt x="134" y="206"/>
                    <a:pt x="126" y="199"/>
                    <a:pt x="122" y="195"/>
                  </a:cubicBezTo>
                  <a:cubicBezTo>
                    <a:pt x="112" y="185"/>
                    <a:pt x="112" y="176"/>
                    <a:pt x="119" y="165"/>
                  </a:cubicBezTo>
                  <a:cubicBezTo>
                    <a:pt x="128" y="152"/>
                    <a:pt x="157" y="129"/>
                    <a:pt x="168" y="113"/>
                  </a:cubicBezTo>
                  <a:cubicBezTo>
                    <a:pt x="170" y="116"/>
                    <a:pt x="171" y="119"/>
                    <a:pt x="171" y="120"/>
                  </a:cubicBezTo>
                  <a:cubicBezTo>
                    <a:pt x="181" y="112"/>
                    <a:pt x="193" y="96"/>
                    <a:pt x="197" y="83"/>
                  </a:cubicBezTo>
                  <a:cubicBezTo>
                    <a:pt x="199" y="84"/>
                    <a:pt x="200" y="86"/>
                    <a:pt x="202" y="87"/>
                  </a:cubicBezTo>
                  <a:cubicBezTo>
                    <a:pt x="218" y="67"/>
                    <a:pt x="247" y="19"/>
                    <a:pt x="255" y="0"/>
                  </a:cubicBezTo>
                  <a:cubicBezTo>
                    <a:pt x="273" y="8"/>
                    <a:pt x="272" y="33"/>
                    <a:pt x="267" y="47"/>
                  </a:cubicBezTo>
                  <a:cubicBezTo>
                    <a:pt x="262" y="60"/>
                    <a:pt x="254" y="74"/>
                    <a:pt x="238" y="93"/>
                  </a:cubicBezTo>
                  <a:cubicBezTo>
                    <a:pt x="243" y="89"/>
                    <a:pt x="275" y="56"/>
                    <a:pt x="283" y="52"/>
                  </a:cubicBezTo>
                  <a:cubicBezTo>
                    <a:pt x="295" y="69"/>
                    <a:pt x="286" y="99"/>
                    <a:pt x="263" y="112"/>
                  </a:cubicBezTo>
                  <a:cubicBezTo>
                    <a:pt x="271" y="109"/>
                    <a:pt x="288" y="102"/>
                    <a:pt x="297" y="105"/>
                  </a:cubicBezTo>
                  <a:cubicBezTo>
                    <a:pt x="299" y="124"/>
                    <a:pt x="283" y="137"/>
                    <a:pt x="273" y="144"/>
                  </a:cubicBezTo>
                  <a:cubicBezTo>
                    <a:pt x="283" y="142"/>
                    <a:pt x="293" y="140"/>
                    <a:pt x="304" y="143"/>
                  </a:cubicBezTo>
                  <a:cubicBezTo>
                    <a:pt x="303" y="156"/>
                    <a:pt x="290" y="171"/>
                    <a:pt x="270" y="178"/>
                  </a:cubicBezTo>
                  <a:cubicBezTo>
                    <a:pt x="282" y="177"/>
                    <a:pt x="295" y="178"/>
                    <a:pt x="303" y="183"/>
                  </a:cubicBezTo>
                  <a:cubicBezTo>
                    <a:pt x="301" y="196"/>
                    <a:pt x="286" y="208"/>
                    <a:pt x="267" y="211"/>
                  </a:cubicBezTo>
                  <a:cubicBezTo>
                    <a:pt x="279" y="212"/>
                    <a:pt x="291" y="218"/>
                    <a:pt x="296" y="225"/>
                  </a:cubicBezTo>
                  <a:cubicBezTo>
                    <a:pt x="290" y="234"/>
                    <a:pt x="280" y="241"/>
                    <a:pt x="264" y="240"/>
                  </a:cubicBezTo>
                  <a:cubicBezTo>
                    <a:pt x="272" y="243"/>
                    <a:pt x="280" y="250"/>
                    <a:pt x="284" y="259"/>
                  </a:cubicBezTo>
                  <a:cubicBezTo>
                    <a:pt x="275" y="266"/>
                    <a:pt x="264" y="271"/>
                    <a:pt x="239" y="262"/>
                  </a:cubicBezTo>
                  <a:cubicBezTo>
                    <a:pt x="268" y="274"/>
                    <a:pt x="262" y="280"/>
                    <a:pt x="267" y="292"/>
                  </a:cubicBezTo>
                  <a:cubicBezTo>
                    <a:pt x="261" y="294"/>
                    <a:pt x="257" y="299"/>
                    <a:pt x="243" y="296"/>
                  </a:cubicBezTo>
                  <a:cubicBezTo>
                    <a:pt x="235" y="294"/>
                    <a:pt x="222" y="282"/>
                    <a:pt x="211" y="275"/>
                  </a:cubicBezTo>
                  <a:cubicBezTo>
                    <a:pt x="215" y="278"/>
                    <a:pt x="231" y="290"/>
                    <a:pt x="238" y="297"/>
                  </a:cubicBezTo>
                  <a:cubicBezTo>
                    <a:pt x="246" y="305"/>
                    <a:pt x="241" y="312"/>
                    <a:pt x="241" y="319"/>
                  </a:cubicBezTo>
                  <a:cubicBezTo>
                    <a:pt x="235" y="319"/>
                    <a:pt x="225" y="324"/>
                    <a:pt x="218" y="318"/>
                  </a:cubicBezTo>
                  <a:cubicBezTo>
                    <a:pt x="215" y="316"/>
                    <a:pt x="186" y="279"/>
                    <a:pt x="182" y="275"/>
                  </a:cubicBezTo>
                  <a:cubicBezTo>
                    <a:pt x="183" y="278"/>
                    <a:pt x="202" y="302"/>
                    <a:pt x="210" y="316"/>
                  </a:cubicBezTo>
                  <a:cubicBezTo>
                    <a:pt x="217" y="326"/>
                    <a:pt x="208" y="333"/>
                    <a:pt x="207" y="339"/>
                  </a:cubicBezTo>
                  <a:cubicBezTo>
                    <a:pt x="200" y="337"/>
                    <a:pt x="191" y="341"/>
                    <a:pt x="186" y="332"/>
                  </a:cubicBezTo>
                  <a:cubicBezTo>
                    <a:pt x="181" y="325"/>
                    <a:pt x="167" y="297"/>
                    <a:pt x="161" y="289"/>
                  </a:cubicBezTo>
                  <a:cubicBezTo>
                    <a:pt x="163" y="295"/>
                    <a:pt x="178" y="327"/>
                    <a:pt x="179" y="330"/>
                  </a:cubicBezTo>
                  <a:cubicBezTo>
                    <a:pt x="183" y="340"/>
                    <a:pt x="174" y="342"/>
                    <a:pt x="170" y="349"/>
                  </a:cubicBezTo>
                  <a:cubicBezTo>
                    <a:pt x="165" y="346"/>
                    <a:pt x="155" y="349"/>
                    <a:pt x="151" y="339"/>
                  </a:cubicBezTo>
                  <a:cubicBezTo>
                    <a:pt x="148" y="331"/>
                    <a:pt x="142" y="307"/>
                    <a:pt x="139" y="301"/>
                  </a:cubicBezTo>
                  <a:cubicBezTo>
                    <a:pt x="139" y="308"/>
                    <a:pt x="142" y="317"/>
                    <a:pt x="143" y="328"/>
                  </a:cubicBezTo>
                  <a:cubicBezTo>
                    <a:pt x="145" y="339"/>
                    <a:pt x="135" y="339"/>
                    <a:pt x="129" y="345"/>
                  </a:cubicBezTo>
                  <a:cubicBezTo>
                    <a:pt x="124" y="340"/>
                    <a:pt x="115" y="341"/>
                    <a:pt x="113" y="332"/>
                  </a:cubicBezTo>
                  <a:cubicBezTo>
                    <a:pt x="112" y="323"/>
                    <a:pt x="112" y="303"/>
                    <a:pt x="112" y="303"/>
                  </a:cubicBezTo>
                  <a:cubicBezTo>
                    <a:pt x="110" y="304"/>
                    <a:pt x="109" y="304"/>
                    <a:pt x="108" y="306"/>
                  </a:cubicBezTo>
                  <a:cubicBezTo>
                    <a:pt x="104" y="302"/>
                    <a:pt x="97" y="302"/>
                    <a:pt x="95" y="297"/>
                  </a:cubicBezTo>
                  <a:cubicBezTo>
                    <a:pt x="94" y="297"/>
                    <a:pt x="93" y="298"/>
                    <a:pt x="92" y="298"/>
                  </a:cubicBezTo>
                  <a:cubicBezTo>
                    <a:pt x="84" y="312"/>
                    <a:pt x="84" y="337"/>
                    <a:pt x="95" y="346"/>
                  </a:cubicBezTo>
                  <a:cubicBezTo>
                    <a:pt x="92" y="346"/>
                    <a:pt x="88" y="345"/>
                    <a:pt x="85" y="344"/>
                  </a:cubicBezTo>
                  <a:cubicBezTo>
                    <a:pt x="90" y="354"/>
                    <a:pt x="101" y="358"/>
                    <a:pt x="113" y="353"/>
                  </a:cubicBezTo>
                  <a:cubicBezTo>
                    <a:pt x="113" y="356"/>
                    <a:pt x="113" y="357"/>
                    <a:pt x="112" y="359"/>
                  </a:cubicBezTo>
                  <a:cubicBezTo>
                    <a:pt x="125" y="361"/>
                    <a:pt x="131" y="366"/>
                    <a:pt x="136" y="375"/>
                  </a:cubicBezTo>
                  <a:cubicBezTo>
                    <a:pt x="142" y="386"/>
                    <a:pt x="135" y="401"/>
                    <a:pt x="137" y="407"/>
                  </a:cubicBezTo>
                  <a:cubicBezTo>
                    <a:pt x="139" y="411"/>
                    <a:pt x="143" y="414"/>
                    <a:pt x="151" y="411"/>
                  </a:cubicBezTo>
                  <a:cubicBezTo>
                    <a:pt x="147" y="427"/>
                    <a:pt x="128" y="425"/>
                    <a:pt x="123" y="416"/>
                  </a:cubicBezTo>
                  <a:cubicBezTo>
                    <a:pt x="121" y="423"/>
                    <a:pt x="123" y="431"/>
                    <a:pt x="126" y="435"/>
                  </a:cubicBezTo>
                  <a:cubicBezTo>
                    <a:pt x="120" y="435"/>
                    <a:pt x="115" y="432"/>
                    <a:pt x="112" y="428"/>
                  </a:cubicBezTo>
                  <a:cubicBezTo>
                    <a:pt x="111" y="429"/>
                    <a:pt x="111" y="431"/>
                    <a:pt x="111" y="433"/>
                  </a:cubicBezTo>
                  <a:cubicBezTo>
                    <a:pt x="108" y="431"/>
                    <a:pt x="106" y="429"/>
                    <a:pt x="104" y="427"/>
                  </a:cubicBezTo>
                  <a:cubicBezTo>
                    <a:pt x="104" y="430"/>
                    <a:pt x="103" y="435"/>
                    <a:pt x="104" y="439"/>
                  </a:cubicBezTo>
                  <a:cubicBezTo>
                    <a:pt x="98" y="440"/>
                    <a:pt x="92" y="436"/>
                    <a:pt x="90" y="427"/>
                  </a:cubicBezTo>
                  <a:cubicBezTo>
                    <a:pt x="87" y="431"/>
                    <a:pt x="86" y="432"/>
                    <a:pt x="84" y="438"/>
                  </a:cubicBezTo>
                  <a:cubicBezTo>
                    <a:pt x="81" y="436"/>
                    <a:pt x="80" y="434"/>
                    <a:pt x="80" y="430"/>
                  </a:cubicBezTo>
                  <a:cubicBezTo>
                    <a:pt x="73" y="436"/>
                    <a:pt x="64" y="435"/>
                    <a:pt x="60" y="433"/>
                  </a:cubicBezTo>
                  <a:cubicBezTo>
                    <a:pt x="57" y="432"/>
                    <a:pt x="50" y="427"/>
                    <a:pt x="50" y="419"/>
                  </a:cubicBezTo>
                  <a:cubicBezTo>
                    <a:pt x="56" y="422"/>
                    <a:pt x="69" y="426"/>
                    <a:pt x="70" y="412"/>
                  </a:cubicBezTo>
                  <a:cubicBezTo>
                    <a:pt x="72" y="400"/>
                    <a:pt x="61" y="391"/>
                    <a:pt x="46" y="395"/>
                  </a:cubicBezTo>
                  <a:cubicBezTo>
                    <a:pt x="34" y="398"/>
                    <a:pt x="18" y="421"/>
                    <a:pt x="33" y="431"/>
                  </a:cubicBezTo>
                  <a:cubicBezTo>
                    <a:pt x="40" y="436"/>
                    <a:pt x="51" y="441"/>
                    <a:pt x="50" y="454"/>
                  </a:cubicBezTo>
                  <a:cubicBezTo>
                    <a:pt x="45" y="448"/>
                    <a:pt x="39" y="445"/>
                    <a:pt x="30" y="446"/>
                  </a:cubicBezTo>
                  <a:cubicBezTo>
                    <a:pt x="42" y="455"/>
                    <a:pt x="52" y="456"/>
                    <a:pt x="64" y="463"/>
                  </a:cubicBezTo>
                  <a:cubicBezTo>
                    <a:pt x="75" y="469"/>
                    <a:pt x="84" y="480"/>
                    <a:pt x="92" y="480"/>
                  </a:cubicBezTo>
                  <a:cubicBezTo>
                    <a:pt x="99" y="480"/>
                    <a:pt x="102" y="472"/>
                    <a:pt x="96" y="466"/>
                  </a:cubicBezTo>
                  <a:cubicBezTo>
                    <a:pt x="103" y="465"/>
                    <a:pt x="111" y="470"/>
                    <a:pt x="113" y="477"/>
                  </a:cubicBezTo>
                  <a:cubicBezTo>
                    <a:pt x="117" y="486"/>
                    <a:pt x="114" y="493"/>
                    <a:pt x="108" y="496"/>
                  </a:cubicBezTo>
                  <a:cubicBezTo>
                    <a:pt x="116" y="500"/>
                    <a:pt x="122" y="509"/>
                    <a:pt x="119" y="521"/>
                  </a:cubicBezTo>
                  <a:cubicBezTo>
                    <a:pt x="117" y="530"/>
                    <a:pt x="107" y="530"/>
                    <a:pt x="111" y="542"/>
                  </a:cubicBezTo>
                  <a:cubicBezTo>
                    <a:pt x="105" y="541"/>
                    <a:pt x="102" y="537"/>
                    <a:pt x="100" y="532"/>
                  </a:cubicBezTo>
                  <a:cubicBezTo>
                    <a:pt x="99" y="528"/>
                    <a:pt x="99" y="524"/>
                    <a:pt x="97" y="522"/>
                  </a:cubicBezTo>
                  <a:cubicBezTo>
                    <a:pt x="98" y="530"/>
                    <a:pt x="94" y="541"/>
                    <a:pt x="83" y="546"/>
                  </a:cubicBezTo>
                  <a:cubicBezTo>
                    <a:pt x="77" y="549"/>
                    <a:pt x="66" y="550"/>
                    <a:pt x="58" y="542"/>
                  </a:cubicBezTo>
                  <a:cubicBezTo>
                    <a:pt x="55" y="551"/>
                    <a:pt x="43" y="560"/>
                    <a:pt x="32" y="559"/>
                  </a:cubicBezTo>
                  <a:cubicBezTo>
                    <a:pt x="26" y="559"/>
                    <a:pt x="21" y="557"/>
                    <a:pt x="17" y="555"/>
                  </a:cubicBezTo>
                  <a:cubicBezTo>
                    <a:pt x="14" y="562"/>
                    <a:pt x="7" y="569"/>
                    <a:pt x="0" y="573"/>
                  </a:cubicBezTo>
                  <a:lnTo>
                    <a:pt x="0" y="153"/>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560" name="Freeform 1533"/>
            <p:cNvSpPr>
              <a:spLocks/>
            </p:cNvSpPr>
            <p:nvPr userDrawn="1"/>
          </p:nvSpPr>
          <p:spPr bwMode="auto">
            <a:xfrm>
              <a:off x="331" y="447"/>
              <a:ext cx="7" cy="7"/>
            </a:xfrm>
            <a:custGeom>
              <a:avLst/>
              <a:gdLst>
                <a:gd name="T0" fmla="*/ 0 w 15"/>
                <a:gd name="T1" fmla="*/ 13 h 17"/>
                <a:gd name="T2" fmla="*/ 0 w 15"/>
                <a:gd name="T3" fmla="*/ 13 h 17"/>
                <a:gd name="T4" fmla="*/ 0 w 15"/>
                <a:gd name="T5" fmla="*/ 17 h 17"/>
                <a:gd name="T6" fmla="*/ 15 w 15"/>
                <a:gd name="T7" fmla="*/ 2 h 17"/>
                <a:gd name="T8" fmla="*/ 13 w 15"/>
                <a:gd name="T9" fmla="*/ 0 h 17"/>
                <a:gd name="T10" fmla="*/ 0 w 15"/>
                <a:gd name="T11" fmla="*/ 13 h 17"/>
              </a:gdLst>
              <a:ahLst/>
              <a:cxnLst>
                <a:cxn ang="0">
                  <a:pos x="T0" y="T1"/>
                </a:cxn>
                <a:cxn ang="0">
                  <a:pos x="T2" y="T3"/>
                </a:cxn>
                <a:cxn ang="0">
                  <a:pos x="T4" y="T5"/>
                </a:cxn>
                <a:cxn ang="0">
                  <a:pos x="T6" y="T7"/>
                </a:cxn>
                <a:cxn ang="0">
                  <a:pos x="T8" y="T9"/>
                </a:cxn>
                <a:cxn ang="0">
                  <a:pos x="T10" y="T11"/>
                </a:cxn>
              </a:cxnLst>
              <a:rect l="0" t="0" r="r" b="b"/>
              <a:pathLst>
                <a:path w="15" h="17">
                  <a:moveTo>
                    <a:pt x="0" y="13"/>
                  </a:moveTo>
                  <a:lnTo>
                    <a:pt x="0" y="13"/>
                  </a:lnTo>
                  <a:lnTo>
                    <a:pt x="0" y="17"/>
                  </a:lnTo>
                  <a:cubicBezTo>
                    <a:pt x="4" y="16"/>
                    <a:pt x="13" y="8"/>
                    <a:pt x="15" y="2"/>
                  </a:cubicBezTo>
                  <a:cubicBezTo>
                    <a:pt x="14" y="1"/>
                    <a:pt x="13" y="0"/>
                    <a:pt x="13" y="0"/>
                  </a:cubicBezTo>
                  <a:cubicBezTo>
                    <a:pt x="11" y="5"/>
                    <a:pt x="5" y="13"/>
                    <a:pt x="0" y="13"/>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561" name="Freeform 1534"/>
            <p:cNvSpPr>
              <a:spLocks/>
            </p:cNvSpPr>
            <p:nvPr userDrawn="1"/>
          </p:nvSpPr>
          <p:spPr bwMode="auto">
            <a:xfrm>
              <a:off x="331" y="398"/>
              <a:ext cx="8" cy="53"/>
            </a:xfrm>
            <a:custGeom>
              <a:avLst/>
              <a:gdLst>
                <a:gd name="T0" fmla="*/ 0 w 18"/>
                <a:gd name="T1" fmla="*/ 108 h 116"/>
                <a:gd name="T2" fmla="*/ 0 w 18"/>
                <a:gd name="T3" fmla="*/ 108 h 116"/>
                <a:gd name="T4" fmla="*/ 0 w 18"/>
                <a:gd name="T5" fmla="*/ 116 h 116"/>
                <a:gd name="T6" fmla="*/ 11 w 18"/>
                <a:gd name="T7" fmla="*/ 104 h 116"/>
                <a:gd name="T8" fmla="*/ 6 w 18"/>
                <a:gd name="T9" fmla="*/ 94 h 116"/>
                <a:gd name="T10" fmla="*/ 12 w 18"/>
                <a:gd name="T11" fmla="*/ 96 h 116"/>
                <a:gd name="T12" fmla="*/ 12 w 18"/>
                <a:gd name="T13" fmla="*/ 71 h 116"/>
                <a:gd name="T14" fmla="*/ 15 w 18"/>
                <a:gd name="T15" fmla="*/ 96 h 116"/>
                <a:gd name="T16" fmla="*/ 16 w 18"/>
                <a:gd name="T17" fmla="*/ 96 h 116"/>
                <a:gd name="T18" fmla="*/ 12 w 18"/>
                <a:gd name="T19" fmla="*/ 45 h 116"/>
                <a:gd name="T20" fmla="*/ 3 w 18"/>
                <a:gd name="T21" fmla="*/ 0 h 116"/>
                <a:gd name="T22" fmla="*/ 1 w 18"/>
                <a:gd name="T23" fmla="*/ 54 h 116"/>
                <a:gd name="T24" fmla="*/ 0 w 18"/>
                <a:gd name="T25" fmla="*/ 108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 h="116">
                  <a:moveTo>
                    <a:pt x="0" y="108"/>
                  </a:moveTo>
                  <a:lnTo>
                    <a:pt x="0" y="108"/>
                  </a:lnTo>
                  <a:lnTo>
                    <a:pt x="0" y="116"/>
                  </a:lnTo>
                  <a:cubicBezTo>
                    <a:pt x="5" y="114"/>
                    <a:pt x="10" y="107"/>
                    <a:pt x="11" y="104"/>
                  </a:cubicBezTo>
                  <a:cubicBezTo>
                    <a:pt x="9" y="101"/>
                    <a:pt x="7" y="97"/>
                    <a:pt x="6" y="94"/>
                  </a:cubicBezTo>
                  <a:cubicBezTo>
                    <a:pt x="9" y="96"/>
                    <a:pt x="10" y="96"/>
                    <a:pt x="12" y="96"/>
                  </a:cubicBezTo>
                  <a:cubicBezTo>
                    <a:pt x="13" y="90"/>
                    <a:pt x="13" y="79"/>
                    <a:pt x="12" y="71"/>
                  </a:cubicBezTo>
                  <a:cubicBezTo>
                    <a:pt x="14" y="76"/>
                    <a:pt x="16" y="89"/>
                    <a:pt x="15" y="96"/>
                  </a:cubicBezTo>
                  <a:cubicBezTo>
                    <a:pt x="15" y="96"/>
                    <a:pt x="16" y="96"/>
                    <a:pt x="16" y="96"/>
                  </a:cubicBezTo>
                  <a:cubicBezTo>
                    <a:pt x="18" y="82"/>
                    <a:pt x="15" y="61"/>
                    <a:pt x="12" y="45"/>
                  </a:cubicBezTo>
                  <a:cubicBezTo>
                    <a:pt x="8" y="28"/>
                    <a:pt x="4" y="17"/>
                    <a:pt x="3" y="0"/>
                  </a:cubicBezTo>
                  <a:cubicBezTo>
                    <a:pt x="0" y="14"/>
                    <a:pt x="0" y="36"/>
                    <a:pt x="1" y="54"/>
                  </a:cubicBezTo>
                  <a:cubicBezTo>
                    <a:pt x="1" y="60"/>
                    <a:pt x="1" y="99"/>
                    <a:pt x="0" y="108"/>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562" name="Freeform 1535"/>
            <p:cNvSpPr>
              <a:spLocks/>
            </p:cNvSpPr>
            <p:nvPr userDrawn="1"/>
          </p:nvSpPr>
          <p:spPr bwMode="auto">
            <a:xfrm>
              <a:off x="334" y="393"/>
              <a:ext cx="22" cy="57"/>
            </a:xfrm>
            <a:custGeom>
              <a:avLst/>
              <a:gdLst>
                <a:gd name="T0" fmla="*/ 2 w 50"/>
                <a:gd name="T1" fmla="*/ 0 h 125"/>
                <a:gd name="T2" fmla="*/ 2 w 50"/>
                <a:gd name="T3" fmla="*/ 0 h 125"/>
                <a:gd name="T4" fmla="*/ 13 w 50"/>
                <a:gd name="T5" fmla="*/ 47 h 125"/>
                <a:gd name="T6" fmla="*/ 25 w 50"/>
                <a:gd name="T7" fmla="*/ 84 h 125"/>
                <a:gd name="T8" fmla="*/ 5 w 50"/>
                <a:gd name="T9" fmla="*/ 111 h 125"/>
                <a:gd name="T10" fmla="*/ 19 w 50"/>
                <a:gd name="T11" fmla="*/ 122 h 125"/>
                <a:gd name="T12" fmla="*/ 46 w 50"/>
                <a:gd name="T13" fmla="*/ 112 h 125"/>
                <a:gd name="T14" fmla="*/ 48 w 50"/>
                <a:gd name="T15" fmla="*/ 107 h 125"/>
                <a:gd name="T16" fmla="*/ 39 w 50"/>
                <a:gd name="T17" fmla="*/ 108 h 125"/>
                <a:gd name="T18" fmla="*/ 50 w 50"/>
                <a:gd name="T19" fmla="*/ 89 h 125"/>
                <a:gd name="T20" fmla="*/ 49 w 50"/>
                <a:gd name="T21" fmla="*/ 81 h 125"/>
                <a:gd name="T22" fmla="*/ 38 w 50"/>
                <a:gd name="T23" fmla="*/ 65 h 125"/>
                <a:gd name="T24" fmla="*/ 42 w 50"/>
                <a:gd name="T25" fmla="*/ 66 h 125"/>
                <a:gd name="T26" fmla="*/ 21 w 50"/>
                <a:gd name="T27" fmla="*/ 33 h 125"/>
                <a:gd name="T28" fmla="*/ 2 w 50"/>
                <a:gd name="T29"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0" h="125">
                  <a:moveTo>
                    <a:pt x="2" y="0"/>
                  </a:moveTo>
                  <a:lnTo>
                    <a:pt x="2" y="0"/>
                  </a:lnTo>
                  <a:cubicBezTo>
                    <a:pt x="0" y="12"/>
                    <a:pt x="8" y="34"/>
                    <a:pt x="13" y="47"/>
                  </a:cubicBezTo>
                  <a:cubicBezTo>
                    <a:pt x="17" y="59"/>
                    <a:pt x="24" y="69"/>
                    <a:pt x="25" y="84"/>
                  </a:cubicBezTo>
                  <a:cubicBezTo>
                    <a:pt x="26" y="101"/>
                    <a:pt x="20" y="113"/>
                    <a:pt x="5" y="111"/>
                  </a:cubicBezTo>
                  <a:cubicBezTo>
                    <a:pt x="8" y="117"/>
                    <a:pt x="13" y="120"/>
                    <a:pt x="19" y="122"/>
                  </a:cubicBezTo>
                  <a:cubicBezTo>
                    <a:pt x="31" y="125"/>
                    <a:pt x="41" y="119"/>
                    <a:pt x="46" y="112"/>
                  </a:cubicBezTo>
                  <a:cubicBezTo>
                    <a:pt x="47" y="110"/>
                    <a:pt x="48" y="109"/>
                    <a:pt x="48" y="107"/>
                  </a:cubicBezTo>
                  <a:cubicBezTo>
                    <a:pt x="45" y="104"/>
                    <a:pt x="41" y="106"/>
                    <a:pt x="39" y="108"/>
                  </a:cubicBezTo>
                  <a:cubicBezTo>
                    <a:pt x="34" y="97"/>
                    <a:pt x="40" y="91"/>
                    <a:pt x="50" y="89"/>
                  </a:cubicBezTo>
                  <a:cubicBezTo>
                    <a:pt x="50" y="86"/>
                    <a:pt x="50" y="83"/>
                    <a:pt x="49" y="81"/>
                  </a:cubicBezTo>
                  <a:cubicBezTo>
                    <a:pt x="40" y="80"/>
                    <a:pt x="37" y="70"/>
                    <a:pt x="38" y="65"/>
                  </a:cubicBezTo>
                  <a:cubicBezTo>
                    <a:pt x="39" y="66"/>
                    <a:pt x="41" y="66"/>
                    <a:pt x="42" y="66"/>
                  </a:cubicBezTo>
                  <a:cubicBezTo>
                    <a:pt x="39" y="56"/>
                    <a:pt x="29" y="43"/>
                    <a:pt x="21" y="33"/>
                  </a:cubicBezTo>
                  <a:cubicBezTo>
                    <a:pt x="15" y="25"/>
                    <a:pt x="5" y="13"/>
                    <a:pt x="2"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563" name="Freeform 1536"/>
            <p:cNvSpPr>
              <a:spLocks/>
            </p:cNvSpPr>
            <p:nvPr userDrawn="1"/>
          </p:nvSpPr>
          <p:spPr bwMode="auto">
            <a:xfrm>
              <a:off x="335" y="388"/>
              <a:ext cx="49" cy="58"/>
            </a:xfrm>
            <a:custGeom>
              <a:avLst/>
              <a:gdLst>
                <a:gd name="T0" fmla="*/ 4 w 109"/>
                <a:gd name="T1" fmla="*/ 0 h 127"/>
                <a:gd name="T2" fmla="*/ 4 w 109"/>
                <a:gd name="T3" fmla="*/ 0 h 127"/>
                <a:gd name="T4" fmla="*/ 8 w 109"/>
                <a:gd name="T5" fmla="*/ 20 h 127"/>
                <a:gd name="T6" fmla="*/ 36 w 109"/>
                <a:gd name="T7" fmla="*/ 48 h 127"/>
                <a:gd name="T8" fmla="*/ 50 w 109"/>
                <a:gd name="T9" fmla="*/ 61 h 127"/>
                <a:gd name="T10" fmla="*/ 44 w 109"/>
                <a:gd name="T11" fmla="*/ 81 h 127"/>
                <a:gd name="T12" fmla="*/ 38 w 109"/>
                <a:gd name="T13" fmla="*/ 80 h 127"/>
                <a:gd name="T14" fmla="*/ 43 w 109"/>
                <a:gd name="T15" fmla="*/ 87 h 127"/>
                <a:gd name="T16" fmla="*/ 62 w 109"/>
                <a:gd name="T17" fmla="*/ 82 h 127"/>
                <a:gd name="T18" fmla="*/ 57 w 109"/>
                <a:gd name="T19" fmla="*/ 103 h 127"/>
                <a:gd name="T20" fmla="*/ 38 w 109"/>
                <a:gd name="T21" fmla="*/ 114 h 127"/>
                <a:gd name="T22" fmla="*/ 52 w 109"/>
                <a:gd name="T23" fmla="*/ 118 h 127"/>
                <a:gd name="T24" fmla="*/ 82 w 109"/>
                <a:gd name="T25" fmla="*/ 110 h 127"/>
                <a:gd name="T26" fmla="*/ 84 w 109"/>
                <a:gd name="T27" fmla="*/ 93 h 127"/>
                <a:gd name="T28" fmla="*/ 97 w 109"/>
                <a:gd name="T29" fmla="*/ 114 h 127"/>
                <a:gd name="T30" fmla="*/ 107 w 109"/>
                <a:gd name="T31" fmla="*/ 97 h 127"/>
                <a:gd name="T32" fmla="*/ 87 w 109"/>
                <a:gd name="T33" fmla="*/ 74 h 127"/>
                <a:gd name="T34" fmla="*/ 102 w 109"/>
                <a:gd name="T35" fmla="*/ 65 h 127"/>
                <a:gd name="T36" fmla="*/ 94 w 109"/>
                <a:gd name="T37" fmla="*/ 48 h 127"/>
                <a:gd name="T38" fmla="*/ 75 w 109"/>
                <a:gd name="T39" fmla="*/ 60 h 127"/>
                <a:gd name="T40" fmla="*/ 54 w 109"/>
                <a:gd name="T41" fmla="*/ 43 h 127"/>
                <a:gd name="T42" fmla="*/ 20 w 109"/>
                <a:gd name="T43" fmla="*/ 26 h 127"/>
                <a:gd name="T44" fmla="*/ 4 w 109"/>
                <a:gd name="T45" fmla="*/ 0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9" h="127">
                  <a:moveTo>
                    <a:pt x="4" y="0"/>
                  </a:moveTo>
                  <a:lnTo>
                    <a:pt x="4" y="0"/>
                  </a:lnTo>
                  <a:cubicBezTo>
                    <a:pt x="0" y="8"/>
                    <a:pt x="4" y="15"/>
                    <a:pt x="8" y="20"/>
                  </a:cubicBezTo>
                  <a:cubicBezTo>
                    <a:pt x="15" y="31"/>
                    <a:pt x="26" y="40"/>
                    <a:pt x="36" y="48"/>
                  </a:cubicBezTo>
                  <a:cubicBezTo>
                    <a:pt x="41" y="52"/>
                    <a:pt x="47" y="55"/>
                    <a:pt x="50" y="61"/>
                  </a:cubicBezTo>
                  <a:cubicBezTo>
                    <a:pt x="54" y="68"/>
                    <a:pt x="52" y="80"/>
                    <a:pt x="44" y="81"/>
                  </a:cubicBezTo>
                  <a:cubicBezTo>
                    <a:pt x="41" y="81"/>
                    <a:pt x="40" y="80"/>
                    <a:pt x="38" y="80"/>
                  </a:cubicBezTo>
                  <a:cubicBezTo>
                    <a:pt x="38" y="82"/>
                    <a:pt x="41" y="86"/>
                    <a:pt x="43" y="87"/>
                  </a:cubicBezTo>
                  <a:cubicBezTo>
                    <a:pt x="50" y="92"/>
                    <a:pt x="59" y="86"/>
                    <a:pt x="62" y="82"/>
                  </a:cubicBezTo>
                  <a:cubicBezTo>
                    <a:pt x="70" y="90"/>
                    <a:pt x="66" y="101"/>
                    <a:pt x="57" y="103"/>
                  </a:cubicBezTo>
                  <a:cubicBezTo>
                    <a:pt x="48" y="104"/>
                    <a:pt x="37" y="104"/>
                    <a:pt x="38" y="114"/>
                  </a:cubicBezTo>
                  <a:cubicBezTo>
                    <a:pt x="44" y="111"/>
                    <a:pt x="48" y="115"/>
                    <a:pt x="52" y="118"/>
                  </a:cubicBezTo>
                  <a:cubicBezTo>
                    <a:pt x="64" y="127"/>
                    <a:pt x="77" y="121"/>
                    <a:pt x="82" y="110"/>
                  </a:cubicBezTo>
                  <a:cubicBezTo>
                    <a:pt x="84" y="107"/>
                    <a:pt x="85" y="97"/>
                    <a:pt x="84" y="93"/>
                  </a:cubicBezTo>
                  <a:cubicBezTo>
                    <a:pt x="96" y="98"/>
                    <a:pt x="92" y="109"/>
                    <a:pt x="97" y="114"/>
                  </a:cubicBezTo>
                  <a:cubicBezTo>
                    <a:pt x="98" y="106"/>
                    <a:pt x="106" y="103"/>
                    <a:pt x="107" y="97"/>
                  </a:cubicBezTo>
                  <a:cubicBezTo>
                    <a:pt x="109" y="87"/>
                    <a:pt x="101" y="74"/>
                    <a:pt x="87" y="74"/>
                  </a:cubicBezTo>
                  <a:cubicBezTo>
                    <a:pt x="95" y="74"/>
                    <a:pt x="101" y="71"/>
                    <a:pt x="102" y="65"/>
                  </a:cubicBezTo>
                  <a:cubicBezTo>
                    <a:pt x="103" y="55"/>
                    <a:pt x="98" y="50"/>
                    <a:pt x="94" y="48"/>
                  </a:cubicBezTo>
                  <a:cubicBezTo>
                    <a:pt x="97" y="56"/>
                    <a:pt x="88" y="67"/>
                    <a:pt x="75" y="60"/>
                  </a:cubicBezTo>
                  <a:cubicBezTo>
                    <a:pt x="70" y="57"/>
                    <a:pt x="61" y="47"/>
                    <a:pt x="54" y="43"/>
                  </a:cubicBezTo>
                  <a:cubicBezTo>
                    <a:pt x="41" y="37"/>
                    <a:pt x="33" y="35"/>
                    <a:pt x="20" y="26"/>
                  </a:cubicBezTo>
                  <a:cubicBezTo>
                    <a:pt x="12" y="21"/>
                    <a:pt x="4" y="12"/>
                    <a:pt x="4"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564" name="Freeform 1537"/>
            <p:cNvSpPr>
              <a:spLocks/>
            </p:cNvSpPr>
            <p:nvPr userDrawn="1"/>
          </p:nvSpPr>
          <p:spPr bwMode="auto">
            <a:xfrm>
              <a:off x="338" y="383"/>
              <a:ext cx="14" cy="16"/>
            </a:xfrm>
            <a:custGeom>
              <a:avLst/>
              <a:gdLst>
                <a:gd name="T0" fmla="*/ 9 w 30"/>
                <a:gd name="T1" fmla="*/ 0 h 34"/>
                <a:gd name="T2" fmla="*/ 9 w 30"/>
                <a:gd name="T3" fmla="*/ 0 h 34"/>
                <a:gd name="T4" fmla="*/ 14 w 30"/>
                <a:gd name="T5" fmla="*/ 30 h 34"/>
                <a:gd name="T6" fmla="*/ 30 w 30"/>
                <a:gd name="T7" fmla="*/ 34 h 34"/>
                <a:gd name="T8" fmla="*/ 16 w 30"/>
                <a:gd name="T9" fmla="*/ 22 h 34"/>
                <a:gd name="T10" fmla="*/ 9 w 30"/>
                <a:gd name="T11" fmla="*/ 0 h 34"/>
              </a:gdLst>
              <a:ahLst/>
              <a:cxnLst>
                <a:cxn ang="0">
                  <a:pos x="T0" y="T1"/>
                </a:cxn>
                <a:cxn ang="0">
                  <a:pos x="T2" y="T3"/>
                </a:cxn>
                <a:cxn ang="0">
                  <a:pos x="T4" y="T5"/>
                </a:cxn>
                <a:cxn ang="0">
                  <a:pos x="T6" y="T7"/>
                </a:cxn>
                <a:cxn ang="0">
                  <a:pos x="T8" y="T9"/>
                </a:cxn>
                <a:cxn ang="0">
                  <a:pos x="T10" y="T11"/>
                </a:cxn>
              </a:cxnLst>
              <a:rect l="0" t="0" r="r" b="b"/>
              <a:pathLst>
                <a:path w="30" h="34">
                  <a:moveTo>
                    <a:pt x="9" y="0"/>
                  </a:moveTo>
                  <a:lnTo>
                    <a:pt x="9" y="0"/>
                  </a:lnTo>
                  <a:cubicBezTo>
                    <a:pt x="0" y="15"/>
                    <a:pt x="5" y="31"/>
                    <a:pt x="14" y="30"/>
                  </a:cubicBezTo>
                  <a:cubicBezTo>
                    <a:pt x="22" y="30"/>
                    <a:pt x="24" y="30"/>
                    <a:pt x="30" y="34"/>
                  </a:cubicBezTo>
                  <a:cubicBezTo>
                    <a:pt x="27" y="27"/>
                    <a:pt x="18" y="24"/>
                    <a:pt x="16" y="22"/>
                  </a:cubicBezTo>
                  <a:cubicBezTo>
                    <a:pt x="10" y="18"/>
                    <a:pt x="7" y="14"/>
                    <a:pt x="9"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565" name="Freeform 1538"/>
            <p:cNvSpPr>
              <a:spLocks/>
            </p:cNvSpPr>
            <p:nvPr userDrawn="1"/>
          </p:nvSpPr>
          <p:spPr bwMode="auto">
            <a:xfrm>
              <a:off x="377" y="377"/>
              <a:ext cx="4" cy="14"/>
            </a:xfrm>
            <a:custGeom>
              <a:avLst/>
              <a:gdLst>
                <a:gd name="T0" fmla="*/ 5 w 10"/>
                <a:gd name="T1" fmla="*/ 0 h 31"/>
                <a:gd name="T2" fmla="*/ 5 w 10"/>
                <a:gd name="T3" fmla="*/ 0 h 31"/>
                <a:gd name="T4" fmla="*/ 5 w 10"/>
                <a:gd name="T5" fmla="*/ 12 h 31"/>
                <a:gd name="T6" fmla="*/ 0 w 10"/>
                <a:gd name="T7" fmla="*/ 8 h 31"/>
                <a:gd name="T8" fmla="*/ 1 w 10"/>
                <a:gd name="T9" fmla="*/ 25 h 31"/>
                <a:gd name="T10" fmla="*/ 7 w 10"/>
                <a:gd name="T11" fmla="*/ 31 h 31"/>
                <a:gd name="T12" fmla="*/ 8 w 10"/>
                <a:gd name="T13" fmla="*/ 26 h 31"/>
                <a:gd name="T14" fmla="*/ 10 w 10"/>
                <a:gd name="T15" fmla="*/ 9 h 31"/>
                <a:gd name="T16" fmla="*/ 5 w 10"/>
                <a:gd name="T17"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31">
                  <a:moveTo>
                    <a:pt x="5" y="0"/>
                  </a:moveTo>
                  <a:lnTo>
                    <a:pt x="5" y="0"/>
                  </a:lnTo>
                  <a:cubicBezTo>
                    <a:pt x="6" y="5"/>
                    <a:pt x="6" y="8"/>
                    <a:pt x="5" y="12"/>
                  </a:cubicBezTo>
                  <a:cubicBezTo>
                    <a:pt x="4" y="11"/>
                    <a:pt x="2" y="9"/>
                    <a:pt x="0" y="8"/>
                  </a:cubicBezTo>
                  <a:cubicBezTo>
                    <a:pt x="1" y="12"/>
                    <a:pt x="1" y="20"/>
                    <a:pt x="1" y="25"/>
                  </a:cubicBezTo>
                  <a:cubicBezTo>
                    <a:pt x="2" y="26"/>
                    <a:pt x="4" y="29"/>
                    <a:pt x="7" y="31"/>
                  </a:cubicBezTo>
                  <a:cubicBezTo>
                    <a:pt x="7" y="31"/>
                    <a:pt x="7" y="28"/>
                    <a:pt x="8" y="26"/>
                  </a:cubicBezTo>
                  <a:cubicBezTo>
                    <a:pt x="5" y="20"/>
                    <a:pt x="6" y="14"/>
                    <a:pt x="10" y="9"/>
                  </a:cubicBezTo>
                  <a:cubicBezTo>
                    <a:pt x="9" y="8"/>
                    <a:pt x="6" y="2"/>
                    <a:pt x="5"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566" name="Freeform 1539"/>
            <p:cNvSpPr>
              <a:spLocks/>
            </p:cNvSpPr>
            <p:nvPr userDrawn="1"/>
          </p:nvSpPr>
          <p:spPr bwMode="auto">
            <a:xfrm>
              <a:off x="371" y="377"/>
              <a:ext cx="6" cy="17"/>
            </a:xfrm>
            <a:custGeom>
              <a:avLst/>
              <a:gdLst>
                <a:gd name="T0" fmla="*/ 5 w 15"/>
                <a:gd name="T1" fmla="*/ 1 h 37"/>
                <a:gd name="T2" fmla="*/ 5 w 15"/>
                <a:gd name="T3" fmla="*/ 1 h 37"/>
                <a:gd name="T4" fmla="*/ 0 w 15"/>
                <a:gd name="T5" fmla="*/ 0 h 37"/>
                <a:gd name="T6" fmla="*/ 4 w 15"/>
                <a:gd name="T7" fmla="*/ 12 h 37"/>
                <a:gd name="T8" fmla="*/ 13 w 15"/>
                <a:gd name="T9" fmla="*/ 37 h 37"/>
                <a:gd name="T10" fmla="*/ 13 w 15"/>
                <a:gd name="T11" fmla="*/ 31 h 37"/>
                <a:gd name="T12" fmla="*/ 13 w 15"/>
                <a:gd name="T13" fmla="*/ 6 h 37"/>
                <a:gd name="T14" fmla="*/ 8 w 15"/>
                <a:gd name="T15" fmla="*/ 2 h 37"/>
                <a:gd name="T16" fmla="*/ 9 w 15"/>
                <a:gd name="T17" fmla="*/ 19 h 37"/>
                <a:gd name="T18" fmla="*/ 5 w 15"/>
                <a:gd name="T19" fmla="*/ 1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 h="37">
                  <a:moveTo>
                    <a:pt x="5" y="1"/>
                  </a:moveTo>
                  <a:lnTo>
                    <a:pt x="5" y="1"/>
                  </a:lnTo>
                  <a:cubicBezTo>
                    <a:pt x="3" y="0"/>
                    <a:pt x="1" y="0"/>
                    <a:pt x="0" y="0"/>
                  </a:cubicBezTo>
                  <a:cubicBezTo>
                    <a:pt x="2" y="4"/>
                    <a:pt x="4" y="8"/>
                    <a:pt x="4" y="12"/>
                  </a:cubicBezTo>
                  <a:cubicBezTo>
                    <a:pt x="6" y="23"/>
                    <a:pt x="2" y="33"/>
                    <a:pt x="13" y="37"/>
                  </a:cubicBezTo>
                  <a:cubicBezTo>
                    <a:pt x="13" y="37"/>
                    <a:pt x="13" y="32"/>
                    <a:pt x="13" y="31"/>
                  </a:cubicBezTo>
                  <a:cubicBezTo>
                    <a:pt x="15" y="21"/>
                    <a:pt x="14" y="12"/>
                    <a:pt x="13" y="6"/>
                  </a:cubicBezTo>
                  <a:cubicBezTo>
                    <a:pt x="11" y="5"/>
                    <a:pt x="9" y="3"/>
                    <a:pt x="8" y="2"/>
                  </a:cubicBezTo>
                  <a:cubicBezTo>
                    <a:pt x="10" y="7"/>
                    <a:pt x="11" y="14"/>
                    <a:pt x="9" y="19"/>
                  </a:cubicBezTo>
                  <a:cubicBezTo>
                    <a:pt x="8" y="12"/>
                    <a:pt x="8" y="7"/>
                    <a:pt x="5" y="1"/>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567" name="Freeform 1540"/>
            <p:cNvSpPr>
              <a:spLocks/>
            </p:cNvSpPr>
            <p:nvPr userDrawn="1"/>
          </p:nvSpPr>
          <p:spPr bwMode="auto">
            <a:xfrm>
              <a:off x="365" y="374"/>
              <a:ext cx="7" cy="19"/>
            </a:xfrm>
            <a:custGeom>
              <a:avLst/>
              <a:gdLst>
                <a:gd name="T0" fmla="*/ 0 w 16"/>
                <a:gd name="T1" fmla="*/ 0 h 42"/>
                <a:gd name="T2" fmla="*/ 0 w 16"/>
                <a:gd name="T3" fmla="*/ 0 h 42"/>
                <a:gd name="T4" fmla="*/ 9 w 16"/>
                <a:gd name="T5" fmla="*/ 24 h 42"/>
                <a:gd name="T6" fmla="*/ 7 w 16"/>
                <a:gd name="T7" fmla="*/ 42 h 42"/>
                <a:gd name="T8" fmla="*/ 15 w 16"/>
                <a:gd name="T9" fmla="*/ 27 h 42"/>
                <a:gd name="T10" fmla="*/ 0 w 16"/>
                <a:gd name="T11" fmla="*/ 0 h 42"/>
              </a:gdLst>
              <a:ahLst/>
              <a:cxnLst>
                <a:cxn ang="0">
                  <a:pos x="T0" y="T1"/>
                </a:cxn>
                <a:cxn ang="0">
                  <a:pos x="T2" y="T3"/>
                </a:cxn>
                <a:cxn ang="0">
                  <a:pos x="T4" y="T5"/>
                </a:cxn>
                <a:cxn ang="0">
                  <a:pos x="T6" y="T7"/>
                </a:cxn>
                <a:cxn ang="0">
                  <a:pos x="T8" y="T9"/>
                </a:cxn>
                <a:cxn ang="0">
                  <a:pos x="T10" y="T11"/>
                </a:cxn>
              </a:cxnLst>
              <a:rect l="0" t="0" r="r" b="b"/>
              <a:pathLst>
                <a:path w="16" h="42">
                  <a:moveTo>
                    <a:pt x="0" y="0"/>
                  </a:moveTo>
                  <a:lnTo>
                    <a:pt x="0" y="0"/>
                  </a:lnTo>
                  <a:cubicBezTo>
                    <a:pt x="7" y="7"/>
                    <a:pt x="10" y="15"/>
                    <a:pt x="9" y="24"/>
                  </a:cubicBezTo>
                  <a:cubicBezTo>
                    <a:pt x="8" y="31"/>
                    <a:pt x="4" y="33"/>
                    <a:pt x="7" y="42"/>
                  </a:cubicBezTo>
                  <a:cubicBezTo>
                    <a:pt x="8" y="37"/>
                    <a:pt x="14" y="34"/>
                    <a:pt x="15" y="27"/>
                  </a:cubicBezTo>
                  <a:cubicBezTo>
                    <a:pt x="16" y="14"/>
                    <a:pt x="9" y="4"/>
                    <a:pt x="0"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568" name="Freeform 1541"/>
            <p:cNvSpPr>
              <a:spLocks/>
            </p:cNvSpPr>
            <p:nvPr userDrawn="1"/>
          </p:nvSpPr>
          <p:spPr bwMode="auto">
            <a:xfrm>
              <a:off x="337" y="372"/>
              <a:ext cx="9" cy="21"/>
            </a:xfrm>
            <a:custGeom>
              <a:avLst/>
              <a:gdLst>
                <a:gd name="T0" fmla="*/ 21 w 21"/>
                <a:gd name="T1" fmla="*/ 0 h 46"/>
                <a:gd name="T2" fmla="*/ 21 w 21"/>
                <a:gd name="T3" fmla="*/ 0 h 46"/>
                <a:gd name="T4" fmla="*/ 7 w 21"/>
                <a:gd name="T5" fmla="*/ 16 h 46"/>
                <a:gd name="T6" fmla="*/ 5 w 21"/>
                <a:gd name="T7" fmla="*/ 46 h 46"/>
                <a:gd name="T8" fmla="*/ 15 w 21"/>
                <a:gd name="T9" fmla="*/ 21 h 46"/>
                <a:gd name="T10" fmla="*/ 21 w 21"/>
                <a:gd name="T11" fmla="*/ 0 h 46"/>
              </a:gdLst>
              <a:ahLst/>
              <a:cxnLst>
                <a:cxn ang="0">
                  <a:pos x="T0" y="T1"/>
                </a:cxn>
                <a:cxn ang="0">
                  <a:pos x="T2" y="T3"/>
                </a:cxn>
                <a:cxn ang="0">
                  <a:pos x="T4" y="T5"/>
                </a:cxn>
                <a:cxn ang="0">
                  <a:pos x="T6" y="T7"/>
                </a:cxn>
                <a:cxn ang="0">
                  <a:pos x="T8" y="T9"/>
                </a:cxn>
                <a:cxn ang="0">
                  <a:pos x="T10" y="T11"/>
                </a:cxn>
              </a:cxnLst>
              <a:rect l="0" t="0" r="r" b="b"/>
              <a:pathLst>
                <a:path w="21" h="46">
                  <a:moveTo>
                    <a:pt x="21" y="0"/>
                  </a:moveTo>
                  <a:lnTo>
                    <a:pt x="21" y="0"/>
                  </a:lnTo>
                  <a:cubicBezTo>
                    <a:pt x="16" y="9"/>
                    <a:pt x="9" y="15"/>
                    <a:pt x="7" y="16"/>
                  </a:cubicBezTo>
                  <a:cubicBezTo>
                    <a:pt x="2" y="30"/>
                    <a:pt x="0" y="37"/>
                    <a:pt x="5" y="46"/>
                  </a:cubicBezTo>
                  <a:cubicBezTo>
                    <a:pt x="5" y="33"/>
                    <a:pt x="9" y="27"/>
                    <a:pt x="15" y="21"/>
                  </a:cubicBezTo>
                  <a:cubicBezTo>
                    <a:pt x="16" y="18"/>
                    <a:pt x="20" y="5"/>
                    <a:pt x="21"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569" name="Freeform 1542"/>
            <p:cNvSpPr>
              <a:spLocks/>
            </p:cNvSpPr>
            <p:nvPr userDrawn="1"/>
          </p:nvSpPr>
          <p:spPr bwMode="auto">
            <a:xfrm>
              <a:off x="352" y="372"/>
              <a:ext cx="19" cy="21"/>
            </a:xfrm>
            <a:custGeom>
              <a:avLst/>
              <a:gdLst>
                <a:gd name="T0" fmla="*/ 18 w 44"/>
                <a:gd name="T1" fmla="*/ 0 h 47"/>
                <a:gd name="T2" fmla="*/ 18 w 44"/>
                <a:gd name="T3" fmla="*/ 0 h 47"/>
                <a:gd name="T4" fmla="*/ 0 w 44"/>
                <a:gd name="T5" fmla="*/ 4 h 47"/>
                <a:gd name="T6" fmla="*/ 28 w 44"/>
                <a:gd name="T7" fmla="*/ 21 h 47"/>
                <a:gd name="T8" fmla="*/ 12 w 44"/>
                <a:gd name="T9" fmla="*/ 38 h 47"/>
                <a:gd name="T10" fmla="*/ 23 w 44"/>
                <a:gd name="T11" fmla="*/ 40 h 47"/>
                <a:gd name="T12" fmla="*/ 9 w 44"/>
                <a:gd name="T13" fmla="*/ 37 h 47"/>
                <a:gd name="T14" fmla="*/ 33 w 44"/>
                <a:gd name="T15" fmla="*/ 38 h 47"/>
                <a:gd name="T16" fmla="*/ 18 w 44"/>
                <a:gd name="T17"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 h="47">
                  <a:moveTo>
                    <a:pt x="18" y="0"/>
                  </a:moveTo>
                  <a:lnTo>
                    <a:pt x="18" y="0"/>
                  </a:lnTo>
                  <a:cubicBezTo>
                    <a:pt x="13" y="0"/>
                    <a:pt x="5" y="1"/>
                    <a:pt x="0" y="4"/>
                  </a:cubicBezTo>
                  <a:cubicBezTo>
                    <a:pt x="17" y="2"/>
                    <a:pt x="26" y="9"/>
                    <a:pt x="28" y="21"/>
                  </a:cubicBezTo>
                  <a:cubicBezTo>
                    <a:pt x="29" y="29"/>
                    <a:pt x="24" y="39"/>
                    <a:pt x="12" y="38"/>
                  </a:cubicBezTo>
                  <a:cubicBezTo>
                    <a:pt x="13" y="39"/>
                    <a:pt x="17" y="41"/>
                    <a:pt x="23" y="40"/>
                  </a:cubicBezTo>
                  <a:cubicBezTo>
                    <a:pt x="17" y="43"/>
                    <a:pt x="12" y="40"/>
                    <a:pt x="9" y="37"/>
                  </a:cubicBezTo>
                  <a:cubicBezTo>
                    <a:pt x="12" y="45"/>
                    <a:pt x="26" y="47"/>
                    <a:pt x="33" y="38"/>
                  </a:cubicBezTo>
                  <a:cubicBezTo>
                    <a:pt x="44" y="24"/>
                    <a:pt x="33" y="2"/>
                    <a:pt x="18"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570" name="Freeform 1543"/>
            <p:cNvSpPr>
              <a:spLocks/>
            </p:cNvSpPr>
            <p:nvPr userDrawn="1"/>
          </p:nvSpPr>
          <p:spPr bwMode="auto">
            <a:xfrm>
              <a:off x="331" y="370"/>
              <a:ext cx="10" cy="27"/>
            </a:xfrm>
            <a:custGeom>
              <a:avLst/>
              <a:gdLst>
                <a:gd name="T0" fmla="*/ 0 w 21"/>
                <a:gd name="T1" fmla="*/ 50 h 60"/>
                <a:gd name="T2" fmla="*/ 0 w 21"/>
                <a:gd name="T3" fmla="*/ 50 h 60"/>
                <a:gd name="T4" fmla="*/ 0 w 21"/>
                <a:gd name="T5" fmla="*/ 60 h 60"/>
                <a:gd name="T6" fmla="*/ 21 w 21"/>
                <a:gd name="T7" fmla="*/ 0 h 60"/>
                <a:gd name="T8" fmla="*/ 10 w 21"/>
                <a:gd name="T9" fmla="*/ 26 h 60"/>
                <a:gd name="T10" fmla="*/ 1 w 21"/>
                <a:gd name="T11" fmla="*/ 41 h 60"/>
                <a:gd name="T12" fmla="*/ 0 w 21"/>
                <a:gd name="T13" fmla="*/ 50 h 60"/>
              </a:gdLst>
              <a:ahLst/>
              <a:cxnLst>
                <a:cxn ang="0">
                  <a:pos x="T0" y="T1"/>
                </a:cxn>
                <a:cxn ang="0">
                  <a:pos x="T2" y="T3"/>
                </a:cxn>
                <a:cxn ang="0">
                  <a:pos x="T4" y="T5"/>
                </a:cxn>
                <a:cxn ang="0">
                  <a:pos x="T6" y="T7"/>
                </a:cxn>
                <a:cxn ang="0">
                  <a:pos x="T8" y="T9"/>
                </a:cxn>
                <a:cxn ang="0">
                  <a:pos x="T10" y="T11"/>
                </a:cxn>
                <a:cxn ang="0">
                  <a:pos x="T12" y="T13"/>
                </a:cxn>
              </a:cxnLst>
              <a:rect l="0" t="0" r="r" b="b"/>
              <a:pathLst>
                <a:path w="21" h="60">
                  <a:moveTo>
                    <a:pt x="0" y="50"/>
                  </a:moveTo>
                  <a:lnTo>
                    <a:pt x="0" y="50"/>
                  </a:lnTo>
                  <a:lnTo>
                    <a:pt x="0" y="60"/>
                  </a:lnTo>
                  <a:cubicBezTo>
                    <a:pt x="8" y="44"/>
                    <a:pt x="21" y="27"/>
                    <a:pt x="21" y="0"/>
                  </a:cubicBezTo>
                  <a:cubicBezTo>
                    <a:pt x="19" y="10"/>
                    <a:pt x="15" y="18"/>
                    <a:pt x="10" y="26"/>
                  </a:cubicBezTo>
                  <a:cubicBezTo>
                    <a:pt x="8" y="30"/>
                    <a:pt x="2" y="35"/>
                    <a:pt x="1" y="41"/>
                  </a:cubicBezTo>
                  <a:cubicBezTo>
                    <a:pt x="0" y="44"/>
                    <a:pt x="1" y="47"/>
                    <a:pt x="0" y="5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571" name="Freeform 1544"/>
            <p:cNvSpPr>
              <a:spLocks/>
            </p:cNvSpPr>
            <p:nvPr userDrawn="1"/>
          </p:nvSpPr>
          <p:spPr bwMode="auto">
            <a:xfrm>
              <a:off x="367" y="369"/>
              <a:ext cx="12" cy="11"/>
            </a:xfrm>
            <a:custGeom>
              <a:avLst/>
              <a:gdLst>
                <a:gd name="T0" fmla="*/ 5 w 25"/>
                <a:gd name="T1" fmla="*/ 0 h 24"/>
                <a:gd name="T2" fmla="*/ 5 w 25"/>
                <a:gd name="T3" fmla="*/ 0 h 24"/>
                <a:gd name="T4" fmla="*/ 17 w 25"/>
                <a:gd name="T5" fmla="*/ 12 h 24"/>
                <a:gd name="T6" fmla="*/ 0 w 25"/>
                <a:gd name="T7" fmla="*/ 3 h 24"/>
                <a:gd name="T8" fmla="*/ 9 w 25"/>
                <a:gd name="T9" fmla="*/ 15 h 24"/>
                <a:gd name="T10" fmla="*/ 25 w 25"/>
                <a:gd name="T11" fmla="*/ 24 h 24"/>
                <a:gd name="T12" fmla="*/ 5 w 25"/>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25" h="24">
                  <a:moveTo>
                    <a:pt x="5" y="0"/>
                  </a:moveTo>
                  <a:lnTo>
                    <a:pt x="5" y="0"/>
                  </a:lnTo>
                  <a:cubicBezTo>
                    <a:pt x="7" y="2"/>
                    <a:pt x="14" y="8"/>
                    <a:pt x="17" y="12"/>
                  </a:cubicBezTo>
                  <a:cubicBezTo>
                    <a:pt x="12" y="10"/>
                    <a:pt x="6" y="5"/>
                    <a:pt x="0" y="3"/>
                  </a:cubicBezTo>
                  <a:cubicBezTo>
                    <a:pt x="1" y="4"/>
                    <a:pt x="8" y="14"/>
                    <a:pt x="9" y="15"/>
                  </a:cubicBezTo>
                  <a:cubicBezTo>
                    <a:pt x="15" y="17"/>
                    <a:pt x="21" y="20"/>
                    <a:pt x="25" y="24"/>
                  </a:cubicBezTo>
                  <a:cubicBezTo>
                    <a:pt x="25" y="7"/>
                    <a:pt x="18" y="2"/>
                    <a:pt x="5"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572" name="Freeform 1545"/>
            <p:cNvSpPr>
              <a:spLocks/>
            </p:cNvSpPr>
            <p:nvPr userDrawn="1"/>
          </p:nvSpPr>
          <p:spPr bwMode="auto">
            <a:xfrm>
              <a:off x="376" y="369"/>
              <a:ext cx="4" cy="3"/>
            </a:xfrm>
            <a:custGeom>
              <a:avLst/>
              <a:gdLst>
                <a:gd name="T0" fmla="*/ 5 w 8"/>
                <a:gd name="T1" fmla="*/ 1 h 6"/>
                <a:gd name="T2" fmla="*/ 5 w 8"/>
                <a:gd name="T3" fmla="*/ 1 h 6"/>
                <a:gd name="T4" fmla="*/ 0 w 8"/>
                <a:gd name="T5" fmla="*/ 0 h 6"/>
                <a:gd name="T6" fmla="*/ 8 w 8"/>
                <a:gd name="T7" fmla="*/ 6 h 6"/>
                <a:gd name="T8" fmla="*/ 5 w 8"/>
                <a:gd name="T9" fmla="*/ 1 h 6"/>
              </a:gdLst>
              <a:ahLst/>
              <a:cxnLst>
                <a:cxn ang="0">
                  <a:pos x="T0" y="T1"/>
                </a:cxn>
                <a:cxn ang="0">
                  <a:pos x="T2" y="T3"/>
                </a:cxn>
                <a:cxn ang="0">
                  <a:pos x="T4" y="T5"/>
                </a:cxn>
                <a:cxn ang="0">
                  <a:pos x="T6" y="T7"/>
                </a:cxn>
                <a:cxn ang="0">
                  <a:pos x="T8" y="T9"/>
                </a:cxn>
              </a:cxnLst>
              <a:rect l="0" t="0" r="r" b="b"/>
              <a:pathLst>
                <a:path w="8" h="6">
                  <a:moveTo>
                    <a:pt x="5" y="1"/>
                  </a:moveTo>
                  <a:lnTo>
                    <a:pt x="5" y="1"/>
                  </a:lnTo>
                  <a:lnTo>
                    <a:pt x="0" y="0"/>
                  </a:lnTo>
                  <a:lnTo>
                    <a:pt x="8" y="6"/>
                  </a:lnTo>
                  <a:lnTo>
                    <a:pt x="5" y="1"/>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573" name="Freeform 1546"/>
            <p:cNvSpPr>
              <a:spLocks/>
            </p:cNvSpPr>
            <p:nvPr userDrawn="1"/>
          </p:nvSpPr>
          <p:spPr bwMode="auto">
            <a:xfrm>
              <a:off x="375" y="370"/>
              <a:ext cx="11" cy="12"/>
            </a:xfrm>
            <a:custGeom>
              <a:avLst/>
              <a:gdLst>
                <a:gd name="T0" fmla="*/ 20 w 24"/>
                <a:gd name="T1" fmla="*/ 3 h 27"/>
                <a:gd name="T2" fmla="*/ 20 w 24"/>
                <a:gd name="T3" fmla="*/ 3 h 27"/>
                <a:gd name="T4" fmla="*/ 10 w 24"/>
                <a:gd name="T5" fmla="*/ 0 h 27"/>
                <a:gd name="T6" fmla="*/ 16 w 24"/>
                <a:gd name="T7" fmla="*/ 10 h 27"/>
                <a:gd name="T8" fmla="*/ 5 w 24"/>
                <a:gd name="T9" fmla="*/ 0 h 27"/>
                <a:gd name="T10" fmla="*/ 0 w 24"/>
                <a:gd name="T11" fmla="*/ 1 h 27"/>
                <a:gd name="T12" fmla="*/ 16 w 24"/>
                <a:gd name="T13" fmla="*/ 27 h 27"/>
                <a:gd name="T14" fmla="*/ 20 w 24"/>
                <a:gd name="T15" fmla="*/ 3 h 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27">
                  <a:moveTo>
                    <a:pt x="20" y="3"/>
                  </a:moveTo>
                  <a:lnTo>
                    <a:pt x="20" y="3"/>
                  </a:lnTo>
                  <a:cubicBezTo>
                    <a:pt x="17" y="2"/>
                    <a:pt x="10" y="0"/>
                    <a:pt x="10" y="0"/>
                  </a:cubicBezTo>
                  <a:cubicBezTo>
                    <a:pt x="12" y="1"/>
                    <a:pt x="14" y="5"/>
                    <a:pt x="16" y="10"/>
                  </a:cubicBezTo>
                  <a:cubicBezTo>
                    <a:pt x="13" y="6"/>
                    <a:pt x="7" y="2"/>
                    <a:pt x="5" y="0"/>
                  </a:cubicBezTo>
                  <a:cubicBezTo>
                    <a:pt x="3" y="1"/>
                    <a:pt x="1" y="0"/>
                    <a:pt x="0" y="1"/>
                  </a:cubicBezTo>
                  <a:cubicBezTo>
                    <a:pt x="10" y="9"/>
                    <a:pt x="14" y="18"/>
                    <a:pt x="16" y="27"/>
                  </a:cubicBezTo>
                  <a:cubicBezTo>
                    <a:pt x="24" y="19"/>
                    <a:pt x="23" y="11"/>
                    <a:pt x="20" y="3"/>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574" name="Freeform 1547"/>
            <p:cNvSpPr>
              <a:spLocks/>
            </p:cNvSpPr>
            <p:nvPr userDrawn="1"/>
          </p:nvSpPr>
          <p:spPr bwMode="auto">
            <a:xfrm>
              <a:off x="380" y="368"/>
              <a:ext cx="10" cy="24"/>
            </a:xfrm>
            <a:custGeom>
              <a:avLst/>
              <a:gdLst>
                <a:gd name="T0" fmla="*/ 11 w 22"/>
                <a:gd name="T1" fmla="*/ 0 h 53"/>
                <a:gd name="T2" fmla="*/ 11 w 22"/>
                <a:gd name="T3" fmla="*/ 0 h 53"/>
                <a:gd name="T4" fmla="*/ 11 w 22"/>
                <a:gd name="T5" fmla="*/ 7 h 53"/>
                <a:gd name="T6" fmla="*/ 5 w 22"/>
                <a:gd name="T7" fmla="*/ 34 h 53"/>
                <a:gd name="T8" fmla="*/ 3 w 22"/>
                <a:gd name="T9" fmla="*/ 30 h 53"/>
                <a:gd name="T10" fmla="*/ 1 w 22"/>
                <a:gd name="T11" fmla="*/ 41 h 53"/>
                <a:gd name="T12" fmla="*/ 11 w 22"/>
                <a:gd name="T13" fmla="*/ 53 h 53"/>
                <a:gd name="T14" fmla="*/ 13 w 22"/>
                <a:gd name="T15" fmla="*/ 32 h 53"/>
                <a:gd name="T16" fmla="*/ 11 w 22"/>
                <a:gd name="T17" fmla="*/ 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53">
                  <a:moveTo>
                    <a:pt x="11" y="0"/>
                  </a:moveTo>
                  <a:lnTo>
                    <a:pt x="11" y="0"/>
                  </a:lnTo>
                  <a:cubicBezTo>
                    <a:pt x="11" y="0"/>
                    <a:pt x="11" y="4"/>
                    <a:pt x="11" y="7"/>
                  </a:cubicBezTo>
                  <a:cubicBezTo>
                    <a:pt x="13" y="15"/>
                    <a:pt x="15" y="26"/>
                    <a:pt x="5" y="34"/>
                  </a:cubicBezTo>
                  <a:cubicBezTo>
                    <a:pt x="4" y="32"/>
                    <a:pt x="4" y="31"/>
                    <a:pt x="3" y="30"/>
                  </a:cubicBezTo>
                  <a:cubicBezTo>
                    <a:pt x="1" y="32"/>
                    <a:pt x="0" y="38"/>
                    <a:pt x="1" y="41"/>
                  </a:cubicBezTo>
                  <a:cubicBezTo>
                    <a:pt x="3" y="47"/>
                    <a:pt x="6" y="51"/>
                    <a:pt x="11" y="53"/>
                  </a:cubicBezTo>
                  <a:cubicBezTo>
                    <a:pt x="7" y="45"/>
                    <a:pt x="12" y="33"/>
                    <a:pt x="13" y="32"/>
                  </a:cubicBezTo>
                  <a:cubicBezTo>
                    <a:pt x="17" y="21"/>
                    <a:pt x="22" y="9"/>
                    <a:pt x="11"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575" name="Freeform 1548"/>
            <p:cNvSpPr>
              <a:spLocks/>
            </p:cNvSpPr>
            <p:nvPr userDrawn="1"/>
          </p:nvSpPr>
          <p:spPr bwMode="auto">
            <a:xfrm>
              <a:off x="331" y="368"/>
              <a:ext cx="9" cy="19"/>
            </a:xfrm>
            <a:custGeom>
              <a:avLst/>
              <a:gdLst>
                <a:gd name="T0" fmla="*/ 0 w 20"/>
                <a:gd name="T1" fmla="*/ 32 h 42"/>
                <a:gd name="T2" fmla="*/ 0 w 20"/>
                <a:gd name="T3" fmla="*/ 32 h 42"/>
                <a:gd name="T4" fmla="*/ 0 w 20"/>
                <a:gd name="T5" fmla="*/ 42 h 42"/>
                <a:gd name="T6" fmla="*/ 20 w 20"/>
                <a:gd name="T7" fmla="*/ 0 h 42"/>
                <a:gd name="T8" fmla="*/ 0 w 20"/>
                <a:gd name="T9" fmla="*/ 32 h 42"/>
              </a:gdLst>
              <a:ahLst/>
              <a:cxnLst>
                <a:cxn ang="0">
                  <a:pos x="T0" y="T1"/>
                </a:cxn>
                <a:cxn ang="0">
                  <a:pos x="T2" y="T3"/>
                </a:cxn>
                <a:cxn ang="0">
                  <a:pos x="T4" y="T5"/>
                </a:cxn>
                <a:cxn ang="0">
                  <a:pos x="T6" y="T7"/>
                </a:cxn>
                <a:cxn ang="0">
                  <a:pos x="T8" y="T9"/>
                </a:cxn>
              </a:cxnLst>
              <a:rect l="0" t="0" r="r" b="b"/>
              <a:pathLst>
                <a:path w="20" h="42">
                  <a:moveTo>
                    <a:pt x="0" y="32"/>
                  </a:moveTo>
                  <a:lnTo>
                    <a:pt x="0" y="32"/>
                  </a:lnTo>
                  <a:lnTo>
                    <a:pt x="0" y="42"/>
                  </a:lnTo>
                  <a:cubicBezTo>
                    <a:pt x="8" y="31"/>
                    <a:pt x="18" y="17"/>
                    <a:pt x="20" y="0"/>
                  </a:cubicBezTo>
                  <a:cubicBezTo>
                    <a:pt x="6" y="3"/>
                    <a:pt x="1" y="14"/>
                    <a:pt x="0" y="32"/>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576" name="Freeform 1549"/>
            <p:cNvSpPr>
              <a:spLocks/>
            </p:cNvSpPr>
            <p:nvPr userDrawn="1"/>
          </p:nvSpPr>
          <p:spPr bwMode="auto">
            <a:xfrm>
              <a:off x="365" y="368"/>
              <a:ext cx="7" cy="5"/>
            </a:xfrm>
            <a:custGeom>
              <a:avLst/>
              <a:gdLst>
                <a:gd name="T0" fmla="*/ 9 w 16"/>
                <a:gd name="T1" fmla="*/ 4 h 11"/>
                <a:gd name="T2" fmla="*/ 9 w 16"/>
                <a:gd name="T3" fmla="*/ 4 h 11"/>
                <a:gd name="T4" fmla="*/ 0 w 16"/>
                <a:gd name="T5" fmla="*/ 0 h 11"/>
                <a:gd name="T6" fmla="*/ 5 w 16"/>
                <a:gd name="T7" fmla="*/ 5 h 11"/>
                <a:gd name="T8" fmla="*/ 16 w 16"/>
                <a:gd name="T9" fmla="*/ 11 h 11"/>
                <a:gd name="T10" fmla="*/ 9 w 16"/>
                <a:gd name="T11" fmla="*/ 4 h 11"/>
              </a:gdLst>
              <a:ahLst/>
              <a:cxnLst>
                <a:cxn ang="0">
                  <a:pos x="T0" y="T1"/>
                </a:cxn>
                <a:cxn ang="0">
                  <a:pos x="T2" y="T3"/>
                </a:cxn>
                <a:cxn ang="0">
                  <a:pos x="T4" y="T5"/>
                </a:cxn>
                <a:cxn ang="0">
                  <a:pos x="T6" y="T7"/>
                </a:cxn>
                <a:cxn ang="0">
                  <a:pos x="T8" y="T9"/>
                </a:cxn>
                <a:cxn ang="0">
                  <a:pos x="T10" y="T11"/>
                </a:cxn>
              </a:cxnLst>
              <a:rect l="0" t="0" r="r" b="b"/>
              <a:pathLst>
                <a:path w="16" h="11">
                  <a:moveTo>
                    <a:pt x="9" y="4"/>
                  </a:moveTo>
                  <a:lnTo>
                    <a:pt x="9" y="4"/>
                  </a:lnTo>
                  <a:cubicBezTo>
                    <a:pt x="6" y="3"/>
                    <a:pt x="3" y="2"/>
                    <a:pt x="0" y="0"/>
                  </a:cubicBezTo>
                  <a:cubicBezTo>
                    <a:pt x="2" y="2"/>
                    <a:pt x="4" y="4"/>
                    <a:pt x="5" y="5"/>
                  </a:cubicBezTo>
                  <a:cubicBezTo>
                    <a:pt x="8" y="6"/>
                    <a:pt x="14" y="9"/>
                    <a:pt x="16" y="11"/>
                  </a:cubicBezTo>
                  <a:cubicBezTo>
                    <a:pt x="16" y="10"/>
                    <a:pt x="10" y="5"/>
                    <a:pt x="9" y="4"/>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577" name="Freeform 1550"/>
            <p:cNvSpPr>
              <a:spLocks/>
            </p:cNvSpPr>
            <p:nvPr userDrawn="1"/>
          </p:nvSpPr>
          <p:spPr bwMode="auto">
            <a:xfrm>
              <a:off x="344" y="368"/>
              <a:ext cx="1" cy="2"/>
            </a:xfrm>
            <a:custGeom>
              <a:avLst/>
              <a:gdLst>
                <a:gd name="T0" fmla="*/ 3 w 3"/>
                <a:gd name="T1" fmla="*/ 0 h 5"/>
                <a:gd name="T2" fmla="*/ 3 w 3"/>
                <a:gd name="T3" fmla="*/ 0 h 5"/>
                <a:gd name="T4" fmla="*/ 1 w 3"/>
                <a:gd name="T5" fmla="*/ 0 h 5"/>
                <a:gd name="T6" fmla="*/ 0 w 3"/>
                <a:gd name="T7" fmla="*/ 5 h 5"/>
                <a:gd name="T8" fmla="*/ 3 w 3"/>
                <a:gd name="T9" fmla="*/ 0 h 5"/>
              </a:gdLst>
              <a:ahLst/>
              <a:cxnLst>
                <a:cxn ang="0">
                  <a:pos x="T0" y="T1"/>
                </a:cxn>
                <a:cxn ang="0">
                  <a:pos x="T2" y="T3"/>
                </a:cxn>
                <a:cxn ang="0">
                  <a:pos x="T4" y="T5"/>
                </a:cxn>
                <a:cxn ang="0">
                  <a:pos x="T6" y="T7"/>
                </a:cxn>
                <a:cxn ang="0">
                  <a:pos x="T8" y="T9"/>
                </a:cxn>
              </a:cxnLst>
              <a:rect l="0" t="0" r="r" b="b"/>
              <a:pathLst>
                <a:path w="3" h="5">
                  <a:moveTo>
                    <a:pt x="3" y="0"/>
                  </a:moveTo>
                  <a:lnTo>
                    <a:pt x="3" y="0"/>
                  </a:lnTo>
                  <a:lnTo>
                    <a:pt x="1" y="0"/>
                  </a:lnTo>
                  <a:lnTo>
                    <a:pt x="0" y="5"/>
                  </a:lnTo>
                  <a:lnTo>
                    <a:pt x="3" y="0"/>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578" name="Freeform 1551"/>
            <p:cNvSpPr>
              <a:spLocks/>
            </p:cNvSpPr>
            <p:nvPr userDrawn="1"/>
          </p:nvSpPr>
          <p:spPr bwMode="auto">
            <a:xfrm>
              <a:off x="341" y="367"/>
              <a:ext cx="6" cy="11"/>
            </a:xfrm>
            <a:custGeom>
              <a:avLst/>
              <a:gdLst>
                <a:gd name="T0" fmla="*/ 15 w 15"/>
                <a:gd name="T1" fmla="*/ 1 h 23"/>
                <a:gd name="T2" fmla="*/ 15 w 15"/>
                <a:gd name="T3" fmla="*/ 1 h 23"/>
                <a:gd name="T4" fmla="*/ 11 w 15"/>
                <a:gd name="T5" fmla="*/ 1 h 23"/>
                <a:gd name="T6" fmla="*/ 5 w 15"/>
                <a:gd name="T7" fmla="*/ 12 h 23"/>
                <a:gd name="T8" fmla="*/ 7 w 15"/>
                <a:gd name="T9" fmla="*/ 1 h 23"/>
                <a:gd name="T10" fmla="*/ 1 w 15"/>
                <a:gd name="T11" fmla="*/ 1 h 23"/>
                <a:gd name="T12" fmla="*/ 0 w 15"/>
                <a:gd name="T13" fmla="*/ 23 h 23"/>
                <a:gd name="T14" fmla="*/ 8 w 15"/>
                <a:gd name="T15" fmla="*/ 15 h 23"/>
                <a:gd name="T16" fmla="*/ 15 w 15"/>
                <a:gd name="T17" fmla="*/ 1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23">
                  <a:moveTo>
                    <a:pt x="15" y="1"/>
                  </a:moveTo>
                  <a:lnTo>
                    <a:pt x="15" y="1"/>
                  </a:lnTo>
                  <a:lnTo>
                    <a:pt x="11" y="1"/>
                  </a:lnTo>
                  <a:cubicBezTo>
                    <a:pt x="10" y="3"/>
                    <a:pt x="9" y="6"/>
                    <a:pt x="5" y="12"/>
                  </a:cubicBezTo>
                  <a:cubicBezTo>
                    <a:pt x="6" y="6"/>
                    <a:pt x="7" y="1"/>
                    <a:pt x="7" y="1"/>
                  </a:cubicBezTo>
                  <a:cubicBezTo>
                    <a:pt x="7" y="1"/>
                    <a:pt x="3" y="0"/>
                    <a:pt x="1" y="1"/>
                  </a:cubicBezTo>
                  <a:cubicBezTo>
                    <a:pt x="2" y="10"/>
                    <a:pt x="1" y="16"/>
                    <a:pt x="0" y="23"/>
                  </a:cubicBezTo>
                  <a:cubicBezTo>
                    <a:pt x="3" y="22"/>
                    <a:pt x="7" y="16"/>
                    <a:pt x="8" y="15"/>
                  </a:cubicBezTo>
                  <a:cubicBezTo>
                    <a:pt x="11" y="11"/>
                    <a:pt x="14" y="5"/>
                    <a:pt x="15" y="1"/>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579" name="Freeform 1552"/>
            <p:cNvSpPr>
              <a:spLocks/>
            </p:cNvSpPr>
            <p:nvPr userDrawn="1"/>
          </p:nvSpPr>
          <p:spPr bwMode="auto">
            <a:xfrm>
              <a:off x="345" y="367"/>
              <a:ext cx="9" cy="12"/>
            </a:xfrm>
            <a:custGeom>
              <a:avLst/>
              <a:gdLst>
                <a:gd name="T0" fmla="*/ 22 w 22"/>
                <a:gd name="T1" fmla="*/ 0 h 27"/>
                <a:gd name="T2" fmla="*/ 22 w 22"/>
                <a:gd name="T3" fmla="*/ 0 h 27"/>
                <a:gd name="T4" fmla="*/ 17 w 22"/>
                <a:gd name="T5" fmla="*/ 1 h 27"/>
                <a:gd name="T6" fmla="*/ 9 w 22"/>
                <a:gd name="T7" fmla="*/ 12 h 27"/>
                <a:gd name="T8" fmla="*/ 13 w 22"/>
                <a:gd name="T9" fmla="*/ 1 h 27"/>
                <a:gd name="T10" fmla="*/ 9 w 22"/>
                <a:gd name="T11" fmla="*/ 1 h 27"/>
                <a:gd name="T12" fmla="*/ 0 w 22"/>
                <a:gd name="T13" fmla="*/ 27 h 27"/>
                <a:gd name="T14" fmla="*/ 22 w 22"/>
                <a:gd name="T15" fmla="*/ 0 h 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27">
                  <a:moveTo>
                    <a:pt x="22" y="0"/>
                  </a:moveTo>
                  <a:lnTo>
                    <a:pt x="22" y="0"/>
                  </a:lnTo>
                  <a:cubicBezTo>
                    <a:pt x="20" y="1"/>
                    <a:pt x="17" y="1"/>
                    <a:pt x="17" y="1"/>
                  </a:cubicBezTo>
                  <a:cubicBezTo>
                    <a:pt x="17" y="2"/>
                    <a:pt x="11" y="11"/>
                    <a:pt x="9" y="12"/>
                  </a:cubicBezTo>
                  <a:cubicBezTo>
                    <a:pt x="11" y="7"/>
                    <a:pt x="12" y="3"/>
                    <a:pt x="13" y="1"/>
                  </a:cubicBezTo>
                  <a:lnTo>
                    <a:pt x="9" y="1"/>
                  </a:lnTo>
                  <a:cubicBezTo>
                    <a:pt x="8" y="2"/>
                    <a:pt x="1" y="27"/>
                    <a:pt x="0" y="27"/>
                  </a:cubicBezTo>
                  <a:cubicBezTo>
                    <a:pt x="4" y="24"/>
                    <a:pt x="19" y="7"/>
                    <a:pt x="22"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580" name="Freeform 1553"/>
            <p:cNvSpPr>
              <a:spLocks/>
            </p:cNvSpPr>
            <p:nvPr userDrawn="1"/>
          </p:nvSpPr>
          <p:spPr bwMode="auto">
            <a:xfrm>
              <a:off x="355" y="367"/>
              <a:ext cx="4" cy="1"/>
            </a:xfrm>
            <a:custGeom>
              <a:avLst/>
              <a:gdLst>
                <a:gd name="T0" fmla="*/ 2 w 10"/>
                <a:gd name="T1" fmla="*/ 0 h 3"/>
                <a:gd name="T2" fmla="*/ 2 w 10"/>
                <a:gd name="T3" fmla="*/ 0 h 3"/>
                <a:gd name="T4" fmla="*/ 0 w 10"/>
                <a:gd name="T5" fmla="*/ 0 h 3"/>
                <a:gd name="T6" fmla="*/ 0 w 10"/>
                <a:gd name="T7" fmla="*/ 1 h 3"/>
                <a:gd name="T8" fmla="*/ 10 w 10"/>
                <a:gd name="T9" fmla="*/ 3 h 3"/>
                <a:gd name="T10" fmla="*/ 2 w 10"/>
                <a:gd name="T11" fmla="*/ 0 h 3"/>
              </a:gdLst>
              <a:ahLst/>
              <a:cxnLst>
                <a:cxn ang="0">
                  <a:pos x="T0" y="T1"/>
                </a:cxn>
                <a:cxn ang="0">
                  <a:pos x="T2" y="T3"/>
                </a:cxn>
                <a:cxn ang="0">
                  <a:pos x="T4" y="T5"/>
                </a:cxn>
                <a:cxn ang="0">
                  <a:pos x="T6" y="T7"/>
                </a:cxn>
                <a:cxn ang="0">
                  <a:pos x="T8" y="T9"/>
                </a:cxn>
                <a:cxn ang="0">
                  <a:pos x="T10" y="T11"/>
                </a:cxn>
              </a:cxnLst>
              <a:rect l="0" t="0" r="r" b="b"/>
              <a:pathLst>
                <a:path w="10" h="3">
                  <a:moveTo>
                    <a:pt x="2" y="0"/>
                  </a:moveTo>
                  <a:lnTo>
                    <a:pt x="2" y="0"/>
                  </a:lnTo>
                  <a:lnTo>
                    <a:pt x="0" y="0"/>
                  </a:lnTo>
                  <a:lnTo>
                    <a:pt x="0" y="1"/>
                  </a:lnTo>
                  <a:lnTo>
                    <a:pt x="10" y="3"/>
                  </a:lnTo>
                  <a:lnTo>
                    <a:pt x="2" y="0"/>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581" name="Freeform 1554"/>
            <p:cNvSpPr>
              <a:spLocks/>
            </p:cNvSpPr>
            <p:nvPr userDrawn="1"/>
          </p:nvSpPr>
          <p:spPr bwMode="auto">
            <a:xfrm>
              <a:off x="352" y="365"/>
              <a:ext cx="18" cy="11"/>
            </a:xfrm>
            <a:custGeom>
              <a:avLst/>
              <a:gdLst>
                <a:gd name="T0" fmla="*/ 19 w 41"/>
                <a:gd name="T1" fmla="*/ 0 h 24"/>
                <a:gd name="T2" fmla="*/ 19 w 41"/>
                <a:gd name="T3" fmla="*/ 0 h 24"/>
                <a:gd name="T4" fmla="*/ 11 w 41"/>
                <a:gd name="T5" fmla="*/ 4 h 24"/>
                <a:gd name="T6" fmla="*/ 25 w 41"/>
                <a:gd name="T7" fmla="*/ 10 h 24"/>
                <a:gd name="T8" fmla="*/ 6 w 41"/>
                <a:gd name="T9" fmla="*/ 7 h 24"/>
                <a:gd name="T10" fmla="*/ 0 w 41"/>
                <a:gd name="T11" fmla="*/ 17 h 24"/>
                <a:gd name="T12" fmla="*/ 41 w 41"/>
                <a:gd name="T13" fmla="*/ 24 h 24"/>
                <a:gd name="T14" fmla="*/ 19 w 41"/>
                <a:gd name="T15" fmla="*/ 0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1" h="24">
                  <a:moveTo>
                    <a:pt x="19" y="0"/>
                  </a:moveTo>
                  <a:lnTo>
                    <a:pt x="19" y="0"/>
                  </a:lnTo>
                  <a:cubicBezTo>
                    <a:pt x="18" y="1"/>
                    <a:pt x="14" y="3"/>
                    <a:pt x="11" y="4"/>
                  </a:cubicBezTo>
                  <a:cubicBezTo>
                    <a:pt x="15" y="5"/>
                    <a:pt x="21" y="7"/>
                    <a:pt x="25" y="10"/>
                  </a:cubicBezTo>
                  <a:cubicBezTo>
                    <a:pt x="22" y="10"/>
                    <a:pt x="11" y="7"/>
                    <a:pt x="6" y="7"/>
                  </a:cubicBezTo>
                  <a:cubicBezTo>
                    <a:pt x="5" y="10"/>
                    <a:pt x="1" y="16"/>
                    <a:pt x="0" y="17"/>
                  </a:cubicBezTo>
                  <a:cubicBezTo>
                    <a:pt x="12" y="10"/>
                    <a:pt x="28" y="12"/>
                    <a:pt x="41" y="24"/>
                  </a:cubicBezTo>
                  <a:cubicBezTo>
                    <a:pt x="37" y="15"/>
                    <a:pt x="22" y="1"/>
                    <a:pt x="19"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582" name="Freeform 1555"/>
            <p:cNvSpPr>
              <a:spLocks/>
            </p:cNvSpPr>
            <p:nvPr userDrawn="1"/>
          </p:nvSpPr>
          <p:spPr bwMode="auto">
            <a:xfrm>
              <a:off x="369" y="362"/>
              <a:ext cx="6" cy="2"/>
            </a:xfrm>
            <a:custGeom>
              <a:avLst/>
              <a:gdLst>
                <a:gd name="T0" fmla="*/ 0 w 14"/>
                <a:gd name="T1" fmla="*/ 0 h 5"/>
                <a:gd name="T2" fmla="*/ 0 w 14"/>
                <a:gd name="T3" fmla="*/ 0 h 5"/>
                <a:gd name="T4" fmla="*/ 5 w 14"/>
                <a:gd name="T5" fmla="*/ 4 h 5"/>
                <a:gd name="T6" fmla="*/ 14 w 14"/>
                <a:gd name="T7" fmla="*/ 5 h 5"/>
                <a:gd name="T8" fmla="*/ 8 w 14"/>
                <a:gd name="T9" fmla="*/ 2 h 5"/>
                <a:gd name="T10" fmla="*/ 0 w 14"/>
                <a:gd name="T11" fmla="*/ 0 h 5"/>
              </a:gdLst>
              <a:ahLst/>
              <a:cxnLst>
                <a:cxn ang="0">
                  <a:pos x="T0" y="T1"/>
                </a:cxn>
                <a:cxn ang="0">
                  <a:pos x="T2" y="T3"/>
                </a:cxn>
                <a:cxn ang="0">
                  <a:pos x="T4" y="T5"/>
                </a:cxn>
                <a:cxn ang="0">
                  <a:pos x="T6" y="T7"/>
                </a:cxn>
                <a:cxn ang="0">
                  <a:pos x="T8" y="T9"/>
                </a:cxn>
                <a:cxn ang="0">
                  <a:pos x="T10" y="T11"/>
                </a:cxn>
              </a:cxnLst>
              <a:rect l="0" t="0" r="r" b="b"/>
              <a:pathLst>
                <a:path w="14" h="5">
                  <a:moveTo>
                    <a:pt x="0" y="0"/>
                  </a:moveTo>
                  <a:lnTo>
                    <a:pt x="0" y="0"/>
                  </a:lnTo>
                  <a:cubicBezTo>
                    <a:pt x="1" y="1"/>
                    <a:pt x="3" y="3"/>
                    <a:pt x="5" y="4"/>
                  </a:cubicBezTo>
                  <a:cubicBezTo>
                    <a:pt x="7" y="4"/>
                    <a:pt x="10" y="5"/>
                    <a:pt x="14" y="5"/>
                  </a:cubicBezTo>
                  <a:cubicBezTo>
                    <a:pt x="13" y="5"/>
                    <a:pt x="8" y="2"/>
                    <a:pt x="8" y="2"/>
                  </a:cubicBezTo>
                  <a:cubicBezTo>
                    <a:pt x="5" y="2"/>
                    <a:pt x="2" y="1"/>
                    <a:pt x="0"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583" name="Freeform 1556"/>
            <p:cNvSpPr>
              <a:spLocks/>
            </p:cNvSpPr>
            <p:nvPr userDrawn="1"/>
          </p:nvSpPr>
          <p:spPr bwMode="auto">
            <a:xfrm>
              <a:off x="371" y="362"/>
              <a:ext cx="13" cy="8"/>
            </a:xfrm>
            <a:custGeom>
              <a:avLst/>
              <a:gdLst>
                <a:gd name="T0" fmla="*/ 15 w 29"/>
                <a:gd name="T1" fmla="*/ 0 h 18"/>
                <a:gd name="T2" fmla="*/ 15 w 29"/>
                <a:gd name="T3" fmla="*/ 0 h 18"/>
                <a:gd name="T4" fmla="*/ 4 w 29"/>
                <a:gd name="T5" fmla="*/ 2 h 18"/>
                <a:gd name="T6" fmla="*/ 19 w 29"/>
                <a:gd name="T7" fmla="*/ 9 h 18"/>
                <a:gd name="T8" fmla="*/ 0 w 29"/>
                <a:gd name="T9" fmla="*/ 5 h 18"/>
                <a:gd name="T10" fmla="*/ 8 w 29"/>
                <a:gd name="T11" fmla="*/ 11 h 18"/>
                <a:gd name="T12" fmla="*/ 29 w 29"/>
                <a:gd name="T13" fmla="*/ 18 h 18"/>
                <a:gd name="T14" fmla="*/ 15 w 29"/>
                <a:gd name="T15" fmla="*/ 0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 h="18">
                  <a:moveTo>
                    <a:pt x="15" y="0"/>
                  </a:moveTo>
                  <a:lnTo>
                    <a:pt x="15" y="0"/>
                  </a:lnTo>
                  <a:cubicBezTo>
                    <a:pt x="12" y="1"/>
                    <a:pt x="9" y="2"/>
                    <a:pt x="4" y="2"/>
                  </a:cubicBezTo>
                  <a:cubicBezTo>
                    <a:pt x="10" y="4"/>
                    <a:pt x="14" y="5"/>
                    <a:pt x="19" y="9"/>
                  </a:cubicBezTo>
                  <a:cubicBezTo>
                    <a:pt x="12" y="6"/>
                    <a:pt x="6" y="6"/>
                    <a:pt x="0" y="5"/>
                  </a:cubicBezTo>
                  <a:cubicBezTo>
                    <a:pt x="3" y="7"/>
                    <a:pt x="6" y="10"/>
                    <a:pt x="8" y="11"/>
                  </a:cubicBezTo>
                  <a:cubicBezTo>
                    <a:pt x="15" y="15"/>
                    <a:pt x="22" y="17"/>
                    <a:pt x="29" y="18"/>
                  </a:cubicBezTo>
                  <a:cubicBezTo>
                    <a:pt x="28" y="10"/>
                    <a:pt x="24" y="3"/>
                    <a:pt x="15"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584" name="Freeform 1557"/>
            <p:cNvSpPr>
              <a:spLocks/>
            </p:cNvSpPr>
            <p:nvPr userDrawn="1"/>
          </p:nvSpPr>
          <p:spPr bwMode="auto">
            <a:xfrm>
              <a:off x="379" y="360"/>
              <a:ext cx="16" cy="27"/>
            </a:xfrm>
            <a:custGeom>
              <a:avLst/>
              <a:gdLst>
                <a:gd name="T0" fmla="*/ 3 w 36"/>
                <a:gd name="T1" fmla="*/ 0 h 59"/>
                <a:gd name="T2" fmla="*/ 3 w 36"/>
                <a:gd name="T3" fmla="*/ 0 h 59"/>
                <a:gd name="T4" fmla="*/ 0 w 36"/>
                <a:gd name="T5" fmla="*/ 3 h 59"/>
                <a:gd name="T6" fmla="*/ 12 w 36"/>
                <a:gd name="T7" fmla="*/ 14 h 59"/>
                <a:gd name="T8" fmla="*/ 21 w 36"/>
                <a:gd name="T9" fmla="*/ 25 h 59"/>
                <a:gd name="T10" fmla="*/ 19 w 36"/>
                <a:gd name="T11" fmla="*/ 43 h 59"/>
                <a:gd name="T12" fmla="*/ 30 w 36"/>
                <a:gd name="T13" fmla="*/ 55 h 59"/>
                <a:gd name="T14" fmla="*/ 18 w 36"/>
                <a:gd name="T15" fmla="*/ 46 h 59"/>
                <a:gd name="T16" fmla="*/ 23 w 36"/>
                <a:gd name="T17" fmla="*/ 58 h 59"/>
                <a:gd name="T18" fmla="*/ 36 w 36"/>
                <a:gd name="T19" fmla="*/ 55 h 59"/>
                <a:gd name="T20" fmla="*/ 27 w 36"/>
                <a:gd name="T21" fmla="*/ 15 h 59"/>
                <a:gd name="T22" fmla="*/ 3 w 36"/>
                <a:gd name="T23" fmla="*/ 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6" h="59">
                  <a:moveTo>
                    <a:pt x="3" y="0"/>
                  </a:moveTo>
                  <a:lnTo>
                    <a:pt x="3" y="0"/>
                  </a:lnTo>
                  <a:cubicBezTo>
                    <a:pt x="2" y="1"/>
                    <a:pt x="2" y="2"/>
                    <a:pt x="0" y="3"/>
                  </a:cubicBezTo>
                  <a:cubicBezTo>
                    <a:pt x="7" y="5"/>
                    <a:pt x="11" y="12"/>
                    <a:pt x="12" y="14"/>
                  </a:cubicBezTo>
                  <a:cubicBezTo>
                    <a:pt x="15" y="15"/>
                    <a:pt x="19" y="19"/>
                    <a:pt x="21" y="25"/>
                  </a:cubicBezTo>
                  <a:cubicBezTo>
                    <a:pt x="23" y="31"/>
                    <a:pt x="22" y="36"/>
                    <a:pt x="19" y="43"/>
                  </a:cubicBezTo>
                  <a:cubicBezTo>
                    <a:pt x="19" y="49"/>
                    <a:pt x="23" y="55"/>
                    <a:pt x="30" y="55"/>
                  </a:cubicBezTo>
                  <a:cubicBezTo>
                    <a:pt x="23" y="56"/>
                    <a:pt x="19" y="52"/>
                    <a:pt x="18" y="46"/>
                  </a:cubicBezTo>
                  <a:cubicBezTo>
                    <a:pt x="16" y="51"/>
                    <a:pt x="19" y="56"/>
                    <a:pt x="23" y="58"/>
                  </a:cubicBezTo>
                  <a:cubicBezTo>
                    <a:pt x="28" y="59"/>
                    <a:pt x="33" y="59"/>
                    <a:pt x="36" y="55"/>
                  </a:cubicBezTo>
                  <a:cubicBezTo>
                    <a:pt x="18" y="52"/>
                    <a:pt x="34" y="29"/>
                    <a:pt x="27" y="15"/>
                  </a:cubicBezTo>
                  <a:cubicBezTo>
                    <a:pt x="23" y="9"/>
                    <a:pt x="16" y="2"/>
                    <a:pt x="3"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585" name="Freeform 1558"/>
            <p:cNvSpPr>
              <a:spLocks/>
            </p:cNvSpPr>
            <p:nvPr userDrawn="1"/>
          </p:nvSpPr>
          <p:spPr bwMode="auto">
            <a:xfrm>
              <a:off x="361" y="360"/>
              <a:ext cx="15" cy="9"/>
            </a:xfrm>
            <a:custGeom>
              <a:avLst/>
              <a:gdLst>
                <a:gd name="T0" fmla="*/ 7 w 34"/>
                <a:gd name="T1" fmla="*/ 0 h 20"/>
                <a:gd name="T2" fmla="*/ 7 w 34"/>
                <a:gd name="T3" fmla="*/ 0 h 20"/>
                <a:gd name="T4" fmla="*/ 6 w 34"/>
                <a:gd name="T5" fmla="*/ 4 h 20"/>
                <a:gd name="T6" fmla="*/ 18 w 34"/>
                <a:gd name="T7" fmla="*/ 13 h 20"/>
                <a:gd name="T8" fmla="*/ 3 w 34"/>
                <a:gd name="T9" fmla="*/ 7 h 20"/>
                <a:gd name="T10" fmla="*/ 0 w 34"/>
                <a:gd name="T11" fmla="*/ 10 h 20"/>
                <a:gd name="T12" fmla="*/ 34 w 34"/>
                <a:gd name="T13" fmla="*/ 20 h 20"/>
                <a:gd name="T14" fmla="*/ 7 w 34"/>
                <a:gd name="T15" fmla="*/ 0 h 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 h="20">
                  <a:moveTo>
                    <a:pt x="7" y="0"/>
                  </a:moveTo>
                  <a:lnTo>
                    <a:pt x="7" y="0"/>
                  </a:lnTo>
                  <a:cubicBezTo>
                    <a:pt x="7" y="1"/>
                    <a:pt x="6" y="2"/>
                    <a:pt x="6" y="4"/>
                  </a:cubicBezTo>
                  <a:cubicBezTo>
                    <a:pt x="9" y="6"/>
                    <a:pt x="14" y="10"/>
                    <a:pt x="18" y="13"/>
                  </a:cubicBezTo>
                  <a:cubicBezTo>
                    <a:pt x="13" y="11"/>
                    <a:pt x="8" y="8"/>
                    <a:pt x="3" y="7"/>
                  </a:cubicBezTo>
                  <a:cubicBezTo>
                    <a:pt x="3" y="8"/>
                    <a:pt x="2" y="9"/>
                    <a:pt x="0" y="10"/>
                  </a:cubicBezTo>
                  <a:cubicBezTo>
                    <a:pt x="14" y="19"/>
                    <a:pt x="27" y="20"/>
                    <a:pt x="34" y="20"/>
                  </a:cubicBezTo>
                  <a:cubicBezTo>
                    <a:pt x="28" y="11"/>
                    <a:pt x="14" y="3"/>
                    <a:pt x="7"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586" name="Freeform 1559"/>
            <p:cNvSpPr>
              <a:spLocks/>
            </p:cNvSpPr>
            <p:nvPr userDrawn="1"/>
          </p:nvSpPr>
          <p:spPr bwMode="auto">
            <a:xfrm>
              <a:off x="364" y="348"/>
              <a:ext cx="16" cy="16"/>
            </a:xfrm>
            <a:custGeom>
              <a:avLst/>
              <a:gdLst>
                <a:gd name="T0" fmla="*/ 1 w 35"/>
                <a:gd name="T1" fmla="*/ 0 h 35"/>
                <a:gd name="T2" fmla="*/ 1 w 35"/>
                <a:gd name="T3" fmla="*/ 0 h 35"/>
                <a:gd name="T4" fmla="*/ 1 w 35"/>
                <a:gd name="T5" fmla="*/ 7 h 35"/>
                <a:gd name="T6" fmla="*/ 9 w 35"/>
                <a:gd name="T7" fmla="*/ 19 h 35"/>
                <a:gd name="T8" fmla="*/ 1 w 35"/>
                <a:gd name="T9" fmla="*/ 11 h 35"/>
                <a:gd name="T10" fmla="*/ 0 w 35"/>
                <a:gd name="T11" fmla="*/ 25 h 35"/>
                <a:gd name="T12" fmla="*/ 7 w 35"/>
                <a:gd name="T13" fmla="*/ 29 h 35"/>
                <a:gd name="T14" fmla="*/ 35 w 35"/>
                <a:gd name="T15" fmla="*/ 23 h 35"/>
                <a:gd name="T16" fmla="*/ 9 w 35"/>
                <a:gd name="T17" fmla="*/ 26 h 35"/>
                <a:gd name="T18" fmla="*/ 30 w 35"/>
                <a:gd name="T19" fmla="*/ 24 h 35"/>
                <a:gd name="T20" fmla="*/ 8 w 35"/>
                <a:gd name="T21" fmla="*/ 8 h 35"/>
                <a:gd name="T22" fmla="*/ 1 w 35"/>
                <a:gd name="T23"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5" h="35">
                  <a:moveTo>
                    <a:pt x="1" y="0"/>
                  </a:moveTo>
                  <a:lnTo>
                    <a:pt x="1" y="0"/>
                  </a:lnTo>
                  <a:lnTo>
                    <a:pt x="1" y="7"/>
                  </a:lnTo>
                  <a:cubicBezTo>
                    <a:pt x="2" y="12"/>
                    <a:pt x="7" y="17"/>
                    <a:pt x="9" y="19"/>
                  </a:cubicBezTo>
                  <a:cubicBezTo>
                    <a:pt x="6" y="18"/>
                    <a:pt x="2" y="13"/>
                    <a:pt x="1" y="11"/>
                  </a:cubicBezTo>
                  <a:cubicBezTo>
                    <a:pt x="1" y="18"/>
                    <a:pt x="1" y="21"/>
                    <a:pt x="0" y="25"/>
                  </a:cubicBezTo>
                  <a:cubicBezTo>
                    <a:pt x="1" y="26"/>
                    <a:pt x="5" y="28"/>
                    <a:pt x="7" y="29"/>
                  </a:cubicBezTo>
                  <a:cubicBezTo>
                    <a:pt x="20" y="35"/>
                    <a:pt x="32" y="30"/>
                    <a:pt x="35" y="23"/>
                  </a:cubicBezTo>
                  <a:cubicBezTo>
                    <a:pt x="30" y="27"/>
                    <a:pt x="19" y="32"/>
                    <a:pt x="9" y="26"/>
                  </a:cubicBezTo>
                  <a:cubicBezTo>
                    <a:pt x="17" y="29"/>
                    <a:pt x="25" y="28"/>
                    <a:pt x="30" y="24"/>
                  </a:cubicBezTo>
                  <a:cubicBezTo>
                    <a:pt x="23" y="24"/>
                    <a:pt x="11" y="21"/>
                    <a:pt x="8" y="8"/>
                  </a:cubicBezTo>
                  <a:cubicBezTo>
                    <a:pt x="6" y="6"/>
                    <a:pt x="2" y="3"/>
                    <a:pt x="1"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587" name="Freeform 1560"/>
            <p:cNvSpPr>
              <a:spLocks/>
            </p:cNvSpPr>
            <p:nvPr userDrawn="1"/>
          </p:nvSpPr>
          <p:spPr bwMode="auto">
            <a:xfrm>
              <a:off x="365" y="332"/>
              <a:ext cx="6" cy="19"/>
            </a:xfrm>
            <a:custGeom>
              <a:avLst/>
              <a:gdLst>
                <a:gd name="T0" fmla="*/ 0 w 13"/>
                <a:gd name="T1" fmla="*/ 0 h 41"/>
                <a:gd name="T2" fmla="*/ 0 w 13"/>
                <a:gd name="T3" fmla="*/ 0 h 41"/>
                <a:gd name="T4" fmla="*/ 0 w 13"/>
                <a:gd name="T5" fmla="*/ 30 h 41"/>
                <a:gd name="T6" fmla="*/ 11 w 13"/>
                <a:gd name="T7" fmla="*/ 41 h 41"/>
                <a:gd name="T8" fmla="*/ 13 w 13"/>
                <a:gd name="T9" fmla="*/ 1 h 41"/>
                <a:gd name="T10" fmla="*/ 6 w 13"/>
                <a:gd name="T11" fmla="*/ 5 h 41"/>
                <a:gd name="T12" fmla="*/ 4 w 13"/>
                <a:gd name="T13" fmla="*/ 25 h 41"/>
                <a:gd name="T14" fmla="*/ 4 w 13"/>
                <a:gd name="T15" fmla="*/ 5 h 41"/>
                <a:gd name="T16" fmla="*/ 0 w 13"/>
                <a:gd name="T17"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41">
                  <a:moveTo>
                    <a:pt x="0" y="0"/>
                  </a:moveTo>
                  <a:lnTo>
                    <a:pt x="0" y="0"/>
                  </a:lnTo>
                  <a:lnTo>
                    <a:pt x="0" y="30"/>
                  </a:lnTo>
                  <a:cubicBezTo>
                    <a:pt x="2" y="34"/>
                    <a:pt x="6" y="40"/>
                    <a:pt x="11" y="41"/>
                  </a:cubicBezTo>
                  <a:cubicBezTo>
                    <a:pt x="7" y="30"/>
                    <a:pt x="6" y="15"/>
                    <a:pt x="13" y="1"/>
                  </a:cubicBezTo>
                  <a:cubicBezTo>
                    <a:pt x="12" y="2"/>
                    <a:pt x="7" y="4"/>
                    <a:pt x="6" y="5"/>
                  </a:cubicBezTo>
                  <a:cubicBezTo>
                    <a:pt x="6" y="8"/>
                    <a:pt x="4" y="18"/>
                    <a:pt x="4" y="25"/>
                  </a:cubicBezTo>
                  <a:cubicBezTo>
                    <a:pt x="2" y="18"/>
                    <a:pt x="3" y="7"/>
                    <a:pt x="4" y="5"/>
                  </a:cubicBezTo>
                  <a:cubicBezTo>
                    <a:pt x="3" y="3"/>
                    <a:pt x="3" y="2"/>
                    <a:pt x="0"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588" name="Freeform 1561"/>
            <p:cNvSpPr>
              <a:spLocks/>
            </p:cNvSpPr>
            <p:nvPr userDrawn="1"/>
          </p:nvSpPr>
          <p:spPr bwMode="auto">
            <a:xfrm>
              <a:off x="383" y="331"/>
              <a:ext cx="11" cy="20"/>
            </a:xfrm>
            <a:custGeom>
              <a:avLst/>
              <a:gdLst>
                <a:gd name="T0" fmla="*/ 11 w 26"/>
                <a:gd name="T1" fmla="*/ 1 h 44"/>
                <a:gd name="T2" fmla="*/ 11 w 26"/>
                <a:gd name="T3" fmla="*/ 1 h 44"/>
                <a:gd name="T4" fmla="*/ 12 w 26"/>
                <a:gd name="T5" fmla="*/ 28 h 44"/>
                <a:gd name="T6" fmla="*/ 6 w 26"/>
                <a:gd name="T7" fmla="*/ 0 h 44"/>
                <a:gd name="T8" fmla="*/ 0 w 26"/>
                <a:gd name="T9" fmla="*/ 5 h 44"/>
                <a:gd name="T10" fmla="*/ 0 w 26"/>
                <a:gd name="T11" fmla="*/ 32 h 44"/>
                <a:gd name="T12" fmla="*/ 13 w 26"/>
                <a:gd name="T13" fmla="*/ 44 h 44"/>
                <a:gd name="T14" fmla="*/ 25 w 26"/>
                <a:gd name="T15" fmla="*/ 33 h 44"/>
                <a:gd name="T16" fmla="*/ 21 w 26"/>
                <a:gd name="T17" fmla="*/ 4 h 44"/>
                <a:gd name="T18" fmla="*/ 11 w 26"/>
                <a:gd name="T19" fmla="*/ 1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44">
                  <a:moveTo>
                    <a:pt x="11" y="1"/>
                  </a:moveTo>
                  <a:lnTo>
                    <a:pt x="11" y="1"/>
                  </a:lnTo>
                  <a:cubicBezTo>
                    <a:pt x="11" y="6"/>
                    <a:pt x="13" y="20"/>
                    <a:pt x="12" y="28"/>
                  </a:cubicBezTo>
                  <a:cubicBezTo>
                    <a:pt x="10" y="23"/>
                    <a:pt x="6" y="2"/>
                    <a:pt x="6" y="0"/>
                  </a:cubicBezTo>
                  <a:cubicBezTo>
                    <a:pt x="5" y="3"/>
                    <a:pt x="2" y="3"/>
                    <a:pt x="0" y="5"/>
                  </a:cubicBezTo>
                  <a:cubicBezTo>
                    <a:pt x="0" y="9"/>
                    <a:pt x="0" y="30"/>
                    <a:pt x="0" y="32"/>
                  </a:cubicBezTo>
                  <a:cubicBezTo>
                    <a:pt x="2" y="43"/>
                    <a:pt x="10" y="41"/>
                    <a:pt x="13" y="44"/>
                  </a:cubicBezTo>
                  <a:cubicBezTo>
                    <a:pt x="18" y="41"/>
                    <a:pt x="26" y="39"/>
                    <a:pt x="25" y="33"/>
                  </a:cubicBezTo>
                  <a:cubicBezTo>
                    <a:pt x="24" y="22"/>
                    <a:pt x="22" y="13"/>
                    <a:pt x="21" y="4"/>
                  </a:cubicBezTo>
                  <a:cubicBezTo>
                    <a:pt x="17" y="2"/>
                    <a:pt x="14" y="3"/>
                    <a:pt x="11" y="1"/>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589" name="Freeform 1562"/>
            <p:cNvSpPr>
              <a:spLocks/>
            </p:cNvSpPr>
            <p:nvPr userDrawn="1"/>
          </p:nvSpPr>
          <p:spPr bwMode="auto">
            <a:xfrm>
              <a:off x="395" y="327"/>
              <a:ext cx="16" cy="26"/>
            </a:xfrm>
            <a:custGeom>
              <a:avLst/>
              <a:gdLst>
                <a:gd name="T0" fmla="*/ 9 w 37"/>
                <a:gd name="T1" fmla="*/ 0 h 57"/>
                <a:gd name="T2" fmla="*/ 9 w 37"/>
                <a:gd name="T3" fmla="*/ 0 h 57"/>
                <a:gd name="T4" fmla="*/ 19 w 37"/>
                <a:gd name="T5" fmla="*/ 36 h 57"/>
                <a:gd name="T6" fmla="*/ 4 w 37"/>
                <a:gd name="T7" fmla="*/ 1 h 57"/>
                <a:gd name="T8" fmla="*/ 0 w 37"/>
                <a:gd name="T9" fmla="*/ 8 h 57"/>
                <a:gd name="T10" fmla="*/ 12 w 37"/>
                <a:gd name="T11" fmla="*/ 50 h 57"/>
                <a:gd name="T12" fmla="*/ 27 w 37"/>
                <a:gd name="T13" fmla="*/ 57 h 57"/>
                <a:gd name="T14" fmla="*/ 35 w 37"/>
                <a:gd name="T15" fmla="*/ 43 h 57"/>
                <a:gd name="T16" fmla="*/ 16 w 37"/>
                <a:gd name="T17" fmla="*/ 1 h 57"/>
                <a:gd name="T18" fmla="*/ 9 w 37"/>
                <a:gd name="T19" fmla="*/ 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7" h="57">
                  <a:moveTo>
                    <a:pt x="9" y="0"/>
                  </a:moveTo>
                  <a:lnTo>
                    <a:pt x="9" y="0"/>
                  </a:lnTo>
                  <a:cubicBezTo>
                    <a:pt x="11" y="8"/>
                    <a:pt x="18" y="32"/>
                    <a:pt x="19" y="36"/>
                  </a:cubicBezTo>
                  <a:cubicBezTo>
                    <a:pt x="15" y="29"/>
                    <a:pt x="7" y="8"/>
                    <a:pt x="4" y="1"/>
                  </a:cubicBezTo>
                  <a:cubicBezTo>
                    <a:pt x="3" y="4"/>
                    <a:pt x="1" y="6"/>
                    <a:pt x="0" y="8"/>
                  </a:cubicBezTo>
                  <a:cubicBezTo>
                    <a:pt x="2" y="19"/>
                    <a:pt x="11" y="46"/>
                    <a:pt x="12" y="50"/>
                  </a:cubicBezTo>
                  <a:cubicBezTo>
                    <a:pt x="14" y="56"/>
                    <a:pt x="23" y="54"/>
                    <a:pt x="27" y="57"/>
                  </a:cubicBezTo>
                  <a:cubicBezTo>
                    <a:pt x="29" y="54"/>
                    <a:pt x="37" y="50"/>
                    <a:pt x="35" y="43"/>
                  </a:cubicBezTo>
                  <a:cubicBezTo>
                    <a:pt x="32" y="34"/>
                    <a:pt x="21" y="9"/>
                    <a:pt x="16" y="1"/>
                  </a:cubicBezTo>
                  <a:cubicBezTo>
                    <a:pt x="15" y="1"/>
                    <a:pt x="11" y="1"/>
                    <a:pt x="9"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590" name="Freeform 1563"/>
            <p:cNvSpPr>
              <a:spLocks/>
            </p:cNvSpPr>
            <p:nvPr userDrawn="1"/>
          </p:nvSpPr>
          <p:spPr bwMode="auto">
            <a:xfrm>
              <a:off x="405" y="320"/>
              <a:ext cx="21" cy="29"/>
            </a:xfrm>
            <a:custGeom>
              <a:avLst/>
              <a:gdLst>
                <a:gd name="T0" fmla="*/ 14 w 47"/>
                <a:gd name="T1" fmla="*/ 2 h 63"/>
                <a:gd name="T2" fmla="*/ 14 w 47"/>
                <a:gd name="T3" fmla="*/ 2 h 63"/>
                <a:gd name="T4" fmla="*/ 3 w 47"/>
                <a:gd name="T5" fmla="*/ 0 h 63"/>
                <a:gd name="T6" fmla="*/ 28 w 47"/>
                <a:gd name="T7" fmla="*/ 40 h 63"/>
                <a:gd name="T8" fmla="*/ 2 w 47"/>
                <a:gd name="T9" fmla="*/ 8 h 63"/>
                <a:gd name="T10" fmla="*/ 0 w 47"/>
                <a:gd name="T11" fmla="*/ 15 h 63"/>
                <a:gd name="T12" fmla="*/ 25 w 47"/>
                <a:gd name="T13" fmla="*/ 59 h 63"/>
                <a:gd name="T14" fmla="*/ 40 w 47"/>
                <a:gd name="T15" fmla="*/ 62 h 63"/>
                <a:gd name="T16" fmla="*/ 45 w 47"/>
                <a:gd name="T17" fmla="*/ 48 h 63"/>
                <a:gd name="T18" fmla="*/ 14 w 47"/>
                <a:gd name="T19" fmla="*/ 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 h="63">
                  <a:moveTo>
                    <a:pt x="14" y="2"/>
                  </a:moveTo>
                  <a:lnTo>
                    <a:pt x="14" y="2"/>
                  </a:lnTo>
                  <a:cubicBezTo>
                    <a:pt x="11" y="2"/>
                    <a:pt x="7" y="2"/>
                    <a:pt x="3" y="0"/>
                  </a:cubicBezTo>
                  <a:cubicBezTo>
                    <a:pt x="4" y="1"/>
                    <a:pt x="24" y="31"/>
                    <a:pt x="28" y="40"/>
                  </a:cubicBezTo>
                  <a:cubicBezTo>
                    <a:pt x="23" y="36"/>
                    <a:pt x="7" y="14"/>
                    <a:pt x="2" y="8"/>
                  </a:cubicBezTo>
                  <a:cubicBezTo>
                    <a:pt x="2" y="10"/>
                    <a:pt x="0" y="12"/>
                    <a:pt x="0" y="15"/>
                  </a:cubicBezTo>
                  <a:cubicBezTo>
                    <a:pt x="3" y="21"/>
                    <a:pt x="23" y="57"/>
                    <a:pt x="25" y="59"/>
                  </a:cubicBezTo>
                  <a:cubicBezTo>
                    <a:pt x="30" y="63"/>
                    <a:pt x="35" y="60"/>
                    <a:pt x="40" y="62"/>
                  </a:cubicBezTo>
                  <a:cubicBezTo>
                    <a:pt x="42" y="58"/>
                    <a:pt x="47" y="55"/>
                    <a:pt x="45" y="48"/>
                  </a:cubicBezTo>
                  <a:cubicBezTo>
                    <a:pt x="44" y="42"/>
                    <a:pt x="18" y="7"/>
                    <a:pt x="14" y="2"/>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591" name="Freeform 1564"/>
            <p:cNvSpPr>
              <a:spLocks/>
            </p:cNvSpPr>
            <p:nvPr userDrawn="1"/>
          </p:nvSpPr>
          <p:spPr bwMode="auto">
            <a:xfrm>
              <a:off x="363" y="314"/>
              <a:ext cx="11" cy="19"/>
            </a:xfrm>
            <a:custGeom>
              <a:avLst/>
              <a:gdLst>
                <a:gd name="T0" fmla="*/ 1 w 24"/>
                <a:gd name="T1" fmla="*/ 30 h 43"/>
                <a:gd name="T2" fmla="*/ 1 w 24"/>
                <a:gd name="T3" fmla="*/ 30 h 43"/>
                <a:gd name="T4" fmla="*/ 9 w 24"/>
                <a:gd name="T5" fmla="*/ 43 h 43"/>
                <a:gd name="T6" fmla="*/ 21 w 24"/>
                <a:gd name="T7" fmla="*/ 35 h 43"/>
                <a:gd name="T8" fmla="*/ 24 w 24"/>
                <a:gd name="T9" fmla="*/ 4 h 43"/>
                <a:gd name="T10" fmla="*/ 19 w 24"/>
                <a:gd name="T11" fmla="*/ 6 h 43"/>
                <a:gd name="T12" fmla="*/ 11 w 24"/>
                <a:gd name="T13" fmla="*/ 27 h 43"/>
                <a:gd name="T14" fmla="*/ 14 w 24"/>
                <a:gd name="T15" fmla="*/ 4 h 43"/>
                <a:gd name="T16" fmla="*/ 10 w 24"/>
                <a:gd name="T17" fmla="*/ 0 h 43"/>
                <a:gd name="T18" fmla="*/ 1 w 24"/>
                <a:gd name="T19" fmla="*/ 3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43">
                  <a:moveTo>
                    <a:pt x="1" y="30"/>
                  </a:moveTo>
                  <a:lnTo>
                    <a:pt x="1" y="30"/>
                  </a:lnTo>
                  <a:cubicBezTo>
                    <a:pt x="0" y="37"/>
                    <a:pt x="6" y="38"/>
                    <a:pt x="9" y="43"/>
                  </a:cubicBezTo>
                  <a:cubicBezTo>
                    <a:pt x="13" y="40"/>
                    <a:pt x="21" y="39"/>
                    <a:pt x="21" y="35"/>
                  </a:cubicBezTo>
                  <a:cubicBezTo>
                    <a:pt x="22" y="29"/>
                    <a:pt x="24" y="11"/>
                    <a:pt x="24" y="4"/>
                  </a:cubicBezTo>
                  <a:cubicBezTo>
                    <a:pt x="22" y="5"/>
                    <a:pt x="20" y="5"/>
                    <a:pt x="19" y="6"/>
                  </a:cubicBezTo>
                  <a:cubicBezTo>
                    <a:pt x="17" y="11"/>
                    <a:pt x="13" y="23"/>
                    <a:pt x="11" y="27"/>
                  </a:cubicBezTo>
                  <a:cubicBezTo>
                    <a:pt x="12" y="21"/>
                    <a:pt x="14" y="4"/>
                    <a:pt x="14" y="4"/>
                  </a:cubicBezTo>
                  <a:cubicBezTo>
                    <a:pt x="14" y="4"/>
                    <a:pt x="11" y="1"/>
                    <a:pt x="10" y="0"/>
                  </a:cubicBezTo>
                  <a:cubicBezTo>
                    <a:pt x="7" y="8"/>
                    <a:pt x="4" y="19"/>
                    <a:pt x="1" y="3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592" name="Freeform 1565"/>
            <p:cNvSpPr>
              <a:spLocks/>
            </p:cNvSpPr>
            <p:nvPr userDrawn="1"/>
          </p:nvSpPr>
          <p:spPr bwMode="auto">
            <a:xfrm>
              <a:off x="375" y="313"/>
              <a:ext cx="10" cy="20"/>
            </a:xfrm>
            <a:custGeom>
              <a:avLst/>
              <a:gdLst>
                <a:gd name="T0" fmla="*/ 8 w 23"/>
                <a:gd name="T1" fmla="*/ 3 h 46"/>
                <a:gd name="T2" fmla="*/ 8 w 23"/>
                <a:gd name="T3" fmla="*/ 3 h 46"/>
                <a:gd name="T4" fmla="*/ 6 w 23"/>
                <a:gd name="T5" fmla="*/ 0 h 46"/>
                <a:gd name="T6" fmla="*/ 2 w 23"/>
                <a:gd name="T7" fmla="*/ 6 h 46"/>
                <a:gd name="T8" fmla="*/ 0 w 23"/>
                <a:gd name="T9" fmla="*/ 36 h 46"/>
                <a:gd name="T10" fmla="*/ 11 w 23"/>
                <a:gd name="T11" fmla="*/ 46 h 46"/>
                <a:gd name="T12" fmla="*/ 23 w 23"/>
                <a:gd name="T13" fmla="*/ 35 h 46"/>
                <a:gd name="T14" fmla="*/ 19 w 23"/>
                <a:gd name="T15" fmla="*/ 8 h 46"/>
                <a:gd name="T16" fmla="*/ 17 w 23"/>
                <a:gd name="T17" fmla="*/ 10 h 46"/>
                <a:gd name="T18" fmla="*/ 13 w 23"/>
                <a:gd name="T19" fmla="*/ 6 h 46"/>
                <a:gd name="T20" fmla="*/ 11 w 23"/>
                <a:gd name="T21" fmla="*/ 29 h 46"/>
                <a:gd name="T22" fmla="*/ 8 w 23"/>
                <a:gd name="T23" fmla="*/ 3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3" h="46">
                  <a:moveTo>
                    <a:pt x="8" y="3"/>
                  </a:moveTo>
                  <a:lnTo>
                    <a:pt x="8" y="3"/>
                  </a:lnTo>
                  <a:cubicBezTo>
                    <a:pt x="7" y="2"/>
                    <a:pt x="6" y="2"/>
                    <a:pt x="6" y="0"/>
                  </a:cubicBezTo>
                  <a:cubicBezTo>
                    <a:pt x="5" y="3"/>
                    <a:pt x="3" y="5"/>
                    <a:pt x="2" y="6"/>
                  </a:cubicBezTo>
                  <a:cubicBezTo>
                    <a:pt x="2" y="11"/>
                    <a:pt x="0" y="33"/>
                    <a:pt x="0" y="36"/>
                  </a:cubicBezTo>
                  <a:cubicBezTo>
                    <a:pt x="0" y="42"/>
                    <a:pt x="6" y="43"/>
                    <a:pt x="11" y="46"/>
                  </a:cubicBezTo>
                  <a:cubicBezTo>
                    <a:pt x="16" y="42"/>
                    <a:pt x="23" y="41"/>
                    <a:pt x="23" y="35"/>
                  </a:cubicBezTo>
                  <a:cubicBezTo>
                    <a:pt x="22" y="27"/>
                    <a:pt x="20" y="14"/>
                    <a:pt x="19" y="8"/>
                  </a:cubicBezTo>
                  <a:cubicBezTo>
                    <a:pt x="19" y="8"/>
                    <a:pt x="18" y="9"/>
                    <a:pt x="17" y="10"/>
                  </a:cubicBezTo>
                  <a:cubicBezTo>
                    <a:pt x="15" y="7"/>
                    <a:pt x="14" y="7"/>
                    <a:pt x="13" y="6"/>
                  </a:cubicBezTo>
                  <a:cubicBezTo>
                    <a:pt x="12" y="9"/>
                    <a:pt x="12" y="21"/>
                    <a:pt x="11" y="29"/>
                  </a:cubicBezTo>
                  <a:cubicBezTo>
                    <a:pt x="9" y="21"/>
                    <a:pt x="9" y="11"/>
                    <a:pt x="8" y="3"/>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593" name="Freeform 1566"/>
            <p:cNvSpPr>
              <a:spLocks/>
            </p:cNvSpPr>
            <p:nvPr userDrawn="1"/>
          </p:nvSpPr>
          <p:spPr bwMode="auto">
            <a:xfrm>
              <a:off x="387" y="313"/>
              <a:ext cx="1" cy="6"/>
            </a:xfrm>
            <a:custGeom>
              <a:avLst/>
              <a:gdLst>
                <a:gd name="T0" fmla="*/ 1 w 4"/>
                <a:gd name="T1" fmla="*/ 0 h 12"/>
                <a:gd name="T2" fmla="*/ 1 w 4"/>
                <a:gd name="T3" fmla="*/ 0 h 12"/>
                <a:gd name="T4" fmla="*/ 0 w 4"/>
                <a:gd name="T5" fmla="*/ 1 h 12"/>
                <a:gd name="T6" fmla="*/ 4 w 4"/>
                <a:gd name="T7" fmla="*/ 12 h 12"/>
                <a:gd name="T8" fmla="*/ 1 w 4"/>
                <a:gd name="T9" fmla="*/ 0 h 12"/>
              </a:gdLst>
              <a:ahLst/>
              <a:cxnLst>
                <a:cxn ang="0">
                  <a:pos x="T0" y="T1"/>
                </a:cxn>
                <a:cxn ang="0">
                  <a:pos x="T2" y="T3"/>
                </a:cxn>
                <a:cxn ang="0">
                  <a:pos x="T4" y="T5"/>
                </a:cxn>
                <a:cxn ang="0">
                  <a:pos x="T6" y="T7"/>
                </a:cxn>
                <a:cxn ang="0">
                  <a:pos x="T8" y="T9"/>
                </a:cxn>
              </a:cxnLst>
              <a:rect l="0" t="0" r="r" b="b"/>
              <a:pathLst>
                <a:path w="4" h="12">
                  <a:moveTo>
                    <a:pt x="1" y="0"/>
                  </a:moveTo>
                  <a:lnTo>
                    <a:pt x="1" y="0"/>
                  </a:lnTo>
                  <a:lnTo>
                    <a:pt x="0" y="1"/>
                  </a:lnTo>
                  <a:lnTo>
                    <a:pt x="4" y="12"/>
                  </a:lnTo>
                  <a:lnTo>
                    <a:pt x="1" y="0"/>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594" name="Freeform 1567"/>
            <p:cNvSpPr>
              <a:spLocks/>
            </p:cNvSpPr>
            <p:nvPr userDrawn="1"/>
          </p:nvSpPr>
          <p:spPr bwMode="auto">
            <a:xfrm>
              <a:off x="384" y="312"/>
              <a:ext cx="13" cy="19"/>
            </a:xfrm>
            <a:custGeom>
              <a:avLst/>
              <a:gdLst>
                <a:gd name="T0" fmla="*/ 8 w 29"/>
                <a:gd name="T1" fmla="*/ 0 h 42"/>
                <a:gd name="T2" fmla="*/ 8 w 29"/>
                <a:gd name="T3" fmla="*/ 0 h 42"/>
                <a:gd name="T4" fmla="*/ 13 w 29"/>
                <a:gd name="T5" fmla="*/ 24 h 42"/>
                <a:gd name="T6" fmla="*/ 4 w 29"/>
                <a:gd name="T7" fmla="*/ 4 h 42"/>
                <a:gd name="T8" fmla="*/ 0 w 29"/>
                <a:gd name="T9" fmla="*/ 7 h 42"/>
                <a:gd name="T10" fmla="*/ 5 w 29"/>
                <a:gd name="T11" fmla="*/ 35 h 42"/>
                <a:gd name="T12" fmla="*/ 19 w 29"/>
                <a:gd name="T13" fmla="*/ 42 h 42"/>
                <a:gd name="T14" fmla="*/ 25 w 29"/>
                <a:gd name="T15" fmla="*/ 25 h 42"/>
                <a:gd name="T16" fmla="*/ 15 w 29"/>
                <a:gd name="T17" fmla="*/ 3 h 42"/>
                <a:gd name="T18" fmla="*/ 8 w 29"/>
                <a:gd name="T19"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 h="42">
                  <a:moveTo>
                    <a:pt x="8" y="0"/>
                  </a:moveTo>
                  <a:lnTo>
                    <a:pt x="8" y="0"/>
                  </a:lnTo>
                  <a:cubicBezTo>
                    <a:pt x="10" y="7"/>
                    <a:pt x="13" y="19"/>
                    <a:pt x="13" y="24"/>
                  </a:cubicBezTo>
                  <a:cubicBezTo>
                    <a:pt x="10" y="18"/>
                    <a:pt x="6" y="9"/>
                    <a:pt x="4" y="4"/>
                  </a:cubicBezTo>
                  <a:lnTo>
                    <a:pt x="0" y="7"/>
                  </a:lnTo>
                  <a:cubicBezTo>
                    <a:pt x="1" y="14"/>
                    <a:pt x="4" y="31"/>
                    <a:pt x="5" y="35"/>
                  </a:cubicBezTo>
                  <a:cubicBezTo>
                    <a:pt x="7" y="41"/>
                    <a:pt x="14" y="40"/>
                    <a:pt x="19" y="42"/>
                  </a:cubicBezTo>
                  <a:cubicBezTo>
                    <a:pt x="22" y="37"/>
                    <a:pt x="29" y="34"/>
                    <a:pt x="25" y="25"/>
                  </a:cubicBezTo>
                  <a:cubicBezTo>
                    <a:pt x="23" y="20"/>
                    <a:pt x="16" y="6"/>
                    <a:pt x="15" y="3"/>
                  </a:cubicBezTo>
                  <a:cubicBezTo>
                    <a:pt x="13" y="2"/>
                    <a:pt x="11" y="3"/>
                    <a:pt x="8"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595" name="Freeform 1568"/>
            <p:cNvSpPr>
              <a:spLocks/>
            </p:cNvSpPr>
            <p:nvPr userDrawn="1"/>
          </p:nvSpPr>
          <p:spPr bwMode="auto">
            <a:xfrm>
              <a:off x="365" y="311"/>
              <a:ext cx="2" cy="9"/>
            </a:xfrm>
            <a:custGeom>
              <a:avLst/>
              <a:gdLst>
                <a:gd name="T0" fmla="*/ 5 w 5"/>
                <a:gd name="T1" fmla="*/ 3 h 20"/>
                <a:gd name="T2" fmla="*/ 5 w 5"/>
                <a:gd name="T3" fmla="*/ 3 h 20"/>
                <a:gd name="T4" fmla="*/ 5 w 5"/>
                <a:gd name="T5" fmla="*/ 0 h 20"/>
                <a:gd name="T6" fmla="*/ 0 w 5"/>
                <a:gd name="T7" fmla="*/ 2 h 20"/>
                <a:gd name="T8" fmla="*/ 0 w 5"/>
                <a:gd name="T9" fmla="*/ 20 h 20"/>
                <a:gd name="T10" fmla="*/ 5 w 5"/>
                <a:gd name="T11" fmla="*/ 3 h 20"/>
              </a:gdLst>
              <a:ahLst/>
              <a:cxnLst>
                <a:cxn ang="0">
                  <a:pos x="T0" y="T1"/>
                </a:cxn>
                <a:cxn ang="0">
                  <a:pos x="T2" y="T3"/>
                </a:cxn>
                <a:cxn ang="0">
                  <a:pos x="T4" y="T5"/>
                </a:cxn>
                <a:cxn ang="0">
                  <a:pos x="T6" y="T7"/>
                </a:cxn>
                <a:cxn ang="0">
                  <a:pos x="T8" y="T9"/>
                </a:cxn>
                <a:cxn ang="0">
                  <a:pos x="T10" y="T11"/>
                </a:cxn>
              </a:cxnLst>
              <a:rect l="0" t="0" r="r" b="b"/>
              <a:pathLst>
                <a:path w="5" h="20">
                  <a:moveTo>
                    <a:pt x="5" y="3"/>
                  </a:moveTo>
                  <a:lnTo>
                    <a:pt x="5" y="3"/>
                  </a:lnTo>
                  <a:cubicBezTo>
                    <a:pt x="5" y="2"/>
                    <a:pt x="4" y="1"/>
                    <a:pt x="5" y="0"/>
                  </a:cubicBezTo>
                  <a:cubicBezTo>
                    <a:pt x="4" y="1"/>
                    <a:pt x="2" y="2"/>
                    <a:pt x="0" y="2"/>
                  </a:cubicBezTo>
                  <a:lnTo>
                    <a:pt x="0" y="20"/>
                  </a:lnTo>
                  <a:lnTo>
                    <a:pt x="5" y="3"/>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596" name="Freeform 1569"/>
            <p:cNvSpPr>
              <a:spLocks/>
            </p:cNvSpPr>
            <p:nvPr userDrawn="1"/>
          </p:nvSpPr>
          <p:spPr bwMode="auto">
            <a:xfrm>
              <a:off x="392" y="309"/>
              <a:ext cx="14" cy="18"/>
            </a:xfrm>
            <a:custGeom>
              <a:avLst/>
              <a:gdLst>
                <a:gd name="T0" fmla="*/ 13 w 32"/>
                <a:gd name="T1" fmla="*/ 0 h 39"/>
                <a:gd name="T2" fmla="*/ 13 w 32"/>
                <a:gd name="T3" fmla="*/ 0 h 39"/>
                <a:gd name="T4" fmla="*/ 9 w 32"/>
                <a:gd name="T5" fmla="*/ 5 h 39"/>
                <a:gd name="T6" fmla="*/ 18 w 32"/>
                <a:gd name="T7" fmla="*/ 25 h 39"/>
                <a:gd name="T8" fmla="*/ 6 w 32"/>
                <a:gd name="T9" fmla="*/ 8 h 39"/>
                <a:gd name="T10" fmla="*/ 0 w 32"/>
                <a:gd name="T11" fmla="*/ 9 h 39"/>
                <a:gd name="T12" fmla="*/ 11 w 32"/>
                <a:gd name="T13" fmla="*/ 34 h 39"/>
                <a:gd name="T14" fmla="*/ 26 w 32"/>
                <a:gd name="T15" fmla="*/ 39 h 39"/>
                <a:gd name="T16" fmla="*/ 29 w 32"/>
                <a:gd name="T17" fmla="*/ 25 h 39"/>
                <a:gd name="T18" fmla="*/ 13 w 32"/>
                <a:gd name="T19"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9">
                  <a:moveTo>
                    <a:pt x="13" y="0"/>
                  </a:moveTo>
                  <a:lnTo>
                    <a:pt x="13" y="0"/>
                  </a:lnTo>
                  <a:cubicBezTo>
                    <a:pt x="12" y="2"/>
                    <a:pt x="10" y="3"/>
                    <a:pt x="9" y="5"/>
                  </a:cubicBezTo>
                  <a:cubicBezTo>
                    <a:pt x="12" y="11"/>
                    <a:pt x="16" y="20"/>
                    <a:pt x="18" y="25"/>
                  </a:cubicBezTo>
                  <a:cubicBezTo>
                    <a:pt x="15" y="23"/>
                    <a:pt x="8" y="11"/>
                    <a:pt x="6" y="8"/>
                  </a:cubicBezTo>
                  <a:cubicBezTo>
                    <a:pt x="4" y="8"/>
                    <a:pt x="2" y="9"/>
                    <a:pt x="0" y="9"/>
                  </a:cubicBezTo>
                  <a:cubicBezTo>
                    <a:pt x="2" y="15"/>
                    <a:pt x="6" y="24"/>
                    <a:pt x="11" y="34"/>
                  </a:cubicBezTo>
                  <a:cubicBezTo>
                    <a:pt x="14" y="39"/>
                    <a:pt x="21" y="38"/>
                    <a:pt x="26" y="39"/>
                  </a:cubicBezTo>
                  <a:cubicBezTo>
                    <a:pt x="28" y="33"/>
                    <a:pt x="32" y="30"/>
                    <a:pt x="29" y="25"/>
                  </a:cubicBezTo>
                  <a:cubicBezTo>
                    <a:pt x="26" y="18"/>
                    <a:pt x="17" y="6"/>
                    <a:pt x="13"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597" name="Freeform 1570"/>
            <p:cNvSpPr>
              <a:spLocks/>
            </p:cNvSpPr>
            <p:nvPr userDrawn="1"/>
          </p:nvSpPr>
          <p:spPr bwMode="auto">
            <a:xfrm>
              <a:off x="397" y="305"/>
              <a:ext cx="18" cy="15"/>
            </a:xfrm>
            <a:custGeom>
              <a:avLst/>
              <a:gdLst>
                <a:gd name="T0" fmla="*/ 14 w 40"/>
                <a:gd name="T1" fmla="*/ 0 h 33"/>
                <a:gd name="T2" fmla="*/ 14 w 40"/>
                <a:gd name="T3" fmla="*/ 0 h 33"/>
                <a:gd name="T4" fmla="*/ 10 w 40"/>
                <a:gd name="T5" fmla="*/ 2 h 33"/>
                <a:gd name="T6" fmla="*/ 24 w 40"/>
                <a:gd name="T7" fmla="*/ 19 h 33"/>
                <a:gd name="T8" fmla="*/ 5 w 40"/>
                <a:gd name="T9" fmla="*/ 3 h 33"/>
                <a:gd name="T10" fmla="*/ 0 w 40"/>
                <a:gd name="T11" fmla="*/ 1 h 33"/>
                <a:gd name="T12" fmla="*/ 1 w 40"/>
                <a:gd name="T13" fmla="*/ 6 h 33"/>
                <a:gd name="T14" fmla="*/ 18 w 40"/>
                <a:gd name="T15" fmla="*/ 28 h 33"/>
                <a:gd name="T16" fmla="*/ 35 w 40"/>
                <a:gd name="T17" fmla="*/ 33 h 33"/>
                <a:gd name="T18" fmla="*/ 35 w 40"/>
                <a:gd name="T19" fmla="*/ 15 h 33"/>
                <a:gd name="T20" fmla="*/ 14 w 40"/>
                <a:gd name="T21"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 h="33">
                  <a:moveTo>
                    <a:pt x="14" y="0"/>
                  </a:moveTo>
                  <a:lnTo>
                    <a:pt x="14" y="0"/>
                  </a:lnTo>
                  <a:cubicBezTo>
                    <a:pt x="12" y="1"/>
                    <a:pt x="11" y="1"/>
                    <a:pt x="10" y="2"/>
                  </a:cubicBezTo>
                  <a:cubicBezTo>
                    <a:pt x="15" y="6"/>
                    <a:pt x="19" y="13"/>
                    <a:pt x="24" y="19"/>
                  </a:cubicBezTo>
                  <a:cubicBezTo>
                    <a:pt x="19" y="15"/>
                    <a:pt x="6" y="4"/>
                    <a:pt x="5" y="3"/>
                  </a:cubicBezTo>
                  <a:cubicBezTo>
                    <a:pt x="3" y="3"/>
                    <a:pt x="2" y="2"/>
                    <a:pt x="0" y="1"/>
                  </a:cubicBezTo>
                  <a:cubicBezTo>
                    <a:pt x="1" y="3"/>
                    <a:pt x="1" y="5"/>
                    <a:pt x="1" y="6"/>
                  </a:cubicBezTo>
                  <a:cubicBezTo>
                    <a:pt x="4" y="11"/>
                    <a:pt x="14" y="24"/>
                    <a:pt x="18" y="28"/>
                  </a:cubicBezTo>
                  <a:cubicBezTo>
                    <a:pt x="22" y="32"/>
                    <a:pt x="28" y="32"/>
                    <a:pt x="35" y="33"/>
                  </a:cubicBezTo>
                  <a:cubicBezTo>
                    <a:pt x="37" y="26"/>
                    <a:pt x="40" y="20"/>
                    <a:pt x="35" y="15"/>
                  </a:cubicBezTo>
                  <a:cubicBezTo>
                    <a:pt x="32" y="11"/>
                    <a:pt x="16" y="1"/>
                    <a:pt x="14"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598" name="Freeform 1571"/>
            <p:cNvSpPr>
              <a:spLocks/>
            </p:cNvSpPr>
            <p:nvPr userDrawn="1"/>
          </p:nvSpPr>
          <p:spPr bwMode="auto">
            <a:xfrm>
              <a:off x="405" y="299"/>
              <a:ext cx="18" cy="13"/>
            </a:xfrm>
            <a:custGeom>
              <a:avLst/>
              <a:gdLst>
                <a:gd name="T0" fmla="*/ 31 w 40"/>
                <a:gd name="T1" fmla="*/ 6 h 27"/>
                <a:gd name="T2" fmla="*/ 31 w 40"/>
                <a:gd name="T3" fmla="*/ 6 h 27"/>
                <a:gd name="T4" fmla="*/ 4 w 40"/>
                <a:gd name="T5" fmla="*/ 0 h 27"/>
                <a:gd name="T6" fmla="*/ 5 w 40"/>
                <a:gd name="T7" fmla="*/ 5 h 27"/>
                <a:gd name="T8" fmla="*/ 25 w 40"/>
                <a:gd name="T9" fmla="*/ 14 h 27"/>
                <a:gd name="T10" fmla="*/ 5 w 40"/>
                <a:gd name="T11" fmla="*/ 10 h 27"/>
                <a:gd name="T12" fmla="*/ 0 w 40"/>
                <a:gd name="T13" fmla="*/ 12 h 27"/>
                <a:gd name="T14" fmla="*/ 21 w 40"/>
                <a:gd name="T15" fmla="*/ 23 h 27"/>
                <a:gd name="T16" fmla="*/ 40 w 40"/>
                <a:gd name="T17" fmla="*/ 21 h 27"/>
                <a:gd name="T18" fmla="*/ 31 w 40"/>
                <a:gd name="T19" fmla="*/ 6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 h="27">
                  <a:moveTo>
                    <a:pt x="31" y="6"/>
                  </a:moveTo>
                  <a:lnTo>
                    <a:pt x="31" y="6"/>
                  </a:lnTo>
                  <a:cubicBezTo>
                    <a:pt x="28" y="5"/>
                    <a:pt x="4" y="0"/>
                    <a:pt x="4" y="0"/>
                  </a:cubicBezTo>
                  <a:cubicBezTo>
                    <a:pt x="4" y="2"/>
                    <a:pt x="4" y="3"/>
                    <a:pt x="5" y="5"/>
                  </a:cubicBezTo>
                  <a:cubicBezTo>
                    <a:pt x="12" y="8"/>
                    <a:pt x="19" y="12"/>
                    <a:pt x="25" y="14"/>
                  </a:cubicBezTo>
                  <a:cubicBezTo>
                    <a:pt x="17" y="14"/>
                    <a:pt x="6" y="10"/>
                    <a:pt x="5" y="10"/>
                  </a:cubicBezTo>
                  <a:cubicBezTo>
                    <a:pt x="3" y="10"/>
                    <a:pt x="0" y="12"/>
                    <a:pt x="0" y="12"/>
                  </a:cubicBezTo>
                  <a:cubicBezTo>
                    <a:pt x="5" y="14"/>
                    <a:pt x="13" y="20"/>
                    <a:pt x="21" y="23"/>
                  </a:cubicBezTo>
                  <a:cubicBezTo>
                    <a:pt x="28" y="27"/>
                    <a:pt x="37" y="23"/>
                    <a:pt x="40" y="21"/>
                  </a:cubicBezTo>
                  <a:cubicBezTo>
                    <a:pt x="40" y="15"/>
                    <a:pt x="38" y="8"/>
                    <a:pt x="31" y="6"/>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599" name="Freeform 1572"/>
            <p:cNvSpPr>
              <a:spLocks/>
            </p:cNvSpPr>
            <p:nvPr userDrawn="1"/>
          </p:nvSpPr>
          <p:spPr bwMode="auto">
            <a:xfrm>
              <a:off x="429" y="298"/>
              <a:ext cx="10" cy="1"/>
            </a:xfrm>
            <a:custGeom>
              <a:avLst/>
              <a:gdLst>
                <a:gd name="T0" fmla="*/ 23 w 23"/>
                <a:gd name="T1" fmla="*/ 2 h 3"/>
                <a:gd name="T2" fmla="*/ 23 w 23"/>
                <a:gd name="T3" fmla="*/ 2 h 3"/>
                <a:gd name="T4" fmla="*/ 0 w 23"/>
                <a:gd name="T5" fmla="*/ 0 h 3"/>
                <a:gd name="T6" fmla="*/ 0 w 23"/>
                <a:gd name="T7" fmla="*/ 2 h 3"/>
                <a:gd name="T8" fmla="*/ 23 w 23"/>
                <a:gd name="T9" fmla="*/ 2 h 3"/>
              </a:gdLst>
              <a:ahLst/>
              <a:cxnLst>
                <a:cxn ang="0">
                  <a:pos x="T0" y="T1"/>
                </a:cxn>
                <a:cxn ang="0">
                  <a:pos x="T2" y="T3"/>
                </a:cxn>
                <a:cxn ang="0">
                  <a:pos x="T4" y="T5"/>
                </a:cxn>
                <a:cxn ang="0">
                  <a:pos x="T6" y="T7"/>
                </a:cxn>
                <a:cxn ang="0">
                  <a:pos x="T8" y="T9"/>
                </a:cxn>
              </a:cxnLst>
              <a:rect l="0" t="0" r="r" b="b"/>
              <a:pathLst>
                <a:path w="23" h="3">
                  <a:moveTo>
                    <a:pt x="23" y="2"/>
                  </a:moveTo>
                  <a:lnTo>
                    <a:pt x="23" y="2"/>
                  </a:lnTo>
                  <a:cubicBezTo>
                    <a:pt x="12" y="0"/>
                    <a:pt x="4" y="0"/>
                    <a:pt x="0" y="0"/>
                  </a:cubicBezTo>
                  <a:cubicBezTo>
                    <a:pt x="1" y="1"/>
                    <a:pt x="0" y="2"/>
                    <a:pt x="0" y="2"/>
                  </a:cubicBezTo>
                  <a:cubicBezTo>
                    <a:pt x="7" y="3"/>
                    <a:pt x="12" y="2"/>
                    <a:pt x="23" y="2"/>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600" name="Freeform 1573"/>
            <p:cNvSpPr>
              <a:spLocks/>
            </p:cNvSpPr>
            <p:nvPr userDrawn="1"/>
          </p:nvSpPr>
          <p:spPr bwMode="auto">
            <a:xfrm>
              <a:off x="424" y="293"/>
              <a:ext cx="38" cy="12"/>
            </a:xfrm>
            <a:custGeom>
              <a:avLst/>
              <a:gdLst>
                <a:gd name="T0" fmla="*/ 84 w 84"/>
                <a:gd name="T1" fmla="*/ 12 h 27"/>
                <a:gd name="T2" fmla="*/ 84 w 84"/>
                <a:gd name="T3" fmla="*/ 12 h 27"/>
                <a:gd name="T4" fmla="*/ 49 w 84"/>
                <a:gd name="T5" fmla="*/ 0 h 27"/>
                <a:gd name="T6" fmla="*/ 5 w 84"/>
                <a:gd name="T7" fmla="*/ 2 h 27"/>
                <a:gd name="T8" fmla="*/ 10 w 84"/>
                <a:gd name="T9" fmla="*/ 9 h 27"/>
                <a:gd name="T10" fmla="*/ 50 w 84"/>
                <a:gd name="T11" fmla="*/ 13 h 27"/>
                <a:gd name="T12" fmla="*/ 9 w 84"/>
                <a:gd name="T13" fmla="*/ 14 h 27"/>
                <a:gd name="T14" fmla="*/ 0 w 84"/>
                <a:gd name="T15" fmla="*/ 20 h 27"/>
                <a:gd name="T16" fmla="*/ 50 w 84"/>
                <a:gd name="T17" fmla="*/ 26 h 27"/>
                <a:gd name="T18" fmla="*/ 84 w 84"/>
                <a:gd name="T19" fmla="*/ 12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 h="27">
                  <a:moveTo>
                    <a:pt x="84" y="12"/>
                  </a:moveTo>
                  <a:lnTo>
                    <a:pt x="84" y="12"/>
                  </a:lnTo>
                  <a:cubicBezTo>
                    <a:pt x="77" y="5"/>
                    <a:pt x="64" y="0"/>
                    <a:pt x="49" y="0"/>
                  </a:cubicBezTo>
                  <a:cubicBezTo>
                    <a:pt x="34" y="1"/>
                    <a:pt x="20" y="1"/>
                    <a:pt x="5" y="2"/>
                  </a:cubicBezTo>
                  <a:cubicBezTo>
                    <a:pt x="7" y="4"/>
                    <a:pt x="9" y="7"/>
                    <a:pt x="10" y="9"/>
                  </a:cubicBezTo>
                  <a:cubicBezTo>
                    <a:pt x="24" y="10"/>
                    <a:pt x="34" y="10"/>
                    <a:pt x="50" y="13"/>
                  </a:cubicBezTo>
                  <a:cubicBezTo>
                    <a:pt x="36" y="15"/>
                    <a:pt x="13" y="15"/>
                    <a:pt x="9" y="14"/>
                  </a:cubicBezTo>
                  <a:cubicBezTo>
                    <a:pt x="7" y="17"/>
                    <a:pt x="4" y="19"/>
                    <a:pt x="0" y="20"/>
                  </a:cubicBezTo>
                  <a:cubicBezTo>
                    <a:pt x="21" y="23"/>
                    <a:pt x="36" y="25"/>
                    <a:pt x="50" y="26"/>
                  </a:cubicBezTo>
                  <a:cubicBezTo>
                    <a:pt x="66" y="27"/>
                    <a:pt x="77" y="23"/>
                    <a:pt x="84" y="12"/>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601" name="Freeform 1574"/>
            <p:cNvSpPr>
              <a:spLocks/>
            </p:cNvSpPr>
            <p:nvPr userDrawn="1"/>
          </p:nvSpPr>
          <p:spPr bwMode="auto">
            <a:xfrm>
              <a:off x="405" y="292"/>
              <a:ext cx="22" cy="10"/>
            </a:xfrm>
            <a:custGeom>
              <a:avLst/>
              <a:gdLst>
                <a:gd name="T0" fmla="*/ 38 w 51"/>
                <a:gd name="T1" fmla="*/ 2 h 22"/>
                <a:gd name="T2" fmla="*/ 38 w 51"/>
                <a:gd name="T3" fmla="*/ 2 h 22"/>
                <a:gd name="T4" fmla="*/ 9 w 51"/>
                <a:gd name="T5" fmla="*/ 1 h 22"/>
                <a:gd name="T6" fmla="*/ 5 w 51"/>
                <a:gd name="T7" fmla="*/ 5 h 22"/>
                <a:gd name="T8" fmla="*/ 28 w 51"/>
                <a:gd name="T9" fmla="*/ 10 h 22"/>
                <a:gd name="T10" fmla="*/ 0 w 51"/>
                <a:gd name="T11" fmla="*/ 9 h 22"/>
                <a:gd name="T12" fmla="*/ 4 w 51"/>
                <a:gd name="T13" fmla="*/ 15 h 22"/>
                <a:gd name="T14" fmla="*/ 33 w 51"/>
                <a:gd name="T15" fmla="*/ 20 h 22"/>
                <a:gd name="T16" fmla="*/ 51 w 51"/>
                <a:gd name="T17" fmla="*/ 13 h 22"/>
                <a:gd name="T18" fmla="*/ 38 w 51"/>
                <a:gd name="T19" fmla="*/ 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 h="22">
                  <a:moveTo>
                    <a:pt x="38" y="2"/>
                  </a:moveTo>
                  <a:lnTo>
                    <a:pt x="38" y="2"/>
                  </a:lnTo>
                  <a:cubicBezTo>
                    <a:pt x="31" y="1"/>
                    <a:pt x="15" y="0"/>
                    <a:pt x="9" y="1"/>
                  </a:cubicBezTo>
                  <a:cubicBezTo>
                    <a:pt x="8" y="2"/>
                    <a:pt x="6" y="4"/>
                    <a:pt x="5" y="5"/>
                  </a:cubicBezTo>
                  <a:cubicBezTo>
                    <a:pt x="10" y="7"/>
                    <a:pt x="21" y="8"/>
                    <a:pt x="28" y="10"/>
                  </a:cubicBezTo>
                  <a:cubicBezTo>
                    <a:pt x="21" y="11"/>
                    <a:pt x="7" y="9"/>
                    <a:pt x="0" y="9"/>
                  </a:cubicBezTo>
                  <a:cubicBezTo>
                    <a:pt x="2" y="11"/>
                    <a:pt x="3" y="13"/>
                    <a:pt x="4" y="15"/>
                  </a:cubicBezTo>
                  <a:cubicBezTo>
                    <a:pt x="10" y="17"/>
                    <a:pt x="33" y="20"/>
                    <a:pt x="33" y="20"/>
                  </a:cubicBezTo>
                  <a:cubicBezTo>
                    <a:pt x="44" y="22"/>
                    <a:pt x="48" y="18"/>
                    <a:pt x="51" y="13"/>
                  </a:cubicBezTo>
                  <a:cubicBezTo>
                    <a:pt x="49" y="7"/>
                    <a:pt x="44" y="2"/>
                    <a:pt x="38" y="2"/>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602" name="Freeform 1575"/>
            <p:cNvSpPr>
              <a:spLocks/>
            </p:cNvSpPr>
            <p:nvPr userDrawn="1"/>
          </p:nvSpPr>
          <p:spPr bwMode="auto">
            <a:xfrm>
              <a:off x="298" y="287"/>
              <a:ext cx="66" cy="89"/>
            </a:xfrm>
            <a:custGeom>
              <a:avLst/>
              <a:gdLst>
                <a:gd name="T0" fmla="*/ 73 w 146"/>
                <a:gd name="T1" fmla="*/ 0 h 196"/>
                <a:gd name="T2" fmla="*/ 73 w 146"/>
                <a:gd name="T3" fmla="*/ 0 h 196"/>
                <a:gd name="T4" fmla="*/ 0 w 146"/>
                <a:gd name="T5" fmla="*/ 0 h 196"/>
                <a:gd name="T6" fmla="*/ 0 w 146"/>
                <a:gd name="T7" fmla="*/ 148 h 196"/>
                <a:gd name="T8" fmla="*/ 24 w 146"/>
                <a:gd name="T9" fmla="*/ 175 h 196"/>
                <a:gd name="T10" fmla="*/ 48 w 146"/>
                <a:gd name="T11" fmla="*/ 175 h 196"/>
                <a:gd name="T12" fmla="*/ 73 w 146"/>
                <a:gd name="T13" fmla="*/ 196 h 196"/>
                <a:gd name="T14" fmla="*/ 98 w 146"/>
                <a:gd name="T15" fmla="*/ 175 h 196"/>
                <a:gd name="T16" fmla="*/ 122 w 146"/>
                <a:gd name="T17" fmla="*/ 175 h 196"/>
                <a:gd name="T18" fmla="*/ 146 w 146"/>
                <a:gd name="T19" fmla="*/ 148 h 196"/>
                <a:gd name="T20" fmla="*/ 146 w 146"/>
                <a:gd name="T21" fmla="*/ 0 h 196"/>
                <a:gd name="T22" fmla="*/ 73 w 146"/>
                <a:gd name="T23" fmla="*/ 0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6" h="196">
                  <a:moveTo>
                    <a:pt x="73" y="0"/>
                  </a:moveTo>
                  <a:lnTo>
                    <a:pt x="73" y="0"/>
                  </a:lnTo>
                  <a:lnTo>
                    <a:pt x="0" y="0"/>
                  </a:lnTo>
                  <a:lnTo>
                    <a:pt x="0" y="148"/>
                  </a:lnTo>
                  <a:cubicBezTo>
                    <a:pt x="0" y="166"/>
                    <a:pt x="8" y="175"/>
                    <a:pt x="24" y="175"/>
                  </a:cubicBezTo>
                  <a:lnTo>
                    <a:pt x="48" y="175"/>
                  </a:lnTo>
                  <a:cubicBezTo>
                    <a:pt x="61" y="175"/>
                    <a:pt x="69" y="184"/>
                    <a:pt x="73" y="196"/>
                  </a:cubicBezTo>
                  <a:cubicBezTo>
                    <a:pt x="76" y="184"/>
                    <a:pt x="85" y="175"/>
                    <a:pt x="98" y="175"/>
                  </a:cubicBezTo>
                  <a:lnTo>
                    <a:pt x="122" y="175"/>
                  </a:lnTo>
                  <a:cubicBezTo>
                    <a:pt x="138" y="175"/>
                    <a:pt x="146" y="166"/>
                    <a:pt x="146" y="148"/>
                  </a:cubicBezTo>
                  <a:lnTo>
                    <a:pt x="146" y="0"/>
                  </a:lnTo>
                  <a:lnTo>
                    <a:pt x="73" y="0"/>
                  </a:lnTo>
                  <a:close/>
                </a:path>
              </a:pathLst>
            </a:custGeom>
            <a:solidFill>
              <a:srgbClr val="00793B"/>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603" name="Freeform 1576"/>
            <p:cNvSpPr>
              <a:spLocks/>
            </p:cNvSpPr>
            <p:nvPr userDrawn="1"/>
          </p:nvSpPr>
          <p:spPr bwMode="auto">
            <a:xfrm>
              <a:off x="410" y="286"/>
              <a:ext cx="7" cy="2"/>
            </a:xfrm>
            <a:custGeom>
              <a:avLst/>
              <a:gdLst>
                <a:gd name="T0" fmla="*/ 15 w 15"/>
                <a:gd name="T1" fmla="*/ 0 h 3"/>
                <a:gd name="T2" fmla="*/ 15 w 15"/>
                <a:gd name="T3" fmla="*/ 0 h 3"/>
                <a:gd name="T4" fmla="*/ 0 w 15"/>
                <a:gd name="T5" fmla="*/ 1 h 3"/>
                <a:gd name="T6" fmla="*/ 2 w 15"/>
                <a:gd name="T7" fmla="*/ 3 h 3"/>
                <a:gd name="T8" fmla="*/ 15 w 15"/>
                <a:gd name="T9" fmla="*/ 0 h 3"/>
              </a:gdLst>
              <a:ahLst/>
              <a:cxnLst>
                <a:cxn ang="0">
                  <a:pos x="T0" y="T1"/>
                </a:cxn>
                <a:cxn ang="0">
                  <a:pos x="T2" y="T3"/>
                </a:cxn>
                <a:cxn ang="0">
                  <a:pos x="T4" y="T5"/>
                </a:cxn>
                <a:cxn ang="0">
                  <a:pos x="T6" y="T7"/>
                </a:cxn>
                <a:cxn ang="0">
                  <a:pos x="T8" y="T9"/>
                </a:cxn>
              </a:cxnLst>
              <a:rect l="0" t="0" r="r" b="b"/>
              <a:pathLst>
                <a:path w="15" h="3">
                  <a:moveTo>
                    <a:pt x="15" y="0"/>
                  </a:moveTo>
                  <a:lnTo>
                    <a:pt x="15" y="0"/>
                  </a:lnTo>
                  <a:cubicBezTo>
                    <a:pt x="10" y="0"/>
                    <a:pt x="5" y="1"/>
                    <a:pt x="0" y="1"/>
                  </a:cubicBezTo>
                  <a:cubicBezTo>
                    <a:pt x="0" y="1"/>
                    <a:pt x="1" y="2"/>
                    <a:pt x="2" y="3"/>
                  </a:cubicBezTo>
                  <a:cubicBezTo>
                    <a:pt x="7" y="2"/>
                    <a:pt x="12" y="1"/>
                    <a:pt x="15"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604" name="Freeform 1577"/>
            <p:cNvSpPr>
              <a:spLocks/>
            </p:cNvSpPr>
            <p:nvPr userDrawn="1"/>
          </p:nvSpPr>
          <p:spPr bwMode="auto">
            <a:xfrm>
              <a:off x="431" y="286"/>
              <a:ext cx="9" cy="2"/>
            </a:xfrm>
            <a:custGeom>
              <a:avLst/>
              <a:gdLst>
                <a:gd name="T0" fmla="*/ 21 w 21"/>
                <a:gd name="T1" fmla="*/ 0 h 4"/>
                <a:gd name="T2" fmla="*/ 21 w 21"/>
                <a:gd name="T3" fmla="*/ 0 h 4"/>
                <a:gd name="T4" fmla="*/ 2 w 21"/>
                <a:gd name="T5" fmla="*/ 2 h 4"/>
                <a:gd name="T6" fmla="*/ 0 w 21"/>
                <a:gd name="T7" fmla="*/ 4 h 4"/>
                <a:gd name="T8" fmla="*/ 21 w 21"/>
                <a:gd name="T9" fmla="*/ 0 h 4"/>
              </a:gdLst>
              <a:ahLst/>
              <a:cxnLst>
                <a:cxn ang="0">
                  <a:pos x="T0" y="T1"/>
                </a:cxn>
                <a:cxn ang="0">
                  <a:pos x="T2" y="T3"/>
                </a:cxn>
                <a:cxn ang="0">
                  <a:pos x="T4" y="T5"/>
                </a:cxn>
                <a:cxn ang="0">
                  <a:pos x="T6" y="T7"/>
                </a:cxn>
                <a:cxn ang="0">
                  <a:pos x="T8" y="T9"/>
                </a:cxn>
              </a:cxnLst>
              <a:rect l="0" t="0" r="r" b="b"/>
              <a:pathLst>
                <a:path w="21" h="4">
                  <a:moveTo>
                    <a:pt x="21" y="0"/>
                  </a:moveTo>
                  <a:lnTo>
                    <a:pt x="21" y="0"/>
                  </a:lnTo>
                  <a:cubicBezTo>
                    <a:pt x="17" y="0"/>
                    <a:pt x="2" y="2"/>
                    <a:pt x="2" y="2"/>
                  </a:cubicBezTo>
                  <a:cubicBezTo>
                    <a:pt x="1" y="3"/>
                    <a:pt x="1" y="4"/>
                    <a:pt x="0" y="4"/>
                  </a:cubicBezTo>
                  <a:cubicBezTo>
                    <a:pt x="0" y="4"/>
                    <a:pt x="18" y="1"/>
                    <a:pt x="21"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605" name="Freeform 1578"/>
            <p:cNvSpPr>
              <a:spLocks/>
            </p:cNvSpPr>
            <p:nvPr userDrawn="1"/>
          </p:nvSpPr>
          <p:spPr bwMode="auto">
            <a:xfrm>
              <a:off x="365" y="284"/>
              <a:ext cx="12" cy="11"/>
            </a:xfrm>
            <a:custGeom>
              <a:avLst/>
              <a:gdLst>
                <a:gd name="T0" fmla="*/ 20 w 27"/>
                <a:gd name="T1" fmla="*/ 0 h 24"/>
                <a:gd name="T2" fmla="*/ 20 w 27"/>
                <a:gd name="T3" fmla="*/ 0 h 24"/>
                <a:gd name="T4" fmla="*/ 0 w 27"/>
                <a:gd name="T5" fmla="*/ 3 h 24"/>
                <a:gd name="T6" fmla="*/ 0 w 27"/>
                <a:gd name="T7" fmla="*/ 22 h 24"/>
                <a:gd name="T8" fmla="*/ 20 w 27"/>
                <a:gd name="T9" fmla="*/ 0 h 24"/>
              </a:gdLst>
              <a:ahLst/>
              <a:cxnLst>
                <a:cxn ang="0">
                  <a:pos x="T0" y="T1"/>
                </a:cxn>
                <a:cxn ang="0">
                  <a:pos x="T2" y="T3"/>
                </a:cxn>
                <a:cxn ang="0">
                  <a:pos x="T4" y="T5"/>
                </a:cxn>
                <a:cxn ang="0">
                  <a:pos x="T6" y="T7"/>
                </a:cxn>
                <a:cxn ang="0">
                  <a:pos x="T8" y="T9"/>
                </a:cxn>
              </a:cxnLst>
              <a:rect l="0" t="0" r="r" b="b"/>
              <a:pathLst>
                <a:path w="27" h="24">
                  <a:moveTo>
                    <a:pt x="20" y="0"/>
                  </a:moveTo>
                  <a:lnTo>
                    <a:pt x="20" y="0"/>
                  </a:lnTo>
                  <a:cubicBezTo>
                    <a:pt x="14" y="5"/>
                    <a:pt x="8" y="5"/>
                    <a:pt x="0" y="3"/>
                  </a:cubicBezTo>
                  <a:lnTo>
                    <a:pt x="0" y="22"/>
                  </a:lnTo>
                  <a:cubicBezTo>
                    <a:pt x="14" y="24"/>
                    <a:pt x="27" y="14"/>
                    <a:pt x="20"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606" name="Freeform 1579"/>
            <p:cNvSpPr>
              <a:spLocks/>
            </p:cNvSpPr>
            <p:nvPr userDrawn="1"/>
          </p:nvSpPr>
          <p:spPr bwMode="auto">
            <a:xfrm>
              <a:off x="337" y="280"/>
              <a:ext cx="1" cy="5"/>
            </a:xfrm>
            <a:custGeom>
              <a:avLst/>
              <a:gdLst>
                <a:gd name="T0" fmla="*/ 0 w 4"/>
                <a:gd name="T1" fmla="*/ 0 h 11"/>
                <a:gd name="T2" fmla="*/ 0 w 4"/>
                <a:gd name="T3" fmla="*/ 0 h 11"/>
                <a:gd name="T4" fmla="*/ 0 w 4"/>
                <a:gd name="T5" fmla="*/ 11 h 11"/>
                <a:gd name="T6" fmla="*/ 4 w 4"/>
                <a:gd name="T7" fmla="*/ 11 h 11"/>
                <a:gd name="T8" fmla="*/ 0 w 4"/>
                <a:gd name="T9" fmla="*/ 0 h 11"/>
              </a:gdLst>
              <a:ahLst/>
              <a:cxnLst>
                <a:cxn ang="0">
                  <a:pos x="T0" y="T1"/>
                </a:cxn>
                <a:cxn ang="0">
                  <a:pos x="T2" y="T3"/>
                </a:cxn>
                <a:cxn ang="0">
                  <a:pos x="T4" y="T5"/>
                </a:cxn>
                <a:cxn ang="0">
                  <a:pos x="T6" y="T7"/>
                </a:cxn>
                <a:cxn ang="0">
                  <a:pos x="T8" y="T9"/>
                </a:cxn>
              </a:cxnLst>
              <a:rect l="0" t="0" r="r" b="b"/>
              <a:pathLst>
                <a:path w="4" h="11">
                  <a:moveTo>
                    <a:pt x="0" y="0"/>
                  </a:moveTo>
                  <a:lnTo>
                    <a:pt x="0" y="0"/>
                  </a:lnTo>
                  <a:cubicBezTo>
                    <a:pt x="0" y="3"/>
                    <a:pt x="0" y="7"/>
                    <a:pt x="0" y="11"/>
                  </a:cubicBezTo>
                  <a:lnTo>
                    <a:pt x="4" y="11"/>
                  </a:lnTo>
                  <a:cubicBezTo>
                    <a:pt x="3" y="8"/>
                    <a:pt x="1" y="4"/>
                    <a:pt x="0"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607" name="Freeform 1580"/>
            <p:cNvSpPr>
              <a:spLocks/>
            </p:cNvSpPr>
            <p:nvPr userDrawn="1"/>
          </p:nvSpPr>
          <p:spPr bwMode="auto">
            <a:xfrm>
              <a:off x="407" y="280"/>
              <a:ext cx="23" cy="11"/>
            </a:xfrm>
            <a:custGeom>
              <a:avLst/>
              <a:gdLst>
                <a:gd name="T0" fmla="*/ 52 w 52"/>
                <a:gd name="T1" fmla="*/ 11 h 24"/>
                <a:gd name="T2" fmla="*/ 52 w 52"/>
                <a:gd name="T3" fmla="*/ 11 h 24"/>
                <a:gd name="T4" fmla="*/ 28 w 52"/>
                <a:gd name="T5" fmla="*/ 2 h 24"/>
                <a:gd name="T6" fmla="*/ 0 w 52"/>
                <a:gd name="T7" fmla="*/ 8 h 24"/>
                <a:gd name="T8" fmla="*/ 6 w 52"/>
                <a:gd name="T9" fmla="*/ 13 h 24"/>
                <a:gd name="T10" fmla="*/ 31 w 52"/>
                <a:gd name="T11" fmla="*/ 13 h 24"/>
                <a:gd name="T12" fmla="*/ 9 w 52"/>
                <a:gd name="T13" fmla="*/ 17 h 24"/>
                <a:gd name="T14" fmla="*/ 6 w 52"/>
                <a:gd name="T15" fmla="*/ 23 h 24"/>
                <a:gd name="T16" fmla="*/ 35 w 52"/>
                <a:gd name="T17" fmla="*/ 23 h 24"/>
                <a:gd name="T18" fmla="*/ 52 w 52"/>
                <a:gd name="T19" fmla="*/ 1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 h="24">
                  <a:moveTo>
                    <a:pt x="52" y="11"/>
                  </a:moveTo>
                  <a:lnTo>
                    <a:pt x="52" y="11"/>
                  </a:lnTo>
                  <a:cubicBezTo>
                    <a:pt x="48" y="2"/>
                    <a:pt x="39" y="0"/>
                    <a:pt x="28" y="2"/>
                  </a:cubicBezTo>
                  <a:cubicBezTo>
                    <a:pt x="18" y="5"/>
                    <a:pt x="10" y="6"/>
                    <a:pt x="0" y="8"/>
                  </a:cubicBezTo>
                  <a:cubicBezTo>
                    <a:pt x="2" y="9"/>
                    <a:pt x="3" y="10"/>
                    <a:pt x="6" y="13"/>
                  </a:cubicBezTo>
                  <a:cubicBezTo>
                    <a:pt x="12" y="13"/>
                    <a:pt x="22" y="11"/>
                    <a:pt x="31" y="13"/>
                  </a:cubicBezTo>
                  <a:cubicBezTo>
                    <a:pt x="25" y="15"/>
                    <a:pt x="15" y="17"/>
                    <a:pt x="9" y="17"/>
                  </a:cubicBezTo>
                  <a:cubicBezTo>
                    <a:pt x="8" y="19"/>
                    <a:pt x="6" y="23"/>
                    <a:pt x="6" y="23"/>
                  </a:cubicBezTo>
                  <a:cubicBezTo>
                    <a:pt x="12" y="23"/>
                    <a:pt x="27" y="24"/>
                    <a:pt x="35" y="23"/>
                  </a:cubicBezTo>
                  <a:cubicBezTo>
                    <a:pt x="44" y="22"/>
                    <a:pt x="50" y="16"/>
                    <a:pt x="52" y="11"/>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608" name="Freeform 1581"/>
            <p:cNvSpPr>
              <a:spLocks/>
            </p:cNvSpPr>
            <p:nvPr userDrawn="1"/>
          </p:nvSpPr>
          <p:spPr bwMode="auto">
            <a:xfrm>
              <a:off x="345" y="278"/>
              <a:ext cx="3" cy="7"/>
            </a:xfrm>
            <a:custGeom>
              <a:avLst/>
              <a:gdLst>
                <a:gd name="T0" fmla="*/ 0 w 6"/>
                <a:gd name="T1" fmla="*/ 0 h 16"/>
                <a:gd name="T2" fmla="*/ 0 w 6"/>
                <a:gd name="T3" fmla="*/ 0 h 16"/>
                <a:gd name="T4" fmla="*/ 1 w 6"/>
                <a:gd name="T5" fmla="*/ 16 h 16"/>
                <a:gd name="T6" fmla="*/ 6 w 6"/>
                <a:gd name="T7" fmla="*/ 16 h 16"/>
                <a:gd name="T8" fmla="*/ 0 w 6"/>
                <a:gd name="T9" fmla="*/ 0 h 16"/>
              </a:gdLst>
              <a:ahLst/>
              <a:cxnLst>
                <a:cxn ang="0">
                  <a:pos x="T0" y="T1"/>
                </a:cxn>
                <a:cxn ang="0">
                  <a:pos x="T2" y="T3"/>
                </a:cxn>
                <a:cxn ang="0">
                  <a:pos x="T4" y="T5"/>
                </a:cxn>
                <a:cxn ang="0">
                  <a:pos x="T6" y="T7"/>
                </a:cxn>
                <a:cxn ang="0">
                  <a:pos x="T8" y="T9"/>
                </a:cxn>
              </a:cxnLst>
              <a:rect l="0" t="0" r="r" b="b"/>
              <a:pathLst>
                <a:path w="6" h="16">
                  <a:moveTo>
                    <a:pt x="0" y="0"/>
                  </a:moveTo>
                  <a:lnTo>
                    <a:pt x="0" y="0"/>
                  </a:lnTo>
                  <a:cubicBezTo>
                    <a:pt x="0" y="6"/>
                    <a:pt x="1" y="12"/>
                    <a:pt x="1" y="16"/>
                  </a:cubicBezTo>
                  <a:lnTo>
                    <a:pt x="6" y="16"/>
                  </a:lnTo>
                  <a:cubicBezTo>
                    <a:pt x="4" y="11"/>
                    <a:pt x="2" y="7"/>
                    <a:pt x="0"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609" name="Freeform 1582"/>
            <p:cNvSpPr>
              <a:spLocks/>
            </p:cNvSpPr>
            <p:nvPr userDrawn="1"/>
          </p:nvSpPr>
          <p:spPr bwMode="auto">
            <a:xfrm>
              <a:off x="350" y="276"/>
              <a:ext cx="5" cy="9"/>
            </a:xfrm>
            <a:custGeom>
              <a:avLst/>
              <a:gdLst>
                <a:gd name="T0" fmla="*/ 0 w 11"/>
                <a:gd name="T1" fmla="*/ 0 h 20"/>
                <a:gd name="T2" fmla="*/ 0 w 11"/>
                <a:gd name="T3" fmla="*/ 0 h 20"/>
                <a:gd name="T4" fmla="*/ 5 w 11"/>
                <a:gd name="T5" fmla="*/ 20 h 20"/>
                <a:gd name="T6" fmla="*/ 11 w 11"/>
                <a:gd name="T7" fmla="*/ 20 h 20"/>
                <a:gd name="T8" fmla="*/ 0 w 11"/>
                <a:gd name="T9" fmla="*/ 0 h 20"/>
              </a:gdLst>
              <a:ahLst/>
              <a:cxnLst>
                <a:cxn ang="0">
                  <a:pos x="T0" y="T1"/>
                </a:cxn>
                <a:cxn ang="0">
                  <a:pos x="T2" y="T3"/>
                </a:cxn>
                <a:cxn ang="0">
                  <a:pos x="T4" y="T5"/>
                </a:cxn>
                <a:cxn ang="0">
                  <a:pos x="T6" y="T7"/>
                </a:cxn>
                <a:cxn ang="0">
                  <a:pos x="T8" y="T9"/>
                </a:cxn>
              </a:cxnLst>
              <a:rect l="0" t="0" r="r" b="b"/>
              <a:pathLst>
                <a:path w="11" h="20">
                  <a:moveTo>
                    <a:pt x="0" y="0"/>
                  </a:moveTo>
                  <a:lnTo>
                    <a:pt x="0" y="0"/>
                  </a:lnTo>
                  <a:cubicBezTo>
                    <a:pt x="1" y="7"/>
                    <a:pt x="4" y="16"/>
                    <a:pt x="5" y="20"/>
                  </a:cubicBezTo>
                  <a:lnTo>
                    <a:pt x="11" y="20"/>
                  </a:lnTo>
                  <a:cubicBezTo>
                    <a:pt x="9" y="16"/>
                    <a:pt x="1" y="7"/>
                    <a:pt x="0"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610" name="Freeform 1583"/>
            <p:cNvSpPr>
              <a:spLocks/>
            </p:cNvSpPr>
            <p:nvPr userDrawn="1"/>
          </p:nvSpPr>
          <p:spPr bwMode="auto">
            <a:xfrm>
              <a:off x="425" y="278"/>
              <a:ext cx="40" cy="14"/>
            </a:xfrm>
            <a:custGeom>
              <a:avLst/>
              <a:gdLst>
                <a:gd name="T0" fmla="*/ 89 w 89"/>
                <a:gd name="T1" fmla="*/ 6 h 32"/>
                <a:gd name="T2" fmla="*/ 89 w 89"/>
                <a:gd name="T3" fmla="*/ 6 h 32"/>
                <a:gd name="T4" fmla="*/ 47 w 89"/>
                <a:gd name="T5" fmla="*/ 4 h 32"/>
                <a:gd name="T6" fmla="*/ 13 w 89"/>
                <a:gd name="T7" fmla="*/ 12 h 32"/>
                <a:gd name="T8" fmla="*/ 16 w 89"/>
                <a:gd name="T9" fmla="*/ 17 h 32"/>
                <a:gd name="T10" fmla="*/ 16 w 89"/>
                <a:gd name="T11" fmla="*/ 19 h 32"/>
                <a:gd name="T12" fmla="*/ 56 w 89"/>
                <a:gd name="T13" fmla="*/ 15 h 32"/>
                <a:gd name="T14" fmla="*/ 12 w 89"/>
                <a:gd name="T15" fmla="*/ 24 h 32"/>
                <a:gd name="T16" fmla="*/ 0 w 89"/>
                <a:gd name="T17" fmla="*/ 31 h 32"/>
                <a:gd name="T18" fmla="*/ 52 w 89"/>
                <a:gd name="T19" fmla="*/ 30 h 32"/>
                <a:gd name="T20" fmla="*/ 89 w 89"/>
                <a:gd name="T21" fmla="*/ 6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9" h="32">
                  <a:moveTo>
                    <a:pt x="89" y="6"/>
                  </a:moveTo>
                  <a:lnTo>
                    <a:pt x="89" y="6"/>
                  </a:lnTo>
                  <a:cubicBezTo>
                    <a:pt x="78" y="0"/>
                    <a:pt x="59" y="1"/>
                    <a:pt x="47" y="4"/>
                  </a:cubicBezTo>
                  <a:cubicBezTo>
                    <a:pt x="38" y="6"/>
                    <a:pt x="20" y="10"/>
                    <a:pt x="13" y="12"/>
                  </a:cubicBezTo>
                  <a:cubicBezTo>
                    <a:pt x="15" y="13"/>
                    <a:pt x="16" y="15"/>
                    <a:pt x="16" y="17"/>
                  </a:cubicBezTo>
                  <a:cubicBezTo>
                    <a:pt x="16" y="18"/>
                    <a:pt x="16" y="18"/>
                    <a:pt x="16" y="19"/>
                  </a:cubicBezTo>
                  <a:cubicBezTo>
                    <a:pt x="17" y="19"/>
                    <a:pt x="42" y="14"/>
                    <a:pt x="56" y="15"/>
                  </a:cubicBezTo>
                  <a:cubicBezTo>
                    <a:pt x="42" y="20"/>
                    <a:pt x="13" y="24"/>
                    <a:pt x="12" y="24"/>
                  </a:cubicBezTo>
                  <a:cubicBezTo>
                    <a:pt x="8" y="28"/>
                    <a:pt x="4" y="30"/>
                    <a:pt x="0" y="31"/>
                  </a:cubicBezTo>
                  <a:cubicBezTo>
                    <a:pt x="3" y="32"/>
                    <a:pt x="43" y="31"/>
                    <a:pt x="52" y="30"/>
                  </a:cubicBezTo>
                  <a:cubicBezTo>
                    <a:pt x="65" y="28"/>
                    <a:pt x="85" y="20"/>
                    <a:pt x="89" y="6"/>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611" name="Freeform 1584"/>
            <p:cNvSpPr>
              <a:spLocks/>
            </p:cNvSpPr>
            <p:nvPr userDrawn="1"/>
          </p:nvSpPr>
          <p:spPr bwMode="auto">
            <a:xfrm>
              <a:off x="341" y="277"/>
              <a:ext cx="4" cy="8"/>
            </a:xfrm>
            <a:custGeom>
              <a:avLst/>
              <a:gdLst>
                <a:gd name="T0" fmla="*/ 1 w 8"/>
                <a:gd name="T1" fmla="*/ 0 h 19"/>
                <a:gd name="T2" fmla="*/ 1 w 8"/>
                <a:gd name="T3" fmla="*/ 0 h 19"/>
                <a:gd name="T4" fmla="*/ 1 w 8"/>
                <a:gd name="T5" fmla="*/ 19 h 19"/>
                <a:gd name="T6" fmla="*/ 8 w 8"/>
                <a:gd name="T7" fmla="*/ 19 h 19"/>
                <a:gd name="T8" fmla="*/ 1 w 8"/>
                <a:gd name="T9" fmla="*/ 0 h 19"/>
              </a:gdLst>
              <a:ahLst/>
              <a:cxnLst>
                <a:cxn ang="0">
                  <a:pos x="T0" y="T1"/>
                </a:cxn>
                <a:cxn ang="0">
                  <a:pos x="T2" y="T3"/>
                </a:cxn>
                <a:cxn ang="0">
                  <a:pos x="T4" y="T5"/>
                </a:cxn>
                <a:cxn ang="0">
                  <a:pos x="T6" y="T7"/>
                </a:cxn>
                <a:cxn ang="0">
                  <a:pos x="T8" y="T9"/>
                </a:cxn>
              </a:cxnLst>
              <a:rect l="0" t="0" r="r" b="b"/>
              <a:pathLst>
                <a:path w="8" h="19">
                  <a:moveTo>
                    <a:pt x="1" y="0"/>
                  </a:moveTo>
                  <a:lnTo>
                    <a:pt x="1" y="0"/>
                  </a:lnTo>
                  <a:cubicBezTo>
                    <a:pt x="0" y="5"/>
                    <a:pt x="0" y="13"/>
                    <a:pt x="1" y="19"/>
                  </a:cubicBezTo>
                  <a:lnTo>
                    <a:pt x="8" y="19"/>
                  </a:lnTo>
                  <a:cubicBezTo>
                    <a:pt x="8" y="12"/>
                    <a:pt x="4" y="6"/>
                    <a:pt x="1"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grpSp>
      <p:grpSp>
        <p:nvGrpSpPr>
          <p:cNvPr id="612" name="Group 1786"/>
          <p:cNvGrpSpPr>
            <a:grpSpLocks/>
          </p:cNvGrpSpPr>
          <p:nvPr userDrawn="1"/>
        </p:nvGrpSpPr>
        <p:grpSpPr bwMode="auto">
          <a:xfrm>
            <a:off x="525463" y="287338"/>
            <a:ext cx="212725" cy="417513"/>
            <a:chOff x="331" y="181"/>
            <a:chExt cx="134" cy="263"/>
          </a:xfrm>
        </p:grpSpPr>
        <p:sp>
          <p:nvSpPr>
            <p:cNvPr id="613" name="Freeform 1586"/>
            <p:cNvSpPr>
              <a:spLocks/>
            </p:cNvSpPr>
            <p:nvPr userDrawn="1"/>
          </p:nvSpPr>
          <p:spPr bwMode="auto">
            <a:xfrm>
              <a:off x="331" y="276"/>
              <a:ext cx="4" cy="9"/>
            </a:xfrm>
            <a:custGeom>
              <a:avLst/>
              <a:gdLst>
                <a:gd name="T0" fmla="*/ 1 w 9"/>
                <a:gd name="T1" fmla="*/ 0 h 20"/>
                <a:gd name="T2" fmla="*/ 1 w 9"/>
                <a:gd name="T3" fmla="*/ 0 h 20"/>
                <a:gd name="T4" fmla="*/ 1 w 9"/>
                <a:gd name="T5" fmla="*/ 20 h 20"/>
                <a:gd name="T6" fmla="*/ 9 w 9"/>
                <a:gd name="T7" fmla="*/ 20 h 20"/>
                <a:gd name="T8" fmla="*/ 1 w 9"/>
                <a:gd name="T9" fmla="*/ 0 h 20"/>
              </a:gdLst>
              <a:ahLst/>
              <a:cxnLst>
                <a:cxn ang="0">
                  <a:pos x="T0" y="T1"/>
                </a:cxn>
                <a:cxn ang="0">
                  <a:pos x="T2" y="T3"/>
                </a:cxn>
                <a:cxn ang="0">
                  <a:pos x="T4" y="T5"/>
                </a:cxn>
                <a:cxn ang="0">
                  <a:pos x="T6" y="T7"/>
                </a:cxn>
                <a:cxn ang="0">
                  <a:pos x="T8" y="T9"/>
                </a:cxn>
              </a:cxnLst>
              <a:rect l="0" t="0" r="r" b="b"/>
              <a:pathLst>
                <a:path w="9" h="20">
                  <a:moveTo>
                    <a:pt x="1" y="0"/>
                  </a:moveTo>
                  <a:lnTo>
                    <a:pt x="1" y="0"/>
                  </a:lnTo>
                  <a:cubicBezTo>
                    <a:pt x="0" y="6"/>
                    <a:pt x="2" y="15"/>
                    <a:pt x="1" y="20"/>
                  </a:cubicBezTo>
                  <a:lnTo>
                    <a:pt x="9" y="20"/>
                  </a:lnTo>
                  <a:cubicBezTo>
                    <a:pt x="7" y="13"/>
                    <a:pt x="3" y="8"/>
                    <a:pt x="1"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614" name="Freeform 1587"/>
            <p:cNvSpPr>
              <a:spLocks/>
            </p:cNvSpPr>
            <p:nvPr userDrawn="1"/>
          </p:nvSpPr>
          <p:spPr bwMode="auto">
            <a:xfrm>
              <a:off x="430" y="274"/>
              <a:ext cx="10" cy="4"/>
            </a:xfrm>
            <a:custGeom>
              <a:avLst/>
              <a:gdLst>
                <a:gd name="T0" fmla="*/ 23 w 23"/>
                <a:gd name="T1" fmla="*/ 0 h 9"/>
                <a:gd name="T2" fmla="*/ 23 w 23"/>
                <a:gd name="T3" fmla="*/ 0 h 9"/>
                <a:gd name="T4" fmla="*/ 1 w 23"/>
                <a:gd name="T5" fmla="*/ 6 h 9"/>
                <a:gd name="T6" fmla="*/ 0 w 23"/>
                <a:gd name="T7" fmla="*/ 9 h 9"/>
                <a:gd name="T8" fmla="*/ 23 w 23"/>
                <a:gd name="T9" fmla="*/ 0 h 9"/>
              </a:gdLst>
              <a:ahLst/>
              <a:cxnLst>
                <a:cxn ang="0">
                  <a:pos x="T0" y="T1"/>
                </a:cxn>
                <a:cxn ang="0">
                  <a:pos x="T2" y="T3"/>
                </a:cxn>
                <a:cxn ang="0">
                  <a:pos x="T4" y="T5"/>
                </a:cxn>
                <a:cxn ang="0">
                  <a:pos x="T6" y="T7"/>
                </a:cxn>
                <a:cxn ang="0">
                  <a:pos x="T8" y="T9"/>
                </a:cxn>
              </a:cxnLst>
              <a:rect l="0" t="0" r="r" b="b"/>
              <a:pathLst>
                <a:path w="23" h="9">
                  <a:moveTo>
                    <a:pt x="23" y="0"/>
                  </a:moveTo>
                  <a:lnTo>
                    <a:pt x="23" y="0"/>
                  </a:lnTo>
                  <a:cubicBezTo>
                    <a:pt x="16" y="2"/>
                    <a:pt x="4" y="5"/>
                    <a:pt x="1" y="6"/>
                  </a:cubicBezTo>
                  <a:cubicBezTo>
                    <a:pt x="1" y="7"/>
                    <a:pt x="0" y="8"/>
                    <a:pt x="0" y="9"/>
                  </a:cubicBezTo>
                  <a:cubicBezTo>
                    <a:pt x="1" y="8"/>
                    <a:pt x="17" y="3"/>
                    <a:pt x="23"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615" name="Freeform 1588"/>
            <p:cNvSpPr>
              <a:spLocks/>
            </p:cNvSpPr>
            <p:nvPr userDrawn="1"/>
          </p:nvSpPr>
          <p:spPr bwMode="auto">
            <a:xfrm>
              <a:off x="337" y="268"/>
              <a:ext cx="4" cy="17"/>
            </a:xfrm>
            <a:custGeom>
              <a:avLst/>
              <a:gdLst>
                <a:gd name="T0" fmla="*/ 5 w 11"/>
                <a:gd name="T1" fmla="*/ 0 h 38"/>
                <a:gd name="T2" fmla="*/ 5 w 11"/>
                <a:gd name="T3" fmla="*/ 0 h 38"/>
                <a:gd name="T4" fmla="*/ 1 w 11"/>
                <a:gd name="T5" fmla="*/ 24 h 38"/>
                <a:gd name="T6" fmla="*/ 6 w 11"/>
                <a:gd name="T7" fmla="*/ 38 h 38"/>
                <a:gd name="T8" fmla="*/ 10 w 11"/>
                <a:gd name="T9" fmla="*/ 38 h 38"/>
                <a:gd name="T10" fmla="*/ 11 w 11"/>
                <a:gd name="T11" fmla="*/ 17 h 38"/>
                <a:gd name="T12" fmla="*/ 9 w 11"/>
                <a:gd name="T13" fmla="*/ 6 h 38"/>
                <a:gd name="T14" fmla="*/ 7 w 11"/>
                <a:gd name="T15" fmla="*/ 25 h 38"/>
                <a:gd name="T16" fmla="*/ 5 w 11"/>
                <a:gd name="T17"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38">
                  <a:moveTo>
                    <a:pt x="5" y="0"/>
                  </a:moveTo>
                  <a:lnTo>
                    <a:pt x="5" y="0"/>
                  </a:lnTo>
                  <a:cubicBezTo>
                    <a:pt x="5" y="0"/>
                    <a:pt x="0" y="18"/>
                    <a:pt x="1" y="24"/>
                  </a:cubicBezTo>
                  <a:cubicBezTo>
                    <a:pt x="3" y="29"/>
                    <a:pt x="4" y="34"/>
                    <a:pt x="6" y="38"/>
                  </a:cubicBezTo>
                  <a:lnTo>
                    <a:pt x="10" y="38"/>
                  </a:lnTo>
                  <a:cubicBezTo>
                    <a:pt x="10" y="33"/>
                    <a:pt x="10" y="24"/>
                    <a:pt x="11" y="17"/>
                  </a:cubicBezTo>
                  <a:cubicBezTo>
                    <a:pt x="10" y="13"/>
                    <a:pt x="10" y="9"/>
                    <a:pt x="9" y="6"/>
                  </a:cubicBezTo>
                  <a:cubicBezTo>
                    <a:pt x="7" y="13"/>
                    <a:pt x="7" y="16"/>
                    <a:pt x="7" y="25"/>
                  </a:cubicBezTo>
                  <a:cubicBezTo>
                    <a:pt x="6" y="16"/>
                    <a:pt x="5" y="7"/>
                    <a:pt x="5"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616" name="Freeform 1589"/>
            <p:cNvSpPr>
              <a:spLocks/>
            </p:cNvSpPr>
            <p:nvPr userDrawn="1"/>
          </p:nvSpPr>
          <p:spPr bwMode="auto">
            <a:xfrm>
              <a:off x="345" y="269"/>
              <a:ext cx="6" cy="16"/>
            </a:xfrm>
            <a:custGeom>
              <a:avLst/>
              <a:gdLst>
                <a:gd name="T0" fmla="*/ 5 w 15"/>
                <a:gd name="T1" fmla="*/ 0 h 36"/>
                <a:gd name="T2" fmla="*/ 5 w 15"/>
                <a:gd name="T3" fmla="*/ 0 h 36"/>
                <a:gd name="T4" fmla="*/ 10 w 15"/>
                <a:gd name="T5" fmla="*/ 36 h 36"/>
                <a:gd name="T6" fmla="*/ 15 w 15"/>
                <a:gd name="T7" fmla="*/ 36 h 36"/>
                <a:gd name="T8" fmla="*/ 9 w 15"/>
                <a:gd name="T9" fmla="*/ 1 h 36"/>
                <a:gd name="T10" fmla="*/ 8 w 15"/>
                <a:gd name="T11" fmla="*/ 21 h 36"/>
                <a:gd name="T12" fmla="*/ 5 w 15"/>
                <a:gd name="T13" fmla="*/ 0 h 36"/>
              </a:gdLst>
              <a:ahLst/>
              <a:cxnLst>
                <a:cxn ang="0">
                  <a:pos x="T0" y="T1"/>
                </a:cxn>
                <a:cxn ang="0">
                  <a:pos x="T2" y="T3"/>
                </a:cxn>
                <a:cxn ang="0">
                  <a:pos x="T4" y="T5"/>
                </a:cxn>
                <a:cxn ang="0">
                  <a:pos x="T6" y="T7"/>
                </a:cxn>
                <a:cxn ang="0">
                  <a:pos x="T8" y="T9"/>
                </a:cxn>
                <a:cxn ang="0">
                  <a:pos x="T10" y="T11"/>
                </a:cxn>
                <a:cxn ang="0">
                  <a:pos x="T12" y="T13"/>
                </a:cxn>
              </a:cxnLst>
              <a:rect l="0" t="0" r="r" b="b"/>
              <a:pathLst>
                <a:path w="15" h="36">
                  <a:moveTo>
                    <a:pt x="5" y="0"/>
                  </a:moveTo>
                  <a:lnTo>
                    <a:pt x="5" y="0"/>
                  </a:lnTo>
                  <a:cubicBezTo>
                    <a:pt x="0" y="20"/>
                    <a:pt x="4" y="27"/>
                    <a:pt x="10" y="36"/>
                  </a:cubicBezTo>
                  <a:lnTo>
                    <a:pt x="15" y="36"/>
                  </a:lnTo>
                  <a:cubicBezTo>
                    <a:pt x="12" y="30"/>
                    <a:pt x="9" y="12"/>
                    <a:pt x="9" y="1"/>
                  </a:cubicBezTo>
                  <a:cubicBezTo>
                    <a:pt x="9" y="2"/>
                    <a:pt x="8" y="13"/>
                    <a:pt x="8" y="21"/>
                  </a:cubicBezTo>
                  <a:cubicBezTo>
                    <a:pt x="6" y="13"/>
                    <a:pt x="5" y="8"/>
                    <a:pt x="5"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617" name="Freeform 1590"/>
            <p:cNvSpPr>
              <a:spLocks/>
            </p:cNvSpPr>
            <p:nvPr userDrawn="1"/>
          </p:nvSpPr>
          <p:spPr bwMode="auto">
            <a:xfrm>
              <a:off x="354" y="267"/>
              <a:ext cx="13" cy="14"/>
            </a:xfrm>
            <a:custGeom>
              <a:avLst/>
              <a:gdLst>
                <a:gd name="T0" fmla="*/ 0 w 29"/>
                <a:gd name="T1" fmla="*/ 0 h 31"/>
                <a:gd name="T2" fmla="*/ 0 w 29"/>
                <a:gd name="T3" fmla="*/ 0 h 31"/>
                <a:gd name="T4" fmla="*/ 12 w 29"/>
                <a:gd name="T5" fmla="*/ 23 h 31"/>
                <a:gd name="T6" fmla="*/ 1 w 29"/>
                <a:gd name="T7" fmla="*/ 13 h 31"/>
                <a:gd name="T8" fmla="*/ 4 w 29"/>
                <a:gd name="T9" fmla="*/ 24 h 31"/>
                <a:gd name="T10" fmla="*/ 29 w 29"/>
                <a:gd name="T11" fmla="*/ 20 h 31"/>
                <a:gd name="T12" fmla="*/ 0 w 29"/>
                <a:gd name="T13" fmla="*/ 0 h 31"/>
              </a:gdLst>
              <a:ahLst/>
              <a:cxnLst>
                <a:cxn ang="0">
                  <a:pos x="T0" y="T1"/>
                </a:cxn>
                <a:cxn ang="0">
                  <a:pos x="T2" y="T3"/>
                </a:cxn>
                <a:cxn ang="0">
                  <a:pos x="T4" y="T5"/>
                </a:cxn>
                <a:cxn ang="0">
                  <a:pos x="T6" y="T7"/>
                </a:cxn>
                <a:cxn ang="0">
                  <a:pos x="T8" y="T9"/>
                </a:cxn>
                <a:cxn ang="0">
                  <a:pos x="T10" y="T11"/>
                </a:cxn>
                <a:cxn ang="0">
                  <a:pos x="T12" y="T13"/>
                </a:cxn>
              </a:cxnLst>
              <a:rect l="0" t="0" r="r" b="b"/>
              <a:pathLst>
                <a:path w="29" h="31">
                  <a:moveTo>
                    <a:pt x="0" y="0"/>
                  </a:moveTo>
                  <a:lnTo>
                    <a:pt x="0" y="0"/>
                  </a:lnTo>
                  <a:cubicBezTo>
                    <a:pt x="0" y="10"/>
                    <a:pt x="5" y="20"/>
                    <a:pt x="12" y="23"/>
                  </a:cubicBezTo>
                  <a:cubicBezTo>
                    <a:pt x="5" y="21"/>
                    <a:pt x="1" y="13"/>
                    <a:pt x="1" y="13"/>
                  </a:cubicBezTo>
                  <a:cubicBezTo>
                    <a:pt x="2" y="15"/>
                    <a:pt x="3" y="21"/>
                    <a:pt x="4" y="24"/>
                  </a:cubicBezTo>
                  <a:cubicBezTo>
                    <a:pt x="12" y="31"/>
                    <a:pt x="26" y="29"/>
                    <a:pt x="29" y="20"/>
                  </a:cubicBezTo>
                  <a:cubicBezTo>
                    <a:pt x="14" y="26"/>
                    <a:pt x="4" y="15"/>
                    <a:pt x="0"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618" name="Freeform 1591"/>
            <p:cNvSpPr>
              <a:spLocks/>
            </p:cNvSpPr>
            <p:nvPr userDrawn="1"/>
          </p:nvSpPr>
          <p:spPr bwMode="auto">
            <a:xfrm>
              <a:off x="405" y="268"/>
              <a:ext cx="26" cy="15"/>
            </a:xfrm>
            <a:custGeom>
              <a:avLst/>
              <a:gdLst>
                <a:gd name="T0" fmla="*/ 59 w 59"/>
                <a:gd name="T1" fmla="*/ 7 h 34"/>
                <a:gd name="T2" fmla="*/ 59 w 59"/>
                <a:gd name="T3" fmla="*/ 7 h 34"/>
                <a:gd name="T4" fmla="*/ 34 w 59"/>
                <a:gd name="T5" fmla="*/ 4 h 34"/>
                <a:gd name="T6" fmla="*/ 12 w 59"/>
                <a:gd name="T7" fmla="*/ 15 h 34"/>
                <a:gd name="T8" fmla="*/ 10 w 59"/>
                <a:gd name="T9" fmla="*/ 21 h 34"/>
                <a:gd name="T10" fmla="*/ 34 w 59"/>
                <a:gd name="T11" fmla="*/ 15 h 34"/>
                <a:gd name="T12" fmla="*/ 8 w 59"/>
                <a:gd name="T13" fmla="*/ 25 h 34"/>
                <a:gd name="T14" fmla="*/ 0 w 59"/>
                <a:gd name="T15" fmla="*/ 34 h 34"/>
                <a:gd name="T16" fmla="*/ 45 w 59"/>
                <a:gd name="T17" fmla="*/ 24 h 34"/>
                <a:gd name="T18" fmla="*/ 59 w 59"/>
                <a:gd name="T19" fmla="*/ 7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9" h="34">
                  <a:moveTo>
                    <a:pt x="59" y="7"/>
                  </a:moveTo>
                  <a:lnTo>
                    <a:pt x="59" y="7"/>
                  </a:lnTo>
                  <a:cubicBezTo>
                    <a:pt x="52" y="2"/>
                    <a:pt x="43" y="0"/>
                    <a:pt x="34" y="4"/>
                  </a:cubicBezTo>
                  <a:cubicBezTo>
                    <a:pt x="32" y="5"/>
                    <a:pt x="18" y="12"/>
                    <a:pt x="12" y="15"/>
                  </a:cubicBezTo>
                  <a:cubicBezTo>
                    <a:pt x="11" y="17"/>
                    <a:pt x="11" y="20"/>
                    <a:pt x="10" y="21"/>
                  </a:cubicBezTo>
                  <a:cubicBezTo>
                    <a:pt x="16" y="19"/>
                    <a:pt x="25" y="16"/>
                    <a:pt x="34" y="15"/>
                  </a:cubicBezTo>
                  <a:cubicBezTo>
                    <a:pt x="25" y="21"/>
                    <a:pt x="13" y="24"/>
                    <a:pt x="8" y="25"/>
                  </a:cubicBezTo>
                  <a:cubicBezTo>
                    <a:pt x="7" y="28"/>
                    <a:pt x="4" y="31"/>
                    <a:pt x="0" y="34"/>
                  </a:cubicBezTo>
                  <a:cubicBezTo>
                    <a:pt x="14" y="31"/>
                    <a:pt x="33" y="29"/>
                    <a:pt x="45" y="24"/>
                  </a:cubicBezTo>
                  <a:cubicBezTo>
                    <a:pt x="49" y="22"/>
                    <a:pt x="58" y="15"/>
                    <a:pt x="59" y="7"/>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619" name="Freeform 1592"/>
            <p:cNvSpPr>
              <a:spLocks/>
            </p:cNvSpPr>
            <p:nvPr userDrawn="1"/>
          </p:nvSpPr>
          <p:spPr bwMode="auto">
            <a:xfrm>
              <a:off x="406" y="268"/>
              <a:ext cx="6" cy="3"/>
            </a:xfrm>
            <a:custGeom>
              <a:avLst/>
              <a:gdLst>
                <a:gd name="T0" fmla="*/ 14 w 14"/>
                <a:gd name="T1" fmla="*/ 0 h 8"/>
                <a:gd name="T2" fmla="*/ 14 w 14"/>
                <a:gd name="T3" fmla="*/ 0 h 8"/>
                <a:gd name="T4" fmla="*/ 0 w 14"/>
                <a:gd name="T5" fmla="*/ 8 h 8"/>
                <a:gd name="T6" fmla="*/ 2 w 14"/>
                <a:gd name="T7" fmla="*/ 8 h 8"/>
                <a:gd name="T8" fmla="*/ 14 w 14"/>
                <a:gd name="T9" fmla="*/ 0 h 8"/>
              </a:gdLst>
              <a:ahLst/>
              <a:cxnLst>
                <a:cxn ang="0">
                  <a:pos x="T0" y="T1"/>
                </a:cxn>
                <a:cxn ang="0">
                  <a:pos x="T2" y="T3"/>
                </a:cxn>
                <a:cxn ang="0">
                  <a:pos x="T4" y="T5"/>
                </a:cxn>
                <a:cxn ang="0">
                  <a:pos x="T6" y="T7"/>
                </a:cxn>
                <a:cxn ang="0">
                  <a:pos x="T8" y="T9"/>
                </a:cxn>
              </a:cxnLst>
              <a:rect l="0" t="0" r="r" b="b"/>
              <a:pathLst>
                <a:path w="14" h="8">
                  <a:moveTo>
                    <a:pt x="14" y="0"/>
                  </a:moveTo>
                  <a:lnTo>
                    <a:pt x="14" y="0"/>
                  </a:lnTo>
                  <a:cubicBezTo>
                    <a:pt x="9" y="2"/>
                    <a:pt x="4" y="6"/>
                    <a:pt x="0" y="8"/>
                  </a:cubicBezTo>
                  <a:lnTo>
                    <a:pt x="2" y="8"/>
                  </a:lnTo>
                  <a:cubicBezTo>
                    <a:pt x="6" y="6"/>
                    <a:pt x="9" y="3"/>
                    <a:pt x="14"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620" name="Freeform 1593"/>
            <p:cNvSpPr>
              <a:spLocks/>
            </p:cNvSpPr>
            <p:nvPr userDrawn="1"/>
          </p:nvSpPr>
          <p:spPr bwMode="auto">
            <a:xfrm>
              <a:off x="348" y="263"/>
              <a:ext cx="17" cy="22"/>
            </a:xfrm>
            <a:custGeom>
              <a:avLst/>
              <a:gdLst>
                <a:gd name="T0" fmla="*/ 3 w 37"/>
                <a:gd name="T1" fmla="*/ 0 h 50"/>
                <a:gd name="T2" fmla="*/ 3 w 37"/>
                <a:gd name="T3" fmla="*/ 0 h 50"/>
                <a:gd name="T4" fmla="*/ 18 w 37"/>
                <a:gd name="T5" fmla="*/ 50 h 50"/>
                <a:gd name="T6" fmla="*/ 37 w 37"/>
                <a:gd name="T7" fmla="*/ 50 h 50"/>
                <a:gd name="T8" fmla="*/ 34 w 37"/>
                <a:gd name="T9" fmla="*/ 49 h 50"/>
                <a:gd name="T10" fmla="*/ 5 w 37"/>
                <a:gd name="T11" fmla="*/ 0 h 50"/>
                <a:gd name="T12" fmla="*/ 6 w 37"/>
                <a:gd name="T13" fmla="*/ 19 h 50"/>
                <a:gd name="T14" fmla="*/ 3 w 37"/>
                <a:gd name="T15" fmla="*/ 0 h 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 h="50">
                  <a:moveTo>
                    <a:pt x="3" y="0"/>
                  </a:moveTo>
                  <a:lnTo>
                    <a:pt x="3" y="0"/>
                  </a:lnTo>
                  <a:cubicBezTo>
                    <a:pt x="0" y="21"/>
                    <a:pt x="5" y="38"/>
                    <a:pt x="18" y="50"/>
                  </a:cubicBezTo>
                  <a:lnTo>
                    <a:pt x="37" y="50"/>
                  </a:lnTo>
                  <a:lnTo>
                    <a:pt x="34" y="49"/>
                  </a:lnTo>
                  <a:cubicBezTo>
                    <a:pt x="15" y="42"/>
                    <a:pt x="8" y="25"/>
                    <a:pt x="5" y="0"/>
                  </a:cubicBezTo>
                  <a:cubicBezTo>
                    <a:pt x="4" y="5"/>
                    <a:pt x="4" y="14"/>
                    <a:pt x="6" y="19"/>
                  </a:cubicBezTo>
                  <a:cubicBezTo>
                    <a:pt x="3" y="13"/>
                    <a:pt x="3" y="6"/>
                    <a:pt x="3"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621" name="Freeform 1594"/>
            <p:cNvSpPr>
              <a:spLocks/>
            </p:cNvSpPr>
            <p:nvPr userDrawn="1"/>
          </p:nvSpPr>
          <p:spPr bwMode="auto">
            <a:xfrm>
              <a:off x="426" y="261"/>
              <a:ext cx="39" cy="21"/>
            </a:xfrm>
            <a:custGeom>
              <a:avLst/>
              <a:gdLst>
                <a:gd name="T0" fmla="*/ 87 w 87"/>
                <a:gd name="T1" fmla="*/ 3 h 45"/>
                <a:gd name="T2" fmla="*/ 87 w 87"/>
                <a:gd name="T3" fmla="*/ 3 h 45"/>
                <a:gd name="T4" fmla="*/ 47 w 87"/>
                <a:gd name="T5" fmla="*/ 8 h 45"/>
                <a:gd name="T6" fmla="*/ 15 w 87"/>
                <a:gd name="T7" fmla="*/ 23 h 45"/>
                <a:gd name="T8" fmla="*/ 11 w 87"/>
                <a:gd name="T9" fmla="*/ 31 h 45"/>
                <a:gd name="T10" fmla="*/ 59 w 87"/>
                <a:gd name="T11" fmla="*/ 17 h 45"/>
                <a:gd name="T12" fmla="*/ 4 w 87"/>
                <a:gd name="T13" fmla="*/ 38 h 45"/>
                <a:gd name="T14" fmla="*/ 0 w 87"/>
                <a:gd name="T15" fmla="*/ 42 h 45"/>
                <a:gd name="T16" fmla="*/ 8 w 87"/>
                <a:gd name="T17" fmla="*/ 45 h 45"/>
                <a:gd name="T18" fmla="*/ 44 w 87"/>
                <a:gd name="T19" fmla="*/ 37 h 45"/>
                <a:gd name="T20" fmla="*/ 87 w 87"/>
                <a:gd name="T21" fmla="*/ 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7" h="45">
                  <a:moveTo>
                    <a:pt x="87" y="3"/>
                  </a:moveTo>
                  <a:lnTo>
                    <a:pt x="87" y="3"/>
                  </a:lnTo>
                  <a:cubicBezTo>
                    <a:pt x="77" y="0"/>
                    <a:pt x="58" y="4"/>
                    <a:pt x="47" y="8"/>
                  </a:cubicBezTo>
                  <a:cubicBezTo>
                    <a:pt x="41" y="11"/>
                    <a:pt x="21" y="19"/>
                    <a:pt x="15" y="23"/>
                  </a:cubicBezTo>
                  <a:cubicBezTo>
                    <a:pt x="14" y="26"/>
                    <a:pt x="13" y="28"/>
                    <a:pt x="11" y="31"/>
                  </a:cubicBezTo>
                  <a:cubicBezTo>
                    <a:pt x="20" y="28"/>
                    <a:pt x="38" y="21"/>
                    <a:pt x="59" y="17"/>
                  </a:cubicBezTo>
                  <a:cubicBezTo>
                    <a:pt x="44" y="24"/>
                    <a:pt x="19" y="33"/>
                    <a:pt x="4" y="38"/>
                  </a:cubicBezTo>
                  <a:cubicBezTo>
                    <a:pt x="4" y="39"/>
                    <a:pt x="2" y="41"/>
                    <a:pt x="0" y="42"/>
                  </a:cubicBezTo>
                  <a:cubicBezTo>
                    <a:pt x="3" y="42"/>
                    <a:pt x="5" y="44"/>
                    <a:pt x="8" y="45"/>
                  </a:cubicBezTo>
                  <a:cubicBezTo>
                    <a:pt x="12" y="45"/>
                    <a:pt x="38" y="39"/>
                    <a:pt x="44" y="37"/>
                  </a:cubicBezTo>
                  <a:cubicBezTo>
                    <a:pt x="64" y="31"/>
                    <a:pt x="85" y="18"/>
                    <a:pt x="87" y="3"/>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622" name="Freeform 1595"/>
            <p:cNvSpPr>
              <a:spLocks/>
            </p:cNvSpPr>
            <p:nvPr userDrawn="1"/>
          </p:nvSpPr>
          <p:spPr bwMode="auto">
            <a:xfrm>
              <a:off x="427" y="260"/>
              <a:ext cx="13" cy="8"/>
            </a:xfrm>
            <a:custGeom>
              <a:avLst/>
              <a:gdLst>
                <a:gd name="T0" fmla="*/ 29 w 29"/>
                <a:gd name="T1" fmla="*/ 0 h 16"/>
                <a:gd name="T2" fmla="*/ 29 w 29"/>
                <a:gd name="T3" fmla="*/ 0 h 16"/>
                <a:gd name="T4" fmla="*/ 0 w 29"/>
                <a:gd name="T5" fmla="*/ 15 h 16"/>
                <a:gd name="T6" fmla="*/ 4 w 29"/>
                <a:gd name="T7" fmla="*/ 16 h 16"/>
                <a:gd name="T8" fmla="*/ 29 w 29"/>
                <a:gd name="T9" fmla="*/ 0 h 16"/>
              </a:gdLst>
              <a:ahLst/>
              <a:cxnLst>
                <a:cxn ang="0">
                  <a:pos x="T0" y="T1"/>
                </a:cxn>
                <a:cxn ang="0">
                  <a:pos x="T2" y="T3"/>
                </a:cxn>
                <a:cxn ang="0">
                  <a:pos x="T4" y="T5"/>
                </a:cxn>
                <a:cxn ang="0">
                  <a:pos x="T6" y="T7"/>
                </a:cxn>
                <a:cxn ang="0">
                  <a:pos x="T8" y="T9"/>
                </a:cxn>
              </a:cxnLst>
              <a:rect l="0" t="0" r="r" b="b"/>
              <a:pathLst>
                <a:path w="29" h="16">
                  <a:moveTo>
                    <a:pt x="29" y="0"/>
                  </a:moveTo>
                  <a:lnTo>
                    <a:pt x="29" y="0"/>
                  </a:lnTo>
                  <a:cubicBezTo>
                    <a:pt x="20" y="5"/>
                    <a:pt x="3" y="14"/>
                    <a:pt x="0" y="15"/>
                  </a:cubicBezTo>
                  <a:cubicBezTo>
                    <a:pt x="2" y="15"/>
                    <a:pt x="2" y="15"/>
                    <a:pt x="4" y="16"/>
                  </a:cubicBezTo>
                  <a:cubicBezTo>
                    <a:pt x="5" y="16"/>
                    <a:pt x="22" y="6"/>
                    <a:pt x="29"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623" name="Freeform 1596"/>
            <p:cNvSpPr>
              <a:spLocks/>
            </p:cNvSpPr>
            <p:nvPr userDrawn="1"/>
          </p:nvSpPr>
          <p:spPr bwMode="auto">
            <a:xfrm>
              <a:off x="341" y="257"/>
              <a:ext cx="5" cy="25"/>
            </a:xfrm>
            <a:custGeom>
              <a:avLst/>
              <a:gdLst>
                <a:gd name="T0" fmla="*/ 9 w 12"/>
                <a:gd name="T1" fmla="*/ 0 h 55"/>
                <a:gd name="T2" fmla="*/ 9 w 12"/>
                <a:gd name="T3" fmla="*/ 0 h 55"/>
                <a:gd name="T4" fmla="*/ 0 w 12"/>
                <a:gd name="T5" fmla="*/ 27 h 55"/>
                <a:gd name="T6" fmla="*/ 9 w 12"/>
                <a:gd name="T7" fmla="*/ 55 h 55"/>
                <a:gd name="T8" fmla="*/ 12 w 12"/>
                <a:gd name="T9" fmla="*/ 24 h 55"/>
                <a:gd name="T10" fmla="*/ 11 w 12"/>
                <a:gd name="T11" fmla="*/ 1 h 55"/>
                <a:gd name="T12" fmla="*/ 6 w 12"/>
                <a:gd name="T13" fmla="*/ 28 h 55"/>
                <a:gd name="T14" fmla="*/ 9 w 12"/>
                <a:gd name="T15" fmla="*/ 0 h 5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55">
                  <a:moveTo>
                    <a:pt x="9" y="0"/>
                  </a:moveTo>
                  <a:lnTo>
                    <a:pt x="9" y="0"/>
                  </a:lnTo>
                  <a:cubicBezTo>
                    <a:pt x="6" y="6"/>
                    <a:pt x="1" y="22"/>
                    <a:pt x="0" y="27"/>
                  </a:cubicBezTo>
                  <a:cubicBezTo>
                    <a:pt x="1" y="39"/>
                    <a:pt x="6" y="48"/>
                    <a:pt x="9" y="55"/>
                  </a:cubicBezTo>
                  <a:cubicBezTo>
                    <a:pt x="9" y="45"/>
                    <a:pt x="10" y="33"/>
                    <a:pt x="12" y="24"/>
                  </a:cubicBezTo>
                  <a:cubicBezTo>
                    <a:pt x="11" y="17"/>
                    <a:pt x="11" y="8"/>
                    <a:pt x="11" y="1"/>
                  </a:cubicBezTo>
                  <a:cubicBezTo>
                    <a:pt x="10" y="4"/>
                    <a:pt x="6" y="19"/>
                    <a:pt x="6" y="28"/>
                  </a:cubicBezTo>
                  <a:cubicBezTo>
                    <a:pt x="6" y="20"/>
                    <a:pt x="8" y="6"/>
                    <a:pt x="9"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624" name="Freeform 1597"/>
            <p:cNvSpPr>
              <a:spLocks/>
            </p:cNvSpPr>
            <p:nvPr userDrawn="1"/>
          </p:nvSpPr>
          <p:spPr bwMode="auto">
            <a:xfrm>
              <a:off x="333" y="257"/>
              <a:ext cx="6" cy="27"/>
            </a:xfrm>
            <a:custGeom>
              <a:avLst/>
              <a:gdLst>
                <a:gd name="T0" fmla="*/ 15 w 15"/>
                <a:gd name="T1" fmla="*/ 0 h 60"/>
                <a:gd name="T2" fmla="*/ 15 w 15"/>
                <a:gd name="T3" fmla="*/ 0 h 60"/>
                <a:gd name="T4" fmla="*/ 7 w 15"/>
                <a:gd name="T5" fmla="*/ 29 h 60"/>
                <a:gd name="T6" fmla="*/ 13 w 15"/>
                <a:gd name="T7" fmla="*/ 1 h 60"/>
                <a:gd name="T8" fmla="*/ 7 w 15"/>
                <a:gd name="T9" fmla="*/ 15 h 60"/>
                <a:gd name="T10" fmla="*/ 0 w 15"/>
                <a:gd name="T11" fmla="*/ 42 h 60"/>
                <a:gd name="T12" fmla="*/ 7 w 15"/>
                <a:gd name="T13" fmla="*/ 60 h 60"/>
                <a:gd name="T14" fmla="*/ 11 w 15"/>
                <a:gd name="T15" fmla="*/ 31 h 60"/>
                <a:gd name="T16" fmla="*/ 14 w 15"/>
                <a:gd name="T17" fmla="*/ 20 h 60"/>
                <a:gd name="T18" fmla="*/ 15 w 15"/>
                <a:gd name="T19"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 h="60">
                  <a:moveTo>
                    <a:pt x="15" y="0"/>
                  </a:moveTo>
                  <a:lnTo>
                    <a:pt x="15" y="0"/>
                  </a:lnTo>
                  <a:cubicBezTo>
                    <a:pt x="13" y="6"/>
                    <a:pt x="8" y="26"/>
                    <a:pt x="7" y="29"/>
                  </a:cubicBezTo>
                  <a:cubicBezTo>
                    <a:pt x="9" y="19"/>
                    <a:pt x="10" y="10"/>
                    <a:pt x="13" y="1"/>
                  </a:cubicBezTo>
                  <a:cubicBezTo>
                    <a:pt x="13" y="1"/>
                    <a:pt x="8" y="12"/>
                    <a:pt x="7" y="15"/>
                  </a:cubicBezTo>
                  <a:cubicBezTo>
                    <a:pt x="6" y="22"/>
                    <a:pt x="1" y="35"/>
                    <a:pt x="0" y="42"/>
                  </a:cubicBezTo>
                  <a:cubicBezTo>
                    <a:pt x="1" y="49"/>
                    <a:pt x="5" y="54"/>
                    <a:pt x="7" y="60"/>
                  </a:cubicBezTo>
                  <a:cubicBezTo>
                    <a:pt x="7" y="50"/>
                    <a:pt x="9" y="41"/>
                    <a:pt x="11" y="31"/>
                  </a:cubicBezTo>
                  <a:cubicBezTo>
                    <a:pt x="11" y="28"/>
                    <a:pt x="13" y="24"/>
                    <a:pt x="14" y="20"/>
                  </a:cubicBezTo>
                  <a:cubicBezTo>
                    <a:pt x="14" y="14"/>
                    <a:pt x="15" y="4"/>
                    <a:pt x="15"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625" name="Freeform 1598"/>
            <p:cNvSpPr>
              <a:spLocks/>
            </p:cNvSpPr>
            <p:nvPr userDrawn="1"/>
          </p:nvSpPr>
          <p:spPr bwMode="auto">
            <a:xfrm>
              <a:off x="401" y="256"/>
              <a:ext cx="26" cy="18"/>
            </a:xfrm>
            <a:custGeom>
              <a:avLst/>
              <a:gdLst>
                <a:gd name="T0" fmla="*/ 58 w 59"/>
                <a:gd name="T1" fmla="*/ 0 h 39"/>
                <a:gd name="T2" fmla="*/ 58 w 59"/>
                <a:gd name="T3" fmla="*/ 0 h 39"/>
                <a:gd name="T4" fmla="*/ 0 w 59"/>
                <a:gd name="T5" fmla="*/ 34 h 39"/>
                <a:gd name="T6" fmla="*/ 7 w 59"/>
                <a:gd name="T7" fmla="*/ 34 h 39"/>
                <a:gd name="T8" fmla="*/ 36 w 59"/>
                <a:gd name="T9" fmla="*/ 18 h 39"/>
                <a:gd name="T10" fmla="*/ 14 w 59"/>
                <a:gd name="T11" fmla="*/ 35 h 39"/>
                <a:gd name="T12" fmla="*/ 20 w 59"/>
                <a:gd name="T13" fmla="*/ 39 h 39"/>
                <a:gd name="T14" fmla="*/ 46 w 59"/>
                <a:gd name="T15" fmla="*/ 26 h 39"/>
                <a:gd name="T16" fmla="*/ 58 w 59"/>
                <a:gd name="T17"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 h="39">
                  <a:moveTo>
                    <a:pt x="58" y="0"/>
                  </a:moveTo>
                  <a:lnTo>
                    <a:pt x="58" y="0"/>
                  </a:lnTo>
                  <a:cubicBezTo>
                    <a:pt x="31" y="2"/>
                    <a:pt x="18" y="22"/>
                    <a:pt x="0" y="34"/>
                  </a:cubicBezTo>
                  <a:cubicBezTo>
                    <a:pt x="2" y="34"/>
                    <a:pt x="5" y="34"/>
                    <a:pt x="7" y="34"/>
                  </a:cubicBezTo>
                  <a:cubicBezTo>
                    <a:pt x="10" y="33"/>
                    <a:pt x="25" y="22"/>
                    <a:pt x="36" y="18"/>
                  </a:cubicBezTo>
                  <a:cubicBezTo>
                    <a:pt x="31" y="25"/>
                    <a:pt x="21" y="29"/>
                    <a:pt x="14" y="35"/>
                  </a:cubicBezTo>
                  <a:cubicBezTo>
                    <a:pt x="16" y="36"/>
                    <a:pt x="18" y="37"/>
                    <a:pt x="20" y="39"/>
                  </a:cubicBezTo>
                  <a:cubicBezTo>
                    <a:pt x="24" y="37"/>
                    <a:pt x="40" y="28"/>
                    <a:pt x="46" y="26"/>
                  </a:cubicBezTo>
                  <a:cubicBezTo>
                    <a:pt x="53" y="18"/>
                    <a:pt x="59" y="8"/>
                    <a:pt x="58"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626" name="Freeform 1599"/>
            <p:cNvSpPr>
              <a:spLocks/>
            </p:cNvSpPr>
            <p:nvPr userDrawn="1"/>
          </p:nvSpPr>
          <p:spPr bwMode="auto">
            <a:xfrm>
              <a:off x="408" y="255"/>
              <a:ext cx="4" cy="4"/>
            </a:xfrm>
            <a:custGeom>
              <a:avLst/>
              <a:gdLst>
                <a:gd name="T0" fmla="*/ 8 w 8"/>
                <a:gd name="T1" fmla="*/ 0 h 10"/>
                <a:gd name="T2" fmla="*/ 8 w 8"/>
                <a:gd name="T3" fmla="*/ 0 h 10"/>
                <a:gd name="T4" fmla="*/ 0 w 8"/>
                <a:gd name="T5" fmla="*/ 7 h 10"/>
                <a:gd name="T6" fmla="*/ 0 w 8"/>
                <a:gd name="T7" fmla="*/ 10 h 10"/>
                <a:gd name="T8" fmla="*/ 8 w 8"/>
                <a:gd name="T9" fmla="*/ 0 h 10"/>
              </a:gdLst>
              <a:ahLst/>
              <a:cxnLst>
                <a:cxn ang="0">
                  <a:pos x="T0" y="T1"/>
                </a:cxn>
                <a:cxn ang="0">
                  <a:pos x="T2" y="T3"/>
                </a:cxn>
                <a:cxn ang="0">
                  <a:pos x="T4" y="T5"/>
                </a:cxn>
                <a:cxn ang="0">
                  <a:pos x="T6" y="T7"/>
                </a:cxn>
                <a:cxn ang="0">
                  <a:pos x="T8" y="T9"/>
                </a:cxn>
              </a:cxnLst>
              <a:rect l="0" t="0" r="r" b="b"/>
              <a:pathLst>
                <a:path w="8" h="10">
                  <a:moveTo>
                    <a:pt x="8" y="0"/>
                  </a:moveTo>
                  <a:lnTo>
                    <a:pt x="8" y="0"/>
                  </a:lnTo>
                  <a:cubicBezTo>
                    <a:pt x="5" y="2"/>
                    <a:pt x="3" y="5"/>
                    <a:pt x="0" y="7"/>
                  </a:cubicBezTo>
                  <a:cubicBezTo>
                    <a:pt x="1" y="8"/>
                    <a:pt x="1" y="9"/>
                    <a:pt x="0" y="10"/>
                  </a:cubicBezTo>
                  <a:cubicBezTo>
                    <a:pt x="2" y="7"/>
                    <a:pt x="6" y="2"/>
                    <a:pt x="8"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627" name="Freeform 1600"/>
            <p:cNvSpPr>
              <a:spLocks/>
            </p:cNvSpPr>
            <p:nvPr userDrawn="1"/>
          </p:nvSpPr>
          <p:spPr bwMode="auto">
            <a:xfrm>
              <a:off x="365" y="251"/>
              <a:ext cx="45" cy="64"/>
            </a:xfrm>
            <a:custGeom>
              <a:avLst/>
              <a:gdLst>
                <a:gd name="T0" fmla="*/ 88 w 100"/>
                <a:gd name="T1" fmla="*/ 95 h 142"/>
                <a:gd name="T2" fmla="*/ 88 w 100"/>
                <a:gd name="T3" fmla="*/ 95 h 142"/>
                <a:gd name="T4" fmla="*/ 100 w 100"/>
                <a:gd name="T5" fmla="*/ 82 h 142"/>
                <a:gd name="T6" fmla="*/ 85 w 100"/>
                <a:gd name="T7" fmla="*/ 74 h 142"/>
                <a:gd name="T8" fmla="*/ 70 w 100"/>
                <a:gd name="T9" fmla="*/ 78 h 142"/>
                <a:gd name="T10" fmla="*/ 69 w 100"/>
                <a:gd name="T11" fmla="*/ 76 h 142"/>
                <a:gd name="T12" fmla="*/ 98 w 100"/>
                <a:gd name="T13" fmla="*/ 51 h 142"/>
                <a:gd name="T14" fmla="*/ 64 w 100"/>
                <a:gd name="T15" fmla="*/ 61 h 142"/>
                <a:gd name="T16" fmla="*/ 63 w 100"/>
                <a:gd name="T17" fmla="*/ 60 h 142"/>
                <a:gd name="T18" fmla="*/ 87 w 100"/>
                <a:gd name="T19" fmla="*/ 36 h 142"/>
                <a:gd name="T20" fmla="*/ 92 w 100"/>
                <a:gd name="T21" fmla="*/ 0 h 142"/>
                <a:gd name="T22" fmla="*/ 45 w 100"/>
                <a:gd name="T23" fmla="*/ 52 h 142"/>
                <a:gd name="T24" fmla="*/ 58 w 100"/>
                <a:gd name="T25" fmla="*/ 83 h 142"/>
                <a:gd name="T26" fmla="*/ 38 w 100"/>
                <a:gd name="T27" fmla="*/ 110 h 142"/>
                <a:gd name="T28" fmla="*/ 7 w 100"/>
                <a:gd name="T29" fmla="*/ 98 h 142"/>
                <a:gd name="T30" fmla="*/ 0 w 100"/>
                <a:gd name="T31" fmla="*/ 98 h 142"/>
                <a:gd name="T32" fmla="*/ 0 w 100"/>
                <a:gd name="T33" fmla="*/ 110 h 142"/>
                <a:gd name="T34" fmla="*/ 2 w 100"/>
                <a:gd name="T35" fmla="*/ 112 h 142"/>
                <a:gd name="T36" fmla="*/ 0 w 100"/>
                <a:gd name="T37" fmla="*/ 120 h 142"/>
                <a:gd name="T38" fmla="*/ 0 w 100"/>
                <a:gd name="T39" fmla="*/ 129 h 142"/>
                <a:gd name="T40" fmla="*/ 4 w 100"/>
                <a:gd name="T41" fmla="*/ 126 h 142"/>
                <a:gd name="T42" fmla="*/ 0 w 100"/>
                <a:gd name="T43" fmla="*/ 131 h 142"/>
                <a:gd name="T44" fmla="*/ 0 w 100"/>
                <a:gd name="T45" fmla="*/ 133 h 142"/>
                <a:gd name="T46" fmla="*/ 4 w 100"/>
                <a:gd name="T47" fmla="*/ 131 h 142"/>
                <a:gd name="T48" fmla="*/ 9 w 100"/>
                <a:gd name="T49" fmla="*/ 115 h 142"/>
                <a:gd name="T50" fmla="*/ 11 w 100"/>
                <a:gd name="T51" fmla="*/ 116 h 142"/>
                <a:gd name="T52" fmla="*/ 7 w 100"/>
                <a:gd name="T53" fmla="*/ 130 h 142"/>
                <a:gd name="T54" fmla="*/ 14 w 100"/>
                <a:gd name="T55" fmla="*/ 142 h 142"/>
                <a:gd name="T56" fmla="*/ 27 w 100"/>
                <a:gd name="T57" fmla="*/ 134 h 142"/>
                <a:gd name="T58" fmla="*/ 29 w 100"/>
                <a:gd name="T59" fmla="*/ 120 h 142"/>
                <a:gd name="T60" fmla="*/ 30 w 100"/>
                <a:gd name="T61" fmla="*/ 120 h 142"/>
                <a:gd name="T62" fmla="*/ 29 w 100"/>
                <a:gd name="T63" fmla="*/ 133 h 142"/>
                <a:gd name="T64" fmla="*/ 39 w 100"/>
                <a:gd name="T65" fmla="*/ 142 h 142"/>
                <a:gd name="T66" fmla="*/ 49 w 100"/>
                <a:gd name="T67" fmla="*/ 132 h 142"/>
                <a:gd name="T68" fmla="*/ 45 w 100"/>
                <a:gd name="T69" fmla="*/ 119 h 142"/>
                <a:gd name="T70" fmla="*/ 46 w 100"/>
                <a:gd name="T71" fmla="*/ 118 h 142"/>
                <a:gd name="T72" fmla="*/ 52 w 100"/>
                <a:gd name="T73" fmla="*/ 133 h 142"/>
                <a:gd name="T74" fmla="*/ 67 w 100"/>
                <a:gd name="T75" fmla="*/ 134 h 142"/>
                <a:gd name="T76" fmla="*/ 71 w 100"/>
                <a:gd name="T77" fmla="*/ 121 h 142"/>
                <a:gd name="T78" fmla="*/ 62 w 100"/>
                <a:gd name="T79" fmla="*/ 111 h 142"/>
                <a:gd name="T80" fmla="*/ 64 w 100"/>
                <a:gd name="T81" fmla="*/ 110 h 142"/>
                <a:gd name="T82" fmla="*/ 75 w 100"/>
                <a:gd name="T83" fmla="*/ 120 h 142"/>
                <a:gd name="T84" fmla="*/ 92 w 100"/>
                <a:gd name="T85" fmla="*/ 116 h 142"/>
                <a:gd name="T86" fmla="*/ 86 w 100"/>
                <a:gd name="T87" fmla="*/ 100 h 142"/>
                <a:gd name="T88" fmla="*/ 73 w 100"/>
                <a:gd name="T89" fmla="*/ 97 h 142"/>
                <a:gd name="T90" fmla="*/ 73 w 100"/>
                <a:gd name="T91" fmla="*/ 95 h 142"/>
                <a:gd name="T92" fmla="*/ 88 w 100"/>
                <a:gd name="T93" fmla="*/ 95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00" h="142">
                  <a:moveTo>
                    <a:pt x="88" y="95"/>
                  </a:moveTo>
                  <a:lnTo>
                    <a:pt x="88" y="95"/>
                  </a:lnTo>
                  <a:cubicBezTo>
                    <a:pt x="96" y="94"/>
                    <a:pt x="98" y="86"/>
                    <a:pt x="100" y="82"/>
                  </a:cubicBezTo>
                  <a:cubicBezTo>
                    <a:pt x="98" y="80"/>
                    <a:pt x="92" y="72"/>
                    <a:pt x="85" y="74"/>
                  </a:cubicBezTo>
                  <a:cubicBezTo>
                    <a:pt x="80" y="75"/>
                    <a:pt x="75" y="76"/>
                    <a:pt x="70" y="78"/>
                  </a:cubicBezTo>
                  <a:cubicBezTo>
                    <a:pt x="70" y="77"/>
                    <a:pt x="69" y="77"/>
                    <a:pt x="69" y="76"/>
                  </a:cubicBezTo>
                  <a:cubicBezTo>
                    <a:pt x="86" y="72"/>
                    <a:pt x="98" y="65"/>
                    <a:pt x="98" y="51"/>
                  </a:cubicBezTo>
                  <a:cubicBezTo>
                    <a:pt x="86" y="42"/>
                    <a:pt x="73" y="50"/>
                    <a:pt x="64" y="61"/>
                  </a:cubicBezTo>
                  <a:lnTo>
                    <a:pt x="63" y="60"/>
                  </a:lnTo>
                  <a:cubicBezTo>
                    <a:pt x="69" y="49"/>
                    <a:pt x="79" y="44"/>
                    <a:pt x="87" y="36"/>
                  </a:cubicBezTo>
                  <a:cubicBezTo>
                    <a:pt x="94" y="28"/>
                    <a:pt x="96" y="12"/>
                    <a:pt x="92" y="0"/>
                  </a:cubicBezTo>
                  <a:cubicBezTo>
                    <a:pt x="77" y="19"/>
                    <a:pt x="52" y="37"/>
                    <a:pt x="45" y="52"/>
                  </a:cubicBezTo>
                  <a:cubicBezTo>
                    <a:pt x="38" y="68"/>
                    <a:pt x="55" y="72"/>
                    <a:pt x="58" y="83"/>
                  </a:cubicBezTo>
                  <a:cubicBezTo>
                    <a:pt x="62" y="96"/>
                    <a:pt x="53" y="105"/>
                    <a:pt x="38" y="110"/>
                  </a:cubicBezTo>
                  <a:cubicBezTo>
                    <a:pt x="26" y="114"/>
                    <a:pt x="12" y="110"/>
                    <a:pt x="7" y="98"/>
                  </a:cubicBezTo>
                  <a:cubicBezTo>
                    <a:pt x="4" y="98"/>
                    <a:pt x="3" y="99"/>
                    <a:pt x="0" y="98"/>
                  </a:cubicBezTo>
                  <a:lnTo>
                    <a:pt x="0" y="110"/>
                  </a:lnTo>
                  <a:cubicBezTo>
                    <a:pt x="3" y="111"/>
                    <a:pt x="1" y="110"/>
                    <a:pt x="2" y="112"/>
                  </a:cubicBezTo>
                  <a:cubicBezTo>
                    <a:pt x="1" y="115"/>
                    <a:pt x="0" y="118"/>
                    <a:pt x="0" y="120"/>
                  </a:cubicBezTo>
                  <a:lnTo>
                    <a:pt x="0" y="129"/>
                  </a:lnTo>
                  <a:cubicBezTo>
                    <a:pt x="2" y="129"/>
                    <a:pt x="3" y="129"/>
                    <a:pt x="4" y="126"/>
                  </a:cubicBezTo>
                  <a:cubicBezTo>
                    <a:pt x="4" y="129"/>
                    <a:pt x="2" y="130"/>
                    <a:pt x="0" y="131"/>
                  </a:cubicBezTo>
                  <a:lnTo>
                    <a:pt x="0" y="133"/>
                  </a:lnTo>
                  <a:cubicBezTo>
                    <a:pt x="1" y="133"/>
                    <a:pt x="4" y="132"/>
                    <a:pt x="4" y="131"/>
                  </a:cubicBezTo>
                  <a:cubicBezTo>
                    <a:pt x="6" y="127"/>
                    <a:pt x="8" y="119"/>
                    <a:pt x="9" y="115"/>
                  </a:cubicBezTo>
                  <a:cubicBezTo>
                    <a:pt x="10" y="114"/>
                    <a:pt x="12" y="114"/>
                    <a:pt x="11" y="116"/>
                  </a:cubicBezTo>
                  <a:cubicBezTo>
                    <a:pt x="10" y="118"/>
                    <a:pt x="7" y="128"/>
                    <a:pt x="7" y="130"/>
                  </a:cubicBezTo>
                  <a:cubicBezTo>
                    <a:pt x="5" y="137"/>
                    <a:pt x="11" y="138"/>
                    <a:pt x="14" y="142"/>
                  </a:cubicBezTo>
                  <a:cubicBezTo>
                    <a:pt x="19" y="139"/>
                    <a:pt x="25" y="141"/>
                    <a:pt x="27" y="134"/>
                  </a:cubicBezTo>
                  <a:cubicBezTo>
                    <a:pt x="28" y="129"/>
                    <a:pt x="28" y="125"/>
                    <a:pt x="29" y="120"/>
                  </a:cubicBezTo>
                  <a:cubicBezTo>
                    <a:pt x="29" y="119"/>
                    <a:pt x="31" y="119"/>
                    <a:pt x="30" y="120"/>
                  </a:cubicBezTo>
                  <a:cubicBezTo>
                    <a:pt x="30" y="125"/>
                    <a:pt x="29" y="132"/>
                    <a:pt x="29" y="133"/>
                  </a:cubicBezTo>
                  <a:cubicBezTo>
                    <a:pt x="29" y="139"/>
                    <a:pt x="36" y="139"/>
                    <a:pt x="39" y="142"/>
                  </a:cubicBezTo>
                  <a:cubicBezTo>
                    <a:pt x="43" y="139"/>
                    <a:pt x="50" y="138"/>
                    <a:pt x="49" y="132"/>
                  </a:cubicBezTo>
                  <a:cubicBezTo>
                    <a:pt x="48" y="130"/>
                    <a:pt x="46" y="122"/>
                    <a:pt x="45" y="119"/>
                  </a:cubicBezTo>
                  <a:cubicBezTo>
                    <a:pt x="45" y="118"/>
                    <a:pt x="46" y="118"/>
                    <a:pt x="46" y="118"/>
                  </a:cubicBezTo>
                  <a:cubicBezTo>
                    <a:pt x="48" y="122"/>
                    <a:pt x="50" y="129"/>
                    <a:pt x="52" y="133"/>
                  </a:cubicBezTo>
                  <a:cubicBezTo>
                    <a:pt x="55" y="138"/>
                    <a:pt x="61" y="134"/>
                    <a:pt x="67" y="134"/>
                  </a:cubicBezTo>
                  <a:cubicBezTo>
                    <a:pt x="68" y="130"/>
                    <a:pt x="74" y="126"/>
                    <a:pt x="71" y="121"/>
                  </a:cubicBezTo>
                  <a:cubicBezTo>
                    <a:pt x="70" y="119"/>
                    <a:pt x="63" y="111"/>
                    <a:pt x="62" y="111"/>
                  </a:cubicBezTo>
                  <a:cubicBezTo>
                    <a:pt x="62" y="110"/>
                    <a:pt x="63" y="109"/>
                    <a:pt x="64" y="110"/>
                  </a:cubicBezTo>
                  <a:cubicBezTo>
                    <a:pt x="66" y="111"/>
                    <a:pt x="69" y="115"/>
                    <a:pt x="75" y="120"/>
                  </a:cubicBezTo>
                  <a:cubicBezTo>
                    <a:pt x="79" y="124"/>
                    <a:pt x="90" y="116"/>
                    <a:pt x="92" y="116"/>
                  </a:cubicBezTo>
                  <a:cubicBezTo>
                    <a:pt x="91" y="111"/>
                    <a:pt x="92" y="103"/>
                    <a:pt x="86" y="100"/>
                  </a:cubicBezTo>
                  <a:cubicBezTo>
                    <a:pt x="82" y="98"/>
                    <a:pt x="75" y="97"/>
                    <a:pt x="73" y="97"/>
                  </a:cubicBezTo>
                  <a:cubicBezTo>
                    <a:pt x="72" y="96"/>
                    <a:pt x="73" y="95"/>
                    <a:pt x="73" y="95"/>
                  </a:cubicBezTo>
                  <a:cubicBezTo>
                    <a:pt x="78" y="96"/>
                    <a:pt x="83" y="96"/>
                    <a:pt x="88" y="95"/>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628" name="Freeform 1601"/>
            <p:cNvSpPr>
              <a:spLocks/>
            </p:cNvSpPr>
            <p:nvPr userDrawn="1"/>
          </p:nvSpPr>
          <p:spPr bwMode="auto">
            <a:xfrm>
              <a:off x="428" y="248"/>
              <a:ext cx="10" cy="7"/>
            </a:xfrm>
            <a:custGeom>
              <a:avLst/>
              <a:gdLst>
                <a:gd name="T0" fmla="*/ 21 w 21"/>
                <a:gd name="T1" fmla="*/ 0 h 16"/>
                <a:gd name="T2" fmla="*/ 21 w 21"/>
                <a:gd name="T3" fmla="*/ 0 h 16"/>
                <a:gd name="T4" fmla="*/ 0 w 21"/>
                <a:gd name="T5" fmla="*/ 14 h 16"/>
                <a:gd name="T6" fmla="*/ 1 w 21"/>
                <a:gd name="T7" fmla="*/ 14 h 16"/>
                <a:gd name="T8" fmla="*/ 1 w 21"/>
                <a:gd name="T9" fmla="*/ 16 h 16"/>
                <a:gd name="T10" fmla="*/ 21 w 21"/>
                <a:gd name="T11" fmla="*/ 0 h 16"/>
              </a:gdLst>
              <a:ahLst/>
              <a:cxnLst>
                <a:cxn ang="0">
                  <a:pos x="T0" y="T1"/>
                </a:cxn>
                <a:cxn ang="0">
                  <a:pos x="T2" y="T3"/>
                </a:cxn>
                <a:cxn ang="0">
                  <a:pos x="T4" y="T5"/>
                </a:cxn>
                <a:cxn ang="0">
                  <a:pos x="T6" y="T7"/>
                </a:cxn>
                <a:cxn ang="0">
                  <a:pos x="T8" y="T9"/>
                </a:cxn>
                <a:cxn ang="0">
                  <a:pos x="T10" y="T11"/>
                </a:cxn>
              </a:cxnLst>
              <a:rect l="0" t="0" r="r" b="b"/>
              <a:pathLst>
                <a:path w="21" h="16">
                  <a:moveTo>
                    <a:pt x="21" y="0"/>
                  </a:moveTo>
                  <a:lnTo>
                    <a:pt x="21" y="0"/>
                  </a:lnTo>
                  <a:cubicBezTo>
                    <a:pt x="16" y="3"/>
                    <a:pt x="3" y="11"/>
                    <a:pt x="0" y="14"/>
                  </a:cubicBezTo>
                  <a:cubicBezTo>
                    <a:pt x="0" y="14"/>
                    <a:pt x="1" y="14"/>
                    <a:pt x="1" y="14"/>
                  </a:cubicBezTo>
                  <a:cubicBezTo>
                    <a:pt x="1" y="15"/>
                    <a:pt x="1" y="16"/>
                    <a:pt x="1" y="16"/>
                  </a:cubicBezTo>
                  <a:cubicBezTo>
                    <a:pt x="6" y="12"/>
                    <a:pt x="17" y="4"/>
                    <a:pt x="21"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629" name="Freeform 1602"/>
            <p:cNvSpPr>
              <a:spLocks/>
            </p:cNvSpPr>
            <p:nvPr userDrawn="1"/>
          </p:nvSpPr>
          <p:spPr bwMode="auto">
            <a:xfrm>
              <a:off x="339" y="243"/>
              <a:ext cx="8" cy="31"/>
            </a:xfrm>
            <a:custGeom>
              <a:avLst/>
              <a:gdLst>
                <a:gd name="T0" fmla="*/ 15 w 18"/>
                <a:gd name="T1" fmla="*/ 0 h 68"/>
                <a:gd name="T2" fmla="*/ 15 w 18"/>
                <a:gd name="T3" fmla="*/ 0 h 68"/>
                <a:gd name="T4" fmla="*/ 8 w 18"/>
                <a:gd name="T5" fmla="*/ 14 h 68"/>
                <a:gd name="T6" fmla="*/ 1 w 18"/>
                <a:gd name="T7" fmla="*/ 68 h 68"/>
                <a:gd name="T8" fmla="*/ 18 w 18"/>
                <a:gd name="T9" fmla="*/ 16 h 68"/>
                <a:gd name="T10" fmla="*/ 4 w 18"/>
                <a:gd name="T11" fmla="*/ 42 h 68"/>
                <a:gd name="T12" fmla="*/ 15 w 18"/>
                <a:gd name="T13" fmla="*/ 0 h 68"/>
              </a:gdLst>
              <a:ahLst/>
              <a:cxnLst>
                <a:cxn ang="0">
                  <a:pos x="T0" y="T1"/>
                </a:cxn>
                <a:cxn ang="0">
                  <a:pos x="T2" y="T3"/>
                </a:cxn>
                <a:cxn ang="0">
                  <a:pos x="T4" y="T5"/>
                </a:cxn>
                <a:cxn ang="0">
                  <a:pos x="T6" y="T7"/>
                </a:cxn>
                <a:cxn ang="0">
                  <a:pos x="T8" y="T9"/>
                </a:cxn>
                <a:cxn ang="0">
                  <a:pos x="T10" y="T11"/>
                </a:cxn>
                <a:cxn ang="0">
                  <a:pos x="T12" y="T13"/>
                </a:cxn>
              </a:cxnLst>
              <a:rect l="0" t="0" r="r" b="b"/>
              <a:pathLst>
                <a:path w="18" h="68">
                  <a:moveTo>
                    <a:pt x="15" y="0"/>
                  </a:moveTo>
                  <a:lnTo>
                    <a:pt x="15" y="0"/>
                  </a:lnTo>
                  <a:cubicBezTo>
                    <a:pt x="15" y="0"/>
                    <a:pt x="9" y="12"/>
                    <a:pt x="8" y="14"/>
                  </a:cubicBezTo>
                  <a:cubicBezTo>
                    <a:pt x="2" y="25"/>
                    <a:pt x="0" y="44"/>
                    <a:pt x="1" y="68"/>
                  </a:cubicBezTo>
                  <a:cubicBezTo>
                    <a:pt x="5" y="44"/>
                    <a:pt x="16" y="26"/>
                    <a:pt x="18" y="16"/>
                  </a:cubicBezTo>
                  <a:cubicBezTo>
                    <a:pt x="12" y="22"/>
                    <a:pt x="7" y="31"/>
                    <a:pt x="4" y="42"/>
                  </a:cubicBezTo>
                  <a:cubicBezTo>
                    <a:pt x="4" y="36"/>
                    <a:pt x="13" y="7"/>
                    <a:pt x="15"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630" name="Freeform 1603"/>
            <p:cNvSpPr>
              <a:spLocks/>
            </p:cNvSpPr>
            <p:nvPr userDrawn="1"/>
          </p:nvSpPr>
          <p:spPr bwMode="auto">
            <a:xfrm>
              <a:off x="423" y="245"/>
              <a:ext cx="40" cy="25"/>
            </a:xfrm>
            <a:custGeom>
              <a:avLst/>
              <a:gdLst>
                <a:gd name="T0" fmla="*/ 87 w 88"/>
                <a:gd name="T1" fmla="*/ 1 h 55"/>
                <a:gd name="T2" fmla="*/ 87 w 88"/>
                <a:gd name="T3" fmla="*/ 1 h 55"/>
                <a:gd name="T4" fmla="*/ 43 w 88"/>
                <a:gd name="T5" fmla="*/ 15 h 55"/>
                <a:gd name="T6" fmla="*/ 9 w 88"/>
                <a:gd name="T7" fmla="*/ 37 h 55"/>
                <a:gd name="T8" fmla="*/ 0 w 88"/>
                <a:gd name="T9" fmla="*/ 49 h 55"/>
                <a:gd name="T10" fmla="*/ 6 w 88"/>
                <a:gd name="T11" fmla="*/ 49 h 55"/>
                <a:gd name="T12" fmla="*/ 56 w 88"/>
                <a:gd name="T13" fmla="*/ 23 h 55"/>
                <a:gd name="T14" fmla="*/ 14 w 88"/>
                <a:gd name="T15" fmla="*/ 51 h 55"/>
                <a:gd name="T16" fmla="*/ 20 w 88"/>
                <a:gd name="T17" fmla="*/ 55 h 55"/>
                <a:gd name="T18" fmla="*/ 61 w 88"/>
                <a:gd name="T19" fmla="*/ 37 h 55"/>
                <a:gd name="T20" fmla="*/ 87 w 88"/>
                <a:gd name="T21" fmla="*/ 1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8" h="55">
                  <a:moveTo>
                    <a:pt x="87" y="1"/>
                  </a:moveTo>
                  <a:lnTo>
                    <a:pt x="87" y="1"/>
                  </a:lnTo>
                  <a:cubicBezTo>
                    <a:pt x="72" y="0"/>
                    <a:pt x="55" y="8"/>
                    <a:pt x="43" y="15"/>
                  </a:cubicBezTo>
                  <a:cubicBezTo>
                    <a:pt x="35" y="20"/>
                    <a:pt x="20" y="29"/>
                    <a:pt x="9" y="37"/>
                  </a:cubicBezTo>
                  <a:cubicBezTo>
                    <a:pt x="6" y="42"/>
                    <a:pt x="5" y="41"/>
                    <a:pt x="0" y="49"/>
                  </a:cubicBezTo>
                  <a:cubicBezTo>
                    <a:pt x="4" y="48"/>
                    <a:pt x="4" y="49"/>
                    <a:pt x="6" y="49"/>
                  </a:cubicBezTo>
                  <a:cubicBezTo>
                    <a:pt x="12" y="45"/>
                    <a:pt x="41" y="29"/>
                    <a:pt x="56" y="23"/>
                  </a:cubicBezTo>
                  <a:cubicBezTo>
                    <a:pt x="43" y="34"/>
                    <a:pt x="20" y="48"/>
                    <a:pt x="14" y="51"/>
                  </a:cubicBezTo>
                  <a:cubicBezTo>
                    <a:pt x="18" y="52"/>
                    <a:pt x="19" y="54"/>
                    <a:pt x="20" y="55"/>
                  </a:cubicBezTo>
                  <a:cubicBezTo>
                    <a:pt x="30" y="52"/>
                    <a:pt x="53" y="43"/>
                    <a:pt x="61" y="37"/>
                  </a:cubicBezTo>
                  <a:cubicBezTo>
                    <a:pt x="73" y="29"/>
                    <a:pt x="88" y="18"/>
                    <a:pt x="87" y="1"/>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631" name="Freeform 1604"/>
            <p:cNvSpPr>
              <a:spLocks/>
            </p:cNvSpPr>
            <p:nvPr userDrawn="1"/>
          </p:nvSpPr>
          <p:spPr bwMode="auto">
            <a:xfrm>
              <a:off x="331" y="243"/>
              <a:ext cx="14" cy="32"/>
            </a:xfrm>
            <a:custGeom>
              <a:avLst/>
              <a:gdLst>
                <a:gd name="T0" fmla="*/ 32 w 32"/>
                <a:gd name="T1" fmla="*/ 0 h 72"/>
                <a:gd name="T2" fmla="*/ 32 w 32"/>
                <a:gd name="T3" fmla="*/ 0 h 72"/>
                <a:gd name="T4" fmla="*/ 4 w 32"/>
                <a:gd name="T5" fmla="*/ 38 h 72"/>
                <a:gd name="T6" fmla="*/ 2 w 32"/>
                <a:gd name="T7" fmla="*/ 72 h 72"/>
                <a:gd name="T8" fmla="*/ 32 w 32"/>
                <a:gd name="T9" fmla="*/ 0 h 72"/>
              </a:gdLst>
              <a:ahLst/>
              <a:cxnLst>
                <a:cxn ang="0">
                  <a:pos x="T0" y="T1"/>
                </a:cxn>
                <a:cxn ang="0">
                  <a:pos x="T2" y="T3"/>
                </a:cxn>
                <a:cxn ang="0">
                  <a:pos x="T4" y="T5"/>
                </a:cxn>
                <a:cxn ang="0">
                  <a:pos x="T6" y="T7"/>
                </a:cxn>
                <a:cxn ang="0">
                  <a:pos x="T8" y="T9"/>
                </a:cxn>
              </a:cxnLst>
              <a:rect l="0" t="0" r="r" b="b"/>
              <a:pathLst>
                <a:path w="32" h="72">
                  <a:moveTo>
                    <a:pt x="32" y="0"/>
                  </a:moveTo>
                  <a:lnTo>
                    <a:pt x="32" y="0"/>
                  </a:lnTo>
                  <a:cubicBezTo>
                    <a:pt x="21" y="12"/>
                    <a:pt x="8" y="29"/>
                    <a:pt x="4" y="38"/>
                  </a:cubicBezTo>
                  <a:cubicBezTo>
                    <a:pt x="0" y="52"/>
                    <a:pt x="1" y="64"/>
                    <a:pt x="2" y="72"/>
                  </a:cubicBezTo>
                  <a:cubicBezTo>
                    <a:pt x="6" y="46"/>
                    <a:pt x="16" y="23"/>
                    <a:pt x="32"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632" name="Freeform 1605"/>
            <p:cNvSpPr>
              <a:spLocks/>
            </p:cNvSpPr>
            <p:nvPr userDrawn="1"/>
          </p:nvSpPr>
          <p:spPr bwMode="auto">
            <a:xfrm>
              <a:off x="346" y="243"/>
              <a:ext cx="11" cy="33"/>
            </a:xfrm>
            <a:custGeom>
              <a:avLst/>
              <a:gdLst>
                <a:gd name="T0" fmla="*/ 14 w 24"/>
                <a:gd name="T1" fmla="*/ 0 h 74"/>
                <a:gd name="T2" fmla="*/ 14 w 24"/>
                <a:gd name="T3" fmla="*/ 0 h 74"/>
                <a:gd name="T4" fmla="*/ 2 w 24"/>
                <a:gd name="T5" fmla="*/ 16 h 74"/>
                <a:gd name="T6" fmla="*/ 3 w 24"/>
                <a:gd name="T7" fmla="*/ 69 h 74"/>
                <a:gd name="T8" fmla="*/ 11 w 24"/>
                <a:gd name="T9" fmla="*/ 29 h 74"/>
                <a:gd name="T10" fmla="*/ 19 w 24"/>
                <a:gd name="T11" fmla="*/ 74 h 74"/>
                <a:gd name="T12" fmla="*/ 18 w 24"/>
                <a:gd name="T13" fmla="*/ 20 h 74"/>
                <a:gd name="T14" fmla="*/ 24 w 24"/>
                <a:gd name="T15" fmla="*/ 8 h 74"/>
                <a:gd name="T16" fmla="*/ 5 w 24"/>
                <a:gd name="T17" fmla="*/ 30 h 74"/>
                <a:gd name="T18" fmla="*/ 14 w 24"/>
                <a:gd name="T19" fmla="*/ 0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74">
                  <a:moveTo>
                    <a:pt x="14" y="0"/>
                  </a:moveTo>
                  <a:lnTo>
                    <a:pt x="14" y="0"/>
                  </a:lnTo>
                  <a:cubicBezTo>
                    <a:pt x="11" y="4"/>
                    <a:pt x="3" y="11"/>
                    <a:pt x="2" y="16"/>
                  </a:cubicBezTo>
                  <a:cubicBezTo>
                    <a:pt x="0" y="30"/>
                    <a:pt x="0" y="56"/>
                    <a:pt x="3" y="69"/>
                  </a:cubicBezTo>
                  <a:cubicBezTo>
                    <a:pt x="4" y="56"/>
                    <a:pt x="5" y="37"/>
                    <a:pt x="11" y="29"/>
                  </a:cubicBezTo>
                  <a:cubicBezTo>
                    <a:pt x="8" y="43"/>
                    <a:pt x="11" y="58"/>
                    <a:pt x="19" y="74"/>
                  </a:cubicBezTo>
                  <a:cubicBezTo>
                    <a:pt x="14" y="60"/>
                    <a:pt x="13" y="34"/>
                    <a:pt x="18" y="20"/>
                  </a:cubicBezTo>
                  <a:cubicBezTo>
                    <a:pt x="19" y="16"/>
                    <a:pt x="22" y="11"/>
                    <a:pt x="24" y="8"/>
                  </a:cubicBezTo>
                  <a:cubicBezTo>
                    <a:pt x="18" y="11"/>
                    <a:pt x="7" y="23"/>
                    <a:pt x="5" y="30"/>
                  </a:cubicBezTo>
                  <a:cubicBezTo>
                    <a:pt x="7" y="18"/>
                    <a:pt x="10" y="10"/>
                    <a:pt x="14"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633" name="Freeform 1606"/>
            <p:cNvSpPr>
              <a:spLocks/>
            </p:cNvSpPr>
            <p:nvPr userDrawn="1"/>
          </p:nvSpPr>
          <p:spPr bwMode="auto">
            <a:xfrm>
              <a:off x="372" y="241"/>
              <a:ext cx="15" cy="8"/>
            </a:xfrm>
            <a:custGeom>
              <a:avLst/>
              <a:gdLst>
                <a:gd name="T0" fmla="*/ 26 w 32"/>
                <a:gd name="T1" fmla="*/ 6 h 16"/>
                <a:gd name="T2" fmla="*/ 26 w 32"/>
                <a:gd name="T3" fmla="*/ 6 h 16"/>
                <a:gd name="T4" fmla="*/ 0 w 32"/>
                <a:gd name="T5" fmla="*/ 2 h 16"/>
                <a:gd name="T6" fmla="*/ 29 w 32"/>
                <a:gd name="T7" fmla="*/ 16 h 16"/>
                <a:gd name="T8" fmla="*/ 26 w 32"/>
                <a:gd name="T9" fmla="*/ 6 h 16"/>
              </a:gdLst>
              <a:ahLst/>
              <a:cxnLst>
                <a:cxn ang="0">
                  <a:pos x="T0" y="T1"/>
                </a:cxn>
                <a:cxn ang="0">
                  <a:pos x="T2" y="T3"/>
                </a:cxn>
                <a:cxn ang="0">
                  <a:pos x="T4" y="T5"/>
                </a:cxn>
                <a:cxn ang="0">
                  <a:pos x="T6" y="T7"/>
                </a:cxn>
                <a:cxn ang="0">
                  <a:pos x="T8" y="T9"/>
                </a:cxn>
              </a:cxnLst>
              <a:rect l="0" t="0" r="r" b="b"/>
              <a:pathLst>
                <a:path w="32" h="16">
                  <a:moveTo>
                    <a:pt x="26" y="6"/>
                  </a:moveTo>
                  <a:lnTo>
                    <a:pt x="26" y="6"/>
                  </a:lnTo>
                  <a:cubicBezTo>
                    <a:pt x="19" y="1"/>
                    <a:pt x="12" y="0"/>
                    <a:pt x="0" y="2"/>
                  </a:cubicBezTo>
                  <a:cubicBezTo>
                    <a:pt x="9" y="2"/>
                    <a:pt x="25" y="0"/>
                    <a:pt x="29" y="16"/>
                  </a:cubicBezTo>
                  <a:cubicBezTo>
                    <a:pt x="32" y="13"/>
                    <a:pt x="30" y="8"/>
                    <a:pt x="26" y="6"/>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634" name="Freeform 1607"/>
            <p:cNvSpPr>
              <a:spLocks/>
            </p:cNvSpPr>
            <p:nvPr userDrawn="1"/>
          </p:nvSpPr>
          <p:spPr bwMode="auto">
            <a:xfrm>
              <a:off x="377" y="238"/>
              <a:ext cx="26" cy="9"/>
            </a:xfrm>
            <a:custGeom>
              <a:avLst/>
              <a:gdLst>
                <a:gd name="T0" fmla="*/ 14 w 58"/>
                <a:gd name="T1" fmla="*/ 2 h 20"/>
                <a:gd name="T2" fmla="*/ 14 w 58"/>
                <a:gd name="T3" fmla="*/ 2 h 20"/>
                <a:gd name="T4" fmla="*/ 0 w 58"/>
                <a:gd name="T5" fmla="*/ 3 h 20"/>
                <a:gd name="T6" fmla="*/ 37 w 58"/>
                <a:gd name="T7" fmla="*/ 18 h 20"/>
                <a:gd name="T8" fmla="*/ 58 w 58"/>
                <a:gd name="T9" fmla="*/ 9 h 20"/>
                <a:gd name="T10" fmla="*/ 39 w 58"/>
                <a:gd name="T11" fmla="*/ 10 h 20"/>
                <a:gd name="T12" fmla="*/ 14 w 58"/>
                <a:gd name="T13" fmla="*/ 2 h 20"/>
              </a:gdLst>
              <a:ahLst/>
              <a:cxnLst>
                <a:cxn ang="0">
                  <a:pos x="T0" y="T1"/>
                </a:cxn>
                <a:cxn ang="0">
                  <a:pos x="T2" y="T3"/>
                </a:cxn>
                <a:cxn ang="0">
                  <a:pos x="T4" y="T5"/>
                </a:cxn>
                <a:cxn ang="0">
                  <a:pos x="T6" y="T7"/>
                </a:cxn>
                <a:cxn ang="0">
                  <a:pos x="T8" y="T9"/>
                </a:cxn>
                <a:cxn ang="0">
                  <a:pos x="T10" y="T11"/>
                </a:cxn>
                <a:cxn ang="0">
                  <a:pos x="T12" y="T13"/>
                </a:cxn>
              </a:cxnLst>
              <a:rect l="0" t="0" r="r" b="b"/>
              <a:pathLst>
                <a:path w="58" h="20">
                  <a:moveTo>
                    <a:pt x="14" y="2"/>
                  </a:moveTo>
                  <a:lnTo>
                    <a:pt x="14" y="2"/>
                  </a:lnTo>
                  <a:cubicBezTo>
                    <a:pt x="11" y="1"/>
                    <a:pt x="5" y="0"/>
                    <a:pt x="0" y="3"/>
                  </a:cubicBezTo>
                  <a:cubicBezTo>
                    <a:pt x="25" y="3"/>
                    <a:pt x="26" y="15"/>
                    <a:pt x="37" y="18"/>
                  </a:cubicBezTo>
                  <a:cubicBezTo>
                    <a:pt x="44" y="20"/>
                    <a:pt x="55" y="17"/>
                    <a:pt x="58" y="9"/>
                  </a:cubicBezTo>
                  <a:cubicBezTo>
                    <a:pt x="53" y="12"/>
                    <a:pt x="46" y="12"/>
                    <a:pt x="39" y="10"/>
                  </a:cubicBezTo>
                  <a:cubicBezTo>
                    <a:pt x="31" y="8"/>
                    <a:pt x="24" y="3"/>
                    <a:pt x="14" y="2"/>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635" name="Freeform 1608"/>
            <p:cNvSpPr>
              <a:spLocks/>
            </p:cNvSpPr>
            <p:nvPr userDrawn="1"/>
          </p:nvSpPr>
          <p:spPr bwMode="auto">
            <a:xfrm>
              <a:off x="343" y="236"/>
              <a:ext cx="11" cy="19"/>
            </a:xfrm>
            <a:custGeom>
              <a:avLst/>
              <a:gdLst>
                <a:gd name="T0" fmla="*/ 25 w 25"/>
                <a:gd name="T1" fmla="*/ 0 h 42"/>
                <a:gd name="T2" fmla="*/ 25 w 25"/>
                <a:gd name="T3" fmla="*/ 0 h 42"/>
                <a:gd name="T4" fmla="*/ 11 w 25"/>
                <a:gd name="T5" fmla="*/ 20 h 42"/>
                <a:gd name="T6" fmla="*/ 24 w 25"/>
                <a:gd name="T7" fmla="*/ 0 h 42"/>
                <a:gd name="T8" fmla="*/ 11 w 25"/>
                <a:gd name="T9" fmla="*/ 9 h 42"/>
                <a:gd name="T10" fmla="*/ 0 w 25"/>
                <a:gd name="T11" fmla="*/ 42 h 42"/>
                <a:gd name="T12" fmla="*/ 22 w 25"/>
                <a:gd name="T13" fmla="*/ 13 h 42"/>
                <a:gd name="T14" fmla="*/ 25 w 25"/>
                <a:gd name="T15" fmla="*/ 0 h 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42">
                  <a:moveTo>
                    <a:pt x="25" y="0"/>
                  </a:moveTo>
                  <a:lnTo>
                    <a:pt x="25" y="0"/>
                  </a:lnTo>
                  <a:cubicBezTo>
                    <a:pt x="22" y="4"/>
                    <a:pt x="14" y="16"/>
                    <a:pt x="11" y="20"/>
                  </a:cubicBezTo>
                  <a:cubicBezTo>
                    <a:pt x="14" y="13"/>
                    <a:pt x="20" y="6"/>
                    <a:pt x="24" y="0"/>
                  </a:cubicBezTo>
                  <a:cubicBezTo>
                    <a:pt x="21" y="3"/>
                    <a:pt x="14" y="7"/>
                    <a:pt x="11" y="9"/>
                  </a:cubicBezTo>
                  <a:cubicBezTo>
                    <a:pt x="7" y="16"/>
                    <a:pt x="2" y="33"/>
                    <a:pt x="0" y="42"/>
                  </a:cubicBezTo>
                  <a:cubicBezTo>
                    <a:pt x="7" y="30"/>
                    <a:pt x="17" y="18"/>
                    <a:pt x="22" y="13"/>
                  </a:cubicBezTo>
                  <a:cubicBezTo>
                    <a:pt x="22" y="9"/>
                    <a:pt x="24" y="4"/>
                    <a:pt x="25"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636" name="Freeform 1609"/>
            <p:cNvSpPr>
              <a:spLocks/>
            </p:cNvSpPr>
            <p:nvPr userDrawn="1"/>
          </p:nvSpPr>
          <p:spPr bwMode="auto">
            <a:xfrm>
              <a:off x="407" y="237"/>
              <a:ext cx="17" cy="28"/>
            </a:xfrm>
            <a:custGeom>
              <a:avLst/>
              <a:gdLst>
                <a:gd name="T0" fmla="*/ 30 w 38"/>
                <a:gd name="T1" fmla="*/ 0 h 62"/>
                <a:gd name="T2" fmla="*/ 30 w 38"/>
                <a:gd name="T3" fmla="*/ 0 h 62"/>
                <a:gd name="T4" fmla="*/ 3 w 38"/>
                <a:gd name="T5" fmla="*/ 34 h 62"/>
                <a:gd name="T6" fmla="*/ 4 w 38"/>
                <a:gd name="T7" fmla="*/ 44 h 62"/>
                <a:gd name="T8" fmla="*/ 19 w 38"/>
                <a:gd name="T9" fmla="*/ 28 h 62"/>
                <a:gd name="T10" fmla="*/ 3 w 38"/>
                <a:gd name="T11" fmla="*/ 51 h 62"/>
                <a:gd name="T12" fmla="*/ 0 w 38"/>
                <a:gd name="T13" fmla="*/ 62 h 62"/>
                <a:gd name="T14" fmla="*/ 23 w 38"/>
                <a:gd name="T15" fmla="*/ 42 h 62"/>
                <a:gd name="T16" fmla="*/ 30 w 38"/>
                <a:gd name="T17" fmla="*/ 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8" h="62">
                  <a:moveTo>
                    <a:pt x="30" y="0"/>
                  </a:moveTo>
                  <a:lnTo>
                    <a:pt x="30" y="0"/>
                  </a:lnTo>
                  <a:cubicBezTo>
                    <a:pt x="24" y="14"/>
                    <a:pt x="10" y="28"/>
                    <a:pt x="3" y="34"/>
                  </a:cubicBezTo>
                  <a:cubicBezTo>
                    <a:pt x="3" y="38"/>
                    <a:pt x="4" y="41"/>
                    <a:pt x="4" y="44"/>
                  </a:cubicBezTo>
                  <a:cubicBezTo>
                    <a:pt x="5" y="42"/>
                    <a:pt x="12" y="34"/>
                    <a:pt x="19" y="28"/>
                  </a:cubicBezTo>
                  <a:cubicBezTo>
                    <a:pt x="15" y="38"/>
                    <a:pt x="7" y="47"/>
                    <a:pt x="3" y="51"/>
                  </a:cubicBezTo>
                  <a:cubicBezTo>
                    <a:pt x="2" y="54"/>
                    <a:pt x="1" y="58"/>
                    <a:pt x="0" y="62"/>
                  </a:cubicBezTo>
                  <a:cubicBezTo>
                    <a:pt x="5" y="57"/>
                    <a:pt x="18" y="47"/>
                    <a:pt x="23" y="42"/>
                  </a:cubicBezTo>
                  <a:cubicBezTo>
                    <a:pt x="33" y="31"/>
                    <a:pt x="38" y="14"/>
                    <a:pt x="30"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637" name="Freeform 1610"/>
            <p:cNvSpPr>
              <a:spLocks/>
            </p:cNvSpPr>
            <p:nvPr userDrawn="1"/>
          </p:nvSpPr>
          <p:spPr bwMode="auto">
            <a:xfrm>
              <a:off x="424" y="231"/>
              <a:ext cx="10" cy="14"/>
            </a:xfrm>
            <a:custGeom>
              <a:avLst/>
              <a:gdLst>
                <a:gd name="T0" fmla="*/ 22 w 22"/>
                <a:gd name="T1" fmla="*/ 0 h 30"/>
                <a:gd name="T2" fmla="*/ 22 w 22"/>
                <a:gd name="T3" fmla="*/ 0 h 30"/>
                <a:gd name="T4" fmla="*/ 0 w 22"/>
                <a:gd name="T5" fmla="*/ 26 h 30"/>
                <a:gd name="T6" fmla="*/ 0 w 22"/>
                <a:gd name="T7" fmla="*/ 30 h 30"/>
                <a:gd name="T8" fmla="*/ 22 w 22"/>
                <a:gd name="T9" fmla="*/ 0 h 30"/>
              </a:gdLst>
              <a:ahLst/>
              <a:cxnLst>
                <a:cxn ang="0">
                  <a:pos x="T0" y="T1"/>
                </a:cxn>
                <a:cxn ang="0">
                  <a:pos x="T2" y="T3"/>
                </a:cxn>
                <a:cxn ang="0">
                  <a:pos x="T4" y="T5"/>
                </a:cxn>
                <a:cxn ang="0">
                  <a:pos x="T6" y="T7"/>
                </a:cxn>
                <a:cxn ang="0">
                  <a:pos x="T8" y="T9"/>
                </a:cxn>
              </a:cxnLst>
              <a:rect l="0" t="0" r="r" b="b"/>
              <a:pathLst>
                <a:path w="22" h="30">
                  <a:moveTo>
                    <a:pt x="22" y="0"/>
                  </a:moveTo>
                  <a:lnTo>
                    <a:pt x="22" y="0"/>
                  </a:lnTo>
                  <a:cubicBezTo>
                    <a:pt x="15" y="10"/>
                    <a:pt x="2" y="25"/>
                    <a:pt x="0" y="26"/>
                  </a:cubicBezTo>
                  <a:cubicBezTo>
                    <a:pt x="0" y="27"/>
                    <a:pt x="0" y="28"/>
                    <a:pt x="0" y="30"/>
                  </a:cubicBezTo>
                  <a:cubicBezTo>
                    <a:pt x="6" y="23"/>
                    <a:pt x="18" y="9"/>
                    <a:pt x="22"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638" name="Freeform 1611"/>
            <p:cNvSpPr>
              <a:spLocks/>
            </p:cNvSpPr>
            <p:nvPr userDrawn="1"/>
          </p:nvSpPr>
          <p:spPr bwMode="auto">
            <a:xfrm>
              <a:off x="334" y="233"/>
              <a:ext cx="17" cy="24"/>
            </a:xfrm>
            <a:custGeom>
              <a:avLst/>
              <a:gdLst>
                <a:gd name="T0" fmla="*/ 39 w 39"/>
                <a:gd name="T1" fmla="*/ 0 h 52"/>
                <a:gd name="T2" fmla="*/ 39 w 39"/>
                <a:gd name="T3" fmla="*/ 0 h 52"/>
                <a:gd name="T4" fmla="*/ 20 w 39"/>
                <a:gd name="T5" fmla="*/ 19 h 52"/>
                <a:gd name="T6" fmla="*/ 37 w 39"/>
                <a:gd name="T7" fmla="*/ 0 h 52"/>
                <a:gd name="T8" fmla="*/ 23 w 39"/>
                <a:gd name="T9" fmla="*/ 6 h 52"/>
                <a:gd name="T10" fmla="*/ 0 w 39"/>
                <a:gd name="T11" fmla="*/ 52 h 52"/>
                <a:gd name="T12" fmla="*/ 39 w 39"/>
                <a:gd name="T13" fmla="*/ 0 h 52"/>
              </a:gdLst>
              <a:ahLst/>
              <a:cxnLst>
                <a:cxn ang="0">
                  <a:pos x="T0" y="T1"/>
                </a:cxn>
                <a:cxn ang="0">
                  <a:pos x="T2" y="T3"/>
                </a:cxn>
                <a:cxn ang="0">
                  <a:pos x="T4" y="T5"/>
                </a:cxn>
                <a:cxn ang="0">
                  <a:pos x="T6" y="T7"/>
                </a:cxn>
                <a:cxn ang="0">
                  <a:pos x="T8" y="T9"/>
                </a:cxn>
                <a:cxn ang="0">
                  <a:pos x="T10" y="T11"/>
                </a:cxn>
                <a:cxn ang="0">
                  <a:pos x="T12" y="T13"/>
                </a:cxn>
              </a:cxnLst>
              <a:rect l="0" t="0" r="r" b="b"/>
              <a:pathLst>
                <a:path w="39" h="52">
                  <a:moveTo>
                    <a:pt x="39" y="0"/>
                  </a:moveTo>
                  <a:lnTo>
                    <a:pt x="39" y="0"/>
                  </a:lnTo>
                  <a:cubicBezTo>
                    <a:pt x="35" y="3"/>
                    <a:pt x="23" y="17"/>
                    <a:pt x="20" y="19"/>
                  </a:cubicBezTo>
                  <a:cubicBezTo>
                    <a:pt x="22" y="13"/>
                    <a:pt x="34" y="4"/>
                    <a:pt x="37" y="0"/>
                  </a:cubicBezTo>
                  <a:cubicBezTo>
                    <a:pt x="33" y="2"/>
                    <a:pt x="27" y="5"/>
                    <a:pt x="23" y="6"/>
                  </a:cubicBezTo>
                  <a:cubicBezTo>
                    <a:pt x="20" y="10"/>
                    <a:pt x="4" y="34"/>
                    <a:pt x="0" y="52"/>
                  </a:cubicBezTo>
                  <a:cubicBezTo>
                    <a:pt x="14" y="29"/>
                    <a:pt x="29" y="21"/>
                    <a:pt x="39"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639" name="Freeform 1612"/>
            <p:cNvSpPr>
              <a:spLocks/>
            </p:cNvSpPr>
            <p:nvPr userDrawn="1"/>
          </p:nvSpPr>
          <p:spPr bwMode="auto">
            <a:xfrm>
              <a:off x="350" y="231"/>
              <a:ext cx="20" cy="21"/>
            </a:xfrm>
            <a:custGeom>
              <a:avLst/>
              <a:gdLst>
                <a:gd name="T0" fmla="*/ 33 w 45"/>
                <a:gd name="T1" fmla="*/ 0 h 47"/>
                <a:gd name="T2" fmla="*/ 33 w 45"/>
                <a:gd name="T3" fmla="*/ 0 h 47"/>
                <a:gd name="T4" fmla="*/ 9 w 45"/>
                <a:gd name="T5" fmla="*/ 22 h 47"/>
                <a:gd name="T6" fmla="*/ 0 w 45"/>
                <a:gd name="T7" fmla="*/ 47 h 47"/>
                <a:gd name="T8" fmla="*/ 18 w 45"/>
                <a:gd name="T9" fmla="*/ 32 h 47"/>
                <a:gd name="T10" fmla="*/ 35 w 45"/>
                <a:gd name="T11" fmla="*/ 18 h 47"/>
                <a:gd name="T12" fmla="*/ 45 w 45"/>
                <a:gd name="T13" fmla="*/ 6 h 47"/>
                <a:gd name="T14" fmla="*/ 12 w 45"/>
                <a:gd name="T15" fmla="*/ 29 h 47"/>
                <a:gd name="T16" fmla="*/ 33 w 45"/>
                <a:gd name="T17"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 h="47">
                  <a:moveTo>
                    <a:pt x="33" y="0"/>
                  </a:moveTo>
                  <a:lnTo>
                    <a:pt x="33" y="0"/>
                  </a:lnTo>
                  <a:cubicBezTo>
                    <a:pt x="26" y="4"/>
                    <a:pt x="13" y="15"/>
                    <a:pt x="9" y="22"/>
                  </a:cubicBezTo>
                  <a:cubicBezTo>
                    <a:pt x="6" y="28"/>
                    <a:pt x="1" y="45"/>
                    <a:pt x="0" y="47"/>
                  </a:cubicBezTo>
                  <a:cubicBezTo>
                    <a:pt x="5" y="41"/>
                    <a:pt x="11" y="35"/>
                    <a:pt x="18" y="32"/>
                  </a:cubicBezTo>
                  <a:cubicBezTo>
                    <a:pt x="22" y="27"/>
                    <a:pt x="30" y="21"/>
                    <a:pt x="35" y="18"/>
                  </a:cubicBezTo>
                  <a:cubicBezTo>
                    <a:pt x="38" y="15"/>
                    <a:pt x="43" y="9"/>
                    <a:pt x="45" y="6"/>
                  </a:cubicBezTo>
                  <a:cubicBezTo>
                    <a:pt x="39" y="11"/>
                    <a:pt x="22" y="24"/>
                    <a:pt x="12" y="29"/>
                  </a:cubicBezTo>
                  <a:cubicBezTo>
                    <a:pt x="18" y="18"/>
                    <a:pt x="27" y="7"/>
                    <a:pt x="33"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640" name="Freeform 1613"/>
            <p:cNvSpPr>
              <a:spLocks/>
            </p:cNvSpPr>
            <p:nvPr userDrawn="1"/>
          </p:nvSpPr>
          <p:spPr bwMode="auto">
            <a:xfrm>
              <a:off x="348" y="227"/>
              <a:ext cx="13" cy="12"/>
            </a:xfrm>
            <a:custGeom>
              <a:avLst/>
              <a:gdLst>
                <a:gd name="T0" fmla="*/ 29 w 29"/>
                <a:gd name="T1" fmla="*/ 0 h 26"/>
                <a:gd name="T2" fmla="*/ 29 w 29"/>
                <a:gd name="T3" fmla="*/ 0 h 26"/>
                <a:gd name="T4" fmla="*/ 17 w 29"/>
                <a:gd name="T5" fmla="*/ 2 h 26"/>
                <a:gd name="T6" fmla="*/ 0 w 29"/>
                <a:gd name="T7" fmla="*/ 26 h 26"/>
                <a:gd name="T8" fmla="*/ 29 w 29"/>
                <a:gd name="T9" fmla="*/ 0 h 26"/>
              </a:gdLst>
              <a:ahLst/>
              <a:cxnLst>
                <a:cxn ang="0">
                  <a:pos x="T0" y="T1"/>
                </a:cxn>
                <a:cxn ang="0">
                  <a:pos x="T2" y="T3"/>
                </a:cxn>
                <a:cxn ang="0">
                  <a:pos x="T4" y="T5"/>
                </a:cxn>
                <a:cxn ang="0">
                  <a:pos x="T6" y="T7"/>
                </a:cxn>
                <a:cxn ang="0">
                  <a:pos x="T8" y="T9"/>
                </a:cxn>
              </a:cxnLst>
              <a:rect l="0" t="0" r="r" b="b"/>
              <a:pathLst>
                <a:path w="29" h="26">
                  <a:moveTo>
                    <a:pt x="29" y="0"/>
                  </a:moveTo>
                  <a:lnTo>
                    <a:pt x="29" y="0"/>
                  </a:lnTo>
                  <a:cubicBezTo>
                    <a:pt x="26" y="1"/>
                    <a:pt x="20" y="2"/>
                    <a:pt x="17" y="2"/>
                  </a:cubicBezTo>
                  <a:cubicBezTo>
                    <a:pt x="13" y="6"/>
                    <a:pt x="7" y="15"/>
                    <a:pt x="0" y="26"/>
                  </a:cubicBezTo>
                  <a:cubicBezTo>
                    <a:pt x="12" y="19"/>
                    <a:pt x="23" y="6"/>
                    <a:pt x="29"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641" name="Freeform 1614"/>
            <p:cNvSpPr>
              <a:spLocks/>
            </p:cNvSpPr>
            <p:nvPr userDrawn="1"/>
          </p:nvSpPr>
          <p:spPr bwMode="auto">
            <a:xfrm>
              <a:off x="339" y="228"/>
              <a:ext cx="16" cy="8"/>
            </a:xfrm>
            <a:custGeom>
              <a:avLst/>
              <a:gdLst>
                <a:gd name="T0" fmla="*/ 29 w 35"/>
                <a:gd name="T1" fmla="*/ 0 h 18"/>
                <a:gd name="T2" fmla="*/ 29 w 35"/>
                <a:gd name="T3" fmla="*/ 0 h 18"/>
                <a:gd name="T4" fmla="*/ 0 w 35"/>
                <a:gd name="T5" fmla="*/ 15 h 18"/>
                <a:gd name="T6" fmla="*/ 35 w 35"/>
                <a:gd name="T7" fmla="*/ 0 h 18"/>
                <a:gd name="T8" fmla="*/ 29 w 35"/>
                <a:gd name="T9" fmla="*/ 0 h 18"/>
              </a:gdLst>
              <a:ahLst/>
              <a:cxnLst>
                <a:cxn ang="0">
                  <a:pos x="T0" y="T1"/>
                </a:cxn>
                <a:cxn ang="0">
                  <a:pos x="T2" y="T3"/>
                </a:cxn>
                <a:cxn ang="0">
                  <a:pos x="T4" y="T5"/>
                </a:cxn>
                <a:cxn ang="0">
                  <a:pos x="T6" y="T7"/>
                </a:cxn>
                <a:cxn ang="0">
                  <a:pos x="T8" y="T9"/>
                </a:cxn>
              </a:cxnLst>
              <a:rect l="0" t="0" r="r" b="b"/>
              <a:pathLst>
                <a:path w="35" h="18">
                  <a:moveTo>
                    <a:pt x="29" y="0"/>
                  </a:moveTo>
                  <a:lnTo>
                    <a:pt x="29" y="0"/>
                  </a:lnTo>
                  <a:cubicBezTo>
                    <a:pt x="26" y="6"/>
                    <a:pt x="13" y="14"/>
                    <a:pt x="0" y="15"/>
                  </a:cubicBezTo>
                  <a:cubicBezTo>
                    <a:pt x="15" y="18"/>
                    <a:pt x="30" y="8"/>
                    <a:pt x="35" y="0"/>
                  </a:cubicBezTo>
                  <a:cubicBezTo>
                    <a:pt x="33" y="0"/>
                    <a:pt x="29" y="0"/>
                    <a:pt x="29"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642" name="Freeform 1615"/>
            <p:cNvSpPr>
              <a:spLocks/>
            </p:cNvSpPr>
            <p:nvPr userDrawn="1"/>
          </p:nvSpPr>
          <p:spPr bwMode="auto">
            <a:xfrm>
              <a:off x="371" y="224"/>
              <a:ext cx="2" cy="1"/>
            </a:xfrm>
            <a:custGeom>
              <a:avLst/>
              <a:gdLst>
                <a:gd name="T0" fmla="*/ 0 w 6"/>
                <a:gd name="T1" fmla="*/ 0 h 3"/>
                <a:gd name="T2" fmla="*/ 0 w 6"/>
                <a:gd name="T3" fmla="*/ 0 h 3"/>
                <a:gd name="T4" fmla="*/ 6 w 6"/>
                <a:gd name="T5" fmla="*/ 3 h 3"/>
                <a:gd name="T6" fmla="*/ 0 w 6"/>
                <a:gd name="T7" fmla="*/ 0 h 3"/>
              </a:gdLst>
              <a:ahLst/>
              <a:cxnLst>
                <a:cxn ang="0">
                  <a:pos x="T0" y="T1"/>
                </a:cxn>
                <a:cxn ang="0">
                  <a:pos x="T2" y="T3"/>
                </a:cxn>
                <a:cxn ang="0">
                  <a:pos x="T4" y="T5"/>
                </a:cxn>
                <a:cxn ang="0">
                  <a:pos x="T6" y="T7"/>
                </a:cxn>
              </a:cxnLst>
              <a:rect l="0" t="0" r="r" b="b"/>
              <a:pathLst>
                <a:path w="6" h="3">
                  <a:moveTo>
                    <a:pt x="0" y="0"/>
                  </a:moveTo>
                  <a:lnTo>
                    <a:pt x="0" y="0"/>
                  </a:lnTo>
                  <a:cubicBezTo>
                    <a:pt x="1" y="1"/>
                    <a:pt x="4" y="3"/>
                    <a:pt x="6" y="3"/>
                  </a:cubicBezTo>
                  <a:cubicBezTo>
                    <a:pt x="3" y="1"/>
                    <a:pt x="1" y="0"/>
                    <a:pt x="0"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643" name="Freeform 1616"/>
            <p:cNvSpPr>
              <a:spLocks/>
            </p:cNvSpPr>
            <p:nvPr userDrawn="1"/>
          </p:nvSpPr>
          <p:spPr bwMode="auto">
            <a:xfrm>
              <a:off x="372" y="223"/>
              <a:ext cx="3" cy="2"/>
            </a:xfrm>
            <a:custGeom>
              <a:avLst/>
              <a:gdLst>
                <a:gd name="T0" fmla="*/ 8 w 8"/>
                <a:gd name="T1" fmla="*/ 0 h 5"/>
                <a:gd name="T2" fmla="*/ 8 w 8"/>
                <a:gd name="T3" fmla="*/ 0 h 5"/>
                <a:gd name="T4" fmla="*/ 0 w 8"/>
                <a:gd name="T5" fmla="*/ 1 h 5"/>
                <a:gd name="T6" fmla="*/ 8 w 8"/>
                <a:gd name="T7" fmla="*/ 5 h 5"/>
                <a:gd name="T8" fmla="*/ 8 w 8"/>
                <a:gd name="T9" fmla="*/ 0 h 5"/>
              </a:gdLst>
              <a:ahLst/>
              <a:cxnLst>
                <a:cxn ang="0">
                  <a:pos x="T0" y="T1"/>
                </a:cxn>
                <a:cxn ang="0">
                  <a:pos x="T2" y="T3"/>
                </a:cxn>
                <a:cxn ang="0">
                  <a:pos x="T4" y="T5"/>
                </a:cxn>
                <a:cxn ang="0">
                  <a:pos x="T6" y="T7"/>
                </a:cxn>
                <a:cxn ang="0">
                  <a:pos x="T8" y="T9"/>
                </a:cxn>
              </a:cxnLst>
              <a:rect l="0" t="0" r="r" b="b"/>
              <a:pathLst>
                <a:path w="8" h="5">
                  <a:moveTo>
                    <a:pt x="8" y="0"/>
                  </a:moveTo>
                  <a:lnTo>
                    <a:pt x="8" y="0"/>
                  </a:lnTo>
                  <a:cubicBezTo>
                    <a:pt x="6" y="0"/>
                    <a:pt x="0" y="1"/>
                    <a:pt x="0" y="1"/>
                  </a:cubicBezTo>
                  <a:cubicBezTo>
                    <a:pt x="2" y="2"/>
                    <a:pt x="6" y="4"/>
                    <a:pt x="8" y="5"/>
                  </a:cubicBezTo>
                  <a:cubicBezTo>
                    <a:pt x="6" y="3"/>
                    <a:pt x="7" y="1"/>
                    <a:pt x="8" y="0"/>
                  </a:cubicBezTo>
                  <a:close/>
                </a:path>
              </a:pathLst>
            </a:custGeom>
            <a:solidFill>
              <a:srgbClr val="FEFEFE"/>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644" name="Freeform 1617"/>
            <p:cNvSpPr>
              <a:spLocks/>
            </p:cNvSpPr>
            <p:nvPr userDrawn="1"/>
          </p:nvSpPr>
          <p:spPr bwMode="auto">
            <a:xfrm>
              <a:off x="377" y="223"/>
              <a:ext cx="2" cy="3"/>
            </a:xfrm>
            <a:custGeom>
              <a:avLst/>
              <a:gdLst>
                <a:gd name="T0" fmla="*/ 3 w 3"/>
                <a:gd name="T1" fmla="*/ 0 h 6"/>
                <a:gd name="T2" fmla="*/ 3 w 3"/>
                <a:gd name="T3" fmla="*/ 0 h 6"/>
                <a:gd name="T4" fmla="*/ 1 w 3"/>
                <a:gd name="T5" fmla="*/ 3 h 6"/>
                <a:gd name="T6" fmla="*/ 0 w 3"/>
                <a:gd name="T7" fmla="*/ 6 h 6"/>
                <a:gd name="T8" fmla="*/ 3 w 3"/>
                <a:gd name="T9" fmla="*/ 3 h 6"/>
                <a:gd name="T10" fmla="*/ 3 w 3"/>
                <a:gd name="T11" fmla="*/ 0 h 6"/>
              </a:gdLst>
              <a:ahLst/>
              <a:cxnLst>
                <a:cxn ang="0">
                  <a:pos x="T0" y="T1"/>
                </a:cxn>
                <a:cxn ang="0">
                  <a:pos x="T2" y="T3"/>
                </a:cxn>
                <a:cxn ang="0">
                  <a:pos x="T4" y="T5"/>
                </a:cxn>
                <a:cxn ang="0">
                  <a:pos x="T6" y="T7"/>
                </a:cxn>
                <a:cxn ang="0">
                  <a:pos x="T8" y="T9"/>
                </a:cxn>
                <a:cxn ang="0">
                  <a:pos x="T10" y="T11"/>
                </a:cxn>
              </a:cxnLst>
              <a:rect l="0" t="0" r="r" b="b"/>
              <a:pathLst>
                <a:path w="3" h="6">
                  <a:moveTo>
                    <a:pt x="3" y="0"/>
                  </a:moveTo>
                  <a:lnTo>
                    <a:pt x="3" y="0"/>
                  </a:lnTo>
                  <a:cubicBezTo>
                    <a:pt x="3" y="0"/>
                    <a:pt x="2" y="1"/>
                    <a:pt x="1" y="3"/>
                  </a:cubicBezTo>
                  <a:cubicBezTo>
                    <a:pt x="0" y="3"/>
                    <a:pt x="0" y="6"/>
                    <a:pt x="0" y="6"/>
                  </a:cubicBezTo>
                  <a:cubicBezTo>
                    <a:pt x="0" y="6"/>
                    <a:pt x="2" y="5"/>
                    <a:pt x="3" y="3"/>
                  </a:cubicBezTo>
                  <a:cubicBezTo>
                    <a:pt x="3" y="1"/>
                    <a:pt x="3" y="0"/>
                    <a:pt x="3" y="0"/>
                  </a:cubicBezTo>
                  <a:close/>
                </a:path>
              </a:pathLst>
            </a:custGeom>
            <a:solidFill>
              <a:srgbClr val="FEFEFE"/>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645" name="Freeform 1618"/>
            <p:cNvSpPr>
              <a:spLocks/>
            </p:cNvSpPr>
            <p:nvPr userDrawn="1"/>
          </p:nvSpPr>
          <p:spPr bwMode="auto">
            <a:xfrm>
              <a:off x="377" y="223"/>
              <a:ext cx="3" cy="5"/>
            </a:xfrm>
            <a:custGeom>
              <a:avLst/>
              <a:gdLst>
                <a:gd name="T0" fmla="*/ 8 w 8"/>
                <a:gd name="T1" fmla="*/ 0 h 10"/>
                <a:gd name="T2" fmla="*/ 8 w 8"/>
                <a:gd name="T3" fmla="*/ 0 h 10"/>
                <a:gd name="T4" fmla="*/ 5 w 8"/>
                <a:gd name="T5" fmla="*/ 0 h 10"/>
                <a:gd name="T6" fmla="*/ 0 w 8"/>
                <a:gd name="T7" fmla="*/ 7 h 10"/>
                <a:gd name="T8" fmla="*/ 3 w 8"/>
                <a:gd name="T9" fmla="*/ 10 h 10"/>
                <a:gd name="T10" fmla="*/ 8 w 8"/>
                <a:gd name="T11" fmla="*/ 0 h 10"/>
              </a:gdLst>
              <a:ahLst/>
              <a:cxnLst>
                <a:cxn ang="0">
                  <a:pos x="T0" y="T1"/>
                </a:cxn>
                <a:cxn ang="0">
                  <a:pos x="T2" y="T3"/>
                </a:cxn>
                <a:cxn ang="0">
                  <a:pos x="T4" y="T5"/>
                </a:cxn>
                <a:cxn ang="0">
                  <a:pos x="T6" y="T7"/>
                </a:cxn>
                <a:cxn ang="0">
                  <a:pos x="T8" y="T9"/>
                </a:cxn>
                <a:cxn ang="0">
                  <a:pos x="T10" y="T11"/>
                </a:cxn>
              </a:cxnLst>
              <a:rect l="0" t="0" r="r" b="b"/>
              <a:pathLst>
                <a:path w="8" h="10">
                  <a:moveTo>
                    <a:pt x="8" y="0"/>
                  </a:moveTo>
                  <a:lnTo>
                    <a:pt x="8" y="0"/>
                  </a:lnTo>
                  <a:cubicBezTo>
                    <a:pt x="7" y="0"/>
                    <a:pt x="6" y="0"/>
                    <a:pt x="5" y="0"/>
                  </a:cubicBezTo>
                  <a:cubicBezTo>
                    <a:pt x="6" y="4"/>
                    <a:pt x="4" y="6"/>
                    <a:pt x="0" y="7"/>
                  </a:cubicBezTo>
                  <a:cubicBezTo>
                    <a:pt x="1" y="8"/>
                    <a:pt x="2" y="9"/>
                    <a:pt x="3" y="10"/>
                  </a:cubicBezTo>
                  <a:cubicBezTo>
                    <a:pt x="5" y="8"/>
                    <a:pt x="8" y="2"/>
                    <a:pt x="8" y="0"/>
                  </a:cubicBezTo>
                  <a:close/>
                </a:path>
              </a:pathLst>
            </a:custGeom>
            <a:solidFill>
              <a:srgbClr val="FEFEFE"/>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646" name="Freeform 1619"/>
            <p:cNvSpPr>
              <a:spLocks/>
            </p:cNvSpPr>
            <p:nvPr userDrawn="1"/>
          </p:nvSpPr>
          <p:spPr bwMode="auto">
            <a:xfrm>
              <a:off x="367" y="223"/>
              <a:ext cx="32" cy="22"/>
            </a:xfrm>
            <a:custGeom>
              <a:avLst/>
              <a:gdLst>
                <a:gd name="T0" fmla="*/ 69 w 71"/>
                <a:gd name="T1" fmla="*/ 12 h 47"/>
                <a:gd name="T2" fmla="*/ 69 w 71"/>
                <a:gd name="T3" fmla="*/ 12 h 47"/>
                <a:gd name="T4" fmla="*/ 47 w 71"/>
                <a:gd name="T5" fmla="*/ 0 h 47"/>
                <a:gd name="T6" fmla="*/ 0 w 71"/>
                <a:gd name="T7" fmla="*/ 44 h 47"/>
                <a:gd name="T8" fmla="*/ 12 w 71"/>
                <a:gd name="T9" fmla="*/ 39 h 47"/>
                <a:gd name="T10" fmla="*/ 45 w 71"/>
                <a:gd name="T11" fmla="*/ 25 h 47"/>
                <a:gd name="T12" fmla="*/ 65 w 71"/>
                <a:gd name="T13" fmla="*/ 32 h 47"/>
                <a:gd name="T14" fmla="*/ 69 w 71"/>
                <a:gd name="T15" fmla="*/ 12 h 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1" h="47">
                  <a:moveTo>
                    <a:pt x="69" y="12"/>
                  </a:moveTo>
                  <a:lnTo>
                    <a:pt x="69" y="12"/>
                  </a:lnTo>
                  <a:cubicBezTo>
                    <a:pt x="66" y="6"/>
                    <a:pt x="57" y="0"/>
                    <a:pt x="47" y="0"/>
                  </a:cubicBezTo>
                  <a:cubicBezTo>
                    <a:pt x="33" y="19"/>
                    <a:pt x="20" y="32"/>
                    <a:pt x="0" y="44"/>
                  </a:cubicBezTo>
                  <a:cubicBezTo>
                    <a:pt x="1" y="47"/>
                    <a:pt x="8" y="41"/>
                    <a:pt x="12" y="39"/>
                  </a:cubicBezTo>
                  <a:cubicBezTo>
                    <a:pt x="21" y="33"/>
                    <a:pt x="33" y="25"/>
                    <a:pt x="45" y="25"/>
                  </a:cubicBezTo>
                  <a:cubicBezTo>
                    <a:pt x="53" y="24"/>
                    <a:pt x="61" y="27"/>
                    <a:pt x="65" y="32"/>
                  </a:cubicBezTo>
                  <a:cubicBezTo>
                    <a:pt x="70" y="28"/>
                    <a:pt x="71" y="18"/>
                    <a:pt x="69" y="12"/>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647" name="Freeform 1620"/>
            <p:cNvSpPr>
              <a:spLocks/>
            </p:cNvSpPr>
            <p:nvPr userDrawn="1"/>
          </p:nvSpPr>
          <p:spPr bwMode="auto">
            <a:xfrm>
              <a:off x="418" y="222"/>
              <a:ext cx="43" cy="38"/>
            </a:xfrm>
            <a:custGeom>
              <a:avLst/>
              <a:gdLst>
                <a:gd name="T0" fmla="*/ 87 w 94"/>
                <a:gd name="T1" fmla="*/ 0 h 83"/>
                <a:gd name="T2" fmla="*/ 87 w 94"/>
                <a:gd name="T3" fmla="*/ 0 h 83"/>
                <a:gd name="T4" fmla="*/ 0 w 94"/>
                <a:gd name="T5" fmla="*/ 75 h 83"/>
                <a:gd name="T6" fmla="*/ 19 w 94"/>
                <a:gd name="T7" fmla="*/ 71 h 83"/>
                <a:gd name="T8" fmla="*/ 61 w 94"/>
                <a:gd name="T9" fmla="*/ 41 h 83"/>
                <a:gd name="T10" fmla="*/ 23 w 94"/>
                <a:gd name="T11" fmla="*/ 76 h 83"/>
                <a:gd name="T12" fmla="*/ 21 w 94"/>
                <a:gd name="T13" fmla="*/ 83 h 83"/>
                <a:gd name="T14" fmla="*/ 75 w 94"/>
                <a:gd name="T15" fmla="*/ 46 h 83"/>
                <a:gd name="T16" fmla="*/ 87 w 94"/>
                <a:gd name="T17" fmla="*/ 0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4" h="83">
                  <a:moveTo>
                    <a:pt x="87" y="0"/>
                  </a:moveTo>
                  <a:lnTo>
                    <a:pt x="87" y="0"/>
                  </a:lnTo>
                  <a:cubicBezTo>
                    <a:pt x="77" y="6"/>
                    <a:pt x="37" y="50"/>
                    <a:pt x="0" y="75"/>
                  </a:cubicBezTo>
                  <a:cubicBezTo>
                    <a:pt x="6" y="73"/>
                    <a:pt x="13" y="71"/>
                    <a:pt x="19" y="71"/>
                  </a:cubicBezTo>
                  <a:cubicBezTo>
                    <a:pt x="21" y="69"/>
                    <a:pt x="48" y="49"/>
                    <a:pt x="61" y="41"/>
                  </a:cubicBezTo>
                  <a:cubicBezTo>
                    <a:pt x="51" y="54"/>
                    <a:pt x="28" y="71"/>
                    <a:pt x="23" y="76"/>
                  </a:cubicBezTo>
                  <a:cubicBezTo>
                    <a:pt x="22" y="77"/>
                    <a:pt x="22" y="80"/>
                    <a:pt x="21" y="83"/>
                  </a:cubicBezTo>
                  <a:cubicBezTo>
                    <a:pt x="34" y="74"/>
                    <a:pt x="58" y="62"/>
                    <a:pt x="75" y="46"/>
                  </a:cubicBezTo>
                  <a:cubicBezTo>
                    <a:pt x="86" y="35"/>
                    <a:pt x="94" y="17"/>
                    <a:pt x="87"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648" name="Freeform 1621"/>
            <p:cNvSpPr>
              <a:spLocks/>
            </p:cNvSpPr>
            <p:nvPr userDrawn="1"/>
          </p:nvSpPr>
          <p:spPr bwMode="auto">
            <a:xfrm>
              <a:off x="354" y="220"/>
              <a:ext cx="34" cy="40"/>
            </a:xfrm>
            <a:custGeom>
              <a:avLst/>
              <a:gdLst>
                <a:gd name="T0" fmla="*/ 73 w 75"/>
                <a:gd name="T1" fmla="*/ 6 h 89"/>
                <a:gd name="T2" fmla="*/ 73 w 75"/>
                <a:gd name="T3" fmla="*/ 6 h 89"/>
                <a:gd name="T4" fmla="*/ 69 w 75"/>
                <a:gd name="T5" fmla="*/ 3 h 89"/>
                <a:gd name="T6" fmla="*/ 53 w 75"/>
                <a:gd name="T7" fmla="*/ 28 h 89"/>
                <a:gd name="T8" fmla="*/ 31 w 75"/>
                <a:gd name="T9" fmla="*/ 42 h 89"/>
                <a:gd name="T10" fmla="*/ 7 w 75"/>
                <a:gd name="T11" fmla="*/ 62 h 89"/>
                <a:gd name="T12" fmla="*/ 1 w 75"/>
                <a:gd name="T13" fmla="*/ 89 h 89"/>
                <a:gd name="T14" fmla="*/ 29 w 75"/>
                <a:gd name="T15" fmla="*/ 48 h 89"/>
                <a:gd name="T16" fmla="*/ 58 w 75"/>
                <a:gd name="T17" fmla="*/ 25 h 89"/>
                <a:gd name="T18" fmla="*/ 73 w 75"/>
                <a:gd name="T19" fmla="*/ 6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5" h="89">
                  <a:moveTo>
                    <a:pt x="73" y="6"/>
                  </a:moveTo>
                  <a:lnTo>
                    <a:pt x="73" y="6"/>
                  </a:lnTo>
                  <a:cubicBezTo>
                    <a:pt x="75" y="2"/>
                    <a:pt x="70" y="0"/>
                    <a:pt x="69" y="3"/>
                  </a:cubicBezTo>
                  <a:cubicBezTo>
                    <a:pt x="64" y="13"/>
                    <a:pt x="59" y="22"/>
                    <a:pt x="53" y="28"/>
                  </a:cubicBezTo>
                  <a:cubicBezTo>
                    <a:pt x="47" y="33"/>
                    <a:pt x="38" y="39"/>
                    <a:pt x="31" y="42"/>
                  </a:cubicBezTo>
                  <a:cubicBezTo>
                    <a:pt x="23" y="46"/>
                    <a:pt x="11" y="55"/>
                    <a:pt x="7" y="62"/>
                  </a:cubicBezTo>
                  <a:cubicBezTo>
                    <a:pt x="3" y="69"/>
                    <a:pt x="0" y="79"/>
                    <a:pt x="1" y="89"/>
                  </a:cubicBezTo>
                  <a:cubicBezTo>
                    <a:pt x="4" y="75"/>
                    <a:pt x="16" y="56"/>
                    <a:pt x="29" y="48"/>
                  </a:cubicBezTo>
                  <a:cubicBezTo>
                    <a:pt x="41" y="41"/>
                    <a:pt x="51" y="34"/>
                    <a:pt x="58" y="25"/>
                  </a:cubicBezTo>
                  <a:cubicBezTo>
                    <a:pt x="63" y="19"/>
                    <a:pt x="69" y="13"/>
                    <a:pt x="73" y="6"/>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649" name="Freeform 1622"/>
            <p:cNvSpPr>
              <a:spLocks/>
            </p:cNvSpPr>
            <p:nvPr userDrawn="1"/>
          </p:nvSpPr>
          <p:spPr bwMode="auto">
            <a:xfrm>
              <a:off x="346" y="218"/>
              <a:ext cx="38" cy="24"/>
            </a:xfrm>
            <a:custGeom>
              <a:avLst/>
              <a:gdLst>
                <a:gd name="T0" fmla="*/ 84 w 86"/>
                <a:gd name="T1" fmla="*/ 1 h 53"/>
                <a:gd name="T2" fmla="*/ 84 w 86"/>
                <a:gd name="T3" fmla="*/ 1 h 53"/>
                <a:gd name="T4" fmla="*/ 7 w 86"/>
                <a:gd name="T5" fmla="*/ 2 h 53"/>
                <a:gd name="T6" fmla="*/ 0 w 86"/>
                <a:gd name="T7" fmla="*/ 0 h 53"/>
                <a:gd name="T8" fmla="*/ 8 w 86"/>
                <a:gd name="T9" fmla="*/ 6 h 53"/>
                <a:gd name="T10" fmla="*/ 55 w 86"/>
                <a:gd name="T11" fmla="*/ 12 h 53"/>
                <a:gd name="T12" fmla="*/ 79 w 86"/>
                <a:gd name="T13" fmla="*/ 10 h 53"/>
                <a:gd name="T14" fmla="*/ 72 w 86"/>
                <a:gd name="T15" fmla="*/ 23 h 53"/>
                <a:gd name="T16" fmla="*/ 55 w 86"/>
                <a:gd name="T17" fmla="*/ 16 h 53"/>
                <a:gd name="T18" fmla="*/ 27 w 86"/>
                <a:gd name="T19" fmla="*/ 14 h 53"/>
                <a:gd name="T20" fmla="*/ 4 w 86"/>
                <a:gd name="T21" fmla="*/ 15 h 53"/>
                <a:gd name="T22" fmla="*/ 39 w 86"/>
                <a:gd name="T23" fmla="*/ 18 h 53"/>
                <a:gd name="T24" fmla="*/ 16 w 86"/>
                <a:gd name="T25" fmla="*/ 50 h 53"/>
                <a:gd name="T26" fmla="*/ 50 w 86"/>
                <a:gd name="T27" fmla="*/ 21 h 53"/>
                <a:gd name="T28" fmla="*/ 26 w 86"/>
                <a:gd name="T29" fmla="*/ 53 h 53"/>
                <a:gd name="T30" fmla="*/ 59 w 86"/>
                <a:gd name="T31" fmla="*/ 27 h 53"/>
                <a:gd name="T32" fmla="*/ 46 w 86"/>
                <a:gd name="T33" fmla="*/ 45 h 53"/>
                <a:gd name="T34" fmla="*/ 67 w 86"/>
                <a:gd name="T35" fmla="*/ 32 h 53"/>
                <a:gd name="T36" fmla="*/ 85 w 86"/>
                <a:gd name="T37" fmla="*/ 4 h 53"/>
                <a:gd name="T38" fmla="*/ 84 w 86"/>
                <a:gd name="T39" fmla="*/ 1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6" h="53">
                  <a:moveTo>
                    <a:pt x="84" y="1"/>
                  </a:moveTo>
                  <a:lnTo>
                    <a:pt x="84" y="1"/>
                  </a:lnTo>
                  <a:cubicBezTo>
                    <a:pt x="70" y="1"/>
                    <a:pt x="25" y="2"/>
                    <a:pt x="7" y="2"/>
                  </a:cubicBezTo>
                  <a:cubicBezTo>
                    <a:pt x="5" y="2"/>
                    <a:pt x="2" y="1"/>
                    <a:pt x="0" y="0"/>
                  </a:cubicBezTo>
                  <a:cubicBezTo>
                    <a:pt x="2" y="2"/>
                    <a:pt x="6" y="4"/>
                    <a:pt x="8" y="6"/>
                  </a:cubicBezTo>
                  <a:cubicBezTo>
                    <a:pt x="22" y="12"/>
                    <a:pt x="38" y="14"/>
                    <a:pt x="55" y="12"/>
                  </a:cubicBezTo>
                  <a:cubicBezTo>
                    <a:pt x="59" y="11"/>
                    <a:pt x="70" y="7"/>
                    <a:pt x="79" y="10"/>
                  </a:cubicBezTo>
                  <a:cubicBezTo>
                    <a:pt x="79" y="14"/>
                    <a:pt x="74" y="21"/>
                    <a:pt x="72" y="23"/>
                  </a:cubicBezTo>
                  <a:cubicBezTo>
                    <a:pt x="67" y="19"/>
                    <a:pt x="62" y="18"/>
                    <a:pt x="55" y="16"/>
                  </a:cubicBezTo>
                  <a:cubicBezTo>
                    <a:pt x="47" y="13"/>
                    <a:pt x="37" y="13"/>
                    <a:pt x="27" y="14"/>
                  </a:cubicBezTo>
                  <a:cubicBezTo>
                    <a:pt x="20" y="15"/>
                    <a:pt x="11" y="16"/>
                    <a:pt x="4" y="15"/>
                  </a:cubicBezTo>
                  <a:cubicBezTo>
                    <a:pt x="12" y="21"/>
                    <a:pt x="26" y="22"/>
                    <a:pt x="39" y="18"/>
                  </a:cubicBezTo>
                  <a:cubicBezTo>
                    <a:pt x="29" y="25"/>
                    <a:pt x="18" y="37"/>
                    <a:pt x="16" y="50"/>
                  </a:cubicBezTo>
                  <a:cubicBezTo>
                    <a:pt x="25" y="38"/>
                    <a:pt x="37" y="28"/>
                    <a:pt x="50" y="21"/>
                  </a:cubicBezTo>
                  <a:cubicBezTo>
                    <a:pt x="40" y="30"/>
                    <a:pt x="30" y="45"/>
                    <a:pt x="26" y="53"/>
                  </a:cubicBezTo>
                  <a:cubicBezTo>
                    <a:pt x="36" y="47"/>
                    <a:pt x="51" y="36"/>
                    <a:pt x="59" y="27"/>
                  </a:cubicBezTo>
                  <a:cubicBezTo>
                    <a:pt x="57" y="32"/>
                    <a:pt x="51" y="40"/>
                    <a:pt x="46" y="45"/>
                  </a:cubicBezTo>
                  <a:cubicBezTo>
                    <a:pt x="49" y="44"/>
                    <a:pt x="59" y="39"/>
                    <a:pt x="67" y="32"/>
                  </a:cubicBezTo>
                  <a:cubicBezTo>
                    <a:pt x="73" y="26"/>
                    <a:pt x="82" y="13"/>
                    <a:pt x="85" y="4"/>
                  </a:cubicBezTo>
                  <a:cubicBezTo>
                    <a:pt x="86" y="2"/>
                    <a:pt x="85" y="1"/>
                    <a:pt x="84" y="1"/>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650" name="Freeform 1623"/>
            <p:cNvSpPr>
              <a:spLocks/>
            </p:cNvSpPr>
            <p:nvPr userDrawn="1"/>
          </p:nvSpPr>
          <p:spPr bwMode="auto">
            <a:xfrm>
              <a:off x="420" y="199"/>
              <a:ext cx="32" cy="55"/>
            </a:xfrm>
            <a:custGeom>
              <a:avLst/>
              <a:gdLst>
                <a:gd name="T0" fmla="*/ 57 w 71"/>
                <a:gd name="T1" fmla="*/ 0 h 121"/>
                <a:gd name="T2" fmla="*/ 57 w 71"/>
                <a:gd name="T3" fmla="*/ 0 h 121"/>
                <a:gd name="T4" fmla="*/ 4 w 71"/>
                <a:gd name="T5" fmla="*/ 84 h 121"/>
                <a:gd name="T6" fmla="*/ 7 w 71"/>
                <a:gd name="T7" fmla="*/ 95 h 121"/>
                <a:gd name="T8" fmla="*/ 46 w 71"/>
                <a:gd name="T9" fmla="*/ 47 h 121"/>
                <a:gd name="T10" fmla="*/ 8 w 71"/>
                <a:gd name="T11" fmla="*/ 104 h 121"/>
                <a:gd name="T12" fmla="*/ 0 w 71"/>
                <a:gd name="T13" fmla="*/ 121 h 121"/>
                <a:gd name="T14" fmla="*/ 64 w 71"/>
                <a:gd name="T15" fmla="*/ 40 h 121"/>
                <a:gd name="T16" fmla="*/ 57 w 71"/>
                <a:gd name="T17" fmla="*/ 0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 h="121">
                  <a:moveTo>
                    <a:pt x="57" y="0"/>
                  </a:moveTo>
                  <a:lnTo>
                    <a:pt x="57" y="0"/>
                  </a:lnTo>
                  <a:cubicBezTo>
                    <a:pt x="52" y="12"/>
                    <a:pt x="23" y="63"/>
                    <a:pt x="4" y="84"/>
                  </a:cubicBezTo>
                  <a:cubicBezTo>
                    <a:pt x="6" y="87"/>
                    <a:pt x="7" y="91"/>
                    <a:pt x="7" y="95"/>
                  </a:cubicBezTo>
                  <a:cubicBezTo>
                    <a:pt x="19" y="83"/>
                    <a:pt x="33" y="62"/>
                    <a:pt x="46" y="47"/>
                  </a:cubicBezTo>
                  <a:cubicBezTo>
                    <a:pt x="38" y="67"/>
                    <a:pt x="18" y="94"/>
                    <a:pt x="8" y="104"/>
                  </a:cubicBezTo>
                  <a:cubicBezTo>
                    <a:pt x="7" y="108"/>
                    <a:pt x="4" y="116"/>
                    <a:pt x="0" y="121"/>
                  </a:cubicBezTo>
                  <a:cubicBezTo>
                    <a:pt x="26" y="101"/>
                    <a:pt x="56" y="64"/>
                    <a:pt x="64" y="40"/>
                  </a:cubicBezTo>
                  <a:cubicBezTo>
                    <a:pt x="71" y="17"/>
                    <a:pt x="65" y="6"/>
                    <a:pt x="57"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651" name="Freeform 1624"/>
            <p:cNvSpPr>
              <a:spLocks/>
            </p:cNvSpPr>
            <p:nvPr userDrawn="1"/>
          </p:nvSpPr>
          <p:spPr bwMode="auto">
            <a:xfrm>
              <a:off x="353" y="278"/>
              <a:ext cx="4" cy="5"/>
            </a:xfrm>
            <a:custGeom>
              <a:avLst/>
              <a:gdLst>
                <a:gd name="T0" fmla="*/ 0 w 9"/>
                <a:gd name="T1" fmla="*/ 0 h 11"/>
                <a:gd name="T2" fmla="*/ 0 w 9"/>
                <a:gd name="T3" fmla="*/ 0 h 11"/>
                <a:gd name="T4" fmla="*/ 9 w 9"/>
                <a:gd name="T5" fmla="*/ 11 h 11"/>
                <a:gd name="T6" fmla="*/ 0 w 9"/>
                <a:gd name="T7" fmla="*/ 0 h 11"/>
              </a:gdLst>
              <a:ahLst/>
              <a:cxnLst>
                <a:cxn ang="0">
                  <a:pos x="T0" y="T1"/>
                </a:cxn>
                <a:cxn ang="0">
                  <a:pos x="T2" y="T3"/>
                </a:cxn>
                <a:cxn ang="0">
                  <a:pos x="T4" y="T5"/>
                </a:cxn>
                <a:cxn ang="0">
                  <a:pos x="T6" y="T7"/>
                </a:cxn>
              </a:cxnLst>
              <a:rect l="0" t="0" r="r" b="b"/>
              <a:pathLst>
                <a:path w="9" h="11">
                  <a:moveTo>
                    <a:pt x="0" y="0"/>
                  </a:moveTo>
                  <a:lnTo>
                    <a:pt x="0" y="0"/>
                  </a:lnTo>
                  <a:cubicBezTo>
                    <a:pt x="2" y="4"/>
                    <a:pt x="4" y="8"/>
                    <a:pt x="9" y="11"/>
                  </a:cubicBezTo>
                  <a:cubicBezTo>
                    <a:pt x="5" y="7"/>
                    <a:pt x="4" y="5"/>
                    <a:pt x="0" y="0"/>
                  </a:cubicBez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652" name="Freeform 1625"/>
            <p:cNvSpPr>
              <a:spLocks/>
            </p:cNvSpPr>
            <p:nvPr userDrawn="1"/>
          </p:nvSpPr>
          <p:spPr bwMode="auto">
            <a:xfrm>
              <a:off x="368" y="285"/>
              <a:ext cx="6" cy="7"/>
            </a:xfrm>
            <a:custGeom>
              <a:avLst/>
              <a:gdLst>
                <a:gd name="T0" fmla="*/ 11 w 13"/>
                <a:gd name="T1" fmla="*/ 0 h 15"/>
                <a:gd name="T2" fmla="*/ 11 w 13"/>
                <a:gd name="T3" fmla="*/ 0 h 15"/>
                <a:gd name="T4" fmla="*/ 0 w 13"/>
                <a:gd name="T5" fmla="*/ 4 h 15"/>
                <a:gd name="T6" fmla="*/ 9 w 13"/>
                <a:gd name="T7" fmla="*/ 4 h 15"/>
                <a:gd name="T8" fmla="*/ 3 w 13"/>
                <a:gd name="T9" fmla="*/ 15 h 15"/>
                <a:gd name="T10" fmla="*/ 11 w 13"/>
                <a:gd name="T11" fmla="*/ 0 h 15"/>
              </a:gdLst>
              <a:ahLst/>
              <a:cxnLst>
                <a:cxn ang="0">
                  <a:pos x="T0" y="T1"/>
                </a:cxn>
                <a:cxn ang="0">
                  <a:pos x="T2" y="T3"/>
                </a:cxn>
                <a:cxn ang="0">
                  <a:pos x="T4" y="T5"/>
                </a:cxn>
                <a:cxn ang="0">
                  <a:pos x="T6" y="T7"/>
                </a:cxn>
                <a:cxn ang="0">
                  <a:pos x="T8" y="T9"/>
                </a:cxn>
                <a:cxn ang="0">
                  <a:pos x="T10" y="T11"/>
                </a:cxn>
              </a:cxnLst>
              <a:rect l="0" t="0" r="r" b="b"/>
              <a:pathLst>
                <a:path w="13" h="15">
                  <a:moveTo>
                    <a:pt x="11" y="0"/>
                  </a:moveTo>
                  <a:lnTo>
                    <a:pt x="11" y="0"/>
                  </a:lnTo>
                  <a:cubicBezTo>
                    <a:pt x="9" y="2"/>
                    <a:pt x="4" y="4"/>
                    <a:pt x="0" y="4"/>
                  </a:cubicBezTo>
                  <a:cubicBezTo>
                    <a:pt x="4" y="5"/>
                    <a:pt x="6" y="5"/>
                    <a:pt x="9" y="4"/>
                  </a:cubicBezTo>
                  <a:cubicBezTo>
                    <a:pt x="9" y="6"/>
                    <a:pt x="8" y="12"/>
                    <a:pt x="3" y="15"/>
                  </a:cubicBezTo>
                  <a:cubicBezTo>
                    <a:pt x="9" y="13"/>
                    <a:pt x="13" y="4"/>
                    <a:pt x="11" y="0"/>
                  </a:cubicBez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653" name="Freeform 1626"/>
            <p:cNvSpPr>
              <a:spLocks/>
            </p:cNvSpPr>
            <p:nvPr userDrawn="1"/>
          </p:nvSpPr>
          <p:spPr bwMode="auto">
            <a:xfrm>
              <a:off x="390" y="230"/>
              <a:ext cx="3" cy="4"/>
            </a:xfrm>
            <a:custGeom>
              <a:avLst/>
              <a:gdLst>
                <a:gd name="T0" fmla="*/ 3 w 8"/>
                <a:gd name="T1" fmla="*/ 1 h 7"/>
                <a:gd name="T2" fmla="*/ 3 w 8"/>
                <a:gd name="T3" fmla="*/ 1 h 7"/>
                <a:gd name="T4" fmla="*/ 3 w 8"/>
                <a:gd name="T5" fmla="*/ 4 h 7"/>
                <a:gd name="T6" fmla="*/ 1 w 8"/>
                <a:gd name="T7" fmla="*/ 5 h 7"/>
                <a:gd name="T8" fmla="*/ 8 w 8"/>
                <a:gd name="T9" fmla="*/ 7 h 7"/>
                <a:gd name="T10" fmla="*/ 3 w 8"/>
                <a:gd name="T11" fmla="*/ 1 h 7"/>
              </a:gdLst>
              <a:ahLst/>
              <a:cxnLst>
                <a:cxn ang="0">
                  <a:pos x="T0" y="T1"/>
                </a:cxn>
                <a:cxn ang="0">
                  <a:pos x="T2" y="T3"/>
                </a:cxn>
                <a:cxn ang="0">
                  <a:pos x="T4" y="T5"/>
                </a:cxn>
                <a:cxn ang="0">
                  <a:pos x="T6" y="T7"/>
                </a:cxn>
                <a:cxn ang="0">
                  <a:pos x="T8" y="T9"/>
                </a:cxn>
                <a:cxn ang="0">
                  <a:pos x="T10" y="T11"/>
                </a:cxn>
              </a:cxnLst>
              <a:rect l="0" t="0" r="r" b="b"/>
              <a:pathLst>
                <a:path w="8" h="7">
                  <a:moveTo>
                    <a:pt x="3" y="1"/>
                  </a:moveTo>
                  <a:lnTo>
                    <a:pt x="3" y="1"/>
                  </a:lnTo>
                  <a:cubicBezTo>
                    <a:pt x="1" y="0"/>
                    <a:pt x="3" y="3"/>
                    <a:pt x="3" y="4"/>
                  </a:cubicBezTo>
                  <a:cubicBezTo>
                    <a:pt x="0" y="3"/>
                    <a:pt x="1" y="4"/>
                    <a:pt x="1" y="5"/>
                  </a:cubicBezTo>
                  <a:cubicBezTo>
                    <a:pt x="4" y="5"/>
                    <a:pt x="6" y="6"/>
                    <a:pt x="8" y="7"/>
                  </a:cubicBezTo>
                  <a:cubicBezTo>
                    <a:pt x="7" y="5"/>
                    <a:pt x="7" y="2"/>
                    <a:pt x="3" y="1"/>
                  </a:cubicBez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654" name="Freeform 1627"/>
            <p:cNvSpPr>
              <a:spLocks/>
            </p:cNvSpPr>
            <p:nvPr userDrawn="1"/>
          </p:nvSpPr>
          <p:spPr bwMode="auto">
            <a:xfrm>
              <a:off x="414" y="221"/>
              <a:ext cx="2" cy="3"/>
            </a:xfrm>
            <a:custGeom>
              <a:avLst/>
              <a:gdLst>
                <a:gd name="T0" fmla="*/ 0 w 4"/>
                <a:gd name="T1" fmla="*/ 0 h 6"/>
                <a:gd name="T2" fmla="*/ 0 w 4"/>
                <a:gd name="T3" fmla="*/ 0 h 6"/>
                <a:gd name="T4" fmla="*/ 2 w 4"/>
                <a:gd name="T5" fmla="*/ 6 h 6"/>
                <a:gd name="T6" fmla="*/ 0 w 4"/>
                <a:gd name="T7" fmla="*/ 0 h 6"/>
              </a:gdLst>
              <a:ahLst/>
              <a:cxnLst>
                <a:cxn ang="0">
                  <a:pos x="T0" y="T1"/>
                </a:cxn>
                <a:cxn ang="0">
                  <a:pos x="T2" y="T3"/>
                </a:cxn>
                <a:cxn ang="0">
                  <a:pos x="T4" y="T5"/>
                </a:cxn>
                <a:cxn ang="0">
                  <a:pos x="T6" y="T7"/>
                </a:cxn>
              </a:cxnLst>
              <a:rect l="0" t="0" r="r" b="b"/>
              <a:pathLst>
                <a:path w="4" h="6">
                  <a:moveTo>
                    <a:pt x="0" y="0"/>
                  </a:moveTo>
                  <a:lnTo>
                    <a:pt x="0" y="0"/>
                  </a:lnTo>
                  <a:cubicBezTo>
                    <a:pt x="2" y="2"/>
                    <a:pt x="2" y="3"/>
                    <a:pt x="2" y="6"/>
                  </a:cubicBezTo>
                  <a:cubicBezTo>
                    <a:pt x="4" y="4"/>
                    <a:pt x="2" y="0"/>
                    <a:pt x="0" y="0"/>
                  </a:cubicBez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655" name="Freeform 1628"/>
            <p:cNvSpPr>
              <a:spLocks/>
            </p:cNvSpPr>
            <p:nvPr userDrawn="1"/>
          </p:nvSpPr>
          <p:spPr bwMode="auto">
            <a:xfrm>
              <a:off x="437" y="201"/>
              <a:ext cx="16" cy="29"/>
            </a:xfrm>
            <a:custGeom>
              <a:avLst/>
              <a:gdLst>
                <a:gd name="T0" fmla="*/ 20 w 36"/>
                <a:gd name="T1" fmla="*/ 0 h 63"/>
                <a:gd name="T2" fmla="*/ 20 w 36"/>
                <a:gd name="T3" fmla="*/ 0 h 63"/>
                <a:gd name="T4" fmla="*/ 0 w 36"/>
                <a:gd name="T5" fmla="*/ 36 h 63"/>
                <a:gd name="T6" fmla="*/ 20 w 36"/>
                <a:gd name="T7" fmla="*/ 5 h 63"/>
                <a:gd name="T8" fmla="*/ 9 w 36"/>
                <a:gd name="T9" fmla="*/ 63 h 63"/>
                <a:gd name="T10" fmla="*/ 20 w 36"/>
                <a:gd name="T11" fmla="*/ 0 h 63"/>
              </a:gdLst>
              <a:ahLst/>
              <a:cxnLst>
                <a:cxn ang="0">
                  <a:pos x="T0" y="T1"/>
                </a:cxn>
                <a:cxn ang="0">
                  <a:pos x="T2" y="T3"/>
                </a:cxn>
                <a:cxn ang="0">
                  <a:pos x="T4" y="T5"/>
                </a:cxn>
                <a:cxn ang="0">
                  <a:pos x="T6" y="T7"/>
                </a:cxn>
                <a:cxn ang="0">
                  <a:pos x="T8" y="T9"/>
                </a:cxn>
                <a:cxn ang="0">
                  <a:pos x="T10" y="T11"/>
                </a:cxn>
              </a:cxnLst>
              <a:rect l="0" t="0" r="r" b="b"/>
              <a:pathLst>
                <a:path w="36" h="63">
                  <a:moveTo>
                    <a:pt x="20" y="0"/>
                  </a:moveTo>
                  <a:lnTo>
                    <a:pt x="20" y="0"/>
                  </a:lnTo>
                  <a:cubicBezTo>
                    <a:pt x="17" y="5"/>
                    <a:pt x="6" y="25"/>
                    <a:pt x="0" y="36"/>
                  </a:cubicBezTo>
                  <a:cubicBezTo>
                    <a:pt x="7" y="26"/>
                    <a:pt x="17" y="12"/>
                    <a:pt x="20" y="5"/>
                  </a:cubicBezTo>
                  <a:cubicBezTo>
                    <a:pt x="30" y="20"/>
                    <a:pt x="15" y="48"/>
                    <a:pt x="9" y="63"/>
                  </a:cubicBezTo>
                  <a:cubicBezTo>
                    <a:pt x="18" y="49"/>
                    <a:pt x="36" y="15"/>
                    <a:pt x="20" y="0"/>
                  </a:cubicBez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656" name="Freeform 1629"/>
            <p:cNvSpPr>
              <a:spLocks/>
            </p:cNvSpPr>
            <p:nvPr userDrawn="1"/>
          </p:nvSpPr>
          <p:spPr bwMode="auto">
            <a:xfrm>
              <a:off x="444" y="247"/>
              <a:ext cx="17" cy="15"/>
            </a:xfrm>
            <a:custGeom>
              <a:avLst/>
              <a:gdLst>
                <a:gd name="T0" fmla="*/ 38 w 39"/>
                <a:gd name="T1" fmla="*/ 0 h 34"/>
                <a:gd name="T2" fmla="*/ 38 w 39"/>
                <a:gd name="T3" fmla="*/ 0 h 34"/>
                <a:gd name="T4" fmla="*/ 0 w 39"/>
                <a:gd name="T5" fmla="*/ 14 h 34"/>
                <a:gd name="T6" fmla="*/ 35 w 39"/>
                <a:gd name="T7" fmla="*/ 3 h 34"/>
                <a:gd name="T8" fmla="*/ 9 w 39"/>
                <a:gd name="T9" fmla="*/ 34 h 34"/>
                <a:gd name="T10" fmla="*/ 38 w 39"/>
                <a:gd name="T11" fmla="*/ 0 h 34"/>
              </a:gdLst>
              <a:ahLst/>
              <a:cxnLst>
                <a:cxn ang="0">
                  <a:pos x="T0" y="T1"/>
                </a:cxn>
                <a:cxn ang="0">
                  <a:pos x="T2" y="T3"/>
                </a:cxn>
                <a:cxn ang="0">
                  <a:pos x="T4" y="T5"/>
                </a:cxn>
                <a:cxn ang="0">
                  <a:pos x="T6" y="T7"/>
                </a:cxn>
                <a:cxn ang="0">
                  <a:pos x="T8" y="T9"/>
                </a:cxn>
                <a:cxn ang="0">
                  <a:pos x="T10" y="T11"/>
                </a:cxn>
              </a:cxnLst>
              <a:rect l="0" t="0" r="r" b="b"/>
              <a:pathLst>
                <a:path w="39" h="34">
                  <a:moveTo>
                    <a:pt x="38" y="0"/>
                  </a:moveTo>
                  <a:lnTo>
                    <a:pt x="38" y="0"/>
                  </a:lnTo>
                  <a:cubicBezTo>
                    <a:pt x="26" y="1"/>
                    <a:pt x="10" y="7"/>
                    <a:pt x="0" y="14"/>
                  </a:cubicBezTo>
                  <a:cubicBezTo>
                    <a:pt x="7" y="10"/>
                    <a:pt x="25" y="4"/>
                    <a:pt x="35" y="3"/>
                  </a:cubicBezTo>
                  <a:cubicBezTo>
                    <a:pt x="31" y="21"/>
                    <a:pt x="19" y="27"/>
                    <a:pt x="9" y="34"/>
                  </a:cubicBezTo>
                  <a:cubicBezTo>
                    <a:pt x="20" y="28"/>
                    <a:pt x="39" y="14"/>
                    <a:pt x="38" y="0"/>
                  </a:cubicBez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657" name="Freeform 1630"/>
            <p:cNvSpPr>
              <a:spLocks/>
            </p:cNvSpPr>
            <p:nvPr userDrawn="1"/>
          </p:nvSpPr>
          <p:spPr bwMode="auto">
            <a:xfrm>
              <a:off x="442" y="225"/>
              <a:ext cx="17" cy="21"/>
            </a:xfrm>
            <a:custGeom>
              <a:avLst/>
              <a:gdLst>
                <a:gd name="T0" fmla="*/ 33 w 39"/>
                <a:gd name="T1" fmla="*/ 0 h 48"/>
                <a:gd name="T2" fmla="*/ 33 w 39"/>
                <a:gd name="T3" fmla="*/ 0 h 48"/>
                <a:gd name="T4" fmla="*/ 0 w 39"/>
                <a:gd name="T5" fmla="*/ 31 h 48"/>
                <a:gd name="T6" fmla="*/ 31 w 39"/>
                <a:gd name="T7" fmla="*/ 5 h 48"/>
                <a:gd name="T8" fmla="*/ 12 w 39"/>
                <a:gd name="T9" fmla="*/ 48 h 48"/>
                <a:gd name="T10" fmla="*/ 33 w 39"/>
                <a:gd name="T11" fmla="*/ 0 h 48"/>
              </a:gdLst>
              <a:ahLst/>
              <a:cxnLst>
                <a:cxn ang="0">
                  <a:pos x="T0" y="T1"/>
                </a:cxn>
                <a:cxn ang="0">
                  <a:pos x="T2" y="T3"/>
                </a:cxn>
                <a:cxn ang="0">
                  <a:pos x="T4" y="T5"/>
                </a:cxn>
                <a:cxn ang="0">
                  <a:pos x="T6" y="T7"/>
                </a:cxn>
                <a:cxn ang="0">
                  <a:pos x="T8" y="T9"/>
                </a:cxn>
                <a:cxn ang="0">
                  <a:pos x="T10" y="T11"/>
                </a:cxn>
              </a:cxnLst>
              <a:rect l="0" t="0" r="r" b="b"/>
              <a:pathLst>
                <a:path w="39" h="48">
                  <a:moveTo>
                    <a:pt x="33" y="0"/>
                  </a:moveTo>
                  <a:lnTo>
                    <a:pt x="33" y="0"/>
                  </a:lnTo>
                  <a:cubicBezTo>
                    <a:pt x="28" y="3"/>
                    <a:pt x="7" y="24"/>
                    <a:pt x="0" y="31"/>
                  </a:cubicBezTo>
                  <a:cubicBezTo>
                    <a:pt x="9" y="24"/>
                    <a:pt x="23" y="10"/>
                    <a:pt x="31" y="5"/>
                  </a:cubicBezTo>
                  <a:cubicBezTo>
                    <a:pt x="34" y="24"/>
                    <a:pt x="17" y="42"/>
                    <a:pt x="12" y="48"/>
                  </a:cubicBezTo>
                  <a:cubicBezTo>
                    <a:pt x="22" y="40"/>
                    <a:pt x="39" y="20"/>
                    <a:pt x="33" y="0"/>
                  </a:cubicBez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658" name="Freeform 1631"/>
            <p:cNvSpPr>
              <a:spLocks/>
            </p:cNvSpPr>
            <p:nvPr userDrawn="1"/>
          </p:nvSpPr>
          <p:spPr bwMode="auto">
            <a:xfrm>
              <a:off x="414" y="239"/>
              <a:ext cx="9" cy="19"/>
            </a:xfrm>
            <a:custGeom>
              <a:avLst/>
              <a:gdLst>
                <a:gd name="T0" fmla="*/ 15 w 20"/>
                <a:gd name="T1" fmla="*/ 0 h 41"/>
                <a:gd name="T2" fmla="*/ 15 w 20"/>
                <a:gd name="T3" fmla="*/ 0 h 41"/>
                <a:gd name="T4" fmla="*/ 5 w 20"/>
                <a:gd name="T5" fmla="*/ 16 h 41"/>
                <a:gd name="T6" fmla="*/ 14 w 20"/>
                <a:gd name="T7" fmla="*/ 8 h 41"/>
                <a:gd name="T8" fmla="*/ 0 w 20"/>
                <a:gd name="T9" fmla="*/ 41 h 41"/>
                <a:gd name="T10" fmla="*/ 15 w 20"/>
                <a:gd name="T11" fmla="*/ 0 h 41"/>
              </a:gdLst>
              <a:ahLst/>
              <a:cxnLst>
                <a:cxn ang="0">
                  <a:pos x="T0" y="T1"/>
                </a:cxn>
                <a:cxn ang="0">
                  <a:pos x="T2" y="T3"/>
                </a:cxn>
                <a:cxn ang="0">
                  <a:pos x="T4" y="T5"/>
                </a:cxn>
                <a:cxn ang="0">
                  <a:pos x="T6" y="T7"/>
                </a:cxn>
                <a:cxn ang="0">
                  <a:pos x="T8" y="T9"/>
                </a:cxn>
                <a:cxn ang="0">
                  <a:pos x="T10" y="T11"/>
                </a:cxn>
              </a:cxnLst>
              <a:rect l="0" t="0" r="r" b="b"/>
              <a:pathLst>
                <a:path w="20" h="41">
                  <a:moveTo>
                    <a:pt x="15" y="0"/>
                  </a:moveTo>
                  <a:lnTo>
                    <a:pt x="15" y="0"/>
                  </a:lnTo>
                  <a:cubicBezTo>
                    <a:pt x="12" y="6"/>
                    <a:pt x="9" y="11"/>
                    <a:pt x="5" y="16"/>
                  </a:cubicBezTo>
                  <a:cubicBezTo>
                    <a:pt x="8" y="14"/>
                    <a:pt x="13" y="9"/>
                    <a:pt x="14" y="8"/>
                  </a:cubicBezTo>
                  <a:cubicBezTo>
                    <a:pt x="16" y="17"/>
                    <a:pt x="7" y="34"/>
                    <a:pt x="0" y="41"/>
                  </a:cubicBezTo>
                  <a:cubicBezTo>
                    <a:pt x="15" y="29"/>
                    <a:pt x="20" y="11"/>
                    <a:pt x="15" y="0"/>
                  </a:cubicBez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659" name="Freeform 1632"/>
            <p:cNvSpPr>
              <a:spLocks/>
            </p:cNvSpPr>
            <p:nvPr userDrawn="1"/>
          </p:nvSpPr>
          <p:spPr bwMode="auto">
            <a:xfrm>
              <a:off x="415" y="257"/>
              <a:ext cx="11" cy="11"/>
            </a:xfrm>
            <a:custGeom>
              <a:avLst/>
              <a:gdLst>
                <a:gd name="T0" fmla="*/ 22 w 23"/>
                <a:gd name="T1" fmla="*/ 0 h 23"/>
                <a:gd name="T2" fmla="*/ 22 w 23"/>
                <a:gd name="T3" fmla="*/ 0 h 23"/>
                <a:gd name="T4" fmla="*/ 0 w 23"/>
                <a:gd name="T5" fmla="*/ 10 h 23"/>
                <a:gd name="T6" fmla="*/ 19 w 23"/>
                <a:gd name="T7" fmla="*/ 3 h 23"/>
                <a:gd name="T8" fmla="*/ 8 w 23"/>
                <a:gd name="T9" fmla="*/ 23 h 23"/>
                <a:gd name="T10" fmla="*/ 22 w 23"/>
                <a:gd name="T11" fmla="*/ 0 h 23"/>
              </a:gdLst>
              <a:ahLst/>
              <a:cxnLst>
                <a:cxn ang="0">
                  <a:pos x="T0" y="T1"/>
                </a:cxn>
                <a:cxn ang="0">
                  <a:pos x="T2" y="T3"/>
                </a:cxn>
                <a:cxn ang="0">
                  <a:pos x="T4" y="T5"/>
                </a:cxn>
                <a:cxn ang="0">
                  <a:pos x="T6" y="T7"/>
                </a:cxn>
                <a:cxn ang="0">
                  <a:pos x="T8" y="T9"/>
                </a:cxn>
                <a:cxn ang="0">
                  <a:pos x="T10" y="T11"/>
                </a:cxn>
              </a:cxnLst>
              <a:rect l="0" t="0" r="r" b="b"/>
              <a:pathLst>
                <a:path w="23" h="23">
                  <a:moveTo>
                    <a:pt x="22" y="0"/>
                  </a:moveTo>
                  <a:lnTo>
                    <a:pt x="22" y="0"/>
                  </a:lnTo>
                  <a:cubicBezTo>
                    <a:pt x="16" y="0"/>
                    <a:pt x="2" y="7"/>
                    <a:pt x="0" y="10"/>
                  </a:cubicBezTo>
                  <a:cubicBezTo>
                    <a:pt x="6" y="7"/>
                    <a:pt x="12" y="4"/>
                    <a:pt x="19" y="3"/>
                  </a:cubicBezTo>
                  <a:cubicBezTo>
                    <a:pt x="19" y="8"/>
                    <a:pt x="13" y="17"/>
                    <a:pt x="8" y="23"/>
                  </a:cubicBezTo>
                  <a:cubicBezTo>
                    <a:pt x="17" y="17"/>
                    <a:pt x="23" y="6"/>
                    <a:pt x="22" y="0"/>
                  </a:cubicBez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660" name="Freeform 1633"/>
            <p:cNvSpPr>
              <a:spLocks/>
            </p:cNvSpPr>
            <p:nvPr userDrawn="1"/>
          </p:nvSpPr>
          <p:spPr bwMode="auto">
            <a:xfrm>
              <a:off x="448" y="263"/>
              <a:ext cx="15" cy="13"/>
            </a:xfrm>
            <a:custGeom>
              <a:avLst/>
              <a:gdLst>
                <a:gd name="T0" fmla="*/ 35 w 35"/>
                <a:gd name="T1" fmla="*/ 1 h 28"/>
                <a:gd name="T2" fmla="*/ 35 w 35"/>
                <a:gd name="T3" fmla="*/ 1 h 28"/>
                <a:gd name="T4" fmla="*/ 0 w 35"/>
                <a:gd name="T5" fmla="*/ 8 h 28"/>
                <a:gd name="T6" fmla="*/ 30 w 35"/>
                <a:gd name="T7" fmla="*/ 4 h 28"/>
                <a:gd name="T8" fmla="*/ 1 w 35"/>
                <a:gd name="T9" fmla="*/ 28 h 28"/>
                <a:gd name="T10" fmla="*/ 35 w 35"/>
                <a:gd name="T11" fmla="*/ 1 h 28"/>
              </a:gdLst>
              <a:ahLst/>
              <a:cxnLst>
                <a:cxn ang="0">
                  <a:pos x="T0" y="T1"/>
                </a:cxn>
                <a:cxn ang="0">
                  <a:pos x="T2" y="T3"/>
                </a:cxn>
                <a:cxn ang="0">
                  <a:pos x="T4" y="T5"/>
                </a:cxn>
                <a:cxn ang="0">
                  <a:pos x="T6" y="T7"/>
                </a:cxn>
                <a:cxn ang="0">
                  <a:pos x="T8" y="T9"/>
                </a:cxn>
                <a:cxn ang="0">
                  <a:pos x="T10" y="T11"/>
                </a:cxn>
              </a:cxnLst>
              <a:rect l="0" t="0" r="r" b="b"/>
              <a:pathLst>
                <a:path w="35" h="28">
                  <a:moveTo>
                    <a:pt x="35" y="1"/>
                  </a:moveTo>
                  <a:lnTo>
                    <a:pt x="35" y="1"/>
                  </a:lnTo>
                  <a:cubicBezTo>
                    <a:pt x="23" y="0"/>
                    <a:pt x="7" y="4"/>
                    <a:pt x="0" y="8"/>
                  </a:cubicBezTo>
                  <a:cubicBezTo>
                    <a:pt x="11" y="6"/>
                    <a:pt x="16" y="3"/>
                    <a:pt x="30" y="4"/>
                  </a:cubicBezTo>
                  <a:cubicBezTo>
                    <a:pt x="27" y="11"/>
                    <a:pt x="13" y="23"/>
                    <a:pt x="1" y="28"/>
                  </a:cubicBezTo>
                  <a:cubicBezTo>
                    <a:pt x="20" y="22"/>
                    <a:pt x="33" y="9"/>
                    <a:pt x="35" y="1"/>
                  </a:cubicBez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661" name="Freeform 1634"/>
            <p:cNvSpPr>
              <a:spLocks/>
            </p:cNvSpPr>
            <p:nvPr userDrawn="1"/>
          </p:nvSpPr>
          <p:spPr bwMode="auto">
            <a:xfrm>
              <a:off x="420" y="269"/>
              <a:ext cx="10" cy="9"/>
            </a:xfrm>
            <a:custGeom>
              <a:avLst/>
              <a:gdLst>
                <a:gd name="T0" fmla="*/ 0 w 22"/>
                <a:gd name="T1" fmla="*/ 5 h 20"/>
                <a:gd name="T2" fmla="*/ 0 w 22"/>
                <a:gd name="T3" fmla="*/ 5 h 20"/>
                <a:gd name="T4" fmla="*/ 19 w 22"/>
                <a:gd name="T5" fmla="*/ 6 h 20"/>
                <a:gd name="T6" fmla="*/ 5 w 22"/>
                <a:gd name="T7" fmla="*/ 20 h 20"/>
                <a:gd name="T8" fmla="*/ 22 w 22"/>
                <a:gd name="T9" fmla="*/ 5 h 20"/>
                <a:gd name="T10" fmla="*/ 0 w 22"/>
                <a:gd name="T11" fmla="*/ 5 h 20"/>
              </a:gdLst>
              <a:ahLst/>
              <a:cxnLst>
                <a:cxn ang="0">
                  <a:pos x="T0" y="T1"/>
                </a:cxn>
                <a:cxn ang="0">
                  <a:pos x="T2" y="T3"/>
                </a:cxn>
                <a:cxn ang="0">
                  <a:pos x="T4" y="T5"/>
                </a:cxn>
                <a:cxn ang="0">
                  <a:pos x="T6" y="T7"/>
                </a:cxn>
                <a:cxn ang="0">
                  <a:pos x="T8" y="T9"/>
                </a:cxn>
                <a:cxn ang="0">
                  <a:pos x="T10" y="T11"/>
                </a:cxn>
              </a:cxnLst>
              <a:rect l="0" t="0" r="r" b="b"/>
              <a:pathLst>
                <a:path w="22" h="20">
                  <a:moveTo>
                    <a:pt x="0" y="5"/>
                  </a:moveTo>
                  <a:lnTo>
                    <a:pt x="0" y="5"/>
                  </a:lnTo>
                  <a:cubicBezTo>
                    <a:pt x="6" y="3"/>
                    <a:pt x="11" y="2"/>
                    <a:pt x="19" y="6"/>
                  </a:cubicBezTo>
                  <a:cubicBezTo>
                    <a:pt x="17" y="12"/>
                    <a:pt x="10" y="18"/>
                    <a:pt x="5" y="20"/>
                  </a:cubicBezTo>
                  <a:cubicBezTo>
                    <a:pt x="12" y="19"/>
                    <a:pt x="20" y="13"/>
                    <a:pt x="22" y="5"/>
                  </a:cubicBezTo>
                  <a:cubicBezTo>
                    <a:pt x="14" y="0"/>
                    <a:pt x="5" y="2"/>
                    <a:pt x="0" y="5"/>
                  </a:cubicBez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662" name="Freeform 1635"/>
            <p:cNvSpPr>
              <a:spLocks/>
            </p:cNvSpPr>
            <p:nvPr userDrawn="1"/>
          </p:nvSpPr>
          <p:spPr bwMode="auto">
            <a:xfrm>
              <a:off x="409" y="276"/>
              <a:ext cx="7" cy="3"/>
            </a:xfrm>
            <a:custGeom>
              <a:avLst/>
              <a:gdLst>
                <a:gd name="T0" fmla="*/ 15 w 15"/>
                <a:gd name="T1" fmla="*/ 0 h 6"/>
                <a:gd name="T2" fmla="*/ 15 w 15"/>
                <a:gd name="T3" fmla="*/ 0 h 6"/>
                <a:gd name="T4" fmla="*/ 1 w 15"/>
                <a:gd name="T5" fmla="*/ 4 h 6"/>
                <a:gd name="T6" fmla="*/ 0 w 15"/>
                <a:gd name="T7" fmla="*/ 6 h 6"/>
                <a:gd name="T8" fmla="*/ 15 w 15"/>
                <a:gd name="T9" fmla="*/ 0 h 6"/>
              </a:gdLst>
              <a:ahLst/>
              <a:cxnLst>
                <a:cxn ang="0">
                  <a:pos x="T0" y="T1"/>
                </a:cxn>
                <a:cxn ang="0">
                  <a:pos x="T2" y="T3"/>
                </a:cxn>
                <a:cxn ang="0">
                  <a:pos x="T4" y="T5"/>
                </a:cxn>
                <a:cxn ang="0">
                  <a:pos x="T6" y="T7"/>
                </a:cxn>
                <a:cxn ang="0">
                  <a:pos x="T8" y="T9"/>
                </a:cxn>
              </a:cxnLst>
              <a:rect l="0" t="0" r="r" b="b"/>
              <a:pathLst>
                <a:path w="15" h="6">
                  <a:moveTo>
                    <a:pt x="15" y="0"/>
                  </a:moveTo>
                  <a:lnTo>
                    <a:pt x="15" y="0"/>
                  </a:lnTo>
                  <a:cubicBezTo>
                    <a:pt x="10" y="1"/>
                    <a:pt x="5" y="2"/>
                    <a:pt x="1" y="4"/>
                  </a:cubicBezTo>
                  <a:lnTo>
                    <a:pt x="0" y="6"/>
                  </a:lnTo>
                  <a:cubicBezTo>
                    <a:pt x="4" y="4"/>
                    <a:pt x="10" y="3"/>
                    <a:pt x="15"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663" name="Freeform 1636"/>
            <p:cNvSpPr>
              <a:spLocks/>
            </p:cNvSpPr>
            <p:nvPr userDrawn="1"/>
          </p:nvSpPr>
          <p:spPr bwMode="auto">
            <a:xfrm>
              <a:off x="399" y="273"/>
              <a:ext cx="9" cy="8"/>
            </a:xfrm>
            <a:custGeom>
              <a:avLst/>
              <a:gdLst>
                <a:gd name="T0" fmla="*/ 0 w 19"/>
                <a:gd name="T1" fmla="*/ 4 h 19"/>
                <a:gd name="T2" fmla="*/ 0 w 19"/>
                <a:gd name="T3" fmla="*/ 4 h 19"/>
                <a:gd name="T4" fmla="*/ 15 w 19"/>
                <a:gd name="T5" fmla="*/ 5 h 19"/>
                <a:gd name="T6" fmla="*/ 9 w 19"/>
                <a:gd name="T7" fmla="*/ 19 h 19"/>
                <a:gd name="T8" fmla="*/ 18 w 19"/>
                <a:gd name="T9" fmla="*/ 4 h 19"/>
                <a:gd name="T10" fmla="*/ 0 w 19"/>
                <a:gd name="T11" fmla="*/ 4 h 19"/>
              </a:gdLst>
              <a:ahLst/>
              <a:cxnLst>
                <a:cxn ang="0">
                  <a:pos x="T0" y="T1"/>
                </a:cxn>
                <a:cxn ang="0">
                  <a:pos x="T2" y="T3"/>
                </a:cxn>
                <a:cxn ang="0">
                  <a:pos x="T4" y="T5"/>
                </a:cxn>
                <a:cxn ang="0">
                  <a:pos x="T6" y="T7"/>
                </a:cxn>
                <a:cxn ang="0">
                  <a:pos x="T8" y="T9"/>
                </a:cxn>
                <a:cxn ang="0">
                  <a:pos x="T10" y="T11"/>
                </a:cxn>
              </a:cxnLst>
              <a:rect l="0" t="0" r="r" b="b"/>
              <a:pathLst>
                <a:path w="19" h="19">
                  <a:moveTo>
                    <a:pt x="0" y="4"/>
                  </a:moveTo>
                  <a:lnTo>
                    <a:pt x="0" y="4"/>
                  </a:lnTo>
                  <a:cubicBezTo>
                    <a:pt x="6" y="3"/>
                    <a:pt x="12" y="3"/>
                    <a:pt x="15" y="5"/>
                  </a:cubicBezTo>
                  <a:cubicBezTo>
                    <a:pt x="15" y="10"/>
                    <a:pt x="12" y="16"/>
                    <a:pt x="9" y="19"/>
                  </a:cubicBezTo>
                  <a:cubicBezTo>
                    <a:pt x="14" y="17"/>
                    <a:pt x="19" y="9"/>
                    <a:pt x="18" y="4"/>
                  </a:cubicBezTo>
                  <a:cubicBezTo>
                    <a:pt x="14" y="2"/>
                    <a:pt x="7" y="0"/>
                    <a:pt x="0" y="4"/>
                  </a:cubicBez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664" name="Freeform 1637"/>
            <p:cNvSpPr>
              <a:spLocks/>
            </p:cNvSpPr>
            <p:nvPr userDrawn="1"/>
          </p:nvSpPr>
          <p:spPr bwMode="auto">
            <a:xfrm>
              <a:off x="399" y="253"/>
              <a:ext cx="8" cy="16"/>
            </a:xfrm>
            <a:custGeom>
              <a:avLst/>
              <a:gdLst>
                <a:gd name="T0" fmla="*/ 15 w 18"/>
                <a:gd name="T1" fmla="*/ 0 h 34"/>
                <a:gd name="T2" fmla="*/ 15 w 18"/>
                <a:gd name="T3" fmla="*/ 0 h 34"/>
                <a:gd name="T4" fmla="*/ 0 w 18"/>
                <a:gd name="T5" fmla="*/ 15 h 34"/>
                <a:gd name="T6" fmla="*/ 13 w 18"/>
                <a:gd name="T7" fmla="*/ 6 h 34"/>
                <a:gd name="T8" fmla="*/ 4 w 18"/>
                <a:gd name="T9" fmla="*/ 34 h 34"/>
                <a:gd name="T10" fmla="*/ 15 w 18"/>
                <a:gd name="T11" fmla="*/ 0 h 34"/>
              </a:gdLst>
              <a:ahLst/>
              <a:cxnLst>
                <a:cxn ang="0">
                  <a:pos x="T0" y="T1"/>
                </a:cxn>
                <a:cxn ang="0">
                  <a:pos x="T2" y="T3"/>
                </a:cxn>
                <a:cxn ang="0">
                  <a:pos x="T4" y="T5"/>
                </a:cxn>
                <a:cxn ang="0">
                  <a:pos x="T6" y="T7"/>
                </a:cxn>
                <a:cxn ang="0">
                  <a:pos x="T8" y="T9"/>
                </a:cxn>
                <a:cxn ang="0">
                  <a:pos x="T10" y="T11"/>
                </a:cxn>
              </a:cxnLst>
              <a:rect l="0" t="0" r="r" b="b"/>
              <a:pathLst>
                <a:path w="18" h="34">
                  <a:moveTo>
                    <a:pt x="15" y="0"/>
                  </a:moveTo>
                  <a:lnTo>
                    <a:pt x="15" y="0"/>
                  </a:lnTo>
                  <a:cubicBezTo>
                    <a:pt x="12" y="4"/>
                    <a:pt x="4" y="12"/>
                    <a:pt x="0" y="15"/>
                  </a:cubicBezTo>
                  <a:cubicBezTo>
                    <a:pt x="5" y="12"/>
                    <a:pt x="9" y="10"/>
                    <a:pt x="13" y="6"/>
                  </a:cubicBezTo>
                  <a:cubicBezTo>
                    <a:pt x="14" y="16"/>
                    <a:pt x="7" y="31"/>
                    <a:pt x="4" y="34"/>
                  </a:cubicBezTo>
                  <a:cubicBezTo>
                    <a:pt x="13" y="26"/>
                    <a:pt x="18" y="13"/>
                    <a:pt x="15" y="0"/>
                  </a:cubicBez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665" name="Freeform 1638"/>
            <p:cNvSpPr>
              <a:spLocks/>
            </p:cNvSpPr>
            <p:nvPr userDrawn="1"/>
          </p:nvSpPr>
          <p:spPr bwMode="auto">
            <a:xfrm>
              <a:off x="390" y="264"/>
              <a:ext cx="10" cy="9"/>
            </a:xfrm>
            <a:custGeom>
              <a:avLst/>
              <a:gdLst>
                <a:gd name="T0" fmla="*/ 21 w 21"/>
                <a:gd name="T1" fmla="*/ 0 h 21"/>
                <a:gd name="T2" fmla="*/ 21 w 21"/>
                <a:gd name="T3" fmla="*/ 0 h 21"/>
                <a:gd name="T4" fmla="*/ 0 w 21"/>
                <a:gd name="T5" fmla="*/ 18 h 21"/>
                <a:gd name="T6" fmla="*/ 0 w 21"/>
                <a:gd name="T7" fmla="*/ 20 h 21"/>
                <a:gd name="T8" fmla="*/ 2 w 21"/>
                <a:gd name="T9" fmla="*/ 21 h 21"/>
                <a:gd name="T10" fmla="*/ 21 w 21"/>
                <a:gd name="T11" fmla="*/ 0 h 21"/>
              </a:gdLst>
              <a:ahLst/>
              <a:cxnLst>
                <a:cxn ang="0">
                  <a:pos x="T0" y="T1"/>
                </a:cxn>
                <a:cxn ang="0">
                  <a:pos x="T2" y="T3"/>
                </a:cxn>
                <a:cxn ang="0">
                  <a:pos x="T4" y="T5"/>
                </a:cxn>
                <a:cxn ang="0">
                  <a:pos x="T6" y="T7"/>
                </a:cxn>
                <a:cxn ang="0">
                  <a:pos x="T8" y="T9"/>
                </a:cxn>
                <a:cxn ang="0">
                  <a:pos x="T10" y="T11"/>
                </a:cxn>
              </a:cxnLst>
              <a:rect l="0" t="0" r="r" b="b"/>
              <a:pathLst>
                <a:path w="21" h="21">
                  <a:moveTo>
                    <a:pt x="21" y="0"/>
                  </a:moveTo>
                  <a:lnTo>
                    <a:pt x="21" y="0"/>
                  </a:lnTo>
                  <a:cubicBezTo>
                    <a:pt x="12" y="5"/>
                    <a:pt x="0" y="18"/>
                    <a:pt x="0" y="18"/>
                  </a:cubicBezTo>
                  <a:lnTo>
                    <a:pt x="0" y="20"/>
                  </a:lnTo>
                  <a:lnTo>
                    <a:pt x="2" y="21"/>
                  </a:lnTo>
                  <a:cubicBezTo>
                    <a:pt x="2" y="21"/>
                    <a:pt x="17" y="7"/>
                    <a:pt x="21" y="0"/>
                  </a:cubicBez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666" name="Freeform 1639"/>
            <p:cNvSpPr>
              <a:spLocks/>
            </p:cNvSpPr>
            <p:nvPr userDrawn="1"/>
          </p:nvSpPr>
          <p:spPr bwMode="auto">
            <a:xfrm>
              <a:off x="391" y="268"/>
              <a:ext cx="4" cy="5"/>
            </a:xfrm>
            <a:custGeom>
              <a:avLst/>
              <a:gdLst>
                <a:gd name="T0" fmla="*/ 10 w 10"/>
                <a:gd name="T1" fmla="*/ 0 h 11"/>
                <a:gd name="T2" fmla="*/ 10 w 10"/>
                <a:gd name="T3" fmla="*/ 0 h 11"/>
                <a:gd name="T4" fmla="*/ 0 w 10"/>
                <a:gd name="T5" fmla="*/ 10 h 11"/>
                <a:gd name="T6" fmla="*/ 1 w 10"/>
                <a:gd name="T7" fmla="*/ 11 h 11"/>
                <a:gd name="T8" fmla="*/ 10 w 10"/>
                <a:gd name="T9" fmla="*/ 0 h 11"/>
              </a:gdLst>
              <a:ahLst/>
              <a:cxnLst>
                <a:cxn ang="0">
                  <a:pos x="T0" y="T1"/>
                </a:cxn>
                <a:cxn ang="0">
                  <a:pos x="T2" y="T3"/>
                </a:cxn>
                <a:cxn ang="0">
                  <a:pos x="T4" y="T5"/>
                </a:cxn>
                <a:cxn ang="0">
                  <a:pos x="T6" y="T7"/>
                </a:cxn>
                <a:cxn ang="0">
                  <a:pos x="T8" y="T9"/>
                </a:cxn>
              </a:cxnLst>
              <a:rect l="0" t="0" r="r" b="b"/>
              <a:pathLst>
                <a:path w="10" h="11">
                  <a:moveTo>
                    <a:pt x="10" y="0"/>
                  </a:moveTo>
                  <a:lnTo>
                    <a:pt x="10" y="0"/>
                  </a:lnTo>
                  <a:cubicBezTo>
                    <a:pt x="9" y="0"/>
                    <a:pt x="0" y="10"/>
                    <a:pt x="0" y="10"/>
                  </a:cubicBezTo>
                  <a:lnTo>
                    <a:pt x="1" y="11"/>
                  </a:lnTo>
                  <a:cubicBezTo>
                    <a:pt x="1" y="11"/>
                    <a:pt x="10" y="1"/>
                    <a:pt x="10"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667" name="Freeform 1640"/>
            <p:cNvSpPr>
              <a:spLocks/>
            </p:cNvSpPr>
            <p:nvPr userDrawn="1"/>
          </p:nvSpPr>
          <p:spPr bwMode="auto">
            <a:xfrm>
              <a:off x="394" y="278"/>
              <a:ext cx="7" cy="5"/>
            </a:xfrm>
            <a:custGeom>
              <a:avLst/>
              <a:gdLst>
                <a:gd name="T0" fmla="*/ 15 w 15"/>
                <a:gd name="T1" fmla="*/ 0 h 11"/>
                <a:gd name="T2" fmla="*/ 15 w 15"/>
                <a:gd name="T3" fmla="*/ 0 h 11"/>
                <a:gd name="T4" fmla="*/ 1 w 15"/>
                <a:gd name="T5" fmla="*/ 8 h 11"/>
                <a:gd name="T6" fmla="*/ 0 w 15"/>
                <a:gd name="T7" fmla="*/ 10 h 11"/>
                <a:gd name="T8" fmla="*/ 2 w 15"/>
                <a:gd name="T9" fmla="*/ 11 h 11"/>
                <a:gd name="T10" fmla="*/ 15 w 15"/>
                <a:gd name="T11" fmla="*/ 0 h 11"/>
              </a:gdLst>
              <a:ahLst/>
              <a:cxnLst>
                <a:cxn ang="0">
                  <a:pos x="T0" y="T1"/>
                </a:cxn>
                <a:cxn ang="0">
                  <a:pos x="T2" y="T3"/>
                </a:cxn>
                <a:cxn ang="0">
                  <a:pos x="T4" y="T5"/>
                </a:cxn>
                <a:cxn ang="0">
                  <a:pos x="T6" y="T7"/>
                </a:cxn>
                <a:cxn ang="0">
                  <a:pos x="T8" y="T9"/>
                </a:cxn>
                <a:cxn ang="0">
                  <a:pos x="T10" y="T11"/>
                </a:cxn>
              </a:cxnLst>
              <a:rect l="0" t="0" r="r" b="b"/>
              <a:pathLst>
                <a:path w="15" h="11">
                  <a:moveTo>
                    <a:pt x="15" y="0"/>
                  </a:moveTo>
                  <a:lnTo>
                    <a:pt x="15" y="0"/>
                  </a:lnTo>
                  <a:cubicBezTo>
                    <a:pt x="8" y="3"/>
                    <a:pt x="3" y="6"/>
                    <a:pt x="1" y="8"/>
                  </a:cubicBezTo>
                  <a:cubicBezTo>
                    <a:pt x="0" y="8"/>
                    <a:pt x="0" y="10"/>
                    <a:pt x="0" y="10"/>
                  </a:cubicBezTo>
                  <a:lnTo>
                    <a:pt x="2" y="11"/>
                  </a:lnTo>
                  <a:cubicBezTo>
                    <a:pt x="5" y="9"/>
                    <a:pt x="10" y="5"/>
                    <a:pt x="15" y="0"/>
                  </a:cubicBez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668" name="Freeform 1641"/>
            <p:cNvSpPr>
              <a:spLocks/>
            </p:cNvSpPr>
            <p:nvPr userDrawn="1"/>
          </p:nvSpPr>
          <p:spPr bwMode="auto">
            <a:xfrm>
              <a:off x="395" y="280"/>
              <a:ext cx="3" cy="2"/>
            </a:xfrm>
            <a:custGeom>
              <a:avLst/>
              <a:gdLst>
                <a:gd name="T0" fmla="*/ 6 w 6"/>
                <a:gd name="T1" fmla="*/ 0 h 4"/>
                <a:gd name="T2" fmla="*/ 6 w 6"/>
                <a:gd name="T3" fmla="*/ 0 h 4"/>
                <a:gd name="T4" fmla="*/ 0 w 6"/>
                <a:gd name="T5" fmla="*/ 3 h 4"/>
                <a:gd name="T6" fmla="*/ 0 w 6"/>
                <a:gd name="T7" fmla="*/ 4 h 4"/>
                <a:gd name="T8" fmla="*/ 6 w 6"/>
                <a:gd name="T9" fmla="*/ 0 h 4"/>
              </a:gdLst>
              <a:ahLst/>
              <a:cxnLst>
                <a:cxn ang="0">
                  <a:pos x="T0" y="T1"/>
                </a:cxn>
                <a:cxn ang="0">
                  <a:pos x="T2" y="T3"/>
                </a:cxn>
                <a:cxn ang="0">
                  <a:pos x="T4" y="T5"/>
                </a:cxn>
                <a:cxn ang="0">
                  <a:pos x="T6" y="T7"/>
                </a:cxn>
                <a:cxn ang="0">
                  <a:pos x="T8" y="T9"/>
                </a:cxn>
              </a:cxnLst>
              <a:rect l="0" t="0" r="r" b="b"/>
              <a:pathLst>
                <a:path w="6" h="4">
                  <a:moveTo>
                    <a:pt x="6" y="0"/>
                  </a:moveTo>
                  <a:lnTo>
                    <a:pt x="6" y="0"/>
                  </a:lnTo>
                  <a:cubicBezTo>
                    <a:pt x="4" y="0"/>
                    <a:pt x="0" y="3"/>
                    <a:pt x="0" y="3"/>
                  </a:cubicBezTo>
                  <a:lnTo>
                    <a:pt x="0" y="4"/>
                  </a:lnTo>
                  <a:cubicBezTo>
                    <a:pt x="0" y="4"/>
                    <a:pt x="5" y="1"/>
                    <a:pt x="6"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669" name="Freeform 1642"/>
            <p:cNvSpPr>
              <a:spLocks/>
            </p:cNvSpPr>
            <p:nvPr userDrawn="1"/>
          </p:nvSpPr>
          <p:spPr bwMode="auto">
            <a:xfrm>
              <a:off x="414" y="314"/>
              <a:ext cx="25" cy="28"/>
            </a:xfrm>
            <a:custGeom>
              <a:avLst/>
              <a:gdLst>
                <a:gd name="T0" fmla="*/ 2 w 55"/>
                <a:gd name="T1" fmla="*/ 0 h 63"/>
                <a:gd name="T2" fmla="*/ 2 w 55"/>
                <a:gd name="T3" fmla="*/ 0 h 63"/>
                <a:gd name="T4" fmla="*/ 2 w 55"/>
                <a:gd name="T5" fmla="*/ 5 h 63"/>
                <a:gd name="T6" fmla="*/ 32 w 55"/>
                <a:gd name="T7" fmla="*/ 40 h 63"/>
                <a:gd name="T8" fmla="*/ 1 w 55"/>
                <a:gd name="T9" fmla="*/ 11 h 63"/>
                <a:gd name="T10" fmla="*/ 0 w 55"/>
                <a:gd name="T11" fmla="*/ 17 h 63"/>
                <a:gd name="T12" fmla="*/ 32 w 55"/>
                <a:gd name="T13" fmla="*/ 56 h 63"/>
                <a:gd name="T14" fmla="*/ 52 w 55"/>
                <a:gd name="T15" fmla="*/ 58 h 63"/>
                <a:gd name="T16" fmla="*/ 49 w 55"/>
                <a:gd name="T17" fmla="*/ 40 h 63"/>
                <a:gd name="T18" fmla="*/ 2 w 55"/>
                <a:gd name="T19" fmla="*/ 0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5" h="63">
                  <a:moveTo>
                    <a:pt x="2" y="0"/>
                  </a:moveTo>
                  <a:lnTo>
                    <a:pt x="2" y="0"/>
                  </a:lnTo>
                  <a:cubicBezTo>
                    <a:pt x="2" y="2"/>
                    <a:pt x="2" y="4"/>
                    <a:pt x="2" y="5"/>
                  </a:cubicBezTo>
                  <a:cubicBezTo>
                    <a:pt x="5" y="9"/>
                    <a:pt x="25" y="30"/>
                    <a:pt x="32" y="40"/>
                  </a:cubicBezTo>
                  <a:cubicBezTo>
                    <a:pt x="24" y="33"/>
                    <a:pt x="7" y="17"/>
                    <a:pt x="1" y="11"/>
                  </a:cubicBezTo>
                  <a:cubicBezTo>
                    <a:pt x="1" y="11"/>
                    <a:pt x="0" y="14"/>
                    <a:pt x="0" y="17"/>
                  </a:cubicBezTo>
                  <a:cubicBezTo>
                    <a:pt x="0" y="17"/>
                    <a:pt x="28" y="50"/>
                    <a:pt x="32" y="56"/>
                  </a:cubicBezTo>
                  <a:cubicBezTo>
                    <a:pt x="38" y="63"/>
                    <a:pt x="46" y="58"/>
                    <a:pt x="52" y="58"/>
                  </a:cubicBezTo>
                  <a:cubicBezTo>
                    <a:pt x="53" y="52"/>
                    <a:pt x="55" y="47"/>
                    <a:pt x="49" y="40"/>
                  </a:cubicBezTo>
                  <a:cubicBezTo>
                    <a:pt x="46" y="37"/>
                    <a:pt x="7" y="4"/>
                    <a:pt x="2"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670" name="Freeform 1643"/>
            <p:cNvSpPr>
              <a:spLocks/>
            </p:cNvSpPr>
            <p:nvPr userDrawn="1"/>
          </p:nvSpPr>
          <p:spPr bwMode="auto">
            <a:xfrm>
              <a:off x="415" y="310"/>
              <a:ext cx="34" cy="22"/>
            </a:xfrm>
            <a:custGeom>
              <a:avLst/>
              <a:gdLst>
                <a:gd name="T0" fmla="*/ 76 w 76"/>
                <a:gd name="T1" fmla="*/ 39 h 47"/>
                <a:gd name="T2" fmla="*/ 76 w 76"/>
                <a:gd name="T3" fmla="*/ 39 h 47"/>
                <a:gd name="T4" fmla="*/ 57 w 76"/>
                <a:gd name="T5" fmla="*/ 15 h 47"/>
                <a:gd name="T6" fmla="*/ 19 w 76"/>
                <a:gd name="T7" fmla="*/ 0 h 47"/>
                <a:gd name="T8" fmla="*/ 14 w 76"/>
                <a:gd name="T9" fmla="*/ 1 h 47"/>
                <a:gd name="T10" fmla="*/ 48 w 76"/>
                <a:gd name="T11" fmla="*/ 23 h 47"/>
                <a:gd name="T12" fmla="*/ 8 w 76"/>
                <a:gd name="T13" fmla="*/ 3 h 47"/>
                <a:gd name="T14" fmla="*/ 0 w 76"/>
                <a:gd name="T15" fmla="*/ 2 h 47"/>
                <a:gd name="T16" fmla="*/ 51 w 76"/>
                <a:gd name="T17" fmla="*/ 39 h 47"/>
                <a:gd name="T18" fmla="*/ 76 w 76"/>
                <a:gd name="T19" fmla="*/ 39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6" h="47">
                  <a:moveTo>
                    <a:pt x="76" y="39"/>
                  </a:moveTo>
                  <a:lnTo>
                    <a:pt x="76" y="39"/>
                  </a:lnTo>
                  <a:cubicBezTo>
                    <a:pt x="74" y="33"/>
                    <a:pt x="74" y="22"/>
                    <a:pt x="57" y="15"/>
                  </a:cubicBezTo>
                  <a:cubicBezTo>
                    <a:pt x="51" y="13"/>
                    <a:pt x="24" y="1"/>
                    <a:pt x="19" y="0"/>
                  </a:cubicBezTo>
                  <a:cubicBezTo>
                    <a:pt x="17" y="0"/>
                    <a:pt x="14" y="1"/>
                    <a:pt x="14" y="1"/>
                  </a:cubicBezTo>
                  <a:cubicBezTo>
                    <a:pt x="18" y="3"/>
                    <a:pt x="37" y="15"/>
                    <a:pt x="48" y="23"/>
                  </a:cubicBezTo>
                  <a:cubicBezTo>
                    <a:pt x="34" y="19"/>
                    <a:pt x="10" y="4"/>
                    <a:pt x="8" y="3"/>
                  </a:cubicBezTo>
                  <a:cubicBezTo>
                    <a:pt x="7" y="3"/>
                    <a:pt x="4" y="4"/>
                    <a:pt x="0" y="2"/>
                  </a:cubicBezTo>
                  <a:cubicBezTo>
                    <a:pt x="7" y="7"/>
                    <a:pt x="41" y="34"/>
                    <a:pt x="51" y="39"/>
                  </a:cubicBezTo>
                  <a:cubicBezTo>
                    <a:pt x="66" y="47"/>
                    <a:pt x="70" y="41"/>
                    <a:pt x="76" y="39"/>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671" name="Freeform 1644"/>
            <p:cNvSpPr>
              <a:spLocks/>
            </p:cNvSpPr>
            <p:nvPr userDrawn="1"/>
          </p:nvSpPr>
          <p:spPr bwMode="auto">
            <a:xfrm>
              <a:off x="422" y="302"/>
              <a:ext cx="35" cy="15"/>
            </a:xfrm>
            <a:custGeom>
              <a:avLst/>
              <a:gdLst>
                <a:gd name="T0" fmla="*/ 0 w 78"/>
                <a:gd name="T1" fmla="*/ 0 h 33"/>
                <a:gd name="T2" fmla="*/ 0 w 78"/>
                <a:gd name="T3" fmla="*/ 0 h 33"/>
                <a:gd name="T4" fmla="*/ 3 w 78"/>
                <a:gd name="T5" fmla="*/ 6 h 33"/>
                <a:gd name="T6" fmla="*/ 43 w 78"/>
                <a:gd name="T7" fmla="*/ 17 h 33"/>
                <a:gd name="T8" fmla="*/ 4 w 78"/>
                <a:gd name="T9" fmla="*/ 11 h 33"/>
                <a:gd name="T10" fmla="*/ 5 w 78"/>
                <a:gd name="T11" fmla="*/ 15 h 33"/>
                <a:gd name="T12" fmla="*/ 46 w 78"/>
                <a:gd name="T13" fmla="*/ 29 h 33"/>
                <a:gd name="T14" fmla="*/ 78 w 78"/>
                <a:gd name="T15" fmla="*/ 25 h 33"/>
                <a:gd name="T16" fmla="*/ 54 w 78"/>
                <a:gd name="T17" fmla="*/ 8 h 33"/>
                <a:gd name="T18" fmla="*/ 0 w 78"/>
                <a:gd name="T19"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8" h="33">
                  <a:moveTo>
                    <a:pt x="0" y="0"/>
                  </a:moveTo>
                  <a:lnTo>
                    <a:pt x="0" y="0"/>
                  </a:lnTo>
                  <a:cubicBezTo>
                    <a:pt x="1" y="2"/>
                    <a:pt x="2" y="4"/>
                    <a:pt x="3" y="6"/>
                  </a:cubicBezTo>
                  <a:cubicBezTo>
                    <a:pt x="5" y="7"/>
                    <a:pt x="30" y="12"/>
                    <a:pt x="43" y="17"/>
                  </a:cubicBezTo>
                  <a:cubicBezTo>
                    <a:pt x="30" y="17"/>
                    <a:pt x="4" y="11"/>
                    <a:pt x="4" y="11"/>
                  </a:cubicBezTo>
                  <a:cubicBezTo>
                    <a:pt x="4" y="12"/>
                    <a:pt x="5" y="14"/>
                    <a:pt x="5" y="15"/>
                  </a:cubicBezTo>
                  <a:cubicBezTo>
                    <a:pt x="14" y="20"/>
                    <a:pt x="40" y="27"/>
                    <a:pt x="46" y="29"/>
                  </a:cubicBezTo>
                  <a:cubicBezTo>
                    <a:pt x="55" y="33"/>
                    <a:pt x="73" y="31"/>
                    <a:pt x="78" y="25"/>
                  </a:cubicBezTo>
                  <a:cubicBezTo>
                    <a:pt x="74" y="15"/>
                    <a:pt x="63" y="9"/>
                    <a:pt x="54" y="8"/>
                  </a:cubicBezTo>
                  <a:cubicBezTo>
                    <a:pt x="42" y="6"/>
                    <a:pt x="13" y="2"/>
                    <a:pt x="0"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672" name="Freeform 1645"/>
            <p:cNvSpPr>
              <a:spLocks/>
            </p:cNvSpPr>
            <p:nvPr userDrawn="1"/>
          </p:nvSpPr>
          <p:spPr bwMode="auto">
            <a:xfrm>
              <a:off x="444" y="294"/>
              <a:ext cx="16" cy="10"/>
            </a:xfrm>
            <a:custGeom>
              <a:avLst/>
              <a:gdLst>
                <a:gd name="T0" fmla="*/ 7 w 36"/>
                <a:gd name="T1" fmla="*/ 0 h 22"/>
                <a:gd name="T2" fmla="*/ 7 w 36"/>
                <a:gd name="T3" fmla="*/ 0 h 22"/>
                <a:gd name="T4" fmla="*/ 31 w 36"/>
                <a:gd name="T5" fmla="*/ 10 h 22"/>
                <a:gd name="T6" fmla="*/ 0 w 36"/>
                <a:gd name="T7" fmla="*/ 20 h 22"/>
                <a:gd name="T8" fmla="*/ 36 w 36"/>
                <a:gd name="T9" fmla="*/ 10 h 22"/>
                <a:gd name="T10" fmla="*/ 7 w 36"/>
                <a:gd name="T11" fmla="*/ 0 h 22"/>
              </a:gdLst>
              <a:ahLst/>
              <a:cxnLst>
                <a:cxn ang="0">
                  <a:pos x="T0" y="T1"/>
                </a:cxn>
                <a:cxn ang="0">
                  <a:pos x="T2" y="T3"/>
                </a:cxn>
                <a:cxn ang="0">
                  <a:pos x="T4" y="T5"/>
                </a:cxn>
                <a:cxn ang="0">
                  <a:pos x="T6" y="T7"/>
                </a:cxn>
                <a:cxn ang="0">
                  <a:pos x="T8" y="T9"/>
                </a:cxn>
                <a:cxn ang="0">
                  <a:pos x="T10" y="T11"/>
                </a:cxn>
              </a:cxnLst>
              <a:rect l="0" t="0" r="r" b="b"/>
              <a:pathLst>
                <a:path w="36" h="22">
                  <a:moveTo>
                    <a:pt x="7" y="0"/>
                  </a:moveTo>
                  <a:lnTo>
                    <a:pt x="7" y="0"/>
                  </a:lnTo>
                  <a:cubicBezTo>
                    <a:pt x="15" y="1"/>
                    <a:pt x="27" y="5"/>
                    <a:pt x="31" y="10"/>
                  </a:cubicBezTo>
                  <a:cubicBezTo>
                    <a:pt x="28" y="17"/>
                    <a:pt x="10" y="20"/>
                    <a:pt x="0" y="20"/>
                  </a:cubicBezTo>
                  <a:cubicBezTo>
                    <a:pt x="17" y="22"/>
                    <a:pt x="31" y="18"/>
                    <a:pt x="36" y="10"/>
                  </a:cubicBezTo>
                  <a:cubicBezTo>
                    <a:pt x="29" y="3"/>
                    <a:pt x="15" y="0"/>
                    <a:pt x="7" y="0"/>
                  </a:cubicBez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673" name="Freeform 1646"/>
            <p:cNvSpPr>
              <a:spLocks/>
            </p:cNvSpPr>
            <p:nvPr userDrawn="1"/>
          </p:nvSpPr>
          <p:spPr bwMode="auto">
            <a:xfrm>
              <a:off x="447" y="279"/>
              <a:ext cx="15" cy="11"/>
            </a:xfrm>
            <a:custGeom>
              <a:avLst/>
              <a:gdLst>
                <a:gd name="T0" fmla="*/ 0 w 35"/>
                <a:gd name="T1" fmla="*/ 3 h 23"/>
                <a:gd name="T2" fmla="*/ 0 w 35"/>
                <a:gd name="T3" fmla="*/ 3 h 23"/>
                <a:gd name="T4" fmla="*/ 30 w 35"/>
                <a:gd name="T5" fmla="*/ 6 h 23"/>
                <a:gd name="T6" fmla="*/ 1 w 35"/>
                <a:gd name="T7" fmla="*/ 23 h 23"/>
                <a:gd name="T8" fmla="*/ 35 w 35"/>
                <a:gd name="T9" fmla="*/ 4 h 23"/>
                <a:gd name="T10" fmla="*/ 0 w 35"/>
                <a:gd name="T11" fmla="*/ 3 h 23"/>
              </a:gdLst>
              <a:ahLst/>
              <a:cxnLst>
                <a:cxn ang="0">
                  <a:pos x="T0" y="T1"/>
                </a:cxn>
                <a:cxn ang="0">
                  <a:pos x="T2" y="T3"/>
                </a:cxn>
                <a:cxn ang="0">
                  <a:pos x="T4" y="T5"/>
                </a:cxn>
                <a:cxn ang="0">
                  <a:pos x="T6" y="T7"/>
                </a:cxn>
                <a:cxn ang="0">
                  <a:pos x="T8" y="T9"/>
                </a:cxn>
                <a:cxn ang="0">
                  <a:pos x="T10" y="T11"/>
                </a:cxn>
              </a:cxnLst>
              <a:rect l="0" t="0" r="r" b="b"/>
              <a:pathLst>
                <a:path w="35" h="23">
                  <a:moveTo>
                    <a:pt x="0" y="3"/>
                  </a:moveTo>
                  <a:lnTo>
                    <a:pt x="0" y="3"/>
                  </a:lnTo>
                  <a:cubicBezTo>
                    <a:pt x="9" y="2"/>
                    <a:pt x="21" y="2"/>
                    <a:pt x="30" y="6"/>
                  </a:cubicBezTo>
                  <a:cubicBezTo>
                    <a:pt x="27" y="11"/>
                    <a:pt x="15" y="20"/>
                    <a:pt x="1" y="23"/>
                  </a:cubicBezTo>
                  <a:cubicBezTo>
                    <a:pt x="12" y="22"/>
                    <a:pt x="32" y="14"/>
                    <a:pt x="35" y="4"/>
                  </a:cubicBezTo>
                  <a:cubicBezTo>
                    <a:pt x="26" y="0"/>
                    <a:pt x="6" y="0"/>
                    <a:pt x="0" y="3"/>
                  </a:cubicBez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674" name="Freeform 1647"/>
            <p:cNvSpPr>
              <a:spLocks/>
            </p:cNvSpPr>
            <p:nvPr userDrawn="1"/>
          </p:nvSpPr>
          <p:spPr bwMode="auto">
            <a:xfrm>
              <a:off x="420" y="281"/>
              <a:ext cx="9" cy="9"/>
            </a:xfrm>
            <a:custGeom>
              <a:avLst/>
              <a:gdLst>
                <a:gd name="T0" fmla="*/ 0 w 20"/>
                <a:gd name="T1" fmla="*/ 3 h 19"/>
                <a:gd name="T2" fmla="*/ 0 w 20"/>
                <a:gd name="T3" fmla="*/ 3 h 19"/>
                <a:gd name="T4" fmla="*/ 17 w 20"/>
                <a:gd name="T5" fmla="*/ 9 h 19"/>
                <a:gd name="T6" fmla="*/ 4 w 20"/>
                <a:gd name="T7" fmla="*/ 19 h 19"/>
                <a:gd name="T8" fmla="*/ 20 w 20"/>
                <a:gd name="T9" fmla="*/ 8 h 19"/>
                <a:gd name="T10" fmla="*/ 0 w 20"/>
                <a:gd name="T11" fmla="*/ 3 h 19"/>
              </a:gdLst>
              <a:ahLst/>
              <a:cxnLst>
                <a:cxn ang="0">
                  <a:pos x="T0" y="T1"/>
                </a:cxn>
                <a:cxn ang="0">
                  <a:pos x="T2" y="T3"/>
                </a:cxn>
                <a:cxn ang="0">
                  <a:pos x="T4" y="T5"/>
                </a:cxn>
                <a:cxn ang="0">
                  <a:pos x="T6" y="T7"/>
                </a:cxn>
                <a:cxn ang="0">
                  <a:pos x="T8" y="T9"/>
                </a:cxn>
                <a:cxn ang="0">
                  <a:pos x="T10" y="T11"/>
                </a:cxn>
              </a:cxnLst>
              <a:rect l="0" t="0" r="r" b="b"/>
              <a:pathLst>
                <a:path w="20" h="19">
                  <a:moveTo>
                    <a:pt x="0" y="3"/>
                  </a:moveTo>
                  <a:lnTo>
                    <a:pt x="0" y="3"/>
                  </a:lnTo>
                  <a:cubicBezTo>
                    <a:pt x="9" y="2"/>
                    <a:pt x="15" y="5"/>
                    <a:pt x="17" y="9"/>
                  </a:cubicBezTo>
                  <a:cubicBezTo>
                    <a:pt x="15" y="14"/>
                    <a:pt x="9" y="18"/>
                    <a:pt x="4" y="19"/>
                  </a:cubicBezTo>
                  <a:cubicBezTo>
                    <a:pt x="11" y="19"/>
                    <a:pt x="18" y="14"/>
                    <a:pt x="20" y="8"/>
                  </a:cubicBezTo>
                  <a:cubicBezTo>
                    <a:pt x="17" y="3"/>
                    <a:pt x="7" y="0"/>
                    <a:pt x="0" y="3"/>
                  </a:cubicBez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675" name="Freeform 1648"/>
            <p:cNvSpPr>
              <a:spLocks/>
            </p:cNvSpPr>
            <p:nvPr userDrawn="1"/>
          </p:nvSpPr>
          <p:spPr bwMode="auto">
            <a:xfrm>
              <a:off x="401" y="284"/>
              <a:ext cx="7" cy="9"/>
            </a:xfrm>
            <a:custGeom>
              <a:avLst/>
              <a:gdLst>
                <a:gd name="T0" fmla="*/ 0 w 15"/>
                <a:gd name="T1" fmla="*/ 2 h 19"/>
                <a:gd name="T2" fmla="*/ 0 w 15"/>
                <a:gd name="T3" fmla="*/ 2 h 19"/>
                <a:gd name="T4" fmla="*/ 12 w 15"/>
                <a:gd name="T5" fmla="*/ 8 h 19"/>
                <a:gd name="T6" fmla="*/ 4 w 15"/>
                <a:gd name="T7" fmla="*/ 19 h 19"/>
                <a:gd name="T8" fmla="*/ 15 w 15"/>
                <a:gd name="T9" fmla="*/ 8 h 19"/>
                <a:gd name="T10" fmla="*/ 0 w 15"/>
                <a:gd name="T11" fmla="*/ 2 h 19"/>
              </a:gdLst>
              <a:ahLst/>
              <a:cxnLst>
                <a:cxn ang="0">
                  <a:pos x="T0" y="T1"/>
                </a:cxn>
                <a:cxn ang="0">
                  <a:pos x="T2" y="T3"/>
                </a:cxn>
                <a:cxn ang="0">
                  <a:pos x="T4" y="T5"/>
                </a:cxn>
                <a:cxn ang="0">
                  <a:pos x="T6" y="T7"/>
                </a:cxn>
                <a:cxn ang="0">
                  <a:pos x="T8" y="T9"/>
                </a:cxn>
                <a:cxn ang="0">
                  <a:pos x="T10" y="T11"/>
                </a:cxn>
              </a:cxnLst>
              <a:rect l="0" t="0" r="r" b="b"/>
              <a:pathLst>
                <a:path w="15" h="19">
                  <a:moveTo>
                    <a:pt x="0" y="2"/>
                  </a:moveTo>
                  <a:lnTo>
                    <a:pt x="0" y="2"/>
                  </a:lnTo>
                  <a:cubicBezTo>
                    <a:pt x="5" y="2"/>
                    <a:pt x="9" y="5"/>
                    <a:pt x="12" y="8"/>
                  </a:cubicBezTo>
                  <a:cubicBezTo>
                    <a:pt x="11" y="12"/>
                    <a:pt x="9" y="17"/>
                    <a:pt x="4" y="19"/>
                  </a:cubicBezTo>
                  <a:cubicBezTo>
                    <a:pt x="10" y="18"/>
                    <a:pt x="13" y="13"/>
                    <a:pt x="15" y="8"/>
                  </a:cubicBezTo>
                  <a:cubicBezTo>
                    <a:pt x="12" y="5"/>
                    <a:pt x="7" y="0"/>
                    <a:pt x="0" y="2"/>
                  </a:cubicBez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676" name="Freeform 1649"/>
            <p:cNvSpPr>
              <a:spLocks/>
            </p:cNvSpPr>
            <p:nvPr userDrawn="1"/>
          </p:nvSpPr>
          <p:spPr bwMode="auto">
            <a:xfrm>
              <a:off x="423" y="305"/>
              <a:ext cx="10" cy="3"/>
            </a:xfrm>
            <a:custGeom>
              <a:avLst/>
              <a:gdLst>
                <a:gd name="T0" fmla="*/ 21 w 21"/>
                <a:gd name="T1" fmla="*/ 6 h 6"/>
                <a:gd name="T2" fmla="*/ 21 w 21"/>
                <a:gd name="T3" fmla="*/ 6 h 6"/>
                <a:gd name="T4" fmla="*/ 0 w 21"/>
                <a:gd name="T5" fmla="*/ 0 h 6"/>
                <a:gd name="T6" fmla="*/ 0 w 21"/>
                <a:gd name="T7" fmla="*/ 2 h 6"/>
                <a:gd name="T8" fmla="*/ 21 w 21"/>
                <a:gd name="T9" fmla="*/ 6 h 6"/>
              </a:gdLst>
              <a:ahLst/>
              <a:cxnLst>
                <a:cxn ang="0">
                  <a:pos x="T0" y="T1"/>
                </a:cxn>
                <a:cxn ang="0">
                  <a:pos x="T2" y="T3"/>
                </a:cxn>
                <a:cxn ang="0">
                  <a:pos x="T4" y="T5"/>
                </a:cxn>
                <a:cxn ang="0">
                  <a:pos x="T6" y="T7"/>
                </a:cxn>
                <a:cxn ang="0">
                  <a:pos x="T8" y="T9"/>
                </a:cxn>
              </a:cxnLst>
              <a:rect l="0" t="0" r="r" b="b"/>
              <a:pathLst>
                <a:path w="21" h="6">
                  <a:moveTo>
                    <a:pt x="21" y="6"/>
                  </a:moveTo>
                  <a:lnTo>
                    <a:pt x="21" y="6"/>
                  </a:lnTo>
                  <a:cubicBezTo>
                    <a:pt x="11" y="3"/>
                    <a:pt x="5" y="1"/>
                    <a:pt x="0" y="0"/>
                  </a:cubicBezTo>
                  <a:lnTo>
                    <a:pt x="0" y="2"/>
                  </a:lnTo>
                  <a:cubicBezTo>
                    <a:pt x="6" y="4"/>
                    <a:pt x="12" y="4"/>
                    <a:pt x="21" y="6"/>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677" name="Freeform 1650"/>
            <p:cNvSpPr>
              <a:spLocks/>
            </p:cNvSpPr>
            <p:nvPr userDrawn="1"/>
          </p:nvSpPr>
          <p:spPr bwMode="auto">
            <a:xfrm>
              <a:off x="442" y="307"/>
              <a:ext cx="13" cy="9"/>
            </a:xfrm>
            <a:custGeom>
              <a:avLst/>
              <a:gdLst>
                <a:gd name="T0" fmla="*/ 6 w 29"/>
                <a:gd name="T1" fmla="*/ 0 h 21"/>
                <a:gd name="T2" fmla="*/ 6 w 29"/>
                <a:gd name="T3" fmla="*/ 0 h 21"/>
                <a:gd name="T4" fmla="*/ 25 w 29"/>
                <a:gd name="T5" fmla="*/ 13 h 21"/>
                <a:gd name="T6" fmla="*/ 0 w 29"/>
                <a:gd name="T7" fmla="*/ 17 h 21"/>
                <a:gd name="T8" fmla="*/ 29 w 29"/>
                <a:gd name="T9" fmla="*/ 14 h 21"/>
                <a:gd name="T10" fmla="*/ 6 w 29"/>
                <a:gd name="T11" fmla="*/ 0 h 21"/>
              </a:gdLst>
              <a:ahLst/>
              <a:cxnLst>
                <a:cxn ang="0">
                  <a:pos x="T0" y="T1"/>
                </a:cxn>
                <a:cxn ang="0">
                  <a:pos x="T2" y="T3"/>
                </a:cxn>
                <a:cxn ang="0">
                  <a:pos x="T4" y="T5"/>
                </a:cxn>
                <a:cxn ang="0">
                  <a:pos x="T6" y="T7"/>
                </a:cxn>
                <a:cxn ang="0">
                  <a:pos x="T8" y="T9"/>
                </a:cxn>
                <a:cxn ang="0">
                  <a:pos x="T10" y="T11"/>
                </a:cxn>
              </a:cxnLst>
              <a:rect l="0" t="0" r="r" b="b"/>
              <a:pathLst>
                <a:path w="29" h="21">
                  <a:moveTo>
                    <a:pt x="6" y="0"/>
                  </a:moveTo>
                  <a:lnTo>
                    <a:pt x="6" y="0"/>
                  </a:lnTo>
                  <a:cubicBezTo>
                    <a:pt x="14" y="1"/>
                    <a:pt x="21" y="7"/>
                    <a:pt x="25" y="13"/>
                  </a:cubicBezTo>
                  <a:cubicBezTo>
                    <a:pt x="17" y="20"/>
                    <a:pt x="6" y="18"/>
                    <a:pt x="0" y="17"/>
                  </a:cubicBezTo>
                  <a:cubicBezTo>
                    <a:pt x="8" y="20"/>
                    <a:pt x="20" y="21"/>
                    <a:pt x="29" y="14"/>
                  </a:cubicBezTo>
                  <a:cubicBezTo>
                    <a:pt x="24" y="5"/>
                    <a:pt x="14" y="0"/>
                    <a:pt x="6" y="0"/>
                  </a:cubicBez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678" name="Freeform 1651"/>
            <p:cNvSpPr>
              <a:spLocks/>
            </p:cNvSpPr>
            <p:nvPr userDrawn="1"/>
          </p:nvSpPr>
          <p:spPr bwMode="auto">
            <a:xfrm>
              <a:off x="366" y="428"/>
              <a:ext cx="10" cy="14"/>
            </a:xfrm>
            <a:custGeom>
              <a:avLst/>
              <a:gdLst>
                <a:gd name="T0" fmla="*/ 12 w 24"/>
                <a:gd name="T1" fmla="*/ 2 h 31"/>
                <a:gd name="T2" fmla="*/ 12 w 24"/>
                <a:gd name="T3" fmla="*/ 2 h 31"/>
                <a:gd name="T4" fmla="*/ 0 w 24"/>
                <a:gd name="T5" fmla="*/ 31 h 31"/>
                <a:gd name="T6" fmla="*/ 14 w 24"/>
                <a:gd name="T7" fmla="*/ 3 h 31"/>
                <a:gd name="T8" fmla="*/ 24 w 24"/>
                <a:gd name="T9" fmla="*/ 8 h 31"/>
                <a:gd name="T10" fmla="*/ 12 w 24"/>
                <a:gd name="T11" fmla="*/ 2 h 31"/>
              </a:gdLst>
              <a:ahLst/>
              <a:cxnLst>
                <a:cxn ang="0">
                  <a:pos x="T0" y="T1"/>
                </a:cxn>
                <a:cxn ang="0">
                  <a:pos x="T2" y="T3"/>
                </a:cxn>
                <a:cxn ang="0">
                  <a:pos x="T4" y="T5"/>
                </a:cxn>
                <a:cxn ang="0">
                  <a:pos x="T6" y="T7"/>
                </a:cxn>
                <a:cxn ang="0">
                  <a:pos x="T8" y="T9"/>
                </a:cxn>
                <a:cxn ang="0">
                  <a:pos x="T10" y="T11"/>
                </a:cxn>
              </a:cxnLst>
              <a:rect l="0" t="0" r="r" b="b"/>
              <a:pathLst>
                <a:path w="24" h="31">
                  <a:moveTo>
                    <a:pt x="12" y="2"/>
                  </a:moveTo>
                  <a:lnTo>
                    <a:pt x="12" y="2"/>
                  </a:lnTo>
                  <a:cubicBezTo>
                    <a:pt x="13" y="8"/>
                    <a:pt x="13" y="26"/>
                    <a:pt x="0" y="31"/>
                  </a:cubicBezTo>
                  <a:cubicBezTo>
                    <a:pt x="13" y="28"/>
                    <a:pt x="16" y="13"/>
                    <a:pt x="14" y="3"/>
                  </a:cubicBezTo>
                  <a:cubicBezTo>
                    <a:pt x="16" y="3"/>
                    <a:pt x="20" y="5"/>
                    <a:pt x="24" y="8"/>
                  </a:cubicBezTo>
                  <a:cubicBezTo>
                    <a:pt x="22" y="3"/>
                    <a:pt x="18" y="0"/>
                    <a:pt x="12" y="2"/>
                  </a:cubicBez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679" name="Freeform 1652"/>
            <p:cNvSpPr>
              <a:spLocks/>
            </p:cNvSpPr>
            <p:nvPr userDrawn="1"/>
          </p:nvSpPr>
          <p:spPr bwMode="auto">
            <a:xfrm>
              <a:off x="373" y="424"/>
              <a:ext cx="8" cy="9"/>
            </a:xfrm>
            <a:custGeom>
              <a:avLst/>
              <a:gdLst>
                <a:gd name="T0" fmla="*/ 0 w 18"/>
                <a:gd name="T1" fmla="*/ 0 h 21"/>
                <a:gd name="T2" fmla="*/ 0 w 18"/>
                <a:gd name="T3" fmla="*/ 0 h 21"/>
                <a:gd name="T4" fmla="*/ 14 w 18"/>
                <a:gd name="T5" fmla="*/ 21 h 21"/>
                <a:gd name="T6" fmla="*/ 0 w 18"/>
                <a:gd name="T7" fmla="*/ 0 h 21"/>
              </a:gdLst>
              <a:ahLst/>
              <a:cxnLst>
                <a:cxn ang="0">
                  <a:pos x="T0" y="T1"/>
                </a:cxn>
                <a:cxn ang="0">
                  <a:pos x="T2" y="T3"/>
                </a:cxn>
                <a:cxn ang="0">
                  <a:pos x="T4" y="T5"/>
                </a:cxn>
                <a:cxn ang="0">
                  <a:pos x="T6" y="T7"/>
                </a:cxn>
              </a:cxnLst>
              <a:rect l="0" t="0" r="r" b="b"/>
              <a:pathLst>
                <a:path w="18" h="21">
                  <a:moveTo>
                    <a:pt x="0" y="0"/>
                  </a:moveTo>
                  <a:lnTo>
                    <a:pt x="0" y="0"/>
                  </a:lnTo>
                  <a:cubicBezTo>
                    <a:pt x="14" y="4"/>
                    <a:pt x="14" y="15"/>
                    <a:pt x="14" y="21"/>
                  </a:cubicBezTo>
                  <a:cubicBezTo>
                    <a:pt x="18" y="9"/>
                    <a:pt x="11" y="2"/>
                    <a:pt x="0" y="0"/>
                  </a:cubicBez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680" name="Freeform 1653"/>
            <p:cNvSpPr>
              <a:spLocks/>
            </p:cNvSpPr>
            <p:nvPr userDrawn="1"/>
          </p:nvSpPr>
          <p:spPr bwMode="auto">
            <a:xfrm>
              <a:off x="370" y="418"/>
              <a:ext cx="4" cy="1"/>
            </a:xfrm>
            <a:custGeom>
              <a:avLst/>
              <a:gdLst>
                <a:gd name="T0" fmla="*/ 5 w 10"/>
                <a:gd name="T1" fmla="*/ 0 h 2"/>
                <a:gd name="T2" fmla="*/ 5 w 10"/>
                <a:gd name="T3" fmla="*/ 0 h 2"/>
                <a:gd name="T4" fmla="*/ 6 w 10"/>
                <a:gd name="T5" fmla="*/ 2 h 2"/>
                <a:gd name="T6" fmla="*/ 10 w 10"/>
                <a:gd name="T7" fmla="*/ 1 h 2"/>
                <a:gd name="T8" fmla="*/ 5 w 10"/>
                <a:gd name="T9" fmla="*/ 0 h 2"/>
              </a:gdLst>
              <a:ahLst/>
              <a:cxnLst>
                <a:cxn ang="0">
                  <a:pos x="T0" y="T1"/>
                </a:cxn>
                <a:cxn ang="0">
                  <a:pos x="T2" y="T3"/>
                </a:cxn>
                <a:cxn ang="0">
                  <a:pos x="T4" y="T5"/>
                </a:cxn>
                <a:cxn ang="0">
                  <a:pos x="T6" y="T7"/>
                </a:cxn>
                <a:cxn ang="0">
                  <a:pos x="T8" y="T9"/>
                </a:cxn>
              </a:cxnLst>
              <a:rect l="0" t="0" r="r" b="b"/>
              <a:pathLst>
                <a:path w="10" h="2">
                  <a:moveTo>
                    <a:pt x="5" y="0"/>
                  </a:moveTo>
                  <a:lnTo>
                    <a:pt x="5" y="0"/>
                  </a:lnTo>
                  <a:cubicBezTo>
                    <a:pt x="0" y="0"/>
                    <a:pt x="5" y="2"/>
                    <a:pt x="6" y="2"/>
                  </a:cubicBezTo>
                  <a:cubicBezTo>
                    <a:pt x="9" y="2"/>
                    <a:pt x="10" y="1"/>
                    <a:pt x="10" y="1"/>
                  </a:cubicBezTo>
                  <a:cubicBezTo>
                    <a:pt x="8" y="1"/>
                    <a:pt x="6" y="0"/>
                    <a:pt x="5" y="0"/>
                  </a:cubicBez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681" name="Freeform 1654"/>
            <p:cNvSpPr>
              <a:spLocks/>
            </p:cNvSpPr>
            <p:nvPr userDrawn="1"/>
          </p:nvSpPr>
          <p:spPr bwMode="auto">
            <a:xfrm>
              <a:off x="375" y="413"/>
              <a:ext cx="6" cy="8"/>
            </a:xfrm>
            <a:custGeom>
              <a:avLst/>
              <a:gdLst>
                <a:gd name="T0" fmla="*/ 10 w 14"/>
                <a:gd name="T1" fmla="*/ 0 h 16"/>
                <a:gd name="T2" fmla="*/ 10 w 14"/>
                <a:gd name="T3" fmla="*/ 0 h 16"/>
                <a:gd name="T4" fmla="*/ 0 w 14"/>
                <a:gd name="T5" fmla="*/ 15 h 16"/>
                <a:gd name="T6" fmla="*/ 10 w 14"/>
                <a:gd name="T7" fmla="*/ 0 h 16"/>
              </a:gdLst>
              <a:ahLst/>
              <a:cxnLst>
                <a:cxn ang="0">
                  <a:pos x="T0" y="T1"/>
                </a:cxn>
                <a:cxn ang="0">
                  <a:pos x="T2" y="T3"/>
                </a:cxn>
                <a:cxn ang="0">
                  <a:pos x="T4" y="T5"/>
                </a:cxn>
                <a:cxn ang="0">
                  <a:pos x="T6" y="T7"/>
                </a:cxn>
              </a:cxnLst>
              <a:rect l="0" t="0" r="r" b="b"/>
              <a:pathLst>
                <a:path w="14" h="16">
                  <a:moveTo>
                    <a:pt x="10" y="0"/>
                  </a:moveTo>
                  <a:lnTo>
                    <a:pt x="10" y="0"/>
                  </a:lnTo>
                  <a:cubicBezTo>
                    <a:pt x="10" y="5"/>
                    <a:pt x="8" y="12"/>
                    <a:pt x="0" y="15"/>
                  </a:cubicBezTo>
                  <a:cubicBezTo>
                    <a:pt x="7" y="16"/>
                    <a:pt x="14" y="8"/>
                    <a:pt x="10" y="0"/>
                  </a:cubicBez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682" name="Freeform 1655"/>
            <p:cNvSpPr>
              <a:spLocks/>
            </p:cNvSpPr>
            <p:nvPr userDrawn="1"/>
          </p:nvSpPr>
          <p:spPr bwMode="auto">
            <a:xfrm>
              <a:off x="339" y="407"/>
              <a:ext cx="13" cy="37"/>
            </a:xfrm>
            <a:custGeom>
              <a:avLst/>
              <a:gdLst>
                <a:gd name="T0" fmla="*/ 0 w 29"/>
                <a:gd name="T1" fmla="*/ 0 h 83"/>
                <a:gd name="T2" fmla="*/ 0 w 29"/>
                <a:gd name="T3" fmla="*/ 0 h 83"/>
                <a:gd name="T4" fmla="*/ 22 w 29"/>
                <a:gd name="T5" fmla="*/ 45 h 83"/>
                <a:gd name="T6" fmla="*/ 12 w 29"/>
                <a:gd name="T7" fmla="*/ 83 h 83"/>
                <a:gd name="T8" fmla="*/ 24 w 29"/>
                <a:gd name="T9" fmla="*/ 45 h 83"/>
                <a:gd name="T10" fmla="*/ 0 w 29"/>
                <a:gd name="T11" fmla="*/ 0 h 83"/>
              </a:gdLst>
              <a:ahLst/>
              <a:cxnLst>
                <a:cxn ang="0">
                  <a:pos x="T0" y="T1"/>
                </a:cxn>
                <a:cxn ang="0">
                  <a:pos x="T2" y="T3"/>
                </a:cxn>
                <a:cxn ang="0">
                  <a:pos x="T4" y="T5"/>
                </a:cxn>
                <a:cxn ang="0">
                  <a:pos x="T6" y="T7"/>
                </a:cxn>
                <a:cxn ang="0">
                  <a:pos x="T8" y="T9"/>
                </a:cxn>
                <a:cxn ang="0">
                  <a:pos x="T10" y="T11"/>
                </a:cxn>
              </a:cxnLst>
              <a:rect l="0" t="0" r="r" b="b"/>
              <a:pathLst>
                <a:path w="29" h="83">
                  <a:moveTo>
                    <a:pt x="0" y="0"/>
                  </a:moveTo>
                  <a:lnTo>
                    <a:pt x="0" y="0"/>
                  </a:lnTo>
                  <a:cubicBezTo>
                    <a:pt x="6" y="12"/>
                    <a:pt x="19" y="28"/>
                    <a:pt x="22" y="45"/>
                  </a:cubicBezTo>
                  <a:cubicBezTo>
                    <a:pt x="26" y="61"/>
                    <a:pt x="21" y="77"/>
                    <a:pt x="12" y="83"/>
                  </a:cubicBezTo>
                  <a:cubicBezTo>
                    <a:pt x="21" y="78"/>
                    <a:pt x="29" y="64"/>
                    <a:pt x="24" y="45"/>
                  </a:cubicBezTo>
                  <a:cubicBezTo>
                    <a:pt x="20" y="28"/>
                    <a:pt x="9" y="14"/>
                    <a:pt x="0" y="0"/>
                  </a:cubicBez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683" name="Freeform 1656"/>
            <p:cNvSpPr>
              <a:spLocks/>
            </p:cNvSpPr>
            <p:nvPr userDrawn="1"/>
          </p:nvSpPr>
          <p:spPr bwMode="auto">
            <a:xfrm>
              <a:off x="345" y="403"/>
              <a:ext cx="27" cy="36"/>
            </a:xfrm>
            <a:custGeom>
              <a:avLst/>
              <a:gdLst>
                <a:gd name="T0" fmla="*/ 0 w 59"/>
                <a:gd name="T1" fmla="*/ 0 h 80"/>
                <a:gd name="T2" fmla="*/ 0 w 59"/>
                <a:gd name="T3" fmla="*/ 0 h 80"/>
                <a:gd name="T4" fmla="*/ 25 w 59"/>
                <a:gd name="T5" fmla="*/ 16 h 80"/>
                <a:gd name="T6" fmla="*/ 51 w 59"/>
                <a:gd name="T7" fmla="*/ 59 h 80"/>
                <a:gd name="T8" fmla="*/ 34 w 59"/>
                <a:gd name="T9" fmla="*/ 78 h 80"/>
                <a:gd name="T10" fmla="*/ 50 w 59"/>
                <a:gd name="T11" fmla="*/ 71 h 80"/>
                <a:gd name="T12" fmla="*/ 32 w 59"/>
                <a:gd name="T13" fmla="*/ 18 h 80"/>
                <a:gd name="T14" fmla="*/ 0 w 59"/>
                <a:gd name="T15" fmla="*/ 0 h 8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9" h="80">
                  <a:moveTo>
                    <a:pt x="0" y="0"/>
                  </a:moveTo>
                  <a:lnTo>
                    <a:pt x="0" y="0"/>
                  </a:lnTo>
                  <a:cubicBezTo>
                    <a:pt x="7" y="6"/>
                    <a:pt x="20" y="13"/>
                    <a:pt x="25" y="16"/>
                  </a:cubicBezTo>
                  <a:cubicBezTo>
                    <a:pt x="35" y="23"/>
                    <a:pt x="53" y="36"/>
                    <a:pt x="51" y="59"/>
                  </a:cubicBezTo>
                  <a:cubicBezTo>
                    <a:pt x="49" y="78"/>
                    <a:pt x="39" y="78"/>
                    <a:pt x="34" y="78"/>
                  </a:cubicBezTo>
                  <a:cubicBezTo>
                    <a:pt x="41" y="80"/>
                    <a:pt x="47" y="77"/>
                    <a:pt x="50" y="71"/>
                  </a:cubicBezTo>
                  <a:cubicBezTo>
                    <a:pt x="59" y="54"/>
                    <a:pt x="51" y="31"/>
                    <a:pt x="32" y="18"/>
                  </a:cubicBezTo>
                  <a:cubicBezTo>
                    <a:pt x="23" y="12"/>
                    <a:pt x="12" y="7"/>
                    <a:pt x="0" y="0"/>
                  </a:cubicBez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684" name="Freeform 1657"/>
            <p:cNvSpPr>
              <a:spLocks/>
            </p:cNvSpPr>
            <p:nvPr userDrawn="1"/>
          </p:nvSpPr>
          <p:spPr bwMode="auto">
            <a:xfrm>
              <a:off x="354" y="424"/>
              <a:ext cx="8" cy="4"/>
            </a:xfrm>
            <a:custGeom>
              <a:avLst/>
              <a:gdLst>
                <a:gd name="T0" fmla="*/ 18 w 18"/>
                <a:gd name="T1" fmla="*/ 0 h 9"/>
                <a:gd name="T2" fmla="*/ 18 w 18"/>
                <a:gd name="T3" fmla="*/ 0 h 9"/>
                <a:gd name="T4" fmla="*/ 0 w 18"/>
                <a:gd name="T5" fmla="*/ 4 h 9"/>
                <a:gd name="T6" fmla="*/ 18 w 18"/>
                <a:gd name="T7" fmla="*/ 0 h 9"/>
              </a:gdLst>
              <a:ahLst/>
              <a:cxnLst>
                <a:cxn ang="0">
                  <a:pos x="T0" y="T1"/>
                </a:cxn>
                <a:cxn ang="0">
                  <a:pos x="T2" y="T3"/>
                </a:cxn>
                <a:cxn ang="0">
                  <a:pos x="T4" y="T5"/>
                </a:cxn>
                <a:cxn ang="0">
                  <a:pos x="T6" y="T7"/>
                </a:cxn>
              </a:cxnLst>
              <a:rect l="0" t="0" r="r" b="b"/>
              <a:pathLst>
                <a:path w="18" h="9">
                  <a:moveTo>
                    <a:pt x="18" y="0"/>
                  </a:moveTo>
                  <a:lnTo>
                    <a:pt x="18" y="0"/>
                  </a:lnTo>
                  <a:cubicBezTo>
                    <a:pt x="15" y="4"/>
                    <a:pt x="6" y="6"/>
                    <a:pt x="0" y="4"/>
                  </a:cubicBezTo>
                  <a:cubicBezTo>
                    <a:pt x="5" y="9"/>
                    <a:pt x="15" y="7"/>
                    <a:pt x="18" y="0"/>
                  </a:cubicBez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685" name="Freeform 1658"/>
            <p:cNvSpPr>
              <a:spLocks/>
            </p:cNvSpPr>
            <p:nvPr userDrawn="1"/>
          </p:nvSpPr>
          <p:spPr bwMode="auto">
            <a:xfrm>
              <a:off x="350" y="368"/>
              <a:ext cx="2" cy="2"/>
            </a:xfrm>
            <a:custGeom>
              <a:avLst/>
              <a:gdLst>
                <a:gd name="T0" fmla="*/ 4 w 4"/>
                <a:gd name="T1" fmla="*/ 0 h 5"/>
                <a:gd name="T2" fmla="*/ 4 w 4"/>
                <a:gd name="T3" fmla="*/ 0 h 5"/>
                <a:gd name="T4" fmla="*/ 2 w 4"/>
                <a:gd name="T5" fmla="*/ 0 h 5"/>
                <a:gd name="T6" fmla="*/ 0 w 4"/>
                <a:gd name="T7" fmla="*/ 5 h 5"/>
                <a:gd name="T8" fmla="*/ 4 w 4"/>
                <a:gd name="T9" fmla="*/ 0 h 5"/>
              </a:gdLst>
              <a:ahLst/>
              <a:cxnLst>
                <a:cxn ang="0">
                  <a:pos x="T0" y="T1"/>
                </a:cxn>
                <a:cxn ang="0">
                  <a:pos x="T2" y="T3"/>
                </a:cxn>
                <a:cxn ang="0">
                  <a:pos x="T4" y="T5"/>
                </a:cxn>
                <a:cxn ang="0">
                  <a:pos x="T6" y="T7"/>
                </a:cxn>
                <a:cxn ang="0">
                  <a:pos x="T8" y="T9"/>
                </a:cxn>
              </a:cxnLst>
              <a:rect l="0" t="0" r="r" b="b"/>
              <a:pathLst>
                <a:path w="4" h="5">
                  <a:moveTo>
                    <a:pt x="4" y="0"/>
                  </a:moveTo>
                  <a:lnTo>
                    <a:pt x="4" y="0"/>
                  </a:lnTo>
                  <a:lnTo>
                    <a:pt x="2" y="0"/>
                  </a:lnTo>
                  <a:lnTo>
                    <a:pt x="0" y="5"/>
                  </a:lnTo>
                  <a:lnTo>
                    <a:pt x="4" y="0"/>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686" name="Freeform 1659"/>
            <p:cNvSpPr>
              <a:spLocks/>
            </p:cNvSpPr>
            <p:nvPr userDrawn="1"/>
          </p:nvSpPr>
          <p:spPr bwMode="auto">
            <a:xfrm>
              <a:off x="363" y="363"/>
              <a:ext cx="3" cy="1"/>
            </a:xfrm>
            <a:custGeom>
              <a:avLst/>
              <a:gdLst>
                <a:gd name="T0" fmla="*/ 0 w 8"/>
                <a:gd name="T1" fmla="*/ 1 h 4"/>
                <a:gd name="T2" fmla="*/ 0 w 8"/>
                <a:gd name="T3" fmla="*/ 1 h 4"/>
                <a:gd name="T4" fmla="*/ 8 w 8"/>
                <a:gd name="T5" fmla="*/ 4 h 4"/>
                <a:gd name="T6" fmla="*/ 1 w 8"/>
                <a:gd name="T7" fmla="*/ 0 h 4"/>
                <a:gd name="T8" fmla="*/ 0 w 8"/>
                <a:gd name="T9" fmla="*/ 1 h 4"/>
              </a:gdLst>
              <a:ahLst/>
              <a:cxnLst>
                <a:cxn ang="0">
                  <a:pos x="T0" y="T1"/>
                </a:cxn>
                <a:cxn ang="0">
                  <a:pos x="T2" y="T3"/>
                </a:cxn>
                <a:cxn ang="0">
                  <a:pos x="T4" y="T5"/>
                </a:cxn>
                <a:cxn ang="0">
                  <a:pos x="T6" y="T7"/>
                </a:cxn>
                <a:cxn ang="0">
                  <a:pos x="T8" y="T9"/>
                </a:cxn>
              </a:cxnLst>
              <a:rect l="0" t="0" r="r" b="b"/>
              <a:pathLst>
                <a:path w="8" h="4">
                  <a:moveTo>
                    <a:pt x="0" y="1"/>
                  </a:moveTo>
                  <a:lnTo>
                    <a:pt x="0" y="1"/>
                  </a:lnTo>
                  <a:lnTo>
                    <a:pt x="8" y="4"/>
                  </a:lnTo>
                  <a:lnTo>
                    <a:pt x="1" y="0"/>
                  </a:lnTo>
                  <a:lnTo>
                    <a:pt x="0" y="1"/>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687" name="Freeform 1660"/>
            <p:cNvSpPr>
              <a:spLocks/>
            </p:cNvSpPr>
            <p:nvPr userDrawn="1"/>
          </p:nvSpPr>
          <p:spPr bwMode="auto">
            <a:xfrm>
              <a:off x="439" y="319"/>
              <a:ext cx="9" cy="10"/>
            </a:xfrm>
            <a:custGeom>
              <a:avLst/>
              <a:gdLst>
                <a:gd name="T0" fmla="*/ 7 w 19"/>
                <a:gd name="T1" fmla="*/ 0 h 22"/>
                <a:gd name="T2" fmla="*/ 7 w 19"/>
                <a:gd name="T3" fmla="*/ 0 h 22"/>
                <a:gd name="T4" fmla="*/ 16 w 19"/>
                <a:gd name="T5" fmla="*/ 16 h 22"/>
                <a:gd name="T6" fmla="*/ 0 w 19"/>
                <a:gd name="T7" fmla="*/ 18 h 22"/>
                <a:gd name="T8" fmla="*/ 19 w 19"/>
                <a:gd name="T9" fmla="*/ 18 h 22"/>
                <a:gd name="T10" fmla="*/ 7 w 19"/>
                <a:gd name="T11" fmla="*/ 0 h 22"/>
              </a:gdLst>
              <a:ahLst/>
              <a:cxnLst>
                <a:cxn ang="0">
                  <a:pos x="T0" y="T1"/>
                </a:cxn>
                <a:cxn ang="0">
                  <a:pos x="T2" y="T3"/>
                </a:cxn>
                <a:cxn ang="0">
                  <a:pos x="T4" y="T5"/>
                </a:cxn>
                <a:cxn ang="0">
                  <a:pos x="T6" y="T7"/>
                </a:cxn>
                <a:cxn ang="0">
                  <a:pos x="T8" y="T9"/>
                </a:cxn>
                <a:cxn ang="0">
                  <a:pos x="T10" y="T11"/>
                </a:cxn>
              </a:cxnLst>
              <a:rect l="0" t="0" r="r" b="b"/>
              <a:pathLst>
                <a:path w="19" h="22">
                  <a:moveTo>
                    <a:pt x="7" y="0"/>
                  </a:moveTo>
                  <a:lnTo>
                    <a:pt x="7" y="0"/>
                  </a:lnTo>
                  <a:cubicBezTo>
                    <a:pt x="15" y="4"/>
                    <a:pt x="15" y="11"/>
                    <a:pt x="16" y="16"/>
                  </a:cubicBezTo>
                  <a:cubicBezTo>
                    <a:pt x="10" y="16"/>
                    <a:pt x="7" y="20"/>
                    <a:pt x="0" y="18"/>
                  </a:cubicBezTo>
                  <a:cubicBezTo>
                    <a:pt x="9" y="22"/>
                    <a:pt x="11" y="19"/>
                    <a:pt x="19" y="18"/>
                  </a:cubicBezTo>
                  <a:cubicBezTo>
                    <a:pt x="17" y="10"/>
                    <a:pt x="17" y="5"/>
                    <a:pt x="7" y="0"/>
                  </a:cubicBez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688" name="Freeform 1661"/>
            <p:cNvSpPr>
              <a:spLocks/>
            </p:cNvSpPr>
            <p:nvPr userDrawn="1"/>
          </p:nvSpPr>
          <p:spPr bwMode="auto">
            <a:xfrm>
              <a:off x="419" y="311"/>
              <a:ext cx="9" cy="5"/>
            </a:xfrm>
            <a:custGeom>
              <a:avLst/>
              <a:gdLst>
                <a:gd name="T0" fmla="*/ 20 w 20"/>
                <a:gd name="T1" fmla="*/ 11 h 11"/>
                <a:gd name="T2" fmla="*/ 20 w 20"/>
                <a:gd name="T3" fmla="*/ 11 h 11"/>
                <a:gd name="T4" fmla="*/ 3 w 20"/>
                <a:gd name="T5" fmla="*/ 0 h 11"/>
                <a:gd name="T6" fmla="*/ 0 w 20"/>
                <a:gd name="T7" fmla="*/ 0 h 11"/>
                <a:gd name="T8" fmla="*/ 20 w 20"/>
                <a:gd name="T9" fmla="*/ 11 h 11"/>
              </a:gdLst>
              <a:ahLst/>
              <a:cxnLst>
                <a:cxn ang="0">
                  <a:pos x="T0" y="T1"/>
                </a:cxn>
                <a:cxn ang="0">
                  <a:pos x="T2" y="T3"/>
                </a:cxn>
                <a:cxn ang="0">
                  <a:pos x="T4" y="T5"/>
                </a:cxn>
                <a:cxn ang="0">
                  <a:pos x="T6" y="T7"/>
                </a:cxn>
                <a:cxn ang="0">
                  <a:pos x="T8" y="T9"/>
                </a:cxn>
              </a:cxnLst>
              <a:rect l="0" t="0" r="r" b="b"/>
              <a:pathLst>
                <a:path w="20" h="11">
                  <a:moveTo>
                    <a:pt x="20" y="11"/>
                  </a:moveTo>
                  <a:lnTo>
                    <a:pt x="20" y="11"/>
                  </a:lnTo>
                  <a:lnTo>
                    <a:pt x="3" y="0"/>
                  </a:lnTo>
                  <a:lnTo>
                    <a:pt x="0" y="0"/>
                  </a:lnTo>
                  <a:lnTo>
                    <a:pt x="20" y="11"/>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689" name="Freeform 1662"/>
            <p:cNvSpPr>
              <a:spLocks/>
            </p:cNvSpPr>
            <p:nvPr userDrawn="1"/>
          </p:nvSpPr>
          <p:spPr bwMode="auto">
            <a:xfrm>
              <a:off x="415" y="317"/>
              <a:ext cx="7" cy="8"/>
            </a:xfrm>
            <a:custGeom>
              <a:avLst/>
              <a:gdLst>
                <a:gd name="T0" fmla="*/ 16 w 16"/>
                <a:gd name="T1" fmla="*/ 18 h 18"/>
                <a:gd name="T2" fmla="*/ 16 w 16"/>
                <a:gd name="T3" fmla="*/ 18 h 18"/>
                <a:gd name="T4" fmla="*/ 1 w 16"/>
                <a:gd name="T5" fmla="*/ 0 h 18"/>
                <a:gd name="T6" fmla="*/ 0 w 16"/>
                <a:gd name="T7" fmla="*/ 2 h 18"/>
                <a:gd name="T8" fmla="*/ 16 w 16"/>
                <a:gd name="T9" fmla="*/ 18 h 18"/>
              </a:gdLst>
              <a:ahLst/>
              <a:cxnLst>
                <a:cxn ang="0">
                  <a:pos x="T0" y="T1"/>
                </a:cxn>
                <a:cxn ang="0">
                  <a:pos x="T2" y="T3"/>
                </a:cxn>
                <a:cxn ang="0">
                  <a:pos x="T4" y="T5"/>
                </a:cxn>
                <a:cxn ang="0">
                  <a:pos x="T6" y="T7"/>
                </a:cxn>
                <a:cxn ang="0">
                  <a:pos x="T8" y="T9"/>
                </a:cxn>
              </a:cxnLst>
              <a:rect l="0" t="0" r="r" b="b"/>
              <a:pathLst>
                <a:path w="16" h="18">
                  <a:moveTo>
                    <a:pt x="16" y="18"/>
                  </a:moveTo>
                  <a:lnTo>
                    <a:pt x="16" y="18"/>
                  </a:lnTo>
                  <a:lnTo>
                    <a:pt x="1" y="0"/>
                  </a:lnTo>
                  <a:lnTo>
                    <a:pt x="0" y="2"/>
                  </a:lnTo>
                  <a:lnTo>
                    <a:pt x="16" y="18"/>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690" name="Freeform 1663"/>
            <p:cNvSpPr>
              <a:spLocks/>
            </p:cNvSpPr>
            <p:nvPr userDrawn="1"/>
          </p:nvSpPr>
          <p:spPr bwMode="auto">
            <a:xfrm>
              <a:off x="428" y="331"/>
              <a:ext cx="10" cy="10"/>
            </a:xfrm>
            <a:custGeom>
              <a:avLst/>
              <a:gdLst>
                <a:gd name="T0" fmla="*/ 12 w 21"/>
                <a:gd name="T1" fmla="*/ 0 h 21"/>
                <a:gd name="T2" fmla="*/ 12 w 21"/>
                <a:gd name="T3" fmla="*/ 0 h 21"/>
                <a:gd name="T4" fmla="*/ 17 w 21"/>
                <a:gd name="T5" fmla="*/ 16 h 21"/>
                <a:gd name="T6" fmla="*/ 0 w 21"/>
                <a:gd name="T7" fmla="*/ 12 h 21"/>
                <a:gd name="T8" fmla="*/ 19 w 21"/>
                <a:gd name="T9" fmla="*/ 18 h 21"/>
                <a:gd name="T10" fmla="*/ 12 w 21"/>
                <a:gd name="T11" fmla="*/ 0 h 21"/>
              </a:gdLst>
              <a:ahLst/>
              <a:cxnLst>
                <a:cxn ang="0">
                  <a:pos x="T0" y="T1"/>
                </a:cxn>
                <a:cxn ang="0">
                  <a:pos x="T2" y="T3"/>
                </a:cxn>
                <a:cxn ang="0">
                  <a:pos x="T4" y="T5"/>
                </a:cxn>
                <a:cxn ang="0">
                  <a:pos x="T6" y="T7"/>
                </a:cxn>
                <a:cxn ang="0">
                  <a:pos x="T8" y="T9"/>
                </a:cxn>
                <a:cxn ang="0">
                  <a:pos x="T10" y="T11"/>
                </a:cxn>
              </a:cxnLst>
              <a:rect l="0" t="0" r="r" b="b"/>
              <a:pathLst>
                <a:path w="21" h="21">
                  <a:moveTo>
                    <a:pt x="12" y="0"/>
                  </a:moveTo>
                  <a:lnTo>
                    <a:pt x="12" y="0"/>
                  </a:lnTo>
                  <a:cubicBezTo>
                    <a:pt x="19" y="6"/>
                    <a:pt x="17" y="11"/>
                    <a:pt x="17" y="16"/>
                  </a:cubicBezTo>
                  <a:cubicBezTo>
                    <a:pt x="11" y="16"/>
                    <a:pt x="6" y="18"/>
                    <a:pt x="0" y="12"/>
                  </a:cubicBezTo>
                  <a:cubicBezTo>
                    <a:pt x="7" y="21"/>
                    <a:pt x="12" y="17"/>
                    <a:pt x="19" y="18"/>
                  </a:cubicBezTo>
                  <a:cubicBezTo>
                    <a:pt x="20" y="9"/>
                    <a:pt x="21" y="7"/>
                    <a:pt x="12" y="0"/>
                  </a:cubicBez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691" name="Freeform 1664"/>
            <p:cNvSpPr>
              <a:spLocks/>
            </p:cNvSpPr>
            <p:nvPr userDrawn="1"/>
          </p:nvSpPr>
          <p:spPr bwMode="auto">
            <a:xfrm>
              <a:off x="406" y="322"/>
              <a:ext cx="6" cy="9"/>
            </a:xfrm>
            <a:custGeom>
              <a:avLst/>
              <a:gdLst>
                <a:gd name="T0" fmla="*/ 13 w 13"/>
                <a:gd name="T1" fmla="*/ 19 h 19"/>
                <a:gd name="T2" fmla="*/ 13 w 13"/>
                <a:gd name="T3" fmla="*/ 19 h 19"/>
                <a:gd name="T4" fmla="*/ 0 w 13"/>
                <a:gd name="T5" fmla="*/ 0 h 19"/>
                <a:gd name="T6" fmla="*/ 0 w 13"/>
                <a:gd name="T7" fmla="*/ 2 h 19"/>
                <a:gd name="T8" fmla="*/ 13 w 13"/>
                <a:gd name="T9" fmla="*/ 19 h 19"/>
              </a:gdLst>
              <a:ahLst/>
              <a:cxnLst>
                <a:cxn ang="0">
                  <a:pos x="T0" y="T1"/>
                </a:cxn>
                <a:cxn ang="0">
                  <a:pos x="T2" y="T3"/>
                </a:cxn>
                <a:cxn ang="0">
                  <a:pos x="T4" y="T5"/>
                </a:cxn>
                <a:cxn ang="0">
                  <a:pos x="T6" y="T7"/>
                </a:cxn>
                <a:cxn ang="0">
                  <a:pos x="T8" y="T9"/>
                </a:cxn>
              </a:cxnLst>
              <a:rect l="0" t="0" r="r" b="b"/>
              <a:pathLst>
                <a:path w="13" h="19">
                  <a:moveTo>
                    <a:pt x="13" y="19"/>
                  </a:moveTo>
                  <a:lnTo>
                    <a:pt x="13" y="19"/>
                  </a:lnTo>
                  <a:lnTo>
                    <a:pt x="0" y="0"/>
                  </a:lnTo>
                  <a:lnTo>
                    <a:pt x="0" y="2"/>
                  </a:lnTo>
                  <a:lnTo>
                    <a:pt x="13" y="19"/>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692" name="Freeform 1665"/>
            <p:cNvSpPr>
              <a:spLocks/>
            </p:cNvSpPr>
            <p:nvPr userDrawn="1"/>
          </p:nvSpPr>
          <p:spPr bwMode="auto">
            <a:xfrm>
              <a:off x="414" y="339"/>
              <a:ext cx="11" cy="9"/>
            </a:xfrm>
            <a:custGeom>
              <a:avLst/>
              <a:gdLst>
                <a:gd name="T0" fmla="*/ 16 w 24"/>
                <a:gd name="T1" fmla="*/ 0 h 20"/>
                <a:gd name="T2" fmla="*/ 16 w 24"/>
                <a:gd name="T3" fmla="*/ 0 h 20"/>
                <a:gd name="T4" fmla="*/ 15 w 24"/>
                <a:gd name="T5" fmla="*/ 16 h 20"/>
                <a:gd name="T6" fmla="*/ 0 w 24"/>
                <a:gd name="T7" fmla="*/ 7 h 20"/>
                <a:gd name="T8" fmla="*/ 17 w 24"/>
                <a:gd name="T9" fmla="*/ 18 h 20"/>
                <a:gd name="T10" fmla="*/ 16 w 24"/>
                <a:gd name="T11" fmla="*/ 0 h 20"/>
              </a:gdLst>
              <a:ahLst/>
              <a:cxnLst>
                <a:cxn ang="0">
                  <a:pos x="T0" y="T1"/>
                </a:cxn>
                <a:cxn ang="0">
                  <a:pos x="T2" y="T3"/>
                </a:cxn>
                <a:cxn ang="0">
                  <a:pos x="T4" y="T5"/>
                </a:cxn>
                <a:cxn ang="0">
                  <a:pos x="T6" y="T7"/>
                </a:cxn>
                <a:cxn ang="0">
                  <a:pos x="T8" y="T9"/>
                </a:cxn>
                <a:cxn ang="0">
                  <a:pos x="T10" y="T11"/>
                </a:cxn>
              </a:cxnLst>
              <a:rect l="0" t="0" r="r" b="b"/>
              <a:pathLst>
                <a:path w="24" h="20">
                  <a:moveTo>
                    <a:pt x="16" y="0"/>
                  </a:moveTo>
                  <a:lnTo>
                    <a:pt x="16" y="0"/>
                  </a:lnTo>
                  <a:cubicBezTo>
                    <a:pt x="21" y="9"/>
                    <a:pt x="17" y="11"/>
                    <a:pt x="15" y="16"/>
                  </a:cubicBezTo>
                  <a:cubicBezTo>
                    <a:pt x="9" y="14"/>
                    <a:pt x="4" y="17"/>
                    <a:pt x="0" y="7"/>
                  </a:cubicBezTo>
                  <a:cubicBezTo>
                    <a:pt x="4" y="20"/>
                    <a:pt x="10" y="16"/>
                    <a:pt x="17" y="18"/>
                  </a:cubicBezTo>
                  <a:cubicBezTo>
                    <a:pt x="20" y="10"/>
                    <a:pt x="24" y="10"/>
                    <a:pt x="16" y="0"/>
                  </a:cubicBez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693" name="Freeform 1666"/>
            <p:cNvSpPr>
              <a:spLocks/>
            </p:cNvSpPr>
            <p:nvPr userDrawn="1"/>
          </p:nvSpPr>
          <p:spPr bwMode="auto">
            <a:xfrm>
              <a:off x="397" y="326"/>
              <a:ext cx="4" cy="11"/>
            </a:xfrm>
            <a:custGeom>
              <a:avLst/>
              <a:gdLst>
                <a:gd name="T0" fmla="*/ 10 w 10"/>
                <a:gd name="T1" fmla="*/ 24 h 24"/>
                <a:gd name="T2" fmla="*/ 10 w 10"/>
                <a:gd name="T3" fmla="*/ 24 h 24"/>
                <a:gd name="T4" fmla="*/ 3 w 10"/>
                <a:gd name="T5" fmla="*/ 2 h 24"/>
                <a:gd name="T6" fmla="*/ 0 w 10"/>
                <a:gd name="T7" fmla="*/ 0 h 24"/>
                <a:gd name="T8" fmla="*/ 0 w 10"/>
                <a:gd name="T9" fmla="*/ 2 h 24"/>
                <a:gd name="T10" fmla="*/ 10 w 10"/>
                <a:gd name="T11" fmla="*/ 24 h 24"/>
              </a:gdLst>
              <a:ahLst/>
              <a:cxnLst>
                <a:cxn ang="0">
                  <a:pos x="T0" y="T1"/>
                </a:cxn>
                <a:cxn ang="0">
                  <a:pos x="T2" y="T3"/>
                </a:cxn>
                <a:cxn ang="0">
                  <a:pos x="T4" y="T5"/>
                </a:cxn>
                <a:cxn ang="0">
                  <a:pos x="T6" y="T7"/>
                </a:cxn>
                <a:cxn ang="0">
                  <a:pos x="T8" y="T9"/>
                </a:cxn>
                <a:cxn ang="0">
                  <a:pos x="T10" y="T11"/>
                </a:cxn>
              </a:cxnLst>
              <a:rect l="0" t="0" r="r" b="b"/>
              <a:pathLst>
                <a:path w="10" h="24">
                  <a:moveTo>
                    <a:pt x="10" y="24"/>
                  </a:moveTo>
                  <a:lnTo>
                    <a:pt x="10" y="24"/>
                  </a:lnTo>
                  <a:lnTo>
                    <a:pt x="3" y="2"/>
                  </a:lnTo>
                  <a:cubicBezTo>
                    <a:pt x="2" y="2"/>
                    <a:pt x="1" y="1"/>
                    <a:pt x="0" y="0"/>
                  </a:cubicBezTo>
                  <a:lnTo>
                    <a:pt x="0" y="2"/>
                  </a:lnTo>
                  <a:lnTo>
                    <a:pt x="10" y="24"/>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694" name="Freeform 1667"/>
            <p:cNvSpPr>
              <a:spLocks/>
            </p:cNvSpPr>
            <p:nvPr userDrawn="1"/>
          </p:nvSpPr>
          <p:spPr bwMode="auto">
            <a:xfrm>
              <a:off x="400" y="344"/>
              <a:ext cx="11" cy="8"/>
            </a:xfrm>
            <a:custGeom>
              <a:avLst/>
              <a:gdLst>
                <a:gd name="T0" fmla="*/ 19 w 25"/>
                <a:gd name="T1" fmla="*/ 0 h 17"/>
                <a:gd name="T2" fmla="*/ 19 w 25"/>
                <a:gd name="T3" fmla="*/ 0 h 17"/>
                <a:gd name="T4" fmla="*/ 15 w 25"/>
                <a:gd name="T5" fmla="*/ 15 h 17"/>
                <a:gd name="T6" fmla="*/ 0 w 25"/>
                <a:gd name="T7" fmla="*/ 4 h 17"/>
                <a:gd name="T8" fmla="*/ 15 w 25"/>
                <a:gd name="T9" fmla="*/ 17 h 17"/>
                <a:gd name="T10" fmla="*/ 19 w 25"/>
                <a:gd name="T11" fmla="*/ 0 h 17"/>
              </a:gdLst>
              <a:ahLst/>
              <a:cxnLst>
                <a:cxn ang="0">
                  <a:pos x="T0" y="T1"/>
                </a:cxn>
                <a:cxn ang="0">
                  <a:pos x="T2" y="T3"/>
                </a:cxn>
                <a:cxn ang="0">
                  <a:pos x="T4" y="T5"/>
                </a:cxn>
                <a:cxn ang="0">
                  <a:pos x="T6" y="T7"/>
                </a:cxn>
                <a:cxn ang="0">
                  <a:pos x="T8" y="T9"/>
                </a:cxn>
                <a:cxn ang="0">
                  <a:pos x="T10" y="T11"/>
                </a:cxn>
              </a:cxnLst>
              <a:rect l="0" t="0" r="r" b="b"/>
              <a:pathLst>
                <a:path w="25" h="17">
                  <a:moveTo>
                    <a:pt x="19" y="0"/>
                  </a:moveTo>
                  <a:lnTo>
                    <a:pt x="19" y="0"/>
                  </a:lnTo>
                  <a:cubicBezTo>
                    <a:pt x="22" y="10"/>
                    <a:pt x="17" y="10"/>
                    <a:pt x="15" y="15"/>
                  </a:cubicBezTo>
                  <a:cubicBezTo>
                    <a:pt x="9" y="12"/>
                    <a:pt x="3" y="14"/>
                    <a:pt x="0" y="4"/>
                  </a:cubicBezTo>
                  <a:cubicBezTo>
                    <a:pt x="2" y="17"/>
                    <a:pt x="9" y="14"/>
                    <a:pt x="15" y="17"/>
                  </a:cubicBezTo>
                  <a:cubicBezTo>
                    <a:pt x="20" y="10"/>
                    <a:pt x="25" y="12"/>
                    <a:pt x="19" y="0"/>
                  </a:cubicBez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695" name="Freeform 1668"/>
            <p:cNvSpPr>
              <a:spLocks/>
            </p:cNvSpPr>
            <p:nvPr userDrawn="1"/>
          </p:nvSpPr>
          <p:spPr bwMode="auto">
            <a:xfrm>
              <a:off x="386" y="329"/>
              <a:ext cx="2" cy="9"/>
            </a:xfrm>
            <a:custGeom>
              <a:avLst/>
              <a:gdLst>
                <a:gd name="T0" fmla="*/ 4 w 4"/>
                <a:gd name="T1" fmla="*/ 19 h 19"/>
                <a:gd name="T2" fmla="*/ 4 w 4"/>
                <a:gd name="T3" fmla="*/ 19 h 19"/>
                <a:gd name="T4" fmla="*/ 3 w 4"/>
                <a:gd name="T5" fmla="*/ 3 h 19"/>
                <a:gd name="T6" fmla="*/ 0 w 4"/>
                <a:gd name="T7" fmla="*/ 0 h 19"/>
                <a:gd name="T8" fmla="*/ 4 w 4"/>
                <a:gd name="T9" fmla="*/ 19 h 19"/>
              </a:gdLst>
              <a:ahLst/>
              <a:cxnLst>
                <a:cxn ang="0">
                  <a:pos x="T0" y="T1"/>
                </a:cxn>
                <a:cxn ang="0">
                  <a:pos x="T2" y="T3"/>
                </a:cxn>
                <a:cxn ang="0">
                  <a:pos x="T4" y="T5"/>
                </a:cxn>
                <a:cxn ang="0">
                  <a:pos x="T6" y="T7"/>
                </a:cxn>
                <a:cxn ang="0">
                  <a:pos x="T8" y="T9"/>
                </a:cxn>
              </a:cxnLst>
              <a:rect l="0" t="0" r="r" b="b"/>
              <a:pathLst>
                <a:path w="4" h="19">
                  <a:moveTo>
                    <a:pt x="4" y="19"/>
                  </a:moveTo>
                  <a:lnTo>
                    <a:pt x="4" y="19"/>
                  </a:lnTo>
                  <a:lnTo>
                    <a:pt x="3" y="3"/>
                  </a:lnTo>
                  <a:cubicBezTo>
                    <a:pt x="2" y="2"/>
                    <a:pt x="1" y="1"/>
                    <a:pt x="0" y="0"/>
                  </a:cubicBezTo>
                  <a:lnTo>
                    <a:pt x="4" y="19"/>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696" name="Freeform 1669"/>
            <p:cNvSpPr>
              <a:spLocks/>
            </p:cNvSpPr>
            <p:nvPr userDrawn="1"/>
          </p:nvSpPr>
          <p:spPr bwMode="auto">
            <a:xfrm>
              <a:off x="383" y="343"/>
              <a:ext cx="10" cy="6"/>
            </a:xfrm>
            <a:custGeom>
              <a:avLst/>
              <a:gdLst>
                <a:gd name="T0" fmla="*/ 21 w 23"/>
                <a:gd name="T1" fmla="*/ 0 h 14"/>
                <a:gd name="T2" fmla="*/ 21 w 23"/>
                <a:gd name="T3" fmla="*/ 0 h 14"/>
                <a:gd name="T4" fmla="*/ 12 w 23"/>
                <a:gd name="T5" fmla="*/ 12 h 14"/>
                <a:gd name="T6" fmla="*/ 1 w 23"/>
                <a:gd name="T7" fmla="*/ 0 h 14"/>
                <a:gd name="T8" fmla="*/ 12 w 23"/>
                <a:gd name="T9" fmla="*/ 14 h 14"/>
                <a:gd name="T10" fmla="*/ 21 w 23"/>
                <a:gd name="T11" fmla="*/ 0 h 14"/>
              </a:gdLst>
              <a:ahLst/>
              <a:cxnLst>
                <a:cxn ang="0">
                  <a:pos x="T0" y="T1"/>
                </a:cxn>
                <a:cxn ang="0">
                  <a:pos x="T2" y="T3"/>
                </a:cxn>
                <a:cxn ang="0">
                  <a:pos x="T4" y="T5"/>
                </a:cxn>
                <a:cxn ang="0">
                  <a:pos x="T6" y="T7"/>
                </a:cxn>
                <a:cxn ang="0">
                  <a:pos x="T8" y="T9"/>
                </a:cxn>
                <a:cxn ang="0">
                  <a:pos x="T10" y="T11"/>
                </a:cxn>
              </a:cxnLst>
              <a:rect l="0" t="0" r="r" b="b"/>
              <a:pathLst>
                <a:path w="23" h="14">
                  <a:moveTo>
                    <a:pt x="21" y="0"/>
                  </a:moveTo>
                  <a:lnTo>
                    <a:pt x="21" y="0"/>
                  </a:lnTo>
                  <a:cubicBezTo>
                    <a:pt x="21" y="10"/>
                    <a:pt x="16" y="8"/>
                    <a:pt x="12" y="12"/>
                  </a:cubicBezTo>
                  <a:cubicBezTo>
                    <a:pt x="7" y="8"/>
                    <a:pt x="1" y="11"/>
                    <a:pt x="1" y="0"/>
                  </a:cubicBezTo>
                  <a:cubicBezTo>
                    <a:pt x="0" y="14"/>
                    <a:pt x="7" y="10"/>
                    <a:pt x="12" y="14"/>
                  </a:cubicBezTo>
                  <a:cubicBezTo>
                    <a:pt x="19" y="8"/>
                    <a:pt x="23" y="12"/>
                    <a:pt x="21" y="0"/>
                  </a:cubicBez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697" name="Freeform 1670"/>
            <p:cNvSpPr>
              <a:spLocks/>
            </p:cNvSpPr>
            <p:nvPr userDrawn="1"/>
          </p:nvSpPr>
          <p:spPr bwMode="auto">
            <a:xfrm>
              <a:off x="404" y="294"/>
              <a:ext cx="9" cy="2"/>
            </a:xfrm>
            <a:custGeom>
              <a:avLst/>
              <a:gdLst>
                <a:gd name="T0" fmla="*/ 20 w 20"/>
                <a:gd name="T1" fmla="*/ 3 h 3"/>
                <a:gd name="T2" fmla="*/ 20 w 20"/>
                <a:gd name="T3" fmla="*/ 3 h 3"/>
                <a:gd name="T4" fmla="*/ 5 w 20"/>
                <a:gd name="T5" fmla="*/ 0 h 3"/>
                <a:gd name="T6" fmla="*/ 0 w 20"/>
                <a:gd name="T7" fmla="*/ 2 h 3"/>
                <a:gd name="T8" fmla="*/ 20 w 20"/>
                <a:gd name="T9" fmla="*/ 3 h 3"/>
              </a:gdLst>
              <a:ahLst/>
              <a:cxnLst>
                <a:cxn ang="0">
                  <a:pos x="T0" y="T1"/>
                </a:cxn>
                <a:cxn ang="0">
                  <a:pos x="T2" y="T3"/>
                </a:cxn>
                <a:cxn ang="0">
                  <a:pos x="T4" y="T5"/>
                </a:cxn>
                <a:cxn ang="0">
                  <a:pos x="T6" y="T7"/>
                </a:cxn>
                <a:cxn ang="0">
                  <a:pos x="T8" y="T9"/>
                </a:cxn>
              </a:cxnLst>
              <a:rect l="0" t="0" r="r" b="b"/>
              <a:pathLst>
                <a:path w="20" h="3">
                  <a:moveTo>
                    <a:pt x="20" y="3"/>
                  </a:moveTo>
                  <a:lnTo>
                    <a:pt x="20" y="3"/>
                  </a:lnTo>
                  <a:cubicBezTo>
                    <a:pt x="20" y="3"/>
                    <a:pt x="7" y="1"/>
                    <a:pt x="5" y="0"/>
                  </a:cubicBezTo>
                  <a:cubicBezTo>
                    <a:pt x="4" y="1"/>
                    <a:pt x="0" y="2"/>
                    <a:pt x="0" y="2"/>
                  </a:cubicBezTo>
                  <a:lnTo>
                    <a:pt x="20" y="3"/>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698" name="Freeform 1671"/>
            <p:cNvSpPr>
              <a:spLocks/>
            </p:cNvSpPr>
            <p:nvPr userDrawn="1"/>
          </p:nvSpPr>
          <p:spPr bwMode="auto">
            <a:xfrm>
              <a:off x="418" y="293"/>
              <a:ext cx="9" cy="7"/>
            </a:xfrm>
            <a:custGeom>
              <a:avLst/>
              <a:gdLst>
                <a:gd name="T0" fmla="*/ 1 w 18"/>
                <a:gd name="T1" fmla="*/ 0 h 16"/>
                <a:gd name="T2" fmla="*/ 1 w 18"/>
                <a:gd name="T3" fmla="*/ 0 h 16"/>
                <a:gd name="T4" fmla="*/ 15 w 18"/>
                <a:gd name="T5" fmla="*/ 9 h 16"/>
                <a:gd name="T6" fmla="*/ 0 w 18"/>
                <a:gd name="T7" fmla="*/ 15 h 16"/>
                <a:gd name="T8" fmla="*/ 18 w 18"/>
                <a:gd name="T9" fmla="*/ 10 h 16"/>
                <a:gd name="T10" fmla="*/ 1 w 18"/>
                <a:gd name="T11" fmla="*/ 0 h 16"/>
              </a:gdLst>
              <a:ahLst/>
              <a:cxnLst>
                <a:cxn ang="0">
                  <a:pos x="T0" y="T1"/>
                </a:cxn>
                <a:cxn ang="0">
                  <a:pos x="T2" y="T3"/>
                </a:cxn>
                <a:cxn ang="0">
                  <a:pos x="T4" y="T5"/>
                </a:cxn>
                <a:cxn ang="0">
                  <a:pos x="T6" y="T7"/>
                </a:cxn>
                <a:cxn ang="0">
                  <a:pos x="T8" y="T9"/>
                </a:cxn>
                <a:cxn ang="0">
                  <a:pos x="T10" y="T11"/>
                </a:cxn>
              </a:cxnLst>
              <a:rect l="0" t="0" r="r" b="b"/>
              <a:pathLst>
                <a:path w="18" h="16">
                  <a:moveTo>
                    <a:pt x="1" y="0"/>
                  </a:moveTo>
                  <a:lnTo>
                    <a:pt x="1" y="0"/>
                  </a:lnTo>
                  <a:cubicBezTo>
                    <a:pt x="9" y="2"/>
                    <a:pt x="12" y="4"/>
                    <a:pt x="15" y="9"/>
                  </a:cubicBezTo>
                  <a:cubicBezTo>
                    <a:pt x="12" y="13"/>
                    <a:pt x="5" y="15"/>
                    <a:pt x="0" y="15"/>
                  </a:cubicBezTo>
                  <a:cubicBezTo>
                    <a:pt x="8" y="16"/>
                    <a:pt x="14" y="14"/>
                    <a:pt x="18" y="10"/>
                  </a:cubicBezTo>
                  <a:cubicBezTo>
                    <a:pt x="14" y="3"/>
                    <a:pt x="9" y="0"/>
                    <a:pt x="1" y="0"/>
                  </a:cubicBez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699" name="Freeform 1672"/>
            <p:cNvSpPr>
              <a:spLocks/>
            </p:cNvSpPr>
            <p:nvPr userDrawn="1"/>
          </p:nvSpPr>
          <p:spPr bwMode="auto">
            <a:xfrm>
              <a:off x="407" y="303"/>
              <a:ext cx="4" cy="1"/>
            </a:xfrm>
            <a:custGeom>
              <a:avLst/>
              <a:gdLst>
                <a:gd name="T0" fmla="*/ 9 w 9"/>
                <a:gd name="T1" fmla="*/ 4 h 4"/>
                <a:gd name="T2" fmla="*/ 9 w 9"/>
                <a:gd name="T3" fmla="*/ 4 h 4"/>
                <a:gd name="T4" fmla="*/ 0 w 9"/>
                <a:gd name="T5" fmla="*/ 0 h 4"/>
                <a:gd name="T6" fmla="*/ 0 w 9"/>
                <a:gd name="T7" fmla="*/ 1 h 4"/>
                <a:gd name="T8" fmla="*/ 9 w 9"/>
                <a:gd name="T9" fmla="*/ 4 h 4"/>
              </a:gdLst>
              <a:ahLst/>
              <a:cxnLst>
                <a:cxn ang="0">
                  <a:pos x="T0" y="T1"/>
                </a:cxn>
                <a:cxn ang="0">
                  <a:pos x="T2" y="T3"/>
                </a:cxn>
                <a:cxn ang="0">
                  <a:pos x="T4" y="T5"/>
                </a:cxn>
                <a:cxn ang="0">
                  <a:pos x="T6" y="T7"/>
                </a:cxn>
                <a:cxn ang="0">
                  <a:pos x="T8" y="T9"/>
                </a:cxn>
              </a:cxnLst>
              <a:rect l="0" t="0" r="r" b="b"/>
              <a:pathLst>
                <a:path w="9" h="4">
                  <a:moveTo>
                    <a:pt x="9" y="4"/>
                  </a:moveTo>
                  <a:lnTo>
                    <a:pt x="9" y="4"/>
                  </a:lnTo>
                  <a:lnTo>
                    <a:pt x="0" y="0"/>
                  </a:lnTo>
                  <a:lnTo>
                    <a:pt x="0" y="1"/>
                  </a:lnTo>
                  <a:lnTo>
                    <a:pt x="9" y="4"/>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700" name="Freeform 1673"/>
            <p:cNvSpPr>
              <a:spLocks/>
            </p:cNvSpPr>
            <p:nvPr userDrawn="1"/>
          </p:nvSpPr>
          <p:spPr bwMode="auto">
            <a:xfrm>
              <a:off x="414" y="303"/>
              <a:ext cx="8" cy="8"/>
            </a:xfrm>
            <a:custGeom>
              <a:avLst/>
              <a:gdLst>
                <a:gd name="T0" fmla="*/ 4 w 16"/>
                <a:gd name="T1" fmla="*/ 0 h 18"/>
                <a:gd name="T2" fmla="*/ 4 w 16"/>
                <a:gd name="T3" fmla="*/ 0 h 18"/>
                <a:gd name="T4" fmla="*/ 13 w 16"/>
                <a:gd name="T5" fmla="*/ 11 h 18"/>
                <a:gd name="T6" fmla="*/ 0 w 16"/>
                <a:gd name="T7" fmla="*/ 14 h 18"/>
                <a:gd name="T8" fmla="*/ 16 w 16"/>
                <a:gd name="T9" fmla="*/ 12 h 18"/>
                <a:gd name="T10" fmla="*/ 4 w 16"/>
                <a:gd name="T11" fmla="*/ 0 h 18"/>
              </a:gdLst>
              <a:ahLst/>
              <a:cxnLst>
                <a:cxn ang="0">
                  <a:pos x="T0" y="T1"/>
                </a:cxn>
                <a:cxn ang="0">
                  <a:pos x="T2" y="T3"/>
                </a:cxn>
                <a:cxn ang="0">
                  <a:pos x="T4" y="T5"/>
                </a:cxn>
                <a:cxn ang="0">
                  <a:pos x="T6" y="T7"/>
                </a:cxn>
                <a:cxn ang="0">
                  <a:pos x="T8" y="T9"/>
                </a:cxn>
                <a:cxn ang="0">
                  <a:pos x="T10" y="T11"/>
                </a:cxn>
              </a:cxnLst>
              <a:rect l="0" t="0" r="r" b="b"/>
              <a:pathLst>
                <a:path w="16" h="18">
                  <a:moveTo>
                    <a:pt x="4" y="0"/>
                  </a:moveTo>
                  <a:lnTo>
                    <a:pt x="4" y="0"/>
                  </a:lnTo>
                  <a:cubicBezTo>
                    <a:pt x="11" y="2"/>
                    <a:pt x="12" y="6"/>
                    <a:pt x="13" y="11"/>
                  </a:cubicBezTo>
                  <a:cubicBezTo>
                    <a:pt x="9" y="14"/>
                    <a:pt x="4" y="16"/>
                    <a:pt x="0" y="14"/>
                  </a:cubicBezTo>
                  <a:cubicBezTo>
                    <a:pt x="6" y="18"/>
                    <a:pt x="11" y="14"/>
                    <a:pt x="16" y="12"/>
                  </a:cubicBezTo>
                  <a:cubicBezTo>
                    <a:pt x="14" y="5"/>
                    <a:pt x="12" y="1"/>
                    <a:pt x="4" y="0"/>
                  </a:cubicBez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701" name="Freeform 1674"/>
            <p:cNvSpPr>
              <a:spLocks/>
            </p:cNvSpPr>
            <p:nvPr userDrawn="1"/>
          </p:nvSpPr>
          <p:spPr bwMode="auto">
            <a:xfrm>
              <a:off x="406" y="311"/>
              <a:ext cx="8" cy="8"/>
            </a:xfrm>
            <a:custGeom>
              <a:avLst/>
              <a:gdLst>
                <a:gd name="T0" fmla="*/ 11 w 19"/>
                <a:gd name="T1" fmla="*/ 0 h 18"/>
                <a:gd name="T2" fmla="*/ 11 w 19"/>
                <a:gd name="T3" fmla="*/ 0 h 18"/>
                <a:gd name="T4" fmla="*/ 13 w 19"/>
                <a:gd name="T5" fmla="*/ 14 h 18"/>
                <a:gd name="T6" fmla="*/ 0 w 19"/>
                <a:gd name="T7" fmla="*/ 11 h 18"/>
                <a:gd name="T8" fmla="*/ 15 w 19"/>
                <a:gd name="T9" fmla="*/ 17 h 18"/>
                <a:gd name="T10" fmla="*/ 11 w 19"/>
                <a:gd name="T11" fmla="*/ 0 h 18"/>
              </a:gdLst>
              <a:ahLst/>
              <a:cxnLst>
                <a:cxn ang="0">
                  <a:pos x="T0" y="T1"/>
                </a:cxn>
                <a:cxn ang="0">
                  <a:pos x="T2" y="T3"/>
                </a:cxn>
                <a:cxn ang="0">
                  <a:pos x="T4" y="T5"/>
                </a:cxn>
                <a:cxn ang="0">
                  <a:pos x="T6" y="T7"/>
                </a:cxn>
                <a:cxn ang="0">
                  <a:pos x="T8" y="T9"/>
                </a:cxn>
                <a:cxn ang="0">
                  <a:pos x="T10" y="T11"/>
                </a:cxn>
              </a:cxnLst>
              <a:rect l="0" t="0" r="r" b="b"/>
              <a:pathLst>
                <a:path w="19" h="18">
                  <a:moveTo>
                    <a:pt x="11" y="0"/>
                  </a:moveTo>
                  <a:lnTo>
                    <a:pt x="11" y="0"/>
                  </a:lnTo>
                  <a:cubicBezTo>
                    <a:pt x="16" y="5"/>
                    <a:pt x="15" y="9"/>
                    <a:pt x="13" y="14"/>
                  </a:cubicBezTo>
                  <a:cubicBezTo>
                    <a:pt x="8" y="14"/>
                    <a:pt x="3" y="15"/>
                    <a:pt x="0" y="11"/>
                  </a:cubicBezTo>
                  <a:cubicBezTo>
                    <a:pt x="4" y="18"/>
                    <a:pt x="10" y="16"/>
                    <a:pt x="15" y="17"/>
                  </a:cubicBezTo>
                  <a:cubicBezTo>
                    <a:pt x="17" y="8"/>
                    <a:pt x="19" y="5"/>
                    <a:pt x="11" y="0"/>
                  </a:cubicBez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702" name="Freeform 1675"/>
            <p:cNvSpPr>
              <a:spLocks/>
            </p:cNvSpPr>
            <p:nvPr userDrawn="1"/>
          </p:nvSpPr>
          <p:spPr bwMode="auto">
            <a:xfrm>
              <a:off x="401" y="306"/>
              <a:ext cx="4" cy="4"/>
            </a:xfrm>
            <a:custGeom>
              <a:avLst/>
              <a:gdLst>
                <a:gd name="T0" fmla="*/ 9 w 9"/>
                <a:gd name="T1" fmla="*/ 8 h 8"/>
                <a:gd name="T2" fmla="*/ 9 w 9"/>
                <a:gd name="T3" fmla="*/ 8 h 8"/>
                <a:gd name="T4" fmla="*/ 2 w 9"/>
                <a:gd name="T5" fmla="*/ 0 h 8"/>
                <a:gd name="T6" fmla="*/ 0 w 9"/>
                <a:gd name="T7" fmla="*/ 1 h 8"/>
                <a:gd name="T8" fmla="*/ 9 w 9"/>
                <a:gd name="T9" fmla="*/ 8 h 8"/>
              </a:gdLst>
              <a:ahLst/>
              <a:cxnLst>
                <a:cxn ang="0">
                  <a:pos x="T0" y="T1"/>
                </a:cxn>
                <a:cxn ang="0">
                  <a:pos x="T2" y="T3"/>
                </a:cxn>
                <a:cxn ang="0">
                  <a:pos x="T4" y="T5"/>
                </a:cxn>
                <a:cxn ang="0">
                  <a:pos x="T6" y="T7"/>
                </a:cxn>
                <a:cxn ang="0">
                  <a:pos x="T8" y="T9"/>
                </a:cxn>
              </a:cxnLst>
              <a:rect l="0" t="0" r="r" b="b"/>
              <a:pathLst>
                <a:path w="9" h="8">
                  <a:moveTo>
                    <a:pt x="9" y="8"/>
                  </a:moveTo>
                  <a:lnTo>
                    <a:pt x="9" y="8"/>
                  </a:lnTo>
                  <a:lnTo>
                    <a:pt x="2" y="0"/>
                  </a:lnTo>
                  <a:lnTo>
                    <a:pt x="0" y="1"/>
                  </a:lnTo>
                  <a:lnTo>
                    <a:pt x="9" y="8"/>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703" name="Freeform 1676"/>
            <p:cNvSpPr>
              <a:spLocks/>
            </p:cNvSpPr>
            <p:nvPr userDrawn="1"/>
          </p:nvSpPr>
          <p:spPr bwMode="auto">
            <a:xfrm>
              <a:off x="395" y="312"/>
              <a:ext cx="2" cy="4"/>
            </a:xfrm>
            <a:custGeom>
              <a:avLst/>
              <a:gdLst>
                <a:gd name="T0" fmla="*/ 5 w 5"/>
                <a:gd name="T1" fmla="*/ 10 h 10"/>
                <a:gd name="T2" fmla="*/ 5 w 5"/>
                <a:gd name="T3" fmla="*/ 10 h 10"/>
                <a:gd name="T4" fmla="*/ 0 w 5"/>
                <a:gd name="T5" fmla="*/ 0 h 10"/>
                <a:gd name="T6" fmla="*/ 0 w 5"/>
                <a:gd name="T7" fmla="*/ 2 h 10"/>
                <a:gd name="T8" fmla="*/ 5 w 5"/>
                <a:gd name="T9" fmla="*/ 10 h 10"/>
              </a:gdLst>
              <a:ahLst/>
              <a:cxnLst>
                <a:cxn ang="0">
                  <a:pos x="T0" y="T1"/>
                </a:cxn>
                <a:cxn ang="0">
                  <a:pos x="T2" y="T3"/>
                </a:cxn>
                <a:cxn ang="0">
                  <a:pos x="T4" y="T5"/>
                </a:cxn>
                <a:cxn ang="0">
                  <a:pos x="T6" y="T7"/>
                </a:cxn>
                <a:cxn ang="0">
                  <a:pos x="T8" y="T9"/>
                </a:cxn>
              </a:cxnLst>
              <a:rect l="0" t="0" r="r" b="b"/>
              <a:pathLst>
                <a:path w="5" h="10">
                  <a:moveTo>
                    <a:pt x="5" y="10"/>
                  </a:moveTo>
                  <a:lnTo>
                    <a:pt x="5" y="10"/>
                  </a:lnTo>
                  <a:lnTo>
                    <a:pt x="0" y="0"/>
                  </a:lnTo>
                  <a:lnTo>
                    <a:pt x="0" y="2"/>
                  </a:lnTo>
                  <a:lnTo>
                    <a:pt x="5" y="10"/>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704" name="Freeform 1677"/>
            <p:cNvSpPr>
              <a:spLocks/>
            </p:cNvSpPr>
            <p:nvPr userDrawn="1"/>
          </p:nvSpPr>
          <p:spPr bwMode="auto">
            <a:xfrm>
              <a:off x="397" y="319"/>
              <a:ext cx="9" cy="7"/>
            </a:xfrm>
            <a:custGeom>
              <a:avLst/>
              <a:gdLst>
                <a:gd name="T0" fmla="*/ 14 w 20"/>
                <a:gd name="T1" fmla="*/ 0 h 16"/>
                <a:gd name="T2" fmla="*/ 14 w 20"/>
                <a:gd name="T3" fmla="*/ 0 h 16"/>
                <a:gd name="T4" fmla="*/ 12 w 20"/>
                <a:gd name="T5" fmla="*/ 12 h 16"/>
                <a:gd name="T6" fmla="*/ 0 w 20"/>
                <a:gd name="T7" fmla="*/ 8 h 16"/>
                <a:gd name="T8" fmla="*/ 14 w 20"/>
                <a:gd name="T9" fmla="*/ 14 h 16"/>
                <a:gd name="T10" fmla="*/ 14 w 20"/>
                <a:gd name="T11" fmla="*/ 0 h 16"/>
              </a:gdLst>
              <a:ahLst/>
              <a:cxnLst>
                <a:cxn ang="0">
                  <a:pos x="T0" y="T1"/>
                </a:cxn>
                <a:cxn ang="0">
                  <a:pos x="T2" y="T3"/>
                </a:cxn>
                <a:cxn ang="0">
                  <a:pos x="T4" y="T5"/>
                </a:cxn>
                <a:cxn ang="0">
                  <a:pos x="T6" y="T7"/>
                </a:cxn>
                <a:cxn ang="0">
                  <a:pos x="T8" y="T9"/>
                </a:cxn>
                <a:cxn ang="0">
                  <a:pos x="T10" y="T11"/>
                </a:cxn>
              </a:cxnLst>
              <a:rect l="0" t="0" r="r" b="b"/>
              <a:pathLst>
                <a:path w="20" h="16">
                  <a:moveTo>
                    <a:pt x="14" y="0"/>
                  </a:moveTo>
                  <a:lnTo>
                    <a:pt x="14" y="0"/>
                  </a:lnTo>
                  <a:cubicBezTo>
                    <a:pt x="17" y="5"/>
                    <a:pt x="14" y="8"/>
                    <a:pt x="12" y="12"/>
                  </a:cubicBezTo>
                  <a:cubicBezTo>
                    <a:pt x="7" y="12"/>
                    <a:pt x="4" y="12"/>
                    <a:pt x="0" y="8"/>
                  </a:cubicBezTo>
                  <a:cubicBezTo>
                    <a:pt x="4" y="16"/>
                    <a:pt x="8" y="13"/>
                    <a:pt x="14" y="14"/>
                  </a:cubicBezTo>
                  <a:cubicBezTo>
                    <a:pt x="15" y="9"/>
                    <a:pt x="20" y="7"/>
                    <a:pt x="14" y="0"/>
                  </a:cubicBez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705" name="Freeform 1678"/>
            <p:cNvSpPr>
              <a:spLocks/>
            </p:cNvSpPr>
            <p:nvPr userDrawn="1"/>
          </p:nvSpPr>
          <p:spPr bwMode="auto">
            <a:xfrm>
              <a:off x="387" y="324"/>
              <a:ext cx="9" cy="6"/>
            </a:xfrm>
            <a:custGeom>
              <a:avLst/>
              <a:gdLst>
                <a:gd name="T0" fmla="*/ 16 w 21"/>
                <a:gd name="T1" fmla="*/ 0 h 14"/>
                <a:gd name="T2" fmla="*/ 16 w 21"/>
                <a:gd name="T3" fmla="*/ 0 h 14"/>
                <a:gd name="T4" fmla="*/ 12 w 21"/>
                <a:gd name="T5" fmla="*/ 11 h 14"/>
                <a:gd name="T6" fmla="*/ 0 w 21"/>
                <a:gd name="T7" fmla="*/ 4 h 14"/>
                <a:gd name="T8" fmla="*/ 13 w 21"/>
                <a:gd name="T9" fmla="*/ 14 h 14"/>
                <a:gd name="T10" fmla="*/ 16 w 21"/>
                <a:gd name="T11" fmla="*/ 0 h 14"/>
              </a:gdLst>
              <a:ahLst/>
              <a:cxnLst>
                <a:cxn ang="0">
                  <a:pos x="T0" y="T1"/>
                </a:cxn>
                <a:cxn ang="0">
                  <a:pos x="T2" y="T3"/>
                </a:cxn>
                <a:cxn ang="0">
                  <a:pos x="T4" y="T5"/>
                </a:cxn>
                <a:cxn ang="0">
                  <a:pos x="T6" y="T7"/>
                </a:cxn>
                <a:cxn ang="0">
                  <a:pos x="T8" y="T9"/>
                </a:cxn>
                <a:cxn ang="0">
                  <a:pos x="T10" y="T11"/>
                </a:cxn>
              </a:cxnLst>
              <a:rect l="0" t="0" r="r" b="b"/>
              <a:pathLst>
                <a:path w="21" h="14">
                  <a:moveTo>
                    <a:pt x="16" y="0"/>
                  </a:moveTo>
                  <a:lnTo>
                    <a:pt x="16" y="0"/>
                  </a:lnTo>
                  <a:cubicBezTo>
                    <a:pt x="18" y="6"/>
                    <a:pt x="14" y="7"/>
                    <a:pt x="12" y="11"/>
                  </a:cubicBezTo>
                  <a:cubicBezTo>
                    <a:pt x="7" y="9"/>
                    <a:pt x="2" y="9"/>
                    <a:pt x="0" y="4"/>
                  </a:cubicBezTo>
                  <a:cubicBezTo>
                    <a:pt x="1" y="12"/>
                    <a:pt x="8" y="11"/>
                    <a:pt x="13" y="14"/>
                  </a:cubicBezTo>
                  <a:cubicBezTo>
                    <a:pt x="15" y="9"/>
                    <a:pt x="21" y="7"/>
                    <a:pt x="16" y="0"/>
                  </a:cubicBez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706" name="Freeform 1679"/>
            <p:cNvSpPr>
              <a:spLocks/>
            </p:cNvSpPr>
            <p:nvPr userDrawn="1"/>
          </p:nvSpPr>
          <p:spPr bwMode="auto">
            <a:xfrm>
              <a:off x="375" y="327"/>
              <a:ext cx="9" cy="5"/>
            </a:xfrm>
            <a:custGeom>
              <a:avLst/>
              <a:gdLst>
                <a:gd name="T0" fmla="*/ 19 w 21"/>
                <a:gd name="T1" fmla="*/ 0 h 12"/>
                <a:gd name="T2" fmla="*/ 19 w 21"/>
                <a:gd name="T3" fmla="*/ 0 h 12"/>
                <a:gd name="T4" fmla="*/ 10 w 21"/>
                <a:gd name="T5" fmla="*/ 9 h 12"/>
                <a:gd name="T6" fmla="*/ 1 w 21"/>
                <a:gd name="T7" fmla="*/ 1 h 12"/>
                <a:gd name="T8" fmla="*/ 10 w 21"/>
                <a:gd name="T9" fmla="*/ 12 h 12"/>
                <a:gd name="T10" fmla="*/ 19 w 21"/>
                <a:gd name="T11" fmla="*/ 0 h 12"/>
              </a:gdLst>
              <a:ahLst/>
              <a:cxnLst>
                <a:cxn ang="0">
                  <a:pos x="T0" y="T1"/>
                </a:cxn>
                <a:cxn ang="0">
                  <a:pos x="T2" y="T3"/>
                </a:cxn>
                <a:cxn ang="0">
                  <a:pos x="T4" y="T5"/>
                </a:cxn>
                <a:cxn ang="0">
                  <a:pos x="T6" y="T7"/>
                </a:cxn>
                <a:cxn ang="0">
                  <a:pos x="T8" y="T9"/>
                </a:cxn>
                <a:cxn ang="0">
                  <a:pos x="T10" y="T11"/>
                </a:cxn>
              </a:cxnLst>
              <a:rect l="0" t="0" r="r" b="b"/>
              <a:pathLst>
                <a:path w="21" h="12">
                  <a:moveTo>
                    <a:pt x="19" y="0"/>
                  </a:moveTo>
                  <a:lnTo>
                    <a:pt x="19" y="0"/>
                  </a:lnTo>
                  <a:cubicBezTo>
                    <a:pt x="19" y="6"/>
                    <a:pt x="13" y="6"/>
                    <a:pt x="10" y="9"/>
                  </a:cubicBezTo>
                  <a:cubicBezTo>
                    <a:pt x="5" y="7"/>
                    <a:pt x="1" y="7"/>
                    <a:pt x="1" y="1"/>
                  </a:cubicBezTo>
                  <a:cubicBezTo>
                    <a:pt x="0" y="10"/>
                    <a:pt x="6" y="8"/>
                    <a:pt x="10" y="12"/>
                  </a:cubicBezTo>
                  <a:cubicBezTo>
                    <a:pt x="14" y="8"/>
                    <a:pt x="21" y="9"/>
                    <a:pt x="19" y="0"/>
                  </a:cubicBez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707" name="Freeform 1680"/>
            <p:cNvSpPr>
              <a:spLocks/>
            </p:cNvSpPr>
            <p:nvPr userDrawn="1"/>
          </p:nvSpPr>
          <p:spPr bwMode="auto">
            <a:xfrm>
              <a:off x="379" y="314"/>
              <a:ext cx="1" cy="7"/>
            </a:xfrm>
            <a:custGeom>
              <a:avLst/>
              <a:gdLst>
                <a:gd name="T0" fmla="*/ 2 w 2"/>
                <a:gd name="T1" fmla="*/ 1 h 15"/>
                <a:gd name="T2" fmla="*/ 2 w 2"/>
                <a:gd name="T3" fmla="*/ 1 h 15"/>
                <a:gd name="T4" fmla="*/ 0 w 2"/>
                <a:gd name="T5" fmla="*/ 0 h 15"/>
                <a:gd name="T6" fmla="*/ 2 w 2"/>
                <a:gd name="T7" fmla="*/ 15 h 15"/>
                <a:gd name="T8" fmla="*/ 2 w 2"/>
                <a:gd name="T9" fmla="*/ 1 h 15"/>
              </a:gdLst>
              <a:ahLst/>
              <a:cxnLst>
                <a:cxn ang="0">
                  <a:pos x="T0" y="T1"/>
                </a:cxn>
                <a:cxn ang="0">
                  <a:pos x="T2" y="T3"/>
                </a:cxn>
                <a:cxn ang="0">
                  <a:pos x="T4" y="T5"/>
                </a:cxn>
                <a:cxn ang="0">
                  <a:pos x="T6" y="T7"/>
                </a:cxn>
                <a:cxn ang="0">
                  <a:pos x="T8" y="T9"/>
                </a:cxn>
              </a:cxnLst>
              <a:rect l="0" t="0" r="r" b="b"/>
              <a:pathLst>
                <a:path w="2" h="15">
                  <a:moveTo>
                    <a:pt x="2" y="1"/>
                  </a:moveTo>
                  <a:lnTo>
                    <a:pt x="2" y="1"/>
                  </a:lnTo>
                  <a:lnTo>
                    <a:pt x="0" y="0"/>
                  </a:lnTo>
                  <a:lnTo>
                    <a:pt x="2" y="15"/>
                  </a:lnTo>
                  <a:lnTo>
                    <a:pt x="2" y="1"/>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708" name="Freeform 1681"/>
            <p:cNvSpPr>
              <a:spLocks/>
            </p:cNvSpPr>
            <p:nvPr userDrawn="1"/>
          </p:nvSpPr>
          <p:spPr bwMode="auto">
            <a:xfrm>
              <a:off x="364" y="326"/>
              <a:ext cx="8" cy="6"/>
            </a:xfrm>
            <a:custGeom>
              <a:avLst/>
              <a:gdLst>
                <a:gd name="T0" fmla="*/ 3 w 19"/>
                <a:gd name="T1" fmla="*/ 0 h 12"/>
                <a:gd name="T2" fmla="*/ 3 w 19"/>
                <a:gd name="T3" fmla="*/ 0 h 12"/>
                <a:gd name="T4" fmla="*/ 8 w 19"/>
                <a:gd name="T5" fmla="*/ 12 h 12"/>
                <a:gd name="T6" fmla="*/ 19 w 19"/>
                <a:gd name="T7" fmla="*/ 2 h 12"/>
                <a:gd name="T8" fmla="*/ 8 w 19"/>
                <a:gd name="T9" fmla="*/ 10 h 12"/>
                <a:gd name="T10" fmla="*/ 3 w 19"/>
                <a:gd name="T11" fmla="*/ 0 h 12"/>
              </a:gdLst>
              <a:ahLst/>
              <a:cxnLst>
                <a:cxn ang="0">
                  <a:pos x="T0" y="T1"/>
                </a:cxn>
                <a:cxn ang="0">
                  <a:pos x="T2" y="T3"/>
                </a:cxn>
                <a:cxn ang="0">
                  <a:pos x="T4" y="T5"/>
                </a:cxn>
                <a:cxn ang="0">
                  <a:pos x="T6" y="T7"/>
                </a:cxn>
                <a:cxn ang="0">
                  <a:pos x="T8" y="T9"/>
                </a:cxn>
                <a:cxn ang="0">
                  <a:pos x="T10" y="T11"/>
                </a:cxn>
              </a:cxnLst>
              <a:rect l="0" t="0" r="r" b="b"/>
              <a:pathLst>
                <a:path w="19" h="12">
                  <a:moveTo>
                    <a:pt x="3" y="0"/>
                  </a:moveTo>
                  <a:lnTo>
                    <a:pt x="3" y="0"/>
                  </a:lnTo>
                  <a:cubicBezTo>
                    <a:pt x="0" y="7"/>
                    <a:pt x="5" y="8"/>
                    <a:pt x="8" y="12"/>
                  </a:cubicBezTo>
                  <a:cubicBezTo>
                    <a:pt x="13" y="9"/>
                    <a:pt x="19" y="10"/>
                    <a:pt x="19" y="2"/>
                  </a:cubicBezTo>
                  <a:cubicBezTo>
                    <a:pt x="18" y="7"/>
                    <a:pt x="13" y="7"/>
                    <a:pt x="8" y="10"/>
                  </a:cubicBezTo>
                  <a:cubicBezTo>
                    <a:pt x="6" y="6"/>
                    <a:pt x="2" y="6"/>
                    <a:pt x="3" y="0"/>
                  </a:cubicBez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709" name="Freeform 1682"/>
            <p:cNvSpPr>
              <a:spLocks/>
            </p:cNvSpPr>
            <p:nvPr userDrawn="1"/>
          </p:nvSpPr>
          <p:spPr bwMode="auto">
            <a:xfrm>
              <a:off x="369" y="316"/>
              <a:ext cx="2" cy="6"/>
            </a:xfrm>
            <a:custGeom>
              <a:avLst/>
              <a:gdLst>
                <a:gd name="T0" fmla="*/ 4 w 4"/>
                <a:gd name="T1" fmla="*/ 1 h 14"/>
                <a:gd name="T2" fmla="*/ 4 w 4"/>
                <a:gd name="T3" fmla="*/ 1 h 14"/>
                <a:gd name="T4" fmla="*/ 3 w 4"/>
                <a:gd name="T5" fmla="*/ 2 h 14"/>
                <a:gd name="T6" fmla="*/ 2 w 4"/>
                <a:gd name="T7" fmla="*/ 0 h 14"/>
                <a:gd name="T8" fmla="*/ 0 w 4"/>
                <a:gd name="T9" fmla="*/ 14 h 14"/>
                <a:gd name="T10" fmla="*/ 4 w 4"/>
                <a:gd name="T11" fmla="*/ 1 h 14"/>
              </a:gdLst>
              <a:ahLst/>
              <a:cxnLst>
                <a:cxn ang="0">
                  <a:pos x="T0" y="T1"/>
                </a:cxn>
                <a:cxn ang="0">
                  <a:pos x="T2" y="T3"/>
                </a:cxn>
                <a:cxn ang="0">
                  <a:pos x="T4" y="T5"/>
                </a:cxn>
                <a:cxn ang="0">
                  <a:pos x="T6" y="T7"/>
                </a:cxn>
                <a:cxn ang="0">
                  <a:pos x="T8" y="T9"/>
                </a:cxn>
                <a:cxn ang="0">
                  <a:pos x="T10" y="T11"/>
                </a:cxn>
              </a:cxnLst>
              <a:rect l="0" t="0" r="r" b="b"/>
              <a:pathLst>
                <a:path w="4" h="14">
                  <a:moveTo>
                    <a:pt x="4" y="1"/>
                  </a:moveTo>
                  <a:lnTo>
                    <a:pt x="4" y="1"/>
                  </a:lnTo>
                  <a:lnTo>
                    <a:pt x="3" y="2"/>
                  </a:lnTo>
                  <a:lnTo>
                    <a:pt x="2" y="0"/>
                  </a:lnTo>
                  <a:lnTo>
                    <a:pt x="0" y="14"/>
                  </a:lnTo>
                  <a:lnTo>
                    <a:pt x="4" y="1"/>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710" name="Freeform 1683"/>
            <p:cNvSpPr>
              <a:spLocks/>
            </p:cNvSpPr>
            <p:nvPr userDrawn="1"/>
          </p:nvSpPr>
          <p:spPr bwMode="auto">
            <a:xfrm>
              <a:off x="398" y="297"/>
              <a:ext cx="8" cy="9"/>
            </a:xfrm>
            <a:custGeom>
              <a:avLst/>
              <a:gdLst>
                <a:gd name="T0" fmla="*/ 8 w 17"/>
                <a:gd name="T1" fmla="*/ 0 h 21"/>
                <a:gd name="T2" fmla="*/ 8 w 17"/>
                <a:gd name="T3" fmla="*/ 0 h 21"/>
                <a:gd name="T4" fmla="*/ 14 w 17"/>
                <a:gd name="T5" fmla="*/ 12 h 21"/>
                <a:gd name="T6" fmla="*/ 0 w 17"/>
                <a:gd name="T7" fmla="*/ 15 h 21"/>
                <a:gd name="T8" fmla="*/ 16 w 17"/>
                <a:gd name="T9" fmla="*/ 13 h 21"/>
                <a:gd name="T10" fmla="*/ 8 w 17"/>
                <a:gd name="T11" fmla="*/ 0 h 21"/>
              </a:gdLst>
              <a:ahLst/>
              <a:cxnLst>
                <a:cxn ang="0">
                  <a:pos x="T0" y="T1"/>
                </a:cxn>
                <a:cxn ang="0">
                  <a:pos x="T2" y="T3"/>
                </a:cxn>
                <a:cxn ang="0">
                  <a:pos x="T4" y="T5"/>
                </a:cxn>
                <a:cxn ang="0">
                  <a:pos x="T6" y="T7"/>
                </a:cxn>
                <a:cxn ang="0">
                  <a:pos x="T8" y="T9"/>
                </a:cxn>
                <a:cxn ang="0">
                  <a:pos x="T10" y="T11"/>
                </a:cxn>
              </a:cxnLst>
              <a:rect l="0" t="0" r="r" b="b"/>
              <a:pathLst>
                <a:path w="17" h="21">
                  <a:moveTo>
                    <a:pt x="8" y="0"/>
                  </a:moveTo>
                  <a:lnTo>
                    <a:pt x="8" y="0"/>
                  </a:lnTo>
                  <a:cubicBezTo>
                    <a:pt x="14" y="2"/>
                    <a:pt x="12" y="6"/>
                    <a:pt x="14" y="12"/>
                  </a:cubicBezTo>
                  <a:cubicBezTo>
                    <a:pt x="9" y="14"/>
                    <a:pt x="5" y="18"/>
                    <a:pt x="0" y="15"/>
                  </a:cubicBezTo>
                  <a:cubicBezTo>
                    <a:pt x="5" y="21"/>
                    <a:pt x="11" y="15"/>
                    <a:pt x="16" y="13"/>
                  </a:cubicBezTo>
                  <a:cubicBezTo>
                    <a:pt x="14" y="5"/>
                    <a:pt x="17" y="3"/>
                    <a:pt x="8" y="0"/>
                  </a:cubicBez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711" name="Freeform 1684"/>
            <p:cNvSpPr>
              <a:spLocks noEditPoints="1"/>
            </p:cNvSpPr>
            <p:nvPr userDrawn="1"/>
          </p:nvSpPr>
          <p:spPr bwMode="auto">
            <a:xfrm>
              <a:off x="396" y="289"/>
              <a:ext cx="7" cy="2"/>
            </a:xfrm>
            <a:custGeom>
              <a:avLst/>
              <a:gdLst>
                <a:gd name="T0" fmla="*/ 8 w 17"/>
                <a:gd name="T1" fmla="*/ 2 h 5"/>
                <a:gd name="T2" fmla="*/ 8 w 17"/>
                <a:gd name="T3" fmla="*/ 2 h 5"/>
                <a:gd name="T4" fmla="*/ 1 w 17"/>
                <a:gd name="T5" fmla="*/ 4 h 5"/>
                <a:gd name="T6" fmla="*/ 1 w 17"/>
                <a:gd name="T7" fmla="*/ 3 h 5"/>
                <a:gd name="T8" fmla="*/ 8 w 17"/>
                <a:gd name="T9" fmla="*/ 2 h 5"/>
                <a:gd name="T10" fmla="*/ 17 w 17"/>
                <a:gd name="T11" fmla="*/ 1 h 5"/>
                <a:gd name="T12" fmla="*/ 17 w 17"/>
                <a:gd name="T13" fmla="*/ 1 h 5"/>
                <a:gd name="T14" fmla="*/ 1 w 17"/>
                <a:gd name="T15" fmla="*/ 2 h 5"/>
                <a:gd name="T16" fmla="*/ 0 w 17"/>
                <a:gd name="T17" fmla="*/ 4 h 5"/>
                <a:gd name="T18" fmla="*/ 1 w 17"/>
                <a:gd name="T19" fmla="*/ 5 h 5"/>
                <a:gd name="T20" fmla="*/ 17 w 17"/>
                <a:gd name="T21" fmla="*/ 1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 h="5">
                  <a:moveTo>
                    <a:pt x="8" y="2"/>
                  </a:moveTo>
                  <a:lnTo>
                    <a:pt x="8" y="2"/>
                  </a:lnTo>
                  <a:cubicBezTo>
                    <a:pt x="7" y="3"/>
                    <a:pt x="1" y="4"/>
                    <a:pt x="1" y="4"/>
                  </a:cubicBezTo>
                  <a:lnTo>
                    <a:pt x="1" y="3"/>
                  </a:lnTo>
                  <a:cubicBezTo>
                    <a:pt x="1" y="3"/>
                    <a:pt x="7" y="2"/>
                    <a:pt x="8" y="2"/>
                  </a:cubicBezTo>
                  <a:close/>
                  <a:moveTo>
                    <a:pt x="17" y="1"/>
                  </a:moveTo>
                  <a:lnTo>
                    <a:pt x="17" y="1"/>
                  </a:lnTo>
                  <a:cubicBezTo>
                    <a:pt x="9" y="0"/>
                    <a:pt x="1" y="2"/>
                    <a:pt x="1" y="2"/>
                  </a:cubicBezTo>
                  <a:lnTo>
                    <a:pt x="0" y="4"/>
                  </a:lnTo>
                  <a:lnTo>
                    <a:pt x="1" y="5"/>
                  </a:lnTo>
                  <a:cubicBezTo>
                    <a:pt x="5" y="5"/>
                    <a:pt x="10" y="3"/>
                    <a:pt x="17" y="1"/>
                  </a:cubicBez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712" name="Freeform 1685"/>
            <p:cNvSpPr>
              <a:spLocks noEditPoints="1"/>
            </p:cNvSpPr>
            <p:nvPr userDrawn="1"/>
          </p:nvSpPr>
          <p:spPr bwMode="auto">
            <a:xfrm>
              <a:off x="394" y="297"/>
              <a:ext cx="7" cy="4"/>
            </a:xfrm>
            <a:custGeom>
              <a:avLst/>
              <a:gdLst>
                <a:gd name="T0" fmla="*/ 7 w 15"/>
                <a:gd name="T1" fmla="*/ 5 h 10"/>
                <a:gd name="T2" fmla="*/ 7 w 15"/>
                <a:gd name="T3" fmla="*/ 5 h 10"/>
                <a:gd name="T4" fmla="*/ 1 w 15"/>
                <a:gd name="T5" fmla="*/ 2 h 10"/>
                <a:gd name="T6" fmla="*/ 2 w 15"/>
                <a:gd name="T7" fmla="*/ 1 h 10"/>
                <a:gd name="T8" fmla="*/ 7 w 15"/>
                <a:gd name="T9" fmla="*/ 5 h 10"/>
                <a:gd name="T10" fmla="*/ 15 w 15"/>
                <a:gd name="T11" fmla="*/ 10 h 10"/>
                <a:gd name="T12" fmla="*/ 15 w 15"/>
                <a:gd name="T13" fmla="*/ 10 h 10"/>
                <a:gd name="T14" fmla="*/ 2 w 15"/>
                <a:gd name="T15" fmla="*/ 0 h 10"/>
                <a:gd name="T16" fmla="*/ 0 w 15"/>
                <a:gd name="T17" fmla="*/ 1 h 10"/>
                <a:gd name="T18" fmla="*/ 0 w 15"/>
                <a:gd name="T19" fmla="*/ 3 h 10"/>
                <a:gd name="T20" fmla="*/ 15 w 15"/>
                <a:gd name="T21" fmla="*/ 1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 h="10">
                  <a:moveTo>
                    <a:pt x="7" y="5"/>
                  </a:moveTo>
                  <a:lnTo>
                    <a:pt x="7" y="5"/>
                  </a:lnTo>
                  <a:cubicBezTo>
                    <a:pt x="6" y="5"/>
                    <a:pt x="1" y="2"/>
                    <a:pt x="1" y="2"/>
                  </a:cubicBezTo>
                  <a:lnTo>
                    <a:pt x="2" y="1"/>
                  </a:lnTo>
                  <a:cubicBezTo>
                    <a:pt x="2" y="1"/>
                    <a:pt x="6" y="4"/>
                    <a:pt x="7" y="5"/>
                  </a:cubicBezTo>
                  <a:close/>
                  <a:moveTo>
                    <a:pt x="15" y="10"/>
                  </a:moveTo>
                  <a:lnTo>
                    <a:pt x="15" y="10"/>
                  </a:lnTo>
                  <a:cubicBezTo>
                    <a:pt x="9" y="4"/>
                    <a:pt x="2" y="0"/>
                    <a:pt x="2" y="0"/>
                  </a:cubicBezTo>
                  <a:lnTo>
                    <a:pt x="0" y="1"/>
                  </a:lnTo>
                  <a:lnTo>
                    <a:pt x="0" y="3"/>
                  </a:lnTo>
                  <a:cubicBezTo>
                    <a:pt x="0" y="3"/>
                    <a:pt x="8" y="8"/>
                    <a:pt x="15" y="10"/>
                  </a:cubicBez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713" name="Freeform 1686"/>
            <p:cNvSpPr>
              <a:spLocks/>
            </p:cNvSpPr>
            <p:nvPr userDrawn="1"/>
          </p:nvSpPr>
          <p:spPr bwMode="auto">
            <a:xfrm>
              <a:off x="388" y="305"/>
              <a:ext cx="9" cy="8"/>
            </a:xfrm>
            <a:custGeom>
              <a:avLst/>
              <a:gdLst>
                <a:gd name="T0" fmla="*/ 16 w 21"/>
                <a:gd name="T1" fmla="*/ 0 h 16"/>
                <a:gd name="T2" fmla="*/ 16 w 21"/>
                <a:gd name="T3" fmla="*/ 0 h 16"/>
                <a:gd name="T4" fmla="*/ 12 w 21"/>
                <a:gd name="T5" fmla="*/ 10 h 16"/>
                <a:gd name="T6" fmla="*/ 0 w 21"/>
                <a:gd name="T7" fmla="*/ 10 h 16"/>
                <a:gd name="T8" fmla="*/ 13 w 21"/>
                <a:gd name="T9" fmla="*/ 12 h 16"/>
                <a:gd name="T10" fmla="*/ 16 w 21"/>
                <a:gd name="T11" fmla="*/ 0 h 16"/>
              </a:gdLst>
              <a:ahLst/>
              <a:cxnLst>
                <a:cxn ang="0">
                  <a:pos x="T0" y="T1"/>
                </a:cxn>
                <a:cxn ang="0">
                  <a:pos x="T2" y="T3"/>
                </a:cxn>
                <a:cxn ang="0">
                  <a:pos x="T4" y="T5"/>
                </a:cxn>
                <a:cxn ang="0">
                  <a:pos x="T6" y="T7"/>
                </a:cxn>
                <a:cxn ang="0">
                  <a:pos x="T8" y="T9"/>
                </a:cxn>
                <a:cxn ang="0">
                  <a:pos x="T10" y="T11"/>
                </a:cxn>
              </a:cxnLst>
              <a:rect l="0" t="0" r="r" b="b"/>
              <a:pathLst>
                <a:path w="21" h="16">
                  <a:moveTo>
                    <a:pt x="16" y="0"/>
                  </a:moveTo>
                  <a:lnTo>
                    <a:pt x="16" y="0"/>
                  </a:lnTo>
                  <a:cubicBezTo>
                    <a:pt x="19" y="5"/>
                    <a:pt x="13" y="6"/>
                    <a:pt x="12" y="10"/>
                  </a:cubicBezTo>
                  <a:cubicBezTo>
                    <a:pt x="7" y="9"/>
                    <a:pt x="3" y="14"/>
                    <a:pt x="0" y="10"/>
                  </a:cubicBezTo>
                  <a:cubicBezTo>
                    <a:pt x="4" y="16"/>
                    <a:pt x="8" y="11"/>
                    <a:pt x="13" y="12"/>
                  </a:cubicBezTo>
                  <a:cubicBezTo>
                    <a:pt x="14" y="8"/>
                    <a:pt x="21" y="6"/>
                    <a:pt x="16" y="0"/>
                  </a:cubicBez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714" name="Freeform 1687"/>
            <p:cNvSpPr>
              <a:spLocks noEditPoints="1"/>
            </p:cNvSpPr>
            <p:nvPr userDrawn="1"/>
          </p:nvSpPr>
          <p:spPr bwMode="auto">
            <a:xfrm>
              <a:off x="388" y="302"/>
              <a:ext cx="4" cy="5"/>
            </a:xfrm>
            <a:custGeom>
              <a:avLst/>
              <a:gdLst>
                <a:gd name="T0" fmla="*/ 4 w 7"/>
                <a:gd name="T1" fmla="*/ 5 h 12"/>
                <a:gd name="T2" fmla="*/ 4 w 7"/>
                <a:gd name="T3" fmla="*/ 5 h 12"/>
                <a:gd name="T4" fmla="*/ 1 w 7"/>
                <a:gd name="T5" fmla="*/ 1 h 12"/>
                <a:gd name="T6" fmla="*/ 2 w 7"/>
                <a:gd name="T7" fmla="*/ 1 h 12"/>
                <a:gd name="T8" fmla="*/ 4 w 7"/>
                <a:gd name="T9" fmla="*/ 5 h 12"/>
                <a:gd name="T10" fmla="*/ 7 w 7"/>
                <a:gd name="T11" fmla="*/ 12 h 12"/>
                <a:gd name="T12" fmla="*/ 7 w 7"/>
                <a:gd name="T13" fmla="*/ 12 h 12"/>
                <a:gd name="T14" fmla="*/ 2 w 7"/>
                <a:gd name="T15" fmla="*/ 0 h 12"/>
                <a:gd name="T16" fmla="*/ 0 w 7"/>
                <a:gd name="T17" fmla="*/ 0 h 12"/>
                <a:gd name="T18" fmla="*/ 0 w 7"/>
                <a:gd name="T19" fmla="*/ 1 h 12"/>
                <a:gd name="T20" fmla="*/ 7 w 7"/>
                <a:gd name="T21" fmla="*/ 1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 h="12">
                  <a:moveTo>
                    <a:pt x="4" y="5"/>
                  </a:moveTo>
                  <a:lnTo>
                    <a:pt x="4" y="5"/>
                  </a:lnTo>
                  <a:cubicBezTo>
                    <a:pt x="3" y="4"/>
                    <a:pt x="1" y="1"/>
                    <a:pt x="1" y="1"/>
                  </a:cubicBezTo>
                  <a:lnTo>
                    <a:pt x="2" y="1"/>
                  </a:lnTo>
                  <a:cubicBezTo>
                    <a:pt x="2" y="1"/>
                    <a:pt x="3" y="4"/>
                    <a:pt x="4" y="5"/>
                  </a:cubicBezTo>
                  <a:close/>
                  <a:moveTo>
                    <a:pt x="7" y="12"/>
                  </a:moveTo>
                  <a:lnTo>
                    <a:pt x="7" y="12"/>
                  </a:lnTo>
                  <a:cubicBezTo>
                    <a:pt x="5" y="4"/>
                    <a:pt x="2" y="0"/>
                    <a:pt x="2" y="0"/>
                  </a:cubicBezTo>
                  <a:lnTo>
                    <a:pt x="0" y="0"/>
                  </a:lnTo>
                  <a:lnTo>
                    <a:pt x="0" y="1"/>
                  </a:lnTo>
                  <a:cubicBezTo>
                    <a:pt x="0" y="1"/>
                    <a:pt x="2" y="7"/>
                    <a:pt x="7" y="12"/>
                  </a:cubicBez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715" name="Freeform 1688"/>
            <p:cNvSpPr>
              <a:spLocks noEditPoints="1"/>
            </p:cNvSpPr>
            <p:nvPr userDrawn="1"/>
          </p:nvSpPr>
          <p:spPr bwMode="auto">
            <a:xfrm>
              <a:off x="381" y="304"/>
              <a:ext cx="1" cy="6"/>
            </a:xfrm>
            <a:custGeom>
              <a:avLst/>
              <a:gdLst>
                <a:gd name="T0" fmla="*/ 2 w 3"/>
                <a:gd name="T1" fmla="*/ 6 h 12"/>
                <a:gd name="T2" fmla="*/ 2 w 3"/>
                <a:gd name="T3" fmla="*/ 6 h 12"/>
                <a:gd name="T4" fmla="*/ 1 w 3"/>
                <a:gd name="T5" fmla="*/ 1 h 12"/>
                <a:gd name="T6" fmla="*/ 2 w 3"/>
                <a:gd name="T7" fmla="*/ 1 h 12"/>
                <a:gd name="T8" fmla="*/ 2 w 3"/>
                <a:gd name="T9" fmla="*/ 6 h 12"/>
                <a:gd name="T10" fmla="*/ 3 w 3"/>
                <a:gd name="T11" fmla="*/ 12 h 12"/>
                <a:gd name="T12" fmla="*/ 3 w 3"/>
                <a:gd name="T13" fmla="*/ 12 h 12"/>
                <a:gd name="T14" fmla="*/ 3 w 3"/>
                <a:gd name="T15" fmla="*/ 1 h 12"/>
                <a:gd name="T16" fmla="*/ 1 w 3"/>
                <a:gd name="T17" fmla="*/ 0 h 12"/>
                <a:gd name="T18" fmla="*/ 0 w 3"/>
                <a:gd name="T19" fmla="*/ 1 h 12"/>
                <a:gd name="T20" fmla="*/ 3 w 3"/>
                <a:gd name="T21" fmla="*/ 1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12">
                  <a:moveTo>
                    <a:pt x="2" y="6"/>
                  </a:moveTo>
                  <a:lnTo>
                    <a:pt x="2" y="6"/>
                  </a:lnTo>
                  <a:cubicBezTo>
                    <a:pt x="2" y="5"/>
                    <a:pt x="1" y="1"/>
                    <a:pt x="1" y="1"/>
                  </a:cubicBezTo>
                  <a:lnTo>
                    <a:pt x="2" y="1"/>
                  </a:lnTo>
                  <a:cubicBezTo>
                    <a:pt x="2" y="1"/>
                    <a:pt x="2" y="5"/>
                    <a:pt x="2" y="6"/>
                  </a:cubicBezTo>
                  <a:close/>
                  <a:moveTo>
                    <a:pt x="3" y="12"/>
                  </a:moveTo>
                  <a:lnTo>
                    <a:pt x="3" y="12"/>
                  </a:lnTo>
                  <a:cubicBezTo>
                    <a:pt x="3" y="7"/>
                    <a:pt x="3" y="1"/>
                    <a:pt x="3" y="1"/>
                  </a:cubicBezTo>
                  <a:lnTo>
                    <a:pt x="1" y="0"/>
                  </a:lnTo>
                  <a:lnTo>
                    <a:pt x="0" y="1"/>
                  </a:lnTo>
                  <a:cubicBezTo>
                    <a:pt x="0" y="1"/>
                    <a:pt x="1" y="7"/>
                    <a:pt x="3" y="12"/>
                  </a:cubicBez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716" name="Freeform 1689"/>
            <p:cNvSpPr>
              <a:spLocks/>
            </p:cNvSpPr>
            <p:nvPr userDrawn="1"/>
          </p:nvSpPr>
          <p:spPr bwMode="auto">
            <a:xfrm>
              <a:off x="379" y="310"/>
              <a:ext cx="7" cy="4"/>
            </a:xfrm>
            <a:custGeom>
              <a:avLst/>
              <a:gdLst>
                <a:gd name="T0" fmla="*/ 16 w 17"/>
                <a:gd name="T1" fmla="*/ 0 h 10"/>
                <a:gd name="T2" fmla="*/ 16 w 17"/>
                <a:gd name="T3" fmla="*/ 0 h 10"/>
                <a:gd name="T4" fmla="*/ 8 w 17"/>
                <a:gd name="T5" fmla="*/ 8 h 10"/>
                <a:gd name="T6" fmla="*/ 0 w 17"/>
                <a:gd name="T7" fmla="*/ 1 h 10"/>
                <a:gd name="T8" fmla="*/ 8 w 17"/>
                <a:gd name="T9" fmla="*/ 10 h 10"/>
                <a:gd name="T10" fmla="*/ 16 w 17"/>
                <a:gd name="T11" fmla="*/ 0 h 10"/>
              </a:gdLst>
              <a:ahLst/>
              <a:cxnLst>
                <a:cxn ang="0">
                  <a:pos x="T0" y="T1"/>
                </a:cxn>
                <a:cxn ang="0">
                  <a:pos x="T2" y="T3"/>
                </a:cxn>
                <a:cxn ang="0">
                  <a:pos x="T4" y="T5"/>
                </a:cxn>
                <a:cxn ang="0">
                  <a:pos x="T6" y="T7"/>
                </a:cxn>
                <a:cxn ang="0">
                  <a:pos x="T8" y="T9"/>
                </a:cxn>
                <a:cxn ang="0">
                  <a:pos x="T10" y="T11"/>
                </a:cxn>
              </a:cxnLst>
              <a:rect l="0" t="0" r="r" b="b"/>
              <a:pathLst>
                <a:path w="17" h="10">
                  <a:moveTo>
                    <a:pt x="16" y="0"/>
                  </a:moveTo>
                  <a:lnTo>
                    <a:pt x="16" y="0"/>
                  </a:lnTo>
                  <a:cubicBezTo>
                    <a:pt x="16" y="6"/>
                    <a:pt x="11" y="5"/>
                    <a:pt x="8" y="8"/>
                  </a:cubicBezTo>
                  <a:cubicBezTo>
                    <a:pt x="5" y="4"/>
                    <a:pt x="0" y="6"/>
                    <a:pt x="0" y="1"/>
                  </a:cubicBezTo>
                  <a:cubicBezTo>
                    <a:pt x="0" y="9"/>
                    <a:pt x="5" y="6"/>
                    <a:pt x="8" y="10"/>
                  </a:cubicBezTo>
                  <a:cubicBezTo>
                    <a:pt x="11" y="6"/>
                    <a:pt x="17" y="8"/>
                    <a:pt x="16" y="0"/>
                  </a:cubicBez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717" name="Freeform 1690"/>
            <p:cNvSpPr>
              <a:spLocks noEditPoints="1"/>
            </p:cNvSpPr>
            <p:nvPr userDrawn="1"/>
          </p:nvSpPr>
          <p:spPr bwMode="auto">
            <a:xfrm>
              <a:off x="372" y="304"/>
              <a:ext cx="2" cy="6"/>
            </a:xfrm>
            <a:custGeom>
              <a:avLst/>
              <a:gdLst>
                <a:gd name="T0" fmla="*/ 1 w 4"/>
                <a:gd name="T1" fmla="*/ 8 h 14"/>
                <a:gd name="T2" fmla="*/ 1 w 4"/>
                <a:gd name="T3" fmla="*/ 8 h 14"/>
                <a:gd name="T4" fmla="*/ 2 w 4"/>
                <a:gd name="T5" fmla="*/ 1 h 14"/>
                <a:gd name="T6" fmla="*/ 3 w 4"/>
                <a:gd name="T7" fmla="*/ 2 h 14"/>
                <a:gd name="T8" fmla="*/ 1 w 4"/>
                <a:gd name="T9" fmla="*/ 8 h 14"/>
                <a:gd name="T10" fmla="*/ 0 w 4"/>
                <a:gd name="T11" fmla="*/ 14 h 14"/>
                <a:gd name="T12" fmla="*/ 0 w 4"/>
                <a:gd name="T13" fmla="*/ 14 h 14"/>
                <a:gd name="T14" fmla="*/ 4 w 4"/>
                <a:gd name="T15" fmla="*/ 2 h 14"/>
                <a:gd name="T16" fmla="*/ 3 w 4"/>
                <a:gd name="T17" fmla="*/ 0 h 14"/>
                <a:gd name="T18" fmla="*/ 1 w 4"/>
                <a:gd name="T19" fmla="*/ 1 h 14"/>
                <a:gd name="T20" fmla="*/ 0 w 4"/>
                <a:gd name="T21" fmla="*/ 1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14">
                  <a:moveTo>
                    <a:pt x="1" y="8"/>
                  </a:moveTo>
                  <a:lnTo>
                    <a:pt x="1" y="8"/>
                  </a:lnTo>
                  <a:cubicBezTo>
                    <a:pt x="1" y="7"/>
                    <a:pt x="2" y="1"/>
                    <a:pt x="2" y="1"/>
                  </a:cubicBezTo>
                  <a:lnTo>
                    <a:pt x="3" y="2"/>
                  </a:lnTo>
                  <a:cubicBezTo>
                    <a:pt x="3" y="2"/>
                    <a:pt x="2" y="7"/>
                    <a:pt x="1" y="8"/>
                  </a:cubicBezTo>
                  <a:close/>
                  <a:moveTo>
                    <a:pt x="0" y="14"/>
                  </a:moveTo>
                  <a:lnTo>
                    <a:pt x="0" y="14"/>
                  </a:lnTo>
                  <a:cubicBezTo>
                    <a:pt x="4" y="6"/>
                    <a:pt x="4" y="2"/>
                    <a:pt x="4" y="2"/>
                  </a:cubicBezTo>
                  <a:lnTo>
                    <a:pt x="3" y="0"/>
                  </a:lnTo>
                  <a:lnTo>
                    <a:pt x="1" y="1"/>
                  </a:lnTo>
                  <a:cubicBezTo>
                    <a:pt x="1" y="1"/>
                    <a:pt x="0" y="6"/>
                    <a:pt x="0" y="14"/>
                  </a:cubicBez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718" name="Freeform 1691"/>
            <p:cNvSpPr>
              <a:spLocks/>
            </p:cNvSpPr>
            <p:nvPr userDrawn="1"/>
          </p:nvSpPr>
          <p:spPr bwMode="auto">
            <a:xfrm>
              <a:off x="367" y="309"/>
              <a:ext cx="9" cy="5"/>
            </a:xfrm>
            <a:custGeom>
              <a:avLst/>
              <a:gdLst>
                <a:gd name="T0" fmla="*/ 20 w 20"/>
                <a:gd name="T1" fmla="*/ 4 h 12"/>
                <a:gd name="T2" fmla="*/ 20 w 20"/>
                <a:gd name="T3" fmla="*/ 4 h 12"/>
                <a:gd name="T4" fmla="*/ 9 w 20"/>
                <a:gd name="T5" fmla="*/ 9 h 12"/>
                <a:gd name="T6" fmla="*/ 3 w 20"/>
                <a:gd name="T7" fmla="*/ 0 h 12"/>
                <a:gd name="T8" fmla="*/ 8 w 20"/>
                <a:gd name="T9" fmla="*/ 11 h 12"/>
                <a:gd name="T10" fmla="*/ 20 w 20"/>
                <a:gd name="T11" fmla="*/ 4 h 12"/>
              </a:gdLst>
              <a:ahLst/>
              <a:cxnLst>
                <a:cxn ang="0">
                  <a:pos x="T0" y="T1"/>
                </a:cxn>
                <a:cxn ang="0">
                  <a:pos x="T2" y="T3"/>
                </a:cxn>
                <a:cxn ang="0">
                  <a:pos x="T4" y="T5"/>
                </a:cxn>
                <a:cxn ang="0">
                  <a:pos x="T6" y="T7"/>
                </a:cxn>
                <a:cxn ang="0">
                  <a:pos x="T8" y="T9"/>
                </a:cxn>
                <a:cxn ang="0">
                  <a:pos x="T10" y="T11"/>
                </a:cxn>
              </a:cxnLst>
              <a:rect l="0" t="0" r="r" b="b"/>
              <a:pathLst>
                <a:path w="20" h="12">
                  <a:moveTo>
                    <a:pt x="20" y="4"/>
                  </a:moveTo>
                  <a:lnTo>
                    <a:pt x="20" y="4"/>
                  </a:lnTo>
                  <a:cubicBezTo>
                    <a:pt x="18" y="10"/>
                    <a:pt x="13" y="7"/>
                    <a:pt x="9" y="9"/>
                  </a:cubicBezTo>
                  <a:cubicBezTo>
                    <a:pt x="6" y="5"/>
                    <a:pt x="2" y="5"/>
                    <a:pt x="3" y="0"/>
                  </a:cubicBezTo>
                  <a:cubicBezTo>
                    <a:pt x="0" y="8"/>
                    <a:pt x="6" y="7"/>
                    <a:pt x="8" y="11"/>
                  </a:cubicBezTo>
                  <a:cubicBezTo>
                    <a:pt x="13" y="9"/>
                    <a:pt x="18" y="12"/>
                    <a:pt x="20" y="4"/>
                  </a:cubicBez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719" name="Freeform 1692"/>
            <p:cNvSpPr>
              <a:spLocks/>
            </p:cNvSpPr>
            <p:nvPr userDrawn="1"/>
          </p:nvSpPr>
          <p:spPr bwMode="auto">
            <a:xfrm>
              <a:off x="365" y="302"/>
              <a:ext cx="0" cy="2"/>
            </a:xfrm>
            <a:custGeom>
              <a:avLst/>
              <a:gdLst>
                <a:gd name="T0" fmla="*/ 0 w 1"/>
                <a:gd name="T1" fmla="*/ 4 h 4"/>
                <a:gd name="T2" fmla="*/ 0 w 1"/>
                <a:gd name="T3" fmla="*/ 4 h 4"/>
                <a:gd name="T4" fmla="*/ 1 w 1"/>
                <a:gd name="T5" fmla="*/ 0 h 4"/>
                <a:gd name="T6" fmla="*/ 0 w 1"/>
                <a:gd name="T7" fmla="*/ 0 h 4"/>
                <a:gd name="T8" fmla="*/ 0 w 1"/>
                <a:gd name="T9" fmla="*/ 4 h 4"/>
              </a:gdLst>
              <a:ahLst/>
              <a:cxnLst>
                <a:cxn ang="0">
                  <a:pos x="T0" y="T1"/>
                </a:cxn>
                <a:cxn ang="0">
                  <a:pos x="T2" y="T3"/>
                </a:cxn>
                <a:cxn ang="0">
                  <a:pos x="T4" y="T5"/>
                </a:cxn>
                <a:cxn ang="0">
                  <a:pos x="T6" y="T7"/>
                </a:cxn>
                <a:cxn ang="0">
                  <a:pos x="T8" y="T9"/>
                </a:cxn>
              </a:cxnLst>
              <a:rect l="0" t="0" r="r" b="b"/>
              <a:pathLst>
                <a:path w="1" h="4">
                  <a:moveTo>
                    <a:pt x="0" y="4"/>
                  </a:moveTo>
                  <a:lnTo>
                    <a:pt x="0" y="4"/>
                  </a:lnTo>
                  <a:cubicBezTo>
                    <a:pt x="1" y="3"/>
                    <a:pt x="1" y="0"/>
                    <a:pt x="1" y="0"/>
                  </a:cubicBezTo>
                  <a:lnTo>
                    <a:pt x="0" y="0"/>
                  </a:lnTo>
                  <a:lnTo>
                    <a:pt x="0" y="4"/>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720" name="Freeform 1693"/>
            <p:cNvSpPr>
              <a:spLocks/>
            </p:cNvSpPr>
            <p:nvPr userDrawn="1"/>
          </p:nvSpPr>
          <p:spPr bwMode="auto">
            <a:xfrm>
              <a:off x="331" y="181"/>
              <a:ext cx="98" cy="48"/>
            </a:xfrm>
            <a:custGeom>
              <a:avLst/>
              <a:gdLst>
                <a:gd name="T0" fmla="*/ 12 w 219"/>
                <a:gd name="T1" fmla="*/ 57 h 105"/>
                <a:gd name="T2" fmla="*/ 12 w 219"/>
                <a:gd name="T3" fmla="*/ 57 h 105"/>
                <a:gd name="T4" fmla="*/ 60 w 219"/>
                <a:gd name="T5" fmla="*/ 81 h 105"/>
                <a:gd name="T6" fmla="*/ 120 w 219"/>
                <a:gd name="T7" fmla="*/ 81 h 105"/>
                <a:gd name="T8" fmla="*/ 156 w 219"/>
                <a:gd name="T9" fmla="*/ 68 h 105"/>
                <a:gd name="T10" fmla="*/ 156 w 219"/>
                <a:gd name="T11" fmla="*/ 22 h 105"/>
                <a:gd name="T12" fmla="*/ 179 w 219"/>
                <a:gd name="T13" fmla="*/ 31 h 105"/>
                <a:gd name="T14" fmla="*/ 181 w 219"/>
                <a:gd name="T15" fmla="*/ 39 h 105"/>
                <a:gd name="T16" fmla="*/ 172 w 219"/>
                <a:gd name="T17" fmla="*/ 74 h 105"/>
                <a:gd name="T18" fmla="*/ 182 w 219"/>
                <a:gd name="T19" fmla="*/ 93 h 105"/>
                <a:gd name="T20" fmla="*/ 177 w 219"/>
                <a:gd name="T21" fmla="*/ 105 h 105"/>
                <a:gd name="T22" fmla="*/ 192 w 219"/>
                <a:gd name="T23" fmla="*/ 85 h 105"/>
                <a:gd name="T24" fmla="*/ 186 w 219"/>
                <a:gd name="T25" fmla="*/ 72 h 105"/>
                <a:gd name="T26" fmla="*/ 208 w 219"/>
                <a:gd name="T27" fmla="*/ 77 h 105"/>
                <a:gd name="T28" fmla="*/ 211 w 219"/>
                <a:gd name="T29" fmla="*/ 87 h 105"/>
                <a:gd name="T30" fmla="*/ 219 w 219"/>
                <a:gd name="T31" fmla="*/ 74 h 105"/>
                <a:gd name="T32" fmla="*/ 209 w 219"/>
                <a:gd name="T33" fmla="*/ 65 h 105"/>
                <a:gd name="T34" fmla="*/ 199 w 219"/>
                <a:gd name="T35" fmla="*/ 63 h 105"/>
                <a:gd name="T36" fmla="*/ 210 w 219"/>
                <a:gd name="T37" fmla="*/ 38 h 105"/>
                <a:gd name="T38" fmla="*/ 186 w 219"/>
                <a:gd name="T39" fmla="*/ 23 h 105"/>
                <a:gd name="T40" fmla="*/ 179 w 219"/>
                <a:gd name="T41" fmla="*/ 16 h 105"/>
                <a:gd name="T42" fmla="*/ 159 w 219"/>
                <a:gd name="T43" fmla="*/ 2 h 105"/>
                <a:gd name="T44" fmla="*/ 146 w 219"/>
                <a:gd name="T45" fmla="*/ 10 h 105"/>
                <a:gd name="T46" fmla="*/ 136 w 219"/>
                <a:gd name="T47" fmla="*/ 16 h 105"/>
                <a:gd name="T48" fmla="*/ 139 w 219"/>
                <a:gd name="T49" fmla="*/ 42 h 105"/>
                <a:gd name="T50" fmla="*/ 144 w 219"/>
                <a:gd name="T51" fmla="*/ 63 h 105"/>
                <a:gd name="T52" fmla="*/ 118 w 219"/>
                <a:gd name="T53" fmla="*/ 79 h 105"/>
                <a:gd name="T54" fmla="*/ 76 w 219"/>
                <a:gd name="T55" fmla="*/ 79 h 105"/>
                <a:gd name="T56" fmla="*/ 31 w 219"/>
                <a:gd name="T57" fmla="*/ 51 h 105"/>
                <a:gd name="T58" fmla="*/ 28 w 219"/>
                <a:gd name="T59" fmla="*/ 48 h 105"/>
                <a:gd name="T60" fmla="*/ 0 w 219"/>
                <a:gd name="T61" fmla="*/ 45 h 105"/>
                <a:gd name="T62" fmla="*/ 12 w 219"/>
                <a:gd name="T63" fmla="*/ 57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19" h="105">
                  <a:moveTo>
                    <a:pt x="12" y="57"/>
                  </a:moveTo>
                  <a:lnTo>
                    <a:pt x="12" y="57"/>
                  </a:lnTo>
                  <a:cubicBezTo>
                    <a:pt x="20" y="66"/>
                    <a:pt x="40" y="77"/>
                    <a:pt x="60" y="81"/>
                  </a:cubicBezTo>
                  <a:cubicBezTo>
                    <a:pt x="76" y="84"/>
                    <a:pt x="108" y="82"/>
                    <a:pt x="120" y="81"/>
                  </a:cubicBezTo>
                  <a:cubicBezTo>
                    <a:pt x="135" y="80"/>
                    <a:pt x="149" y="76"/>
                    <a:pt x="156" y="68"/>
                  </a:cubicBezTo>
                  <a:cubicBezTo>
                    <a:pt x="170" y="54"/>
                    <a:pt x="149" y="36"/>
                    <a:pt x="156" y="22"/>
                  </a:cubicBezTo>
                  <a:cubicBezTo>
                    <a:pt x="163" y="26"/>
                    <a:pt x="169" y="30"/>
                    <a:pt x="179" y="31"/>
                  </a:cubicBezTo>
                  <a:cubicBezTo>
                    <a:pt x="180" y="33"/>
                    <a:pt x="180" y="37"/>
                    <a:pt x="181" y="39"/>
                  </a:cubicBezTo>
                  <a:cubicBezTo>
                    <a:pt x="184" y="55"/>
                    <a:pt x="169" y="58"/>
                    <a:pt x="172" y="74"/>
                  </a:cubicBezTo>
                  <a:cubicBezTo>
                    <a:pt x="174" y="82"/>
                    <a:pt x="180" y="84"/>
                    <a:pt x="182" y="93"/>
                  </a:cubicBezTo>
                  <a:cubicBezTo>
                    <a:pt x="182" y="93"/>
                    <a:pt x="183" y="100"/>
                    <a:pt x="177" y="105"/>
                  </a:cubicBezTo>
                  <a:cubicBezTo>
                    <a:pt x="190" y="105"/>
                    <a:pt x="196" y="95"/>
                    <a:pt x="192" y="85"/>
                  </a:cubicBezTo>
                  <a:cubicBezTo>
                    <a:pt x="191" y="81"/>
                    <a:pt x="186" y="77"/>
                    <a:pt x="186" y="72"/>
                  </a:cubicBezTo>
                  <a:cubicBezTo>
                    <a:pt x="193" y="81"/>
                    <a:pt x="198" y="80"/>
                    <a:pt x="208" y="77"/>
                  </a:cubicBezTo>
                  <a:cubicBezTo>
                    <a:pt x="213" y="76"/>
                    <a:pt x="213" y="82"/>
                    <a:pt x="211" y="87"/>
                  </a:cubicBezTo>
                  <a:cubicBezTo>
                    <a:pt x="217" y="83"/>
                    <a:pt x="219" y="77"/>
                    <a:pt x="219" y="74"/>
                  </a:cubicBezTo>
                  <a:cubicBezTo>
                    <a:pt x="219" y="67"/>
                    <a:pt x="214" y="63"/>
                    <a:pt x="209" y="65"/>
                  </a:cubicBezTo>
                  <a:cubicBezTo>
                    <a:pt x="206" y="65"/>
                    <a:pt x="200" y="69"/>
                    <a:pt x="199" y="63"/>
                  </a:cubicBezTo>
                  <a:cubicBezTo>
                    <a:pt x="198" y="53"/>
                    <a:pt x="214" y="54"/>
                    <a:pt x="210" y="38"/>
                  </a:cubicBezTo>
                  <a:cubicBezTo>
                    <a:pt x="209" y="29"/>
                    <a:pt x="200" y="25"/>
                    <a:pt x="186" y="23"/>
                  </a:cubicBezTo>
                  <a:cubicBezTo>
                    <a:pt x="184" y="22"/>
                    <a:pt x="181" y="19"/>
                    <a:pt x="179" y="16"/>
                  </a:cubicBezTo>
                  <a:cubicBezTo>
                    <a:pt x="171" y="3"/>
                    <a:pt x="163" y="0"/>
                    <a:pt x="159" y="2"/>
                  </a:cubicBezTo>
                  <a:cubicBezTo>
                    <a:pt x="153" y="5"/>
                    <a:pt x="151" y="8"/>
                    <a:pt x="146" y="10"/>
                  </a:cubicBezTo>
                  <a:cubicBezTo>
                    <a:pt x="142" y="12"/>
                    <a:pt x="138" y="13"/>
                    <a:pt x="136" y="16"/>
                  </a:cubicBezTo>
                  <a:cubicBezTo>
                    <a:pt x="130" y="24"/>
                    <a:pt x="135" y="35"/>
                    <a:pt x="139" y="42"/>
                  </a:cubicBezTo>
                  <a:cubicBezTo>
                    <a:pt x="141" y="47"/>
                    <a:pt x="146" y="56"/>
                    <a:pt x="144" y="63"/>
                  </a:cubicBezTo>
                  <a:cubicBezTo>
                    <a:pt x="141" y="72"/>
                    <a:pt x="127" y="77"/>
                    <a:pt x="118" y="79"/>
                  </a:cubicBezTo>
                  <a:cubicBezTo>
                    <a:pt x="111" y="81"/>
                    <a:pt x="89" y="82"/>
                    <a:pt x="76" y="79"/>
                  </a:cubicBezTo>
                  <a:cubicBezTo>
                    <a:pt x="65" y="76"/>
                    <a:pt x="38" y="61"/>
                    <a:pt x="31" y="51"/>
                  </a:cubicBezTo>
                  <a:cubicBezTo>
                    <a:pt x="28" y="48"/>
                    <a:pt x="28" y="48"/>
                    <a:pt x="28" y="48"/>
                  </a:cubicBezTo>
                  <a:cubicBezTo>
                    <a:pt x="19" y="44"/>
                    <a:pt x="0" y="45"/>
                    <a:pt x="0" y="45"/>
                  </a:cubicBezTo>
                  <a:cubicBezTo>
                    <a:pt x="0" y="45"/>
                    <a:pt x="4" y="49"/>
                    <a:pt x="12" y="57"/>
                  </a:cubicBez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721" name="Freeform 1694"/>
            <p:cNvSpPr>
              <a:spLocks/>
            </p:cNvSpPr>
            <p:nvPr userDrawn="1"/>
          </p:nvSpPr>
          <p:spPr bwMode="auto">
            <a:xfrm>
              <a:off x="339" y="203"/>
              <a:ext cx="25" cy="14"/>
            </a:xfrm>
            <a:custGeom>
              <a:avLst/>
              <a:gdLst>
                <a:gd name="T0" fmla="*/ 9 w 55"/>
                <a:gd name="T1" fmla="*/ 3 h 32"/>
                <a:gd name="T2" fmla="*/ 9 w 55"/>
                <a:gd name="T3" fmla="*/ 3 h 32"/>
                <a:gd name="T4" fmla="*/ 0 w 55"/>
                <a:gd name="T5" fmla="*/ 0 h 32"/>
                <a:gd name="T6" fmla="*/ 55 w 55"/>
                <a:gd name="T7" fmla="*/ 32 h 32"/>
                <a:gd name="T8" fmla="*/ 9 w 55"/>
                <a:gd name="T9" fmla="*/ 3 h 32"/>
              </a:gdLst>
              <a:ahLst/>
              <a:cxnLst>
                <a:cxn ang="0">
                  <a:pos x="T0" y="T1"/>
                </a:cxn>
                <a:cxn ang="0">
                  <a:pos x="T2" y="T3"/>
                </a:cxn>
                <a:cxn ang="0">
                  <a:pos x="T4" y="T5"/>
                </a:cxn>
                <a:cxn ang="0">
                  <a:pos x="T6" y="T7"/>
                </a:cxn>
                <a:cxn ang="0">
                  <a:pos x="T8" y="T9"/>
                </a:cxn>
              </a:cxnLst>
              <a:rect l="0" t="0" r="r" b="b"/>
              <a:pathLst>
                <a:path w="55" h="32">
                  <a:moveTo>
                    <a:pt x="9" y="3"/>
                  </a:moveTo>
                  <a:lnTo>
                    <a:pt x="9" y="3"/>
                  </a:lnTo>
                  <a:cubicBezTo>
                    <a:pt x="6" y="1"/>
                    <a:pt x="0" y="0"/>
                    <a:pt x="0" y="0"/>
                  </a:cubicBezTo>
                  <a:cubicBezTo>
                    <a:pt x="5" y="10"/>
                    <a:pt x="33" y="28"/>
                    <a:pt x="55" y="32"/>
                  </a:cubicBezTo>
                  <a:cubicBezTo>
                    <a:pt x="44" y="29"/>
                    <a:pt x="17" y="15"/>
                    <a:pt x="9" y="3"/>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722" name="Freeform 1695"/>
            <p:cNvSpPr>
              <a:spLocks/>
            </p:cNvSpPr>
            <p:nvPr userDrawn="1"/>
          </p:nvSpPr>
          <p:spPr bwMode="auto">
            <a:xfrm>
              <a:off x="334" y="202"/>
              <a:ext cx="27" cy="15"/>
            </a:xfrm>
            <a:custGeom>
              <a:avLst/>
              <a:gdLst>
                <a:gd name="T0" fmla="*/ 0 w 59"/>
                <a:gd name="T1" fmla="*/ 0 h 33"/>
                <a:gd name="T2" fmla="*/ 0 w 59"/>
                <a:gd name="T3" fmla="*/ 0 h 33"/>
                <a:gd name="T4" fmla="*/ 59 w 59"/>
                <a:gd name="T5" fmla="*/ 33 h 33"/>
                <a:gd name="T6" fmla="*/ 8 w 59"/>
                <a:gd name="T7" fmla="*/ 1 h 33"/>
                <a:gd name="T8" fmla="*/ 0 w 59"/>
                <a:gd name="T9" fmla="*/ 0 h 33"/>
              </a:gdLst>
              <a:ahLst/>
              <a:cxnLst>
                <a:cxn ang="0">
                  <a:pos x="T0" y="T1"/>
                </a:cxn>
                <a:cxn ang="0">
                  <a:pos x="T2" y="T3"/>
                </a:cxn>
                <a:cxn ang="0">
                  <a:pos x="T4" y="T5"/>
                </a:cxn>
                <a:cxn ang="0">
                  <a:pos x="T6" y="T7"/>
                </a:cxn>
                <a:cxn ang="0">
                  <a:pos x="T8" y="T9"/>
                </a:cxn>
              </a:cxnLst>
              <a:rect l="0" t="0" r="r" b="b"/>
              <a:pathLst>
                <a:path w="59" h="33">
                  <a:moveTo>
                    <a:pt x="0" y="0"/>
                  </a:moveTo>
                  <a:lnTo>
                    <a:pt x="0" y="0"/>
                  </a:lnTo>
                  <a:cubicBezTo>
                    <a:pt x="7" y="13"/>
                    <a:pt x="33" y="29"/>
                    <a:pt x="59" y="33"/>
                  </a:cubicBezTo>
                  <a:cubicBezTo>
                    <a:pt x="34" y="25"/>
                    <a:pt x="14" y="11"/>
                    <a:pt x="8" y="1"/>
                  </a:cubicBezTo>
                  <a:cubicBezTo>
                    <a:pt x="5" y="0"/>
                    <a:pt x="2" y="0"/>
                    <a:pt x="0"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723" name="Freeform 1696"/>
            <p:cNvSpPr>
              <a:spLocks/>
            </p:cNvSpPr>
            <p:nvPr userDrawn="1"/>
          </p:nvSpPr>
          <p:spPr bwMode="auto">
            <a:xfrm>
              <a:off x="409" y="195"/>
              <a:ext cx="18" cy="32"/>
            </a:xfrm>
            <a:custGeom>
              <a:avLst/>
              <a:gdLst>
                <a:gd name="T0" fmla="*/ 16 w 41"/>
                <a:gd name="T1" fmla="*/ 1 h 70"/>
                <a:gd name="T2" fmla="*/ 16 w 41"/>
                <a:gd name="T3" fmla="*/ 1 h 70"/>
                <a:gd name="T4" fmla="*/ 13 w 41"/>
                <a:gd name="T5" fmla="*/ 0 h 70"/>
                <a:gd name="T6" fmla="*/ 14 w 41"/>
                <a:gd name="T7" fmla="*/ 13 h 70"/>
                <a:gd name="T8" fmla="*/ 11 w 41"/>
                <a:gd name="T9" fmla="*/ 0 h 70"/>
                <a:gd name="T10" fmla="*/ 9 w 41"/>
                <a:gd name="T11" fmla="*/ 0 h 70"/>
                <a:gd name="T12" fmla="*/ 7 w 41"/>
                <a:gd name="T13" fmla="*/ 24 h 70"/>
                <a:gd name="T14" fmla="*/ 5 w 41"/>
                <a:gd name="T15" fmla="*/ 49 h 70"/>
                <a:gd name="T16" fmla="*/ 10 w 41"/>
                <a:gd name="T17" fmla="*/ 70 h 70"/>
                <a:gd name="T18" fmla="*/ 13 w 41"/>
                <a:gd name="T19" fmla="*/ 47 h 70"/>
                <a:gd name="T20" fmla="*/ 14 w 41"/>
                <a:gd name="T21" fmla="*/ 33 h 70"/>
                <a:gd name="T22" fmla="*/ 25 w 41"/>
                <a:gd name="T23" fmla="*/ 45 h 70"/>
                <a:gd name="T24" fmla="*/ 41 w 41"/>
                <a:gd name="T25" fmla="*/ 46 h 70"/>
                <a:gd name="T26" fmla="*/ 31 w 41"/>
                <a:gd name="T27" fmla="*/ 41 h 70"/>
                <a:gd name="T28" fmla="*/ 22 w 41"/>
                <a:gd name="T29" fmla="*/ 21 h 70"/>
                <a:gd name="T30" fmla="*/ 26 w 41"/>
                <a:gd name="T31" fmla="*/ 3 h 70"/>
                <a:gd name="T32" fmla="*/ 26 w 41"/>
                <a:gd name="T33" fmla="*/ 13 h 70"/>
                <a:gd name="T34" fmla="*/ 24 w 41"/>
                <a:gd name="T35" fmla="*/ 2 h 70"/>
                <a:gd name="T36" fmla="*/ 22 w 41"/>
                <a:gd name="T37" fmla="*/ 2 h 70"/>
                <a:gd name="T38" fmla="*/ 22 w 41"/>
                <a:gd name="T39" fmla="*/ 13 h 70"/>
                <a:gd name="T40" fmla="*/ 20 w 41"/>
                <a:gd name="T41" fmla="*/ 1 h 70"/>
                <a:gd name="T42" fmla="*/ 18 w 41"/>
                <a:gd name="T43" fmla="*/ 1 h 70"/>
                <a:gd name="T44" fmla="*/ 18 w 41"/>
                <a:gd name="T45" fmla="*/ 13 h 70"/>
                <a:gd name="T46" fmla="*/ 16 w 41"/>
                <a:gd name="T47" fmla="*/ 1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1" h="70">
                  <a:moveTo>
                    <a:pt x="16" y="1"/>
                  </a:moveTo>
                  <a:lnTo>
                    <a:pt x="16" y="1"/>
                  </a:lnTo>
                  <a:lnTo>
                    <a:pt x="13" y="0"/>
                  </a:lnTo>
                  <a:cubicBezTo>
                    <a:pt x="15" y="4"/>
                    <a:pt x="16" y="8"/>
                    <a:pt x="14" y="13"/>
                  </a:cubicBezTo>
                  <a:cubicBezTo>
                    <a:pt x="14" y="7"/>
                    <a:pt x="12" y="2"/>
                    <a:pt x="11" y="0"/>
                  </a:cubicBezTo>
                  <a:cubicBezTo>
                    <a:pt x="11" y="0"/>
                    <a:pt x="9" y="0"/>
                    <a:pt x="9" y="0"/>
                  </a:cubicBezTo>
                  <a:cubicBezTo>
                    <a:pt x="13" y="11"/>
                    <a:pt x="11" y="19"/>
                    <a:pt x="7" y="24"/>
                  </a:cubicBezTo>
                  <a:cubicBezTo>
                    <a:pt x="0" y="32"/>
                    <a:pt x="1" y="40"/>
                    <a:pt x="5" y="49"/>
                  </a:cubicBezTo>
                  <a:cubicBezTo>
                    <a:pt x="7" y="53"/>
                    <a:pt x="16" y="63"/>
                    <a:pt x="10" y="70"/>
                  </a:cubicBezTo>
                  <a:cubicBezTo>
                    <a:pt x="23" y="63"/>
                    <a:pt x="17" y="51"/>
                    <a:pt x="13" y="47"/>
                  </a:cubicBezTo>
                  <a:cubicBezTo>
                    <a:pt x="10" y="43"/>
                    <a:pt x="10" y="36"/>
                    <a:pt x="14" y="33"/>
                  </a:cubicBezTo>
                  <a:cubicBezTo>
                    <a:pt x="14" y="40"/>
                    <a:pt x="19" y="45"/>
                    <a:pt x="25" y="45"/>
                  </a:cubicBezTo>
                  <a:cubicBezTo>
                    <a:pt x="30" y="45"/>
                    <a:pt x="39" y="38"/>
                    <a:pt x="41" y="46"/>
                  </a:cubicBezTo>
                  <a:cubicBezTo>
                    <a:pt x="41" y="38"/>
                    <a:pt x="36" y="40"/>
                    <a:pt x="31" y="41"/>
                  </a:cubicBezTo>
                  <a:cubicBezTo>
                    <a:pt x="15" y="44"/>
                    <a:pt x="16" y="26"/>
                    <a:pt x="22" y="21"/>
                  </a:cubicBezTo>
                  <a:cubicBezTo>
                    <a:pt x="28" y="16"/>
                    <a:pt x="36" y="9"/>
                    <a:pt x="26" y="3"/>
                  </a:cubicBezTo>
                  <a:cubicBezTo>
                    <a:pt x="27" y="6"/>
                    <a:pt x="27" y="10"/>
                    <a:pt x="26" y="13"/>
                  </a:cubicBezTo>
                  <a:cubicBezTo>
                    <a:pt x="26" y="9"/>
                    <a:pt x="25" y="3"/>
                    <a:pt x="24" y="2"/>
                  </a:cubicBezTo>
                  <a:lnTo>
                    <a:pt x="22" y="2"/>
                  </a:lnTo>
                  <a:cubicBezTo>
                    <a:pt x="23" y="5"/>
                    <a:pt x="24" y="9"/>
                    <a:pt x="22" y="13"/>
                  </a:cubicBezTo>
                  <a:cubicBezTo>
                    <a:pt x="22" y="10"/>
                    <a:pt x="22" y="4"/>
                    <a:pt x="20" y="1"/>
                  </a:cubicBezTo>
                  <a:lnTo>
                    <a:pt x="18" y="1"/>
                  </a:lnTo>
                  <a:cubicBezTo>
                    <a:pt x="19" y="4"/>
                    <a:pt x="19" y="8"/>
                    <a:pt x="18" y="13"/>
                  </a:cubicBezTo>
                  <a:cubicBezTo>
                    <a:pt x="18" y="7"/>
                    <a:pt x="17" y="3"/>
                    <a:pt x="16" y="1"/>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724" name="Freeform 1697"/>
            <p:cNvSpPr>
              <a:spLocks/>
            </p:cNvSpPr>
            <p:nvPr userDrawn="1"/>
          </p:nvSpPr>
          <p:spPr bwMode="auto">
            <a:xfrm>
              <a:off x="393" y="190"/>
              <a:ext cx="9" cy="23"/>
            </a:xfrm>
            <a:custGeom>
              <a:avLst/>
              <a:gdLst>
                <a:gd name="T0" fmla="*/ 13 w 22"/>
                <a:gd name="T1" fmla="*/ 0 h 51"/>
                <a:gd name="T2" fmla="*/ 13 w 22"/>
                <a:gd name="T3" fmla="*/ 0 h 51"/>
                <a:gd name="T4" fmla="*/ 11 w 22"/>
                <a:gd name="T5" fmla="*/ 0 h 51"/>
                <a:gd name="T6" fmla="*/ 10 w 22"/>
                <a:gd name="T7" fmla="*/ 11 h 51"/>
                <a:gd name="T8" fmla="*/ 9 w 22"/>
                <a:gd name="T9" fmla="*/ 0 h 51"/>
                <a:gd name="T10" fmla="*/ 13 w 22"/>
                <a:gd name="T11" fmla="*/ 27 h 51"/>
                <a:gd name="T12" fmla="*/ 12 w 22"/>
                <a:gd name="T13" fmla="*/ 51 h 51"/>
                <a:gd name="T14" fmla="*/ 21 w 22"/>
                <a:gd name="T15" fmla="*/ 38 h 51"/>
                <a:gd name="T16" fmla="*/ 18 w 22"/>
                <a:gd name="T17" fmla="*/ 22 h 51"/>
                <a:gd name="T18" fmla="*/ 17 w 22"/>
                <a:gd name="T19" fmla="*/ 1 h 51"/>
                <a:gd name="T20" fmla="*/ 15 w 22"/>
                <a:gd name="T21" fmla="*/ 1 h 51"/>
                <a:gd name="T22" fmla="*/ 13 w 22"/>
                <a:gd name="T23" fmla="*/ 12 h 51"/>
                <a:gd name="T24" fmla="*/ 13 w 22"/>
                <a:gd name="T25" fmla="*/ 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 h="51">
                  <a:moveTo>
                    <a:pt x="13" y="0"/>
                  </a:moveTo>
                  <a:lnTo>
                    <a:pt x="13" y="0"/>
                  </a:lnTo>
                  <a:cubicBezTo>
                    <a:pt x="12" y="0"/>
                    <a:pt x="11" y="0"/>
                    <a:pt x="11" y="0"/>
                  </a:cubicBezTo>
                  <a:cubicBezTo>
                    <a:pt x="9" y="3"/>
                    <a:pt x="9" y="7"/>
                    <a:pt x="10" y="11"/>
                  </a:cubicBezTo>
                  <a:cubicBezTo>
                    <a:pt x="8" y="7"/>
                    <a:pt x="8" y="4"/>
                    <a:pt x="9" y="0"/>
                  </a:cubicBezTo>
                  <a:cubicBezTo>
                    <a:pt x="0" y="0"/>
                    <a:pt x="10" y="19"/>
                    <a:pt x="13" y="27"/>
                  </a:cubicBezTo>
                  <a:cubicBezTo>
                    <a:pt x="15" y="31"/>
                    <a:pt x="19" y="42"/>
                    <a:pt x="12" y="51"/>
                  </a:cubicBezTo>
                  <a:cubicBezTo>
                    <a:pt x="15" y="49"/>
                    <a:pt x="22" y="42"/>
                    <a:pt x="21" y="38"/>
                  </a:cubicBezTo>
                  <a:cubicBezTo>
                    <a:pt x="21" y="29"/>
                    <a:pt x="19" y="25"/>
                    <a:pt x="18" y="22"/>
                  </a:cubicBezTo>
                  <a:cubicBezTo>
                    <a:pt x="15" y="15"/>
                    <a:pt x="14" y="7"/>
                    <a:pt x="17" y="1"/>
                  </a:cubicBezTo>
                  <a:cubicBezTo>
                    <a:pt x="16" y="1"/>
                    <a:pt x="16" y="1"/>
                    <a:pt x="15" y="1"/>
                  </a:cubicBezTo>
                  <a:cubicBezTo>
                    <a:pt x="14" y="2"/>
                    <a:pt x="12" y="7"/>
                    <a:pt x="13" y="12"/>
                  </a:cubicBezTo>
                  <a:cubicBezTo>
                    <a:pt x="10" y="7"/>
                    <a:pt x="12" y="2"/>
                    <a:pt x="13"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725" name="Freeform 1698"/>
            <p:cNvSpPr>
              <a:spLocks/>
            </p:cNvSpPr>
            <p:nvPr userDrawn="1"/>
          </p:nvSpPr>
          <p:spPr bwMode="auto">
            <a:xfrm>
              <a:off x="388" y="187"/>
              <a:ext cx="40" cy="30"/>
            </a:xfrm>
            <a:custGeom>
              <a:avLst/>
              <a:gdLst>
                <a:gd name="T0" fmla="*/ 24 w 90"/>
                <a:gd name="T1" fmla="*/ 1 h 65"/>
                <a:gd name="T2" fmla="*/ 24 w 90"/>
                <a:gd name="T3" fmla="*/ 1 h 65"/>
                <a:gd name="T4" fmla="*/ 15 w 90"/>
                <a:gd name="T5" fmla="*/ 1 h 65"/>
                <a:gd name="T6" fmla="*/ 21 w 90"/>
                <a:gd name="T7" fmla="*/ 48 h 65"/>
                <a:gd name="T8" fmla="*/ 1 w 90"/>
                <a:gd name="T9" fmla="*/ 65 h 65"/>
                <a:gd name="T10" fmla="*/ 24 w 90"/>
                <a:gd name="T11" fmla="*/ 41 h 65"/>
                <a:gd name="T12" fmla="*/ 18 w 90"/>
                <a:gd name="T13" fmla="*/ 4 h 65"/>
                <a:gd name="T14" fmla="*/ 50 w 90"/>
                <a:gd name="T15" fmla="*/ 14 h 65"/>
                <a:gd name="T16" fmla="*/ 80 w 90"/>
                <a:gd name="T17" fmla="*/ 31 h 65"/>
                <a:gd name="T18" fmla="*/ 70 w 90"/>
                <a:gd name="T19" fmla="*/ 42 h 65"/>
                <a:gd name="T20" fmla="*/ 76 w 90"/>
                <a:gd name="T21" fmla="*/ 57 h 65"/>
                <a:gd name="T22" fmla="*/ 90 w 90"/>
                <a:gd name="T23" fmla="*/ 60 h 65"/>
                <a:gd name="T24" fmla="*/ 71 w 90"/>
                <a:gd name="T25" fmla="*/ 52 h 65"/>
                <a:gd name="T26" fmla="*/ 77 w 90"/>
                <a:gd name="T27" fmla="*/ 38 h 65"/>
                <a:gd name="T28" fmla="*/ 82 w 90"/>
                <a:gd name="T29" fmla="*/ 27 h 65"/>
                <a:gd name="T30" fmla="*/ 48 w 90"/>
                <a:gd name="T31" fmla="*/ 10 h 65"/>
                <a:gd name="T32" fmla="*/ 24 w 90"/>
                <a:gd name="T33" fmla="*/ 1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0" h="65">
                  <a:moveTo>
                    <a:pt x="24" y="1"/>
                  </a:moveTo>
                  <a:lnTo>
                    <a:pt x="24" y="1"/>
                  </a:lnTo>
                  <a:cubicBezTo>
                    <a:pt x="21" y="0"/>
                    <a:pt x="17" y="0"/>
                    <a:pt x="15" y="1"/>
                  </a:cubicBezTo>
                  <a:cubicBezTo>
                    <a:pt x="0" y="10"/>
                    <a:pt x="23" y="32"/>
                    <a:pt x="21" y="48"/>
                  </a:cubicBezTo>
                  <a:cubicBezTo>
                    <a:pt x="20" y="58"/>
                    <a:pt x="8" y="62"/>
                    <a:pt x="1" y="65"/>
                  </a:cubicBezTo>
                  <a:cubicBezTo>
                    <a:pt x="17" y="63"/>
                    <a:pt x="27" y="55"/>
                    <a:pt x="24" y="41"/>
                  </a:cubicBezTo>
                  <a:cubicBezTo>
                    <a:pt x="22" y="30"/>
                    <a:pt x="6" y="8"/>
                    <a:pt x="18" y="4"/>
                  </a:cubicBezTo>
                  <a:cubicBezTo>
                    <a:pt x="27" y="1"/>
                    <a:pt x="38" y="12"/>
                    <a:pt x="50" y="14"/>
                  </a:cubicBezTo>
                  <a:cubicBezTo>
                    <a:pt x="62" y="16"/>
                    <a:pt x="83" y="16"/>
                    <a:pt x="80" y="31"/>
                  </a:cubicBezTo>
                  <a:cubicBezTo>
                    <a:pt x="79" y="35"/>
                    <a:pt x="72" y="38"/>
                    <a:pt x="70" y="42"/>
                  </a:cubicBezTo>
                  <a:cubicBezTo>
                    <a:pt x="65" y="49"/>
                    <a:pt x="68" y="59"/>
                    <a:pt x="76" y="57"/>
                  </a:cubicBezTo>
                  <a:cubicBezTo>
                    <a:pt x="86" y="54"/>
                    <a:pt x="88" y="55"/>
                    <a:pt x="90" y="60"/>
                  </a:cubicBezTo>
                  <a:cubicBezTo>
                    <a:pt x="89" y="44"/>
                    <a:pt x="74" y="61"/>
                    <a:pt x="71" y="52"/>
                  </a:cubicBezTo>
                  <a:cubicBezTo>
                    <a:pt x="68" y="45"/>
                    <a:pt x="73" y="42"/>
                    <a:pt x="77" y="38"/>
                  </a:cubicBezTo>
                  <a:cubicBezTo>
                    <a:pt x="80" y="36"/>
                    <a:pt x="83" y="32"/>
                    <a:pt x="82" y="27"/>
                  </a:cubicBezTo>
                  <a:cubicBezTo>
                    <a:pt x="81" y="12"/>
                    <a:pt x="61" y="13"/>
                    <a:pt x="48" y="10"/>
                  </a:cubicBezTo>
                  <a:cubicBezTo>
                    <a:pt x="41" y="9"/>
                    <a:pt x="32" y="2"/>
                    <a:pt x="24" y="1"/>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726" name="Freeform 1699"/>
            <p:cNvSpPr>
              <a:spLocks/>
            </p:cNvSpPr>
            <p:nvPr userDrawn="1"/>
          </p:nvSpPr>
          <p:spPr bwMode="auto">
            <a:xfrm>
              <a:off x="397" y="182"/>
              <a:ext cx="16" cy="9"/>
            </a:xfrm>
            <a:custGeom>
              <a:avLst/>
              <a:gdLst>
                <a:gd name="T0" fmla="*/ 15 w 37"/>
                <a:gd name="T1" fmla="*/ 1 h 20"/>
                <a:gd name="T2" fmla="*/ 15 w 37"/>
                <a:gd name="T3" fmla="*/ 1 h 20"/>
                <a:gd name="T4" fmla="*/ 12 w 37"/>
                <a:gd name="T5" fmla="*/ 3 h 20"/>
                <a:gd name="T6" fmla="*/ 21 w 37"/>
                <a:gd name="T7" fmla="*/ 8 h 20"/>
                <a:gd name="T8" fmla="*/ 9 w 37"/>
                <a:gd name="T9" fmla="*/ 4 h 20"/>
                <a:gd name="T10" fmla="*/ 8 w 37"/>
                <a:gd name="T11" fmla="*/ 5 h 20"/>
                <a:gd name="T12" fmla="*/ 18 w 37"/>
                <a:gd name="T13" fmla="*/ 10 h 20"/>
                <a:gd name="T14" fmla="*/ 5 w 37"/>
                <a:gd name="T15" fmla="*/ 7 h 20"/>
                <a:gd name="T16" fmla="*/ 0 w 37"/>
                <a:gd name="T17" fmla="*/ 9 h 20"/>
                <a:gd name="T18" fmla="*/ 20 w 37"/>
                <a:gd name="T19" fmla="*/ 16 h 20"/>
                <a:gd name="T20" fmla="*/ 37 w 37"/>
                <a:gd name="T21" fmla="*/ 20 h 20"/>
                <a:gd name="T22" fmla="*/ 29 w 37"/>
                <a:gd name="T23" fmla="*/ 12 h 20"/>
                <a:gd name="T24" fmla="*/ 15 w 37"/>
                <a:gd name="T25" fmla="*/ 1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7" h="20">
                  <a:moveTo>
                    <a:pt x="15" y="1"/>
                  </a:moveTo>
                  <a:lnTo>
                    <a:pt x="15" y="1"/>
                  </a:lnTo>
                  <a:cubicBezTo>
                    <a:pt x="14" y="1"/>
                    <a:pt x="12" y="2"/>
                    <a:pt x="12" y="3"/>
                  </a:cubicBezTo>
                  <a:cubicBezTo>
                    <a:pt x="16" y="3"/>
                    <a:pt x="19" y="5"/>
                    <a:pt x="21" y="8"/>
                  </a:cubicBezTo>
                  <a:cubicBezTo>
                    <a:pt x="19" y="7"/>
                    <a:pt x="13" y="4"/>
                    <a:pt x="9" y="4"/>
                  </a:cubicBezTo>
                  <a:cubicBezTo>
                    <a:pt x="8" y="5"/>
                    <a:pt x="8" y="5"/>
                    <a:pt x="8" y="5"/>
                  </a:cubicBezTo>
                  <a:cubicBezTo>
                    <a:pt x="9" y="6"/>
                    <a:pt x="14" y="6"/>
                    <a:pt x="18" y="10"/>
                  </a:cubicBezTo>
                  <a:cubicBezTo>
                    <a:pt x="13" y="7"/>
                    <a:pt x="7" y="7"/>
                    <a:pt x="5" y="7"/>
                  </a:cubicBezTo>
                  <a:cubicBezTo>
                    <a:pt x="3" y="8"/>
                    <a:pt x="3" y="9"/>
                    <a:pt x="0" y="9"/>
                  </a:cubicBezTo>
                  <a:cubicBezTo>
                    <a:pt x="7" y="9"/>
                    <a:pt x="11" y="10"/>
                    <a:pt x="20" y="16"/>
                  </a:cubicBezTo>
                  <a:cubicBezTo>
                    <a:pt x="26" y="19"/>
                    <a:pt x="37" y="20"/>
                    <a:pt x="37" y="20"/>
                  </a:cubicBezTo>
                  <a:cubicBezTo>
                    <a:pt x="34" y="18"/>
                    <a:pt x="31" y="13"/>
                    <a:pt x="29" y="12"/>
                  </a:cubicBezTo>
                  <a:cubicBezTo>
                    <a:pt x="26" y="7"/>
                    <a:pt x="21" y="0"/>
                    <a:pt x="15" y="1"/>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727" name="Freeform 1700"/>
            <p:cNvSpPr>
              <a:spLocks/>
            </p:cNvSpPr>
            <p:nvPr userDrawn="1"/>
          </p:nvSpPr>
          <p:spPr bwMode="auto">
            <a:xfrm>
              <a:off x="410" y="208"/>
              <a:ext cx="5" cy="8"/>
            </a:xfrm>
            <a:custGeom>
              <a:avLst/>
              <a:gdLst>
                <a:gd name="T0" fmla="*/ 10 w 12"/>
                <a:gd name="T1" fmla="*/ 0 h 19"/>
                <a:gd name="T2" fmla="*/ 10 w 12"/>
                <a:gd name="T3" fmla="*/ 0 h 19"/>
                <a:gd name="T4" fmla="*/ 6 w 12"/>
                <a:gd name="T5" fmla="*/ 19 h 19"/>
                <a:gd name="T6" fmla="*/ 10 w 12"/>
                <a:gd name="T7" fmla="*/ 0 h 19"/>
              </a:gdLst>
              <a:ahLst/>
              <a:cxnLst>
                <a:cxn ang="0">
                  <a:pos x="T0" y="T1"/>
                </a:cxn>
                <a:cxn ang="0">
                  <a:pos x="T2" y="T3"/>
                </a:cxn>
                <a:cxn ang="0">
                  <a:pos x="T4" y="T5"/>
                </a:cxn>
                <a:cxn ang="0">
                  <a:pos x="T6" y="T7"/>
                </a:cxn>
              </a:cxnLst>
              <a:rect l="0" t="0" r="r" b="b"/>
              <a:pathLst>
                <a:path w="12" h="19">
                  <a:moveTo>
                    <a:pt x="10" y="0"/>
                  </a:moveTo>
                  <a:lnTo>
                    <a:pt x="10" y="0"/>
                  </a:lnTo>
                  <a:cubicBezTo>
                    <a:pt x="9" y="4"/>
                    <a:pt x="0" y="8"/>
                    <a:pt x="6" y="19"/>
                  </a:cubicBezTo>
                  <a:cubicBezTo>
                    <a:pt x="3" y="9"/>
                    <a:pt x="12" y="5"/>
                    <a:pt x="10" y="0"/>
                  </a:cubicBez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728" name="Freeform 1701"/>
            <p:cNvSpPr>
              <a:spLocks/>
            </p:cNvSpPr>
            <p:nvPr userDrawn="1"/>
          </p:nvSpPr>
          <p:spPr bwMode="auto">
            <a:xfrm>
              <a:off x="358" y="186"/>
              <a:ext cx="31" cy="33"/>
            </a:xfrm>
            <a:custGeom>
              <a:avLst/>
              <a:gdLst>
                <a:gd name="T0" fmla="*/ 39 w 68"/>
                <a:gd name="T1" fmla="*/ 25 h 73"/>
                <a:gd name="T2" fmla="*/ 39 w 68"/>
                <a:gd name="T3" fmla="*/ 25 h 73"/>
                <a:gd name="T4" fmla="*/ 41 w 68"/>
                <a:gd name="T5" fmla="*/ 21 h 73"/>
                <a:gd name="T6" fmla="*/ 39 w 68"/>
                <a:gd name="T7" fmla="*/ 16 h 73"/>
                <a:gd name="T8" fmla="*/ 41 w 68"/>
                <a:gd name="T9" fmla="*/ 16 h 73"/>
                <a:gd name="T10" fmla="*/ 40 w 68"/>
                <a:gd name="T11" fmla="*/ 16 h 73"/>
                <a:gd name="T12" fmla="*/ 38 w 68"/>
                <a:gd name="T13" fmla="*/ 13 h 73"/>
                <a:gd name="T14" fmla="*/ 37 w 68"/>
                <a:gd name="T15" fmla="*/ 12 h 73"/>
                <a:gd name="T16" fmla="*/ 39 w 68"/>
                <a:gd name="T17" fmla="*/ 13 h 73"/>
                <a:gd name="T18" fmla="*/ 41 w 68"/>
                <a:gd name="T19" fmla="*/ 15 h 73"/>
                <a:gd name="T20" fmla="*/ 42 w 68"/>
                <a:gd name="T21" fmla="*/ 15 h 73"/>
                <a:gd name="T22" fmla="*/ 42 w 68"/>
                <a:gd name="T23" fmla="*/ 1 h 73"/>
                <a:gd name="T24" fmla="*/ 41 w 68"/>
                <a:gd name="T25" fmla="*/ 2 h 73"/>
                <a:gd name="T26" fmla="*/ 39 w 68"/>
                <a:gd name="T27" fmla="*/ 4 h 73"/>
                <a:gd name="T28" fmla="*/ 37 w 68"/>
                <a:gd name="T29" fmla="*/ 5 h 73"/>
                <a:gd name="T30" fmla="*/ 38 w 68"/>
                <a:gd name="T31" fmla="*/ 4 h 73"/>
                <a:gd name="T32" fmla="*/ 40 w 68"/>
                <a:gd name="T33" fmla="*/ 1 h 73"/>
                <a:gd name="T34" fmla="*/ 41 w 68"/>
                <a:gd name="T35" fmla="*/ 0 h 73"/>
                <a:gd name="T36" fmla="*/ 27 w 68"/>
                <a:gd name="T37" fmla="*/ 0 h 73"/>
                <a:gd name="T38" fmla="*/ 28 w 68"/>
                <a:gd name="T39" fmla="*/ 1 h 73"/>
                <a:gd name="T40" fmla="*/ 30 w 68"/>
                <a:gd name="T41" fmla="*/ 4 h 73"/>
                <a:gd name="T42" fmla="*/ 31 w 68"/>
                <a:gd name="T43" fmla="*/ 5 h 73"/>
                <a:gd name="T44" fmla="*/ 29 w 68"/>
                <a:gd name="T45" fmla="*/ 4 h 73"/>
                <a:gd name="T46" fmla="*/ 27 w 68"/>
                <a:gd name="T47" fmla="*/ 2 h 73"/>
                <a:gd name="T48" fmla="*/ 26 w 68"/>
                <a:gd name="T49" fmla="*/ 1 h 73"/>
                <a:gd name="T50" fmla="*/ 26 w 68"/>
                <a:gd name="T51" fmla="*/ 15 h 73"/>
                <a:gd name="T52" fmla="*/ 27 w 68"/>
                <a:gd name="T53" fmla="*/ 15 h 73"/>
                <a:gd name="T54" fmla="*/ 29 w 68"/>
                <a:gd name="T55" fmla="*/ 13 h 73"/>
                <a:gd name="T56" fmla="*/ 31 w 68"/>
                <a:gd name="T57" fmla="*/ 12 h 73"/>
                <a:gd name="T58" fmla="*/ 30 w 68"/>
                <a:gd name="T59" fmla="*/ 13 h 73"/>
                <a:gd name="T60" fmla="*/ 28 w 68"/>
                <a:gd name="T61" fmla="*/ 16 h 73"/>
                <a:gd name="T62" fmla="*/ 27 w 68"/>
                <a:gd name="T63" fmla="*/ 16 h 73"/>
                <a:gd name="T64" fmla="*/ 29 w 68"/>
                <a:gd name="T65" fmla="*/ 16 h 73"/>
                <a:gd name="T66" fmla="*/ 27 w 68"/>
                <a:gd name="T67" fmla="*/ 21 h 73"/>
                <a:gd name="T68" fmla="*/ 29 w 68"/>
                <a:gd name="T69" fmla="*/ 25 h 73"/>
                <a:gd name="T70" fmla="*/ 29 w 68"/>
                <a:gd name="T71" fmla="*/ 25 h 73"/>
                <a:gd name="T72" fmla="*/ 29 w 68"/>
                <a:gd name="T73" fmla="*/ 28 h 73"/>
                <a:gd name="T74" fmla="*/ 27 w 68"/>
                <a:gd name="T75" fmla="*/ 29 h 73"/>
                <a:gd name="T76" fmla="*/ 27 w 68"/>
                <a:gd name="T77" fmla="*/ 26 h 73"/>
                <a:gd name="T78" fmla="*/ 27 w 68"/>
                <a:gd name="T79" fmla="*/ 26 h 73"/>
                <a:gd name="T80" fmla="*/ 21 w 68"/>
                <a:gd name="T81" fmla="*/ 27 h 73"/>
                <a:gd name="T82" fmla="*/ 6 w 68"/>
                <a:gd name="T83" fmla="*/ 51 h 73"/>
                <a:gd name="T84" fmla="*/ 12 w 68"/>
                <a:gd name="T85" fmla="*/ 66 h 73"/>
                <a:gd name="T86" fmla="*/ 12 w 68"/>
                <a:gd name="T87" fmla="*/ 73 h 73"/>
                <a:gd name="T88" fmla="*/ 34 w 68"/>
                <a:gd name="T89" fmla="*/ 73 h 73"/>
                <a:gd name="T90" fmla="*/ 56 w 68"/>
                <a:gd name="T91" fmla="*/ 73 h 73"/>
                <a:gd name="T92" fmla="*/ 56 w 68"/>
                <a:gd name="T93" fmla="*/ 66 h 73"/>
                <a:gd name="T94" fmla="*/ 62 w 68"/>
                <a:gd name="T95" fmla="*/ 51 h 73"/>
                <a:gd name="T96" fmla="*/ 47 w 68"/>
                <a:gd name="T97" fmla="*/ 27 h 73"/>
                <a:gd name="T98" fmla="*/ 41 w 68"/>
                <a:gd name="T99" fmla="*/ 26 h 73"/>
                <a:gd name="T100" fmla="*/ 41 w 68"/>
                <a:gd name="T101" fmla="*/ 26 h 73"/>
                <a:gd name="T102" fmla="*/ 41 w 68"/>
                <a:gd name="T103" fmla="*/ 29 h 73"/>
                <a:gd name="T104" fmla="*/ 39 w 68"/>
                <a:gd name="T105" fmla="*/ 28 h 73"/>
                <a:gd name="T106" fmla="*/ 39 w 68"/>
                <a:gd name="T107" fmla="*/ 25 h 73"/>
                <a:gd name="T108" fmla="*/ 39 w 68"/>
                <a:gd name="T109" fmla="*/ 25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68" h="73">
                  <a:moveTo>
                    <a:pt x="39" y="25"/>
                  </a:moveTo>
                  <a:lnTo>
                    <a:pt x="39" y="25"/>
                  </a:lnTo>
                  <a:cubicBezTo>
                    <a:pt x="40" y="24"/>
                    <a:pt x="41" y="22"/>
                    <a:pt x="41" y="21"/>
                  </a:cubicBezTo>
                  <a:cubicBezTo>
                    <a:pt x="41" y="19"/>
                    <a:pt x="40" y="17"/>
                    <a:pt x="39" y="16"/>
                  </a:cubicBezTo>
                  <a:lnTo>
                    <a:pt x="41" y="16"/>
                  </a:lnTo>
                  <a:lnTo>
                    <a:pt x="40" y="16"/>
                  </a:lnTo>
                  <a:cubicBezTo>
                    <a:pt x="40" y="15"/>
                    <a:pt x="39" y="14"/>
                    <a:pt x="38" y="13"/>
                  </a:cubicBezTo>
                  <a:cubicBezTo>
                    <a:pt x="38" y="13"/>
                    <a:pt x="38" y="12"/>
                    <a:pt x="37" y="12"/>
                  </a:cubicBezTo>
                  <a:cubicBezTo>
                    <a:pt x="38" y="12"/>
                    <a:pt x="38" y="12"/>
                    <a:pt x="39" y="13"/>
                  </a:cubicBezTo>
                  <a:cubicBezTo>
                    <a:pt x="40" y="13"/>
                    <a:pt x="41" y="14"/>
                    <a:pt x="41" y="15"/>
                  </a:cubicBezTo>
                  <a:lnTo>
                    <a:pt x="42" y="15"/>
                  </a:lnTo>
                  <a:lnTo>
                    <a:pt x="42" y="1"/>
                  </a:lnTo>
                  <a:lnTo>
                    <a:pt x="41" y="2"/>
                  </a:lnTo>
                  <a:cubicBezTo>
                    <a:pt x="41" y="2"/>
                    <a:pt x="40" y="3"/>
                    <a:pt x="39" y="4"/>
                  </a:cubicBezTo>
                  <a:cubicBezTo>
                    <a:pt x="38" y="4"/>
                    <a:pt x="38" y="5"/>
                    <a:pt x="37" y="5"/>
                  </a:cubicBezTo>
                  <a:cubicBezTo>
                    <a:pt x="38" y="5"/>
                    <a:pt x="38" y="4"/>
                    <a:pt x="38" y="4"/>
                  </a:cubicBezTo>
                  <a:cubicBezTo>
                    <a:pt x="39" y="3"/>
                    <a:pt x="40" y="2"/>
                    <a:pt x="40" y="1"/>
                  </a:cubicBezTo>
                  <a:lnTo>
                    <a:pt x="41" y="0"/>
                  </a:lnTo>
                  <a:lnTo>
                    <a:pt x="27" y="0"/>
                  </a:lnTo>
                  <a:lnTo>
                    <a:pt x="28" y="1"/>
                  </a:lnTo>
                  <a:cubicBezTo>
                    <a:pt x="28" y="2"/>
                    <a:pt x="29" y="3"/>
                    <a:pt x="30" y="4"/>
                  </a:cubicBezTo>
                  <a:cubicBezTo>
                    <a:pt x="30" y="4"/>
                    <a:pt x="30" y="5"/>
                    <a:pt x="31" y="5"/>
                  </a:cubicBezTo>
                  <a:cubicBezTo>
                    <a:pt x="30" y="5"/>
                    <a:pt x="30" y="4"/>
                    <a:pt x="29" y="4"/>
                  </a:cubicBezTo>
                  <a:cubicBezTo>
                    <a:pt x="28" y="3"/>
                    <a:pt x="27" y="2"/>
                    <a:pt x="27" y="2"/>
                  </a:cubicBezTo>
                  <a:lnTo>
                    <a:pt x="26" y="1"/>
                  </a:lnTo>
                  <a:lnTo>
                    <a:pt x="26" y="15"/>
                  </a:lnTo>
                  <a:lnTo>
                    <a:pt x="27" y="15"/>
                  </a:lnTo>
                  <a:cubicBezTo>
                    <a:pt x="27" y="14"/>
                    <a:pt x="28" y="13"/>
                    <a:pt x="29" y="13"/>
                  </a:cubicBezTo>
                  <a:cubicBezTo>
                    <a:pt x="30" y="12"/>
                    <a:pt x="30" y="12"/>
                    <a:pt x="31" y="12"/>
                  </a:cubicBezTo>
                  <a:cubicBezTo>
                    <a:pt x="30" y="12"/>
                    <a:pt x="30" y="13"/>
                    <a:pt x="30" y="13"/>
                  </a:cubicBezTo>
                  <a:cubicBezTo>
                    <a:pt x="29" y="14"/>
                    <a:pt x="28" y="15"/>
                    <a:pt x="28" y="16"/>
                  </a:cubicBezTo>
                  <a:lnTo>
                    <a:pt x="27" y="16"/>
                  </a:lnTo>
                  <a:lnTo>
                    <a:pt x="29" y="16"/>
                  </a:lnTo>
                  <a:cubicBezTo>
                    <a:pt x="28" y="17"/>
                    <a:pt x="27" y="19"/>
                    <a:pt x="27" y="21"/>
                  </a:cubicBezTo>
                  <a:cubicBezTo>
                    <a:pt x="27" y="22"/>
                    <a:pt x="28" y="24"/>
                    <a:pt x="29" y="25"/>
                  </a:cubicBezTo>
                  <a:lnTo>
                    <a:pt x="29" y="25"/>
                  </a:lnTo>
                  <a:lnTo>
                    <a:pt x="29" y="28"/>
                  </a:lnTo>
                  <a:lnTo>
                    <a:pt x="27" y="29"/>
                  </a:lnTo>
                  <a:lnTo>
                    <a:pt x="27" y="26"/>
                  </a:lnTo>
                  <a:lnTo>
                    <a:pt x="27" y="26"/>
                  </a:lnTo>
                  <a:cubicBezTo>
                    <a:pt x="25" y="26"/>
                    <a:pt x="23" y="26"/>
                    <a:pt x="21" y="27"/>
                  </a:cubicBezTo>
                  <a:cubicBezTo>
                    <a:pt x="9" y="30"/>
                    <a:pt x="0" y="36"/>
                    <a:pt x="6" y="51"/>
                  </a:cubicBezTo>
                  <a:cubicBezTo>
                    <a:pt x="7" y="56"/>
                    <a:pt x="10" y="61"/>
                    <a:pt x="12" y="66"/>
                  </a:cubicBezTo>
                  <a:lnTo>
                    <a:pt x="12" y="73"/>
                  </a:lnTo>
                  <a:cubicBezTo>
                    <a:pt x="12" y="73"/>
                    <a:pt x="28" y="73"/>
                    <a:pt x="34" y="73"/>
                  </a:cubicBezTo>
                  <a:cubicBezTo>
                    <a:pt x="40" y="73"/>
                    <a:pt x="56" y="73"/>
                    <a:pt x="56" y="73"/>
                  </a:cubicBezTo>
                  <a:lnTo>
                    <a:pt x="56" y="66"/>
                  </a:lnTo>
                  <a:cubicBezTo>
                    <a:pt x="58" y="61"/>
                    <a:pt x="61" y="56"/>
                    <a:pt x="62" y="51"/>
                  </a:cubicBezTo>
                  <a:cubicBezTo>
                    <a:pt x="68" y="36"/>
                    <a:pt x="60" y="30"/>
                    <a:pt x="47" y="27"/>
                  </a:cubicBezTo>
                  <a:cubicBezTo>
                    <a:pt x="45" y="26"/>
                    <a:pt x="43" y="26"/>
                    <a:pt x="41" y="26"/>
                  </a:cubicBezTo>
                  <a:lnTo>
                    <a:pt x="41" y="26"/>
                  </a:lnTo>
                  <a:lnTo>
                    <a:pt x="41" y="29"/>
                  </a:lnTo>
                  <a:lnTo>
                    <a:pt x="39" y="28"/>
                  </a:lnTo>
                  <a:lnTo>
                    <a:pt x="39" y="25"/>
                  </a:lnTo>
                  <a:lnTo>
                    <a:pt x="39" y="25"/>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729" name="Freeform 1702"/>
            <p:cNvSpPr>
              <a:spLocks/>
            </p:cNvSpPr>
            <p:nvPr userDrawn="1"/>
          </p:nvSpPr>
          <p:spPr bwMode="auto">
            <a:xfrm>
              <a:off x="372" y="208"/>
              <a:ext cx="0" cy="1"/>
            </a:xfrm>
            <a:custGeom>
              <a:avLst/>
              <a:gdLst>
                <a:gd name="T0" fmla="*/ 2 h 2"/>
                <a:gd name="T1" fmla="*/ 2 h 2"/>
                <a:gd name="T2" fmla="*/ 0 h 2"/>
                <a:gd name="T3" fmla="*/ 0 h 2"/>
                <a:gd name="T4" fmla="*/ 2 h 2"/>
              </a:gdLst>
              <a:ahLst/>
              <a:cxnLst>
                <a:cxn ang="0">
                  <a:pos x="0" y="T0"/>
                </a:cxn>
                <a:cxn ang="0">
                  <a:pos x="0" y="T1"/>
                </a:cxn>
                <a:cxn ang="0">
                  <a:pos x="0" y="T2"/>
                </a:cxn>
                <a:cxn ang="0">
                  <a:pos x="0" y="T3"/>
                </a:cxn>
                <a:cxn ang="0">
                  <a:pos x="0" y="T4"/>
                </a:cxn>
              </a:cxnLst>
              <a:rect l="0" t="0" r="r" b="b"/>
              <a:pathLst>
                <a:path h="2">
                  <a:moveTo>
                    <a:pt x="0" y="2"/>
                  </a:moveTo>
                  <a:lnTo>
                    <a:pt x="0" y="2"/>
                  </a:lnTo>
                  <a:cubicBezTo>
                    <a:pt x="0" y="1"/>
                    <a:pt x="0" y="1"/>
                    <a:pt x="0" y="0"/>
                  </a:cubicBezTo>
                  <a:lnTo>
                    <a:pt x="0" y="0"/>
                  </a:lnTo>
                  <a:lnTo>
                    <a:pt x="0" y="2"/>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730" name="Freeform 1703"/>
            <p:cNvSpPr>
              <a:spLocks/>
            </p:cNvSpPr>
            <p:nvPr userDrawn="1"/>
          </p:nvSpPr>
          <p:spPr bwMode="auto">
            <a:xfrm>
              <a:off x="362" y="208"/>
              <a:ext cx="1" cy="2"/>
            </a:xfrm>
            <a:custGeom>
              <a:avLst/>
              <a:gdLst>
                <a:gd name="T0" fmla="*/ 1 w 3"/>
                <a:gd name="T1" fmla="*/ 2 h 5"/>
                <a:gd name="T2" fmla="*/ 1 w 3"/>
                <a:gd name="T3" fmla="*/ 2 h 5"/>
                <a:gd name="T4" fmla="*/ 2 w 3"/>
                <a:gd name="T5" fmla="*/ 5 h 5"/>
                <a:gd name="T6" fmla="*/ 3 w 3"/>
                <a:gd name="T7" fmla="*/ 3 h 5"/>
                <a:gd name="T8" fmla="*/ 0 w 3"/>
                <a:gd name="T9" fmla="*/ 0 h 5"/>
                <a:gd name="T10" fmla="*/ 0 w 3"/>
                <a:gd name="T11" fmla="*/ 1 h 5"/>
                <a:gd name="T12" fmla="*/ 1 w 3"/>
                <a:gd name="T13" fmla="*/ 2 h 5"/>
              </a:gdLst>
              <a:ahLst/>
              <a:cxnLst>
                <a:cxn ang="0">
                  <a:pos x="T0" y="T1"/>
                </a:cxn>
                <a:cxn ang="0">
                  <a:pos x="T2" y="T3"/>
                </a:cxn>
                <a:cxn ang="0">
                  <a:pos x="T4" y="T5"/>
                </a:cxn>
                <a:cxn ang="0">
                  <a:pos x="T6" y="T7"/>
                </a:cxn>
                <a:cxn ang="0">
                  <a:pos x="T8" y="T9"/>
                </a:cxn>
                <a:cxn ang="0">
                  <a:pos x="T10" y="T11"/>
                </a:cxn>
                <a:cxn ang="0">
                  <a:pos x="T12" y="T13"/>
                </a:cxn>
              </a:cxnLst>
              <a:rect l="0" t="0" r="r" b="b"/>
              <a:pathLst>
                <a:path w="3" h="5">
                  <a:moveTo>
                    <a:pt x="1" y="2"/>
                  </a:moveTo>
                  <a:lnTo>
                    <a:pt x="1" y="2"/>
                  </a:lnTo>
                  <a:cubicBezTo>
                    <a:pt x="1" y="3"/>
                    <a:pt x="1" y="4"/>
                    <a:pt x="2" y="5"/>
                  </a:cubicBezTo>
                  <a:cubicBezTo>
                    <a:pt x="2" y="4"/>
                    <a:pt x="3" y="4"/>
                    <a:pt x="3" y="3"/>
                  </a:cubicBezTo>
                  <a:cubicBezTo>
                    <a:pt x="2" y="2"/>
                    <a:pt x="1" y="1"/>
                    <a:pt x="0" y="0"/>
                  </a:cubicBezTo>
                  <a:lnTo>
                    <a:pt x="0" y="1"/>
                  </a:lnTo>
                  <a:cubicBezTo>
                    <a:pt x="0" y="1"/>
                    <a:pt x="0" y="1"/>
                    <a:pt x="1" y="2"/>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731" name="Freeform 1704"/>
            <p:cNvSpPr>
              <a:spLocks/>
            </p:cNvSpPr>
            <p:nvPr userDrawn="1"/>
          </p:nvSpPr>
          <p:spPr bwMode="auto">
            <a:xfrm>
              <a:off x="361" y="205"/>
              <a:ext cx="2" cy="2"/>
            </a:xfrm>
            <a:custGeom>
              <a:avLst/>
              <a:gdLst>
                <a:gd name="T0" fmla="*/ 1 w 3"/>
                <a:gd name="T1" fmla="*/ 6 h 6"/>
                <a:gd name="T2" fmla="*/ 1 w 3"/>
                <a:gd name="T3" fmla="*/ 6 h 6"/>
                <a:gd name="T4" fmla="*/ 1 w 3"/>
                <a:gd name="T5" fmla="*/ 6 h 6"/>
                <a:gd name="T6" fmla="*/ 3 w 3"/>
                <a:gd name="T7" fmla="*/ 3 h 6"/>
                <a:gd name="T8" fmla="*/ 1 w 3"/>
                <a:gd name="T9" fmla="*/ 0 h 6"/>
                <a:gd name="T10" fmla="*/ 0 w 3"/>
                <a:gd name="T11" fmla="*/ 2 h 6"/>
                <a:gd name="T12" fmla="*/ 1 w 3"/>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3" h="6">
                  <a:moveTo>
                    <a:pt x="1" y="6"/>
                  </a:moveTo>
                  <a:lnTo>
                    <a:pt x="1" y="6"/>
                  </a:lnTo>
                  <a:lnTo>
                    <a:pt x="1" y="6"/>
                  </a:lnTo>
                  <a:cubicBezTo>
                    <a:pt x="2" y="5"/>
                    <a:pt x="3" y="4"/>
                    <a:pt x="3" y="3"/>
                  </a:cubicBezTo>
                  <a:cubicBezTo>
                    <a:pt x="2" y="2"/>
                    <a:pt x="2" y="1"/>
                    <a:pt x="1" y="0"/>
                  </a:cubicBezTo>
                  <a:lnTo>
                    <a:pt x="0" y="2"/>
                  </a:lnTo>
                  <a:cubicBezTo>
                    <a:pt x="0" y="3"/>
                    <a:pt x="0" y="5"/>
                    <a:pt x="1" y="6"/>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732" name="Freeform 1705"/>
            <p:cNvSpPr>
              <a:spLocks/>
            </p:cNvSpPr>
            <p:nvPr userDrawn="1"/>
          </p:nvSpPr>
          <p:spPr bwMode="auto">
            <a:xfrm>
              <a:off x="361" y="204"/>
              <a:ext cx="1" cy="1"/>
            </a:xfrm>
            <a:custGeom>
              <a:avLst/>
              <a:gdLst>
                <a:gd name="T0" fmla="*/ 0 w 1"/>
                <a:gd name="T1" fmla="*/ 2 h 2"/>
                <a:gd name="T2" fmla="*/ 0 w 1"/>
                <a:gd name="T3" fmla="*/ 2 h 2"/>
                <a:gd name="T4" fmla="*/ 1 w 1"/>
                <a:gd name="T5" fmla="*/ 1 h 2"/>
                <a:gd name="T6" fmla="*/ 0 w 1"/>
                <a:gd name="T7" fmla="*/ 0 h 2"/>
                <a:gd name="T8" fmla="*/ 0 w 1"/>
                <a:gd name="T9" fmla="*/ 2 h 2"/>
              </a:gdLst>
              <a:ahLst/>
              <a:cxnLst>
                <a:cxn ang="0">
                  <a:pos x="T0" y="T1"/>
                </a:cxn>
                <a:cxn ang="0">
                  <a:pos x="T2" y="T3"/>
                </a:cxn>
                <a:cxn ang="0">
                  <a:pos x="T4" y="T5"/>
                </a:cxn>
                <a:cxn ang="0">
                  <a:pos x="T6" y="T7"/>
                </a:cxn>
                <a:cxn ang="0">
                  <a:pos x="T8" y="T9"/>
                </a:cxn>
              </a:cxnLst>
              <a:rect l="0" t="0" r="r" b="b"/>
              <a:pathLst>
                <a:path w="1" h="2">
                  <a:moveTo>
                    <a:pt x="0" y="2"/>
                  </a:moveTo>
                  <a:lnTo>
                    <a:pt x="0" y="2"/>
                  </a:lnTo>
                  <a:lnTo>
                    <a:pt x="1" y="1"/>
                  </a:lnTo>
                  <a:lnTo>
                    <a:pt x="0" y="0"/>
                  </a:lnTo>
                  <a:cubicBezTo>
                    <a:pt x="0" y="0"/>
                    <a:pt x="0" y="1"/>
                    <a:pt x="0" y="2"/>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733" name="Freeform 1706"/>
            <p:cNvSpPr>
              <a:spLocks/>
            </p:cNvSpPr>
            <p:nvPr userDrawn="1"/>
          </p:nvSpPr>
          <p:spPr bwMode="auto">
            <a:xfrm>
              <a:off x="361" y="201"/>
              <a:ext cx="2" cy="3"/>
            </a:xfrm>
            <a:custGeom>
              <a:avLst/>
              <a:gdLst>
                <a:gd name="T0" fmla="*/ 0 w 3"/>
                <a:gd name="T1" fmla="*/ 5 h 6"/>
                <a:gd name="T2" fmla="*/ 0 w 3"/>
                <a:gd name="T3" fmla="*/ 5 h 6"/>
                <a:gd name="T4" fmla="*/ 1 w 3"/>
                <a:gd name="T5" fmla="*/ 6 h 6"/>
                <a:gd name="T6" fmla="*/ 3 w 3"/>
                <a:gd name="T7" fmla="*/ 2 h 6"/>
                <a:gd name="T8" fmla="*/ 2 w 3"/>
                <a:gd name="T9" fmla="*/ 0 h 6"/>
                <a:gd name="T10" fmla="*/ 0 w 3"/>
                <a:gd name="T11" fmla="*/ 5 h 6"/>
              </a:gdLst>
              <a:ahLst/>
              <a:cxnLst>
                <a:cxn ang="0">
                  <a:pos x="T0" y="T1"/>
                </a:cxn>
                <a:cxn ang="0">
                  <a:pos x="T2" y="T3"/>
                </a:cxn>
                <a:cxn ang="0">
                  <a:pos x="T4" y="T5"/>
                </a:cxn>
                <a:cxn ang="0">
                  <a:pos x="T6" y="T7"/>
                </a:cxn>
                <a:cxn ang="0">
                  <a:pos x="T8" y="T9"/>
                </a:cxn>
                <a:cxn ang="0">
                  <a:pos x="T10" y="T11"/>
                </a:cxn>
              </a:cxnLst>
              <a:rect l="0" t="0" r="r" b="b"/>
              <a:pathLst>
                <a:path w="3" h="6">
                  <a:moveTo>
                    <a:pt x="0" y="5"/>
                  </a:moveTo>
                  <a:lnTo>
                    <a:pt x="0" y="5"/>
                  </a:lnTo>
                  <a:lnTo>
                    <a:pt x="1" y="6"/>
                  </a:lnTo>
                  <a:cubicBezTo>
                    <a:pt x="2" y="4"/>
                    <a:pt x="2" y="3"/>
                    <a:pt x="3" y="2"/>
                  </a:cubicBezTo>
                  <a:cubicBezTo>
                    <a:pt x="3" y="1"/>
                    <a:pt x="3" y="1"/>
                    <a:pt x="2" y="0"/>
                  </a:cubicBezTo>
                  <a:cubicBezTo>
                    <a:pt x="1" y="2"/>
                    <a:pt x="0" y="3"/>
                    <a:pt x="0" y="5"/>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734" name="Freeform 1707"/>
            <p:cNvSpPr>
              <a:spLocks/>
            </p:cNvSpPr>
            <p:nvPr userDrawn="1"/>
          </p:nvSpPr>
          <p:spPr bwMode="auto">
            <a:xfrm>
              <a:off x="363" y="200"/>
              <a:ext cx="1" cy="2"/>
            </a:xfrm>
            <a:custGeom>
              <a:avLst/>
              <a:gdLst>
                <a:gd name="T0" fmla="*/ 0 w 4"/>
                <a:gd name="T1" fmla="*/ 3 h 4"/>
                <a:gd name="T2" fmla="*/ 0 w 4"/>
                <a:gd name="T3" fmla="*/ 3 h 4"/>
                <a:gd name="T4" fmla="*/ 1 w 4"/>
                <a:gd name="T5" fmla="*/ 4 h 4"/>
                <a:gd name="T6" fmla="*/ 4 w 4"/>
                <a:gd name="T7" fmla="*/ 1 h 4"/>
                <a:gd name="T8" fmla="*/ 3 w 4"/>
                <a:gd name="T9" fmla="*/ 0 h 4"/>
                <a:gd name="T10" fmla="*/ 0 w 4"/>
                <a:gd name="T11" fmla="*/ 3 h 4"/>
                <a:gd name="T12" fmla="*/ 0 w 4"/>
                <a:gd name="T13" fmla="*/ 3 h 4"/>
              </a:gdLst>
              <a:ahLst/>
              <a:cxnLst>
                <a:cxn ang="0">
                  <a:pos x="T0" y="T1"/>
                </a:cxn>
                <a:cxn ang="0">
                  <a:pos x="T2" y="T3"/>
                </a:cxn>
                <a:cxn ang="0">
                  <a:pos x="T4" y="T5"/>
                </a:cxn>
                <a:cxn ang="0">
                  <a:pos x="T6" y="T7"/>
                </a:cxn>
                <a:cxn ang="0">
                  <a:pos x="T8" y="T9"/>
                </a:cxn>
                <a:cxn ang="0">
                  <a:pos x="T10" y="T11"/>
                </a:cxn>
                <a:cxn ang="0">
                  <a:pos x="T12" y="T13"/>
                </a:cxn>
              </a:cxnLst>
              <a:rect l="0" t="0" r="r" b="b"/>
              <a:pathLst>
                <a:path w="4" h="4">
                  <a:moveTo>
                    <a:pt x="0" y="3"/>
                  </a:moveTo>
                  <a:lnTo>
                    <a:pt x="0" y="3"/>
                  </a:lnTo>
                  <a:lnTo>
                    <a:pt x="1" y="4"/>
                  </a:lnTo>
                  <a:cubicBezTo>
                    <a:pt x="1" y="3"/>
                    <a:pt x="2" y="2"/>
                    <a:pt x="4" y="1"/>
                  </a:cubicBezTo>
                  <a:lnTo>
                    <a:pt x="3" y="0"/>
                  </a:lnTo>
                  <a:cubicBezTo>
                    <a:pt x="2" y="1"/>
                    <a:pt x="1" y="2"/>
                    <a:pt x="0" y="3"/>
                  </a:cubicBezTo>
                  <a:lnTo>
                    <a:pt x="0" y="3"/>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735" name="Rectangle 1708"/>
            <p:cNvSpPr>
              <a:spLocks noChangeArrowheads="1"/>
            </p:cNvSpPr>
            <p:nvPr userDrawn="1"/>
          </p:nvSpPr>
          <p:spPr bwMode="auto">
            <a:xfrm>
              <a:off x="364" y="200"/>
              <a:ext cx="1" cy="1"/>
            </a:xfrm>
            <a:prstGeom prst="rect">
              <a:avLst/>
            </a:prstGeom>
            <a:solidFill>
              <a:srgbClr val="D5A03C"/>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ru-RU" dirty="0"/>
            </a:p>
          </p:txBody>
        </p:sp>
        <p:sp>
          <p:nvSpPr>
            <p:cNvPr id="736" name="Freeform 1709"/>
            <p:cNvSpPr>
              <a:spLocks/>
            </p:cNvSpPr>
            <p:nvPr userDrawn="1"/>
          </p:nvSpPr>
          <p:spPr bwMode="auto">
            <a:xfrm>
              <a:off x="364" y="199"/>
              <a:ext cx="3" cy="3"/>
            </a:xfrm>
            <a:custGeom>
              <a:avLst/>
              <a:gdLst>
                <a:gd name="T0" fmla="*/ 2 w 6"/>
                <a:gd name="T1" fmla="*/ 1 h 6"/>
                <a:gd name="T2" fmla="*/ 2 w 6"/>
                <a:gd name="T3" fmla="*/ 1 h 6"/>
                <a:gd name="T4" fmla="*/ 0 w 6"/>
                <a:gd name="T5" fmla="*/ 3 h 6"/>
                <a:gd name="T6" fmla="*/ 3 w 6"/>
                <a:gd name="T7" fmla="*/ 6 h 6"/>
                <a:gd name="T8" fmla="*/ 6 w 6"/>
                <a:gd name="T9" fmla="*/ 3 h 6"/>
                <a:gd name="T10" fmla="*/ 4 w 6"/>
                <a:gd name="T11" fmla="*/ 0 h 6"/>
                <a:gd name="T12" fmla="*/ 2 w 6"/>
                <a:gd name="T13" fmla="*/ 1 h 6"/>
              </a:gdLst>
              <a:ahLst/>
              <a:cxnLst>
                <a:cxn ang="0">
                  <a:pos x="T0" y="T1"/>
                </a:cxn>
                <a:cxn ang="0">
                  <a:pos x="T2" y="T3"/>
                </a:cxn>
                <a:cxn ang="0">
                  <a:pos x="T4" y="T5"/>
                </a:cxn>
                <a:cxn ang="0">
                  <a:pos x="T6" y="T7"/>
                </a:cxn>
                <a:cxn ang="0">
                  <a:pos x="T8" y="T9"/>
                </a:cxn>
                <a:cxn ang="0">
                  <a:pos x="T10" y="T11"/>
                </a:cxn>
                <a:cxn ang="0">
                  <a:pos x="T12" y="T13"/>
                </a:cxn>
              </a:cxnLst>
              <a:rect l="0" t="0" r="r" b="b"/>
              <a:pathLst>
                <a:path w="6" h="6">
                  <a:moveTo>
                    <a:pt x="2" y="1"/>
                  </a:moveTo>
                  <a:lnTo>
                    <a:pt x="2" y="1"/>
                  </a:lnTo>
                  <a:cubicBezTo>
                    <a:pt x="1" y="2"/>
                    <a:pt x="1" y="2"/>
                    <a:pt x="0" y="3"/>
                  </a:cubicBezTo>
                  <a:cubicBezTo>
                    <a:pt x="1" y="4"/>
                    <a:pt x="2" y="5"/>
                    <a:pt x="3" y="6"/>
                  </a:cubicBezTo>
                  <a:cubicBezTo>
                    <a:pt x="4" y="5"/>
                    <a:pt x="5" y="4"/>
                    <a:pt x="6" y="3"/>
                  </a:cubicBezTo>
                  <a:cubicBezTo>
                    <a:pt x="5" y="2"/>
                    <a:pt x="4" y="1"/>
                    <a:pt x="4" y="0"/>
                  </a:cubicBezTo>
                  <a:cubicBezTo>
                    <a:pt x="3" y="1"/>
                    <a:pt x="2" y="1"/>
                    <a:pt x="2" y="1"/>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737" name="Freeform 1710"/>
            <p:cNvSpPr>
              <a:spLocks/>
            </p:cNvSpPr>
            <p:nvPr userDrawn="1"/>
          </p:nvSpPr>
          <p:spPr bwMode="auto">
            <a:xfrm>
              <a:off x="366" y="199"/>
              <a:ext cx="2" cy="1"/>
            </a:xfrm>
            <a:custGeom>
              <a:avLst/>
              <a:gdLst>
                <a:gd name="T0" fmla="*/ 0 w 4"/>
                <a:gd name="T1" fmla="*/ 1 h 4"/>
                <a:gd name="T2" fmla="*/ 0 w 4"/>
                <a:gd name="T3" fmla="*/ 1 h 4"/>
                <a:gd name="T4" fmla="*/ 2 w 4"/>
                <a:gd name="T5" fmla="*/ 4 h 4"/>
                <a:gd name="T6" fmla="*/ 4 w 4"/>
                <a:gd name="T7" fmla="*/ 1 h 4"/>
                <a:gd name="T8" fmla="*/ 4 w 4"/>
                <a:gd name="T9" fmla="*/ 0 h 4"/>
                <a:gd name="T10" fmla="*/ 0 w 4"/>
                <a:gd name="T11" fmla="*/ 1 h 4"/>
              </a:gdLst>
              <a:ahLst/>
              <a:cxnLst>
                <a:cxn ang="0">
                  <a:pos x="T0" y="T1"/>
                </a:cxn>
                <a:cxn ang="0">
                  <a:pos x="T2" y="T3"/>
                </a:cxn>
                <a:cxn ang="0">
                  <a:pos x="T4" y="T5"/>
                </a:cxn>
                <a:cxn ang="0">
                  <a:pos x="T6" y="T7"/>
                </a:cxn>
                <a:cxn ang="0">
                  <a:pos x="T8" y="T9"/>
                </a:cxn>
                <a:cxn ang="0">
                  <a:pos x="T10" y="T11"/>
                </a:cxn>
              </a:cxnLst>
              <a:rect l="0" t="0" r="r" b="b"/>
              <a:pathLst>
                <a:path w="4" h="4">
                  <a:moveTo>
                    <a:pt x="0" y="1"/>
                  </a:moveTo>
                  <a:lnTo>
                    <a:pt x="0" y="1"/>
                  </a:lnTo>
                  <a:cubicBezTo>
                    <a:pt x="1" y="2"/>
                    <a:pt x="1" y="3"/>
                    <a:pt x="2" y="4"/>
                  </a:cubicBezTo>
                  <a:cubicBezTo>
                    <a:pt x="3" y="3"/>
                    <a:pt x="4" y="2"/>
                    <a:pt x="4" y="1"/>
                  </a:cubicBezTo>
                  <a:lnTo>
                    <a:pt x="4" y="0"/>
                  </a:lnTo>
                  <a:cubicBezTo>
                    <a:pt x="3" y="0"/>
                    <a:pt x="1" y="1"/>
                    <a:pt x="0" y="1"/>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738" name="Freeform 1711"/>
            <p:cNvSpPr>
              <a:spLocks/>
            </p:cNvSpPr>
            <p:nvPr userDrawn="1"/>
          </p:nvSpPr>
          <p:spPr bwMode="auto">
            <a:xfrm>
              <a:off x="367" y="200"/>
              <a:ext cx="2" cy="2"/>
            </a:xfrm>
            <a:custGeom>
              <a:avLst/>
              <a:gdLst>
                <a:gd name="T0" fmla="*/ 3 w 4"/>
                <a:gd name="T1" fmla="*/ 0 h 6"/>
                <a:gd name="T2" fmla="*/ 3 w 4"/>
                <a:gd name="T3" fmla="*/ 0 h 6"/>
                <a:gd name="T4" fmla="*/ 0 w 4"/>
                <a:gd name="T5" fmla="*/ 2 h 6"/>
                <a:gd name="T6" fmla="*/ 3 w 4"/>
                <a:gd name="T7" fmla="*/ 6 h 6"/>
                <a:gd name="T8" fmla="*/ 4 w 4"/>
                <a:gd name="T9" fmla="*/ 5 h 6"/>
                <a:gd name="T10" fmla="*/ 3 w 4"/>
                <a:gd name="T11" fmla="*/ 0 h 6"/>
              </a:gdLst>
              <a:ahLst/>
              <a:cxnLst>
                <a:cxn ang="0">
                  <a:pos x="T0" y="T1"/>
                </a:cxn>
                <a:cxn ang="0">
                  <a:pos x="T2" y="T3"/>
                </a:cxn>
                <a:cxn ang="0">
                  <a:pos x="T4" y="T5"/>
                </a:cxn>
                <a:cxn ang="0">
                  <a:pos x="T6" y="T7"/>
                </a:cxn>
                <a:cxn ang="0">
                  <a:pos x="T8" y="T9"/>
                </a:cxn>
                <a:cxn ang="0">
                  <a:pos x="T10" y="T11"/>
                </a:cxn>
              </a:cxnLst>
              <a:rect l="0" t="0" r="r" b="b"/>
              <a:pathLst>
                <a:path w="4" h="6">
                  <a:moveTo>
                    <a:pt x="3" y="0"/>
                  </a:moveTo>
                  <a:lnTo>
                    <a:pt x="3" y="0"/>
                  </a:lnTo>
                  <a:cubicBezTo>
                    <a:pt x="2" y="1"/>
                    <a:pt x="1" y="2"/>
                    <a:pt x="0" y="2"/>
                  </a:cubicBezTo>
                  <a:cubicBezTo>
                    <a:pt x="1" y="3"/>
                    <a:pt x="2" y="5"/>
                    <a:pt x="3" y="6"/>
                  </a:cubicBezTo>
                  <a:lnTo>
                    <a:pt x="4" y="5"/>
                  </a:lnTo>
                  <a:lnTo>
                    <a:pt x="3" y="0"/>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739" name="Freeform 1712"/>
            <p:cNvSpPr>
              <a:spLocks/>
            </p:cNvSpPr>
            <p:nvPr userDrawn="1"/>
          </p:nvSpPr>
          <p:spPr bwMode="auto">
            <a:xfrm>
              <a:off x="368" y="202"/>
              <a:ext cx="1" cy="1"/>
            </a:xfrm>
            <a:custGeom>
              <a:avLst/>
              <a:gdLst>
                <a:gd name="T0" fmla="*/ 1 w 1"/>
                <a:gd name="T1" fmla="*/ 0 h 1"/>
                <a:gd name="T2" fmla="*/ 1 w 1"/>
                <a:gd name="T3" fmla="*/ 0 h 1"/>
                <a:gd name="T4" fmla="*/ 0 w 1"/>
                <a:gd name="T5" fmla="*/ 0 h 1"/>
                <a:gd name="T6" fmla="*/ 1 w 1"/>
                <a:gd name="T7" fmla="*/ 1 h 1"/>
                <a:gd name="T8" fmla="*/ 1 w 1"/>
                <a:gd name="T9" fmla="*/ 0 h 1"/>
              </a:gdLst>
              <a:ahLst/>
              <a:cxnLst>
                <a:cxn ang="0">
                  <a:pos x="T0" y="T1"/>
                </a:cxn>
                <a:cxn ang="0">
                  <a:pos x="T2" y="T3"/>
                </a:cxn>
                <a:cxn ang="0">
                  <a:pos x="T4" y="T5"/>
                </a:cxn>
                <a:cxn ang="0">
                  <a:pos x="T6" y="T7"/>
                </a:cxn>
                <a:cxn ang="0">
                  <a:pos x="T8" y="T9"/>
                </a:cxn>
              </a:cxnLst>
              <a:rect l="0" t="0" r="r" b="b"/>
              <a:pathLst>
                <a:path w="1" h="1">
                  <a:moveTo>
                    <a:pt x="1" y="0"/>
                  </a:moveTo>
                  <a:lnTo>
                    <a:pt x="1" y="0"/>
                  </a:lnTo>
                  <a:lnTo>
                    <a:pt x="0" y="0"/>
                  </a:lnTo>
                  <a:lnTo>
                    <a:pt x="1" y="1"/>
                  </a:lnTo>
                  <a:lnTo>
                    <a:pt x="1" y="0"/>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740" name="Freeform 1713"/>
            <p:cNvSpPr>
              <a:spLocks/>
            </p:cNvSpPr>
            <p:nvPr userDrawn="1"/>
          </p:nvSpPr>
          <p:spPr bwMode="auto">
            <a:xfrm>
              <a:off x="367" y="203"/>
              <a:ext cx="2" cy="2"/>
            </a:xfrm>
            <a:custGeom>
              <a:avLst/>
              <a:gdLst>
                <a:gd name="T0" fmla="*/ 4 w 5"/>
                <a:gd name="T1" fmla="*/ 1 h 6"/>
                <a:gd name="T2" fmla="*/ 4 w 5"/>
                <a:gd name="T3" fmla="*/ 1 h 6"/>
                <a:gd name="T4" fmla="*/ 3 w 5"/>
                <a:gd name="T5" fmla="*/ 0 h 6"/>
                <a:gd name="T6" fmla="*/ 0 w 5"/>
                <a:gd name="T7" fmla="*/ 3 h 6"/>
                <a:gd name="T8" fmla="*/ 3 w 5"/>
                <a:gd name="T9" fmla="*/ 6 h 6"/>
                <a:gd name="T10" fmla="*/ 5 w 5"/>
                <a:gd name="T11" fmla="*/ 3 h 6"/>
                <a:gd name="T12" fmla="*/ 4 w 5"/>
                <a:gd name="T13" fmla="*/ 1 h 6"/>
              </a:gdLst>
              <a:ahLst/>
              <a:cxnLst>
                <a:cxn ang="0">
                  <a:pos x="T0" y="T1"/>
                </a:cxn>
                <a:cxn ang="0">
                  <a:pos x="T2" y="T3"/>
                </a:cxn>
                <a:cxn ang="0">
                  <a:pos x="T4" y="T5"/>
                </a:cxn>
                <a:cxn ang="0">
                  <a:pos x="T6" y="T7"/>
                </a:cxn>
                <a:cxn ang="0">
                  <a:pos x="T8" y="T9"/>
                </a:cxn>
                <a:cxn ang="0">
                  <a:pos x="T10" y="T11"/>
                </a:cxn>
                <a:cxn ang="0">
                  <a:pos x="T12" y="T13"/>
                </a:cxn>
              </a:cxnLst>
              <a:rect l="0" t="0" r="r" b="b"/>
              <a:pathLst>
                <a:path w="5" h="6">
                  <a:moveTo>
                    <a:pt x="4" y="1"/>
                  </a:moveTo>
                  <a:lnTo>
                    <a:pt x="4" y="1"/>
                  </a:lnTo>
                  <a:cubicBezTo>
                    <a:pt x="4" y="1"/>
                    <a:pt x="3" y="0"/>
                    <a:pt x="3" y="0"/>
                  </a:cubicBezTo>
                  <a:cubicBezTo>
                    <a:pt x="2" y="1"/>
                    <a:pt x="1" y="2"/>
                    <a:pt x="0" y="3"/>
                  </a:cubicBezTo>
                  <a:cubicBezTo>
                    <a:pt x="1" y="4"/>
                    <a:pt x="2" y="5"/>
                    <a:pt x="3" y="6"/>
                  </a:cubicBezTo>
                  <a:cubicBezTo>
                    <a:pt x="3" y="5"/>
                    <a:pt x="4" y="4"/>
                    <a:pt x="5" y="3"/>
                  </a:cubicBezTo>
                  <a:lnTo>
                    <a:pt x="4" y="1"/>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741" name="Freeform 1714"/>
            <p:cNvSpPr>
              <a:spLocks/>
            </p:cNvSpPr>
            <p:nvPr userDrawn="1"/>
          </p:nvSpPr>
          <p:spPr bwMode="auto">
            <a:xfrm>
              <a:off x="368" y="205"/>
              <a:ext cx="2" cy="2"/>
            </a:xfrm>
            <a:custGeom>
              <a:avLst/>
              <a:gdLst>
                <a:gd name="T0" fmla="*/ 2 w 3"/>
                <a:gd name="T1" fmla="*/ 0 h 5"/>
                <a:gd name="T2" fmla="*/ 2 w 3"/>
                <a:gd name="T3" fmla="*/ 0 h 5"/>
                <a:gd name="T4" fmla="*/ 0 w 3"/>
                <a:gd name="T5" fmla="*/ 2 h 5"/>
                <a:gd name="T6" fmla="*/ 3 w 3"/>
                <a:gd name="T7" fmla="*/ 5 h 5"/>
                <a:gd name="T8" fmla="*/ 2 w 3"/>
                <a:gd name="T9" fmla="*/ 0 h 5"/>
              </a:gdLst>
              <a:ahLst/>
              <a:cxnLst>
                <a:cxn ang="0">
                  <a:pos x="T0" y="T1"/>
                </a:cxn>
                <a:cxn ang="0">
                  <a:pos x="T2" y="T3"/>
                </a:cxn>
                <a:cxn ang="0">
                  <a:pos x="T4" y="T5"/>
                </a:cxn>
                <a:cxn ang="0">
                  <a:pos x="T6" y="T7"/>
                </a:cxn>
                <a:cxn ang="0">
                  <a:pos x="T8" y="T9"/>
                </a:cxn>
              </a:cxnLst>
              <a:rect l="0" t="0" r="r" b="b"/>
              <a:pathLst>
                <a:path w="3" h="5">
                  <a:moveTo>
                    <a:pt x="2" y="0"/>
                  </a:moveTo>
                  <a:lnTo>
                    <a:pt x="2" y="0"/>
                  </a:lnTo>
                  <a:cubicBezTo>
                    <a:pt x="1" y="1"/>
                    <a:pt x="1" y="1"/>
                    <a:pt x="0" y="2"/>
                  </a:cubicBezTo>
                  <a:cubicBezTo>
                    <a:pt x="1" y="3"/>
                    <a:pt x="2" y="4"/>
                    <a:pt x="3" y="5"/>
                  </a:cubicBezTo>
                  <a:lnTo>
                    <a:pt x="2" y="0"/>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742" name="Freeform 1715"/>
            <p:cNvSpPr>
              <a:spLocks/>
            </p:cNvSpPr>
            <p:nvPr userDrawn="1"/>
          </p:nvSpPr>
          <p:spPr bwMode="auto">
            <a:xfrm>
              <a:off x="368" y="207"/>
              <a:ext cx="2" cy="3"/>
            </a:xfrm>
            <a:custGeom>
              <a:avLst/>
              <a:gdLst>
                <a:gd name="T0" fmla="*/ 3 w 4"/>
                <a:gd name="T1" fmla="*/ 0 h 5"/>
                <a:gd name="T2" fmla="*/ 3 w 4"/>
                <a:gd name="T3" fmla="*/ 0 h 5"/>
                <a:gd name="T4" fmla="*/ 3 w 4"/>
                <a:gd name="T5" fmla="*/ 0 h 5"/>
                <a:gd name="T6" fmla="*/ 0 w 4"/>
                <a:gd name="T7" fmla="*/ 2 h 5"/>
                <a:gd name="T8" fmla="*/ 3 w 4"/>
                <a:gd name="T9" fmla="*/ 5 h 5"/>
                <a:gd name="T10" fmla="*/ 3 w 4"/>
                <a:gd name="T11" fmla="*/ 4 h 5"/>
                <a:gd name="T12" fmla="*/ 3 w 4"/>
                <a:gd name="T13" fmla="*/ 4 h 5"/>
                <a:gd name="T14" fmla="*/ 4 w 4"/>
                <a:gd name="T15" fmla="*/ 4 h 5"/>
                <a:gd name="T16" fmla="*/ 3 w 4"/>
                <a:gd name="T17"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5">
                  <a:moveTo>
                    <a:pt x="3" y="0"/>
                  </a:moveTo>
                  <a:lnTo>
                    <a:pt x="3" y="0"/>
                  </a:lnTo>
                  <a:lnTo>
                    <a:pt x="3" y="0"/>
                  </a:lnTo>
                  <a:cubicBezTo>
                    <a:pt x="2" y="0"/>
                    <a:pt x="1" y="1"/>
                    <a:pt x="0" y="2"/>
                  </a:cubicBezTo>
                  <a:cubicBezTo>
                    <a:pt x="1" y="3"/>
                    <a:pt x="2" y="4"/>
                    <a:pt x="3" y="5"/>
                  </a:cubicBezTo>
                  <a:lnTo>
                    <a:pt x="3" y="4"/>
                  </a:lnTo>
                  <a:lnTo>
                    <a:pt x="3" y="4"/>
                  </a:lnTo>
                  <a:lnTo>
                    <a:pt x="4" y="4"/>
                  </a:lnTo>
                  <a:lnTo>
                    <a:pt x="3" y="0"/>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743" name="Freeform 1716"/>
            <p:cNvSpPr>
              <a:spLocks/>
            </p:cNvSpPr>
            <p:nvPr userDrawn="1"/>
          </p:nvSpPr>
          <p:spPr bwMode="auto">
            <a:xfrm>
              <a:off x="370" y="210"/>
              <a:ext cx="0" cy="0"/>
            </a:xfrm>
            <a:custGeom>
              <a:avLst/>
              <a:gdLst>
                <a:gd name="T0" fmla="*/ 1 h 2"/>
                <a:gd name="T1" fmla="*/ 1 h 2"/>
                <a:gd name="T2" fmla="*/ 2 h 2"/>
                <a:gd name="T3" fmla="*/ 0 h 2"/>
                <a:gd name="T4" fmla="*/ 1 h 2"/>
              </a:gdLst>
              <a:ahLst/>
              <a:cxnLst>
                <a:cxn ang="0">
                  <a:pos x="0" y="T0"/>
                </a:cxn>
                <a:cxn ang="0">
                  <a:pos x="0" y="T1"/>
                </a:cxn>
                <a:cxn ang="0">
                  <a:pos x="0" y="T2"/>
                </a:cxn>
                <a:cxn ang="0">
                  <a:pos x="0" y="T3"/>
                </a:cxn>
                <a:cxn ang="0">
                  <a:pos x="0" y="T4"/>
                </a:cxn>
              </a:cxnLst>
              <a:rect l="0" t="0" r="r" b="b"/>
              <a:pathLst>
                <a:path h="2">
                  <a:moveTo>
                    <a:pt x="0" y="1"/>
                  </a:moveTo>
                  <a:lnTo>
                    <a:pt x="0" y="1"/>
                  </a:lnTo>
                  <a:cubicBezTo>
                    <a:pt x="0" y="1"/>
                    <a:pt x="0" y="1"/>
                    <a:pt x="0" y="2"/>
                  </a:cubicBezTo>
                  <a:cubicBezTo>
                    <a:pt x="0" y="1"/>
                    <a:pt x="0" y="1"/>
                    <a:pt x="0" y="0"/>
                  </a:cubicBezTo>
                  <a:lnTo>
                    <a:pt x="0" y="1"/>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744" name="Freeform 1717"/>
            <p:cNvSpPr>
              <a:spLocks/>
            </p:cNvSpPr>
            <p:nvPr userDrawn="1"/>
          </p:nvSpPr>
          <p:spPr bwMode="auto">
            <a:xfrm>
              <a:off x="365" y="214"/>
              <a:ext cx="1" cy="0"/>
            </a:xfrm>
            <a:custGeom>
              <a:avLst/>
              <a:gdLst>
                <a:gd name="T0" fmla="*/ 0 w 1"/>
                <a:gd name="T1" fmla="*/ 1 h 1"/>
                <a:gd name="T2" fmla="*/ 0 w 1"/>
                <a:gd name="T3" fmla="*/ 1 h 1"/>
                <a:gd name="T4" fmla="*/ 1 w 1"/>
                <a:gd name="T5" fmla="*/ 0 h 1"/>
                <a:gd name="T6" fmla="*/ 0 w 1"/>
                <a:gd name="T7" fmla="*/ 0 h 1"/>
                <a:gd name="T8" fmla="*/ 0 w 1"/>
                <a:gd name="T9" fmla="*/ 1 h 1"/>
              </a:gdLst>
              <a:ahLst/>
              <a:cxnLst>
                <a:cxn ang="0">
                  <a:pos x="T0" y="T1"/>
                </a:cxn>
                <a:cxn ang="0">
                  <a:pos x="T2" y="T3"/>
                </a:cxn>
                <a:cxn ang="0">
                  <a:pos x="T4" y="T5"/>
                </a:cxn>
                <a:cxn ang="0">
                  <a:pos x="T6" y="T7"/>
                </a:cxn>
                <a:cxn ang="0">
                  <a:pos x="T8" y="T9"/>
                </a:cxn>
              </a:cxnLst>
              <a:rect l="0" t="0" r="r" b="b"/>
              <a:pathLst>
                <a:path w="1" h="1">
                  <a:moveTo>
                    <a:pt x="0" y="1"/>
                  </a:moveTo>
                  <a:lnTo>
                    <a:pt x="0" y="1"/>
                  </a:lnTo>
                  <a:cubicBezTo>
                    <a:pt x="0" y="1"/>
                    <a:pt x="0" y="0"/>
                    <a:pt x="1" y="0"/>
                  </a:cubicBezTo>
                  <a:lnTo>
                    <a:pt x="0" y="0"/>
                  </a:lnTo>
                  <a:lnTo>
                    <a:pt x="0" y="1"/>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745" name="Freeform 1718"/>
            <p:cNvSpPr>
              <a:spLocks/>
            </p:cNvSpPr>
            <p:nvPr userDrawn="1"/>
          </p:nvSpPr>
          <p:spPr bwMode="auto">
            <a:xfrm>
              <a:off x="363" y="213"/>
              <a:ext cx="2" cy="1"/>
            </a:xfrm>
            <a:custGeom>
              <a:avLst/>
              <a:gdLst>
                <a:gd name="T0" fmla="*/ 4 w 4"/>
                <a:gd name="T1" fmla="*/ 2 h 3"/>
                <a:gd name="T2" fmla="*/ 4 w 4"/>
                <a:gd name="T3" fmla="*/ 2 h 3"/>
                <a:gd name="T4" fmla="*/ 0 w 4"/>
                <a:gd name="T5" fmla="*/ 0 h 3"/>
                <a:gd name="T6" fmla="*/ 2 w 4"/>
                <a:gd name="T7" fmla="*/ 3 h 3"/>
                <a:gd name="T8" fmla="*/ 3 w 4"/>
                <a:gd name="T9" fmla="*/ 3 h 3"/>
                <a:gd name="T10" fmla="*/ 3 w 4"/>
                <a:gd name="T11" fmla="*/ 3 h 3"/>
                <a:gd name="T12" fmla="*/ 4 w 4"/>
                <a:gd name="T13" fmla="*/ 2 h 3"/>
              </a:gdLst>
              <a:ahLst/>
              <a:cxnLst>
                <a:cxn ang="0">
                  <a:pos x="T0" y="T1"/>
                </a:cxn>
                <a:cxn ang="0">
                  <a:pos x="T2" y="T3"/>
                </a:cxn>
                <a:cxn ang="0">
                  <a:pos x="T4" y="T5"/>
                </a:cxn>
                <a:cxn ang="0">
                  <a:pos x="T6" y="T7"/>
                </a:cxn>
                <a:cxn ang="0">
                  <a:pos x="T8" y="T9"/>
                </a:cxn>
                <a:cxn ang="0">
                  <a:pos x="T10" y="T11"/>
                </a:cxn>
                <a:cxn ang="0">
                  <a:pos x="T12" y="T13"/>
                </a:cxn>
              </a:cxnLst>
              <a:rect l="0" t="0" r="r" b="b"/>
              <a:pathLst>
                <a:path w="4" h="3">
                  <a:moveTo>
                    <a:pt x="4" y="2"/>
                  </a:moveTo>
                  <a:lnTo>
                    <a:pt x="4" y="2"/>
                  </a:lnTo>
                  <a:cubicBezTo>
                    <a:pt x="2" y="1"/>
                    <a:pt x="1" y="0"/>
                    <a:pt x="0" y="0"/>
                  </a:cubicBezTo>
                  <a:cubicBezTo>
                    <a:pt x="1" y="1"/>
                    <a:pt x="1" y="2"/>
                    <a:pt x="2" y="3"/>
                  </a:cubicBezTo>
                  <a:lnTo>
                    <a:pt x="3" y="3"/>
                  </a:lnTo>
                  <a:lnTo>
                    <a:pt x="3" y="3"/>
                  </a:lnTo>
                  <a:cubicBezTo>
                    <a:pt x="3" y="3"/>
                    <a:pt x="3" y="2"/>
                    <a:pt x="4" y="2"/>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746" name="Freeform 1719"/>
            <p:cNvSpPr>
              <a:spLocks/>
            </p:cNvSpPr>
            <p:nvPr userDrawn="1"/>
          </p:nvSpPr>
          <p:spPr bwMode="auto">
            <a:xfrm>
              <a:off x="363" y="210"/>
              <a:ext cx="1" cy="2"/>
            </a:xfrm>
            <a:custGeom>
              <a:avLst/>
              <a:gdLst>
                <a:gd name="T0" fmla="*/ 2 w 4"/>
                <a:gd name="T1" fmla="*/ 5 h 6"/>
                <a:gd name="T2" fmla="*/ 2 w 4"/>
                <a:gd name="T3" fmla="*/ 5 h 6"/>
                <a:gd name="T4" fmla="*/ 2 w 4"/>
                <a:gd name="T5" fmla="*/ 6 h 6"/>
                <a:gd name="T6" fmla="*/ 4 w 4"/>
                <a:gd name="T7" fmla="*/ 2 h 6"/>
                <a:gd name="T8" fmla="*/ 1 w 4"/>
                <a:gd name="T9" fmla="*/ 0 h 6"/>
                <a:gd name="T10" fmla="*/ 0 w 4"/>
                <a:gd name="T11" fmla="*/ 2 h 6"/>
                <a:gd name="T12" fmla="*/ 2 w 4"/>
                <a:gd name="T13" fmla="*/ 5 h 6"/>
              </a:gdLst>
              <a:ahLst/>
              <a:cxnLst>
                <a:cxn ang="0">
                  <a:pos x="T0" y="T1"/>
                </a:cxn>
                <a:cxn ang="0">
                  <a:pos x="T2" y="T3"/>
                </a:cxn>
                <a:cxn ang="0">
                  <a:pos x="T4" y="T5"/>
                </a:cxn>
                <a:cxn ang="0">
                  <a:pos x="T6" y="T7"/>
                </a:cxn>
                <a:cxn ang="0">
                  <a:pos x="T8" y="T9"/>
                </a:cxn>
                <a:cxn ang="0">
                  <a:pos x="T10" y="T11"/>
                </a:cxn>
                <a:cxn ang="0">
                  <a:pos x="T12" y="T13"/>
                </a:cxn>
              </a:cxnLst>
              <a:rect l="0" t="0" r="r" b="b"/>
              <a:pathLst>
                <a:path w="4" h="6">
                  <a:moveTo>
                    <a:pt x="2" y="5"/>
                  </a:moveTo>
                  <a:lnTo>
                    <a:pt x="2" y="5"/>
                  </a:lnTo>
                  <a:lnTo>
                    <a:pt x="2" y="6"/>
                  </a:lnTo>
                  <a:cubicBezTo>
                    <a:pt x="3" y="4"/>
                    <a:pt x="3" y="3"/>
                    <a:pt x="4" y="2"/>
                  </a:cubicBezTo>
                  <a:cubicBezTo>
                    <a:pt x="3" y="1"/>
                    <a:pt x="2" y="1"/>
                    <a:pt x="1" y="0"/>
                  </a:cubicBezTo>
                  <a:cubicBezTo>
                    <a:pt x="1" y="0"/>
                    <a:pt x="1" y="1"/>
                    <a:pt x="0" y="2"/>
                  </a:cubicBezTo>
                  <a:cubicBezTo>
                    <a:pt x="1" y="3"/>
                    <a:pt x="1" y="4"/>
                    <a:pt x="2" y="5"/>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747" name="Freeform 1720"/>
            <p:cNvSpPr>
              <a:spLocks/>
            </p:cNvSpPr>
            <p:nvPr userDrawn="1"/>
          </p:nvSpPr>
          <p:spPr bwMode="auto">
            <a:xfrm>
              <a:off x="369" y="198"/>
              <a:ext cx="2" cy="10"/>
            </a:xfrm>
            <a:custGeom>
              <a:avLst/>
              <a:gdLst>
                <a:gd name="T0" fmla="*/ 2 w 5"/>
                <a:gd name="T1" fmla="*/ 0 h 22"/>
                <a:gd name="T2" fmla="*/ 2 w 5"/>
                <a:gd name="T3" fmla="*/ 0 h 22"/>
                <a:gd name="T4" fmla="*/ 0 w 5"/>
                <a:gd name="T5" fmla="*/ 1 h 22"/>
                <a:gd name="T6" fmla="*/ 4 w 5"/>
                <a:gd name="T7" fmla="*/ 22 h 22"/>
                <a:gd name="T8" fmla="*/ 4 w 5"/>
                <a:gd name="T9" fmla="*/ 21 h 22"/>
                <a:gd name="T10" fmla="*/ 4 w 5"/>
                <a:gd name="T11" fmla="*/ 21 h 22"/>
                <a:gd name="T12" fmla="*/ 5 w 5"/>
                <a:gd name="T13" fmla="*/ 22 h 22"/>
                <a:gd name="T14" fmla="*/ 2 w 5"/>
                <a:gd name="T15" fmla="*/ 0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22">
                  <a:moveTo>
                    <a:pt x="2" y="0"/>
                  </a:moveTo>
                  <a:lnTo>
                    <a:pt x="2" y="0"/>
                  </a:lnTo>
                  <a:cubicBezTo>
                    <a:pt x="1" y="0"/>
                    <a:pt x="0" y="0"/>
                    <a:pt x="0" y="1"/>
                  </a:cubicBezTo>
                  <a:lnTo>
                    <a:pt x="4" y="22"/>
                  </a:lnTo>
                  <a:cubicBezTo>
                    <a:pt x="4" y="21"/>
                    <a:pt x="4" y="21"/>
                    <a:pt x="4" y="21"/>
                  </a:cubicBezTo>
                  <a:lnTo>
                    <a:pt x="4" y="21"/>
                  </a:lnTo>
                  <a:cubicBezTo>
                    <a:pt x="4" y="21"/>
                    <a:pt x="5" y="21"/>
                    <a:pt x="5" y="22"/>
                  </a:cubicBezTo>
                  <a:lnTo>
                    <a:pt x="2" y="0"/>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748" name="Freeform 1721"/>
            <p:cNvSpPr>
              <a:spLocks/>
            </p:cNvSpPr>
            <p:nvPr userDrawn="1"/>
          </p:nvSpPr>
          <p:spPr bwMode="auto">
            <a:xfrm>
              <a:off x="366" y="201"/>
              <a:ext cx="2" cy="3"/>
            </a:xfrm>
            <a:custGeom>
              <a:avLst/>
              <a:gdLst>
                <a:gd name="T0" fmla="*/ 3 w 5"/>
                <a:gd name="T1" fmla="*/ 0 h 6"/>
                <a:gd name="T2" fmla="*/ 3 w 5"/>
                <a:gd name="T3" fmla="*/ 0 h 6"/>
                <a:gd name="T4" fmla="*/ 0 w 5"/>
                <a:gd name="T5" fmla="*/ 3 h 6"/>
                <a:gd name="T6" fmla="*/ 3 w 5"/>
                <a:gd name="T7" fmla="*/ 6 h 6"/>
                <a:gd name="T8" fmla="*/ 5 w 5"/>
                <a:gd name="T9" fmla="*/ 3 h 6"/>
                <a:gd name="T10" fmla="*/ 3 w 5"/>
                <a:gd name="T11" fmla="*/ 0 h 6"/>
              </a:gdLst>
              <a:ahLst/>
              <a:cxnLst>
                <a:cxn ang="0">
                  <a:pos x="T0" y="T1"/>
                </a:cxn>
                <a:cxn ang="0">
                  <a:pos x="T2" y="T3"/>
                </a:cxn>
                <a:cxn ang="0">
                  <a:pos x="T4" y="T5"/>
                </a:cxn>
                <a:cxn ang="0">
                  <a:pos x="T6" y="T7"/>
                </a:cxn>
                <a:cxn ang="0">
                  <a:pos x="T8" y="T9"/>
                </a:cxn>
                <a:cxn ang="0">
                  <a:pos x="T10" y="T11"/>
                </a:cxn>
              </a:cxnLst>
              <a:rect l="0" t="0" r="r" b="b"/>
              <a:pathLst>
                <a:path w="5" h="6">
                  <a:moveTo>
                    <a:pt x="3" y="0"/>
                  </a:moveTo>
                  <a:lnTo>
                    <a:pt x="3" y="0"/>
                  </a:lnTo>
                  <a:cubicBezTo>
                    <a:pt x="2" y="1"/>
                    <a:pt x="1" y="2"/>
                    <a:pt x="0" y="3"/>
                  </a:cubicBezTo>
                  <a:cubicBezTo>
                    <a:pt x="1" y="4"/>
                    <a:pt x="2" y="5"/>
                    <a:pt x="3" y="6"/>
                  </a:cubicBezTo>
                  <a:cubicBezTo>
                    <a:pt x="3" y="5"/>
                    <a:pt x="4" y="4"/>
                    <a:pt x="5" y="3"/>
                  </a:cubicBezTo>
                  <a:cubicBezTo>
                    <a:pt x="5" y="2"/>
                    <a:pt x="4" y="1"/>
                    <a:pt x="3"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749" name="Freeform 1722"/>
            <p:cNvSpPr>
              <a:spLocks/>
            </p:cNvSpPr>
            <p:nvPr userDrawn="1"/>
          </p:nvSpPr>
          <p:spPr bwMode="auto">
            <a:xfrm>
              <a:off x="363" y="200"/>
              <a:ext cx="2" cy="4"/>
            </a:xfrm>
            <a:custGeom>
              <a:avLst/>
              <a:gdLst>
                <a:gd name="T0" fmla="*/ 3 w 5"/>
                <a:gd name="T1" fmla="*/ 7 h 7"/>
                <a:gd name="T2" fmla="*/ 3 w 5"/>
                <a:gd name="T3" fmla="*/ 7 h 7"/>
                <a:gd name="T4" fmla="*/ 5 w 5"/>
                <a:gd name="T5" fmla="*/ 4 h 7"/>
                <a:gd name="T6" fmla="*/ 3 w 5"/>
                <a:gd name="T7" fmla="*/ 0 h 7"/>
                <a:gd name="T8" fmla="*/ 0 w 5"/>
                <a:gd name="T9" fmla="*/ 4 h 7"/>
                <a:gd name="T10" fmla="*/ 3 w 5"/>
                <a:gd name="T11" fmla="*/ 7 h 7"/>
              </a:gdLst>
              <a:ahLst/>
              <a:cxnLst>
                <a:cxn ang="0">
                  <a:pos x="T0" y="T1"/>
                </a:cxn>
                <a:cxn ang="0">
                  <a:pos x="T2" y="T3"/>
                </a:cxn>
                <a:cxn ang="0">
                  <a:pos x="T4" y="T5"/>
                </a:cxn>
                <a:cxn ang="0">
                  <a:pos x="T6" y="T7"/>
                </a:cxn>
                <a:cxn ang="0">
                  <a:pos x="T8" y="T9"/>
                </a:cxn>
                <a:cxn ang="0">
                  <a:pos x="T10" y="T11"/>
                </a:cxn>
              </a:cxnLst>
              <a:rect l="0" t="0" r="r" b="b"/>
              <a:pathLst>
                <a:path w="5" h="7">
                  <a:moveTo>
                    <a:pt x="3" y="7"/>
                  </a:moveTo>
                  <a:lnTo>
                    <a:pt x="3" y="7"/>
                  </a:lnTo>
                  <a:cubicBezTo>
                    <a:pt x="4" y="6"/>
                    <a:pt x="4" y="5"/>
                    <a:pt x="5" y="4"/>
                  </a:cubicBezTo>
                  <a:cubicBezTo>
                    <a:pt x="4" y="3"/>
                    <a:pt x="4" y="1"/>
                    <a:pt x="3" y="0"/>
                  </a:cubicBezTo>
                  <a:cubicBezTo>
                    <a:pt x="2" y="2"/>
                    <a:pt x="1" y="3"/>
                    <a:pt x="0" y="4"/>
                  </a:cubicBezTo>
                  <a:cubicBezTo>
                    <a:pt x="1" y="5"/>
                    <a:pt x="2" y="6"/>
                    <a:pt x="3" y="7"/>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750" name="Freeform 1723"/>
            <p:cNvSpPr>
              <a:spLocks/>
            </p:cNvSpPr>
            <p:nvPr userDrawn="1"/>
          </p:nvSpPr>
          <p:spPr bwMode="auto">
            <a:xfrm>
              <a:off x="364" y="202"/>
              <a:ext cx="3" cy="3"/>
            </a:xfrm>
            <a:custGeom>
              <a:avLst/>
              <a:gdLst>
                <a:gd name="T0" fmla="*/ 3 w 5"/>
                <a:gd name="T1" fmla="*/ 7 h 7"/>
                <a:gd name="T2" fmla="*/ 3 w 5"/>
                <a:gd name="T3" fmla="*/ 7 h 7"/>
                <a:gd name="T4" fmla="*/ 5 w 5"/>
                <a:gd name="T5" fmla="*/ 4 h 7"/>
                <a:gd name="T6" fmla="*/ 3 w 5"/>
                <a:gd name="T7" fmla="*/ 0 h 7"/>
                <a:gd name="T8" fmla="*/ 0 w 5"/>
                <a:gd name="T9" fmla="*/ 4 h 7"/>
                <a:gd name="T10" fmla="*/ 3 w 5"/>
                <a:gd name="T11" fmla="*/ 7 h 7"/>
              </a:gdLst>
              <a:ahLst/>
              <a:cxnLst>
                <a:cxn ang="0">
                  <a:pos x="T0" y="T1"/>
                </a:cxn>
                <a:cxn ang="0">
                  <a:pos x="T2" y="T3"/>
                </a:cxn>
                <a:cxn ang="0">
                  <a:pos x="T4" y="T5"/>
                </a:cxn>
                <a:cxn ang="0">
                  <a:pos x="T6" y="T7"/>
                </a:cxn>
                <a:cxn ang="0">
                  <a:pos x="T8" y="T9"/>
                </a:cxn>
                <a:cxn ang="0">
                  <a:pos x="T10" y="T11"/>
                </a:cxn>
              </a:cxnLst>
              <a:rect l="0" t="0" r="r" b="b"/>
              <a:pathLst>
                <a:path w="5" h="7">
                  <a:moveTo>
                    <a:pt x="3" y="7"/>
                  </a:moveTo>
                  <a:lnTo>
                    <a:pt x="3" y="7"/>
                  </a:lnTo>
                  <a:cubicBezTo>
                    <a:pt x="3" y="6"/>
                    <a:pt x="4" y="5"/>
                    <a:pt x="5" y="4"/>
                  </a:cubicBezTo>
                  <a:cubicBezTo>
                    <a:pt x="4" y="3"/>
                    <a:pt x="3" y="1"/>
                    <a:pt x="3" y="0"/>
                  </a:cubicBezTo>
                  <a:cubicBezTo>
                    <a:pt x="2" y="2"/>
                    <a:pt x="1" y="3"/>
                    <a:pt x="0" y="4"/>
                  </a:cubicBezTo>
                  <a:cubicBezTo>
                    <a:pt x="1" y="5"/>
                    <a:pt x="2" y="6"/>
                    <a:pt x="3" y="7"/>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751" name="Freeform 1724"/>
            <p:cNvSpPr>
              <a:spLocks/>
            </p:cNvSpPr>
            <p:nvPr userDrawn="1"/>
          </p:nvSpPr>
          <p:spPr bwMode="auto">
            <a:xfrm>
              <a:off x="366" y="204"/>
              <a:ext cx="2" cy="3"/>
            </a:xfrm>
            <a:custGeom>
              <a:avLst/>
              <a:gdLst>
                <a:gd name="T0" fmla="*/ 3 w 5"/>
                <a:gd name="T1" fmla="*/ 6 h 6"/>
                <a:gd name="T2" fmla="*/ 3 w 5"/>
                <a:gd name="T3" fmla="*/ 6 h 6"/>
                <a:gd name="T4" fmla="*/ 5 w 5"/>
                <a:gd name="T5" fmla="*/ 3 h 6"/>
                <a:gd name="T6" fmla="*/ 3 w 5"/>
                <a:gd name="T7" fmla="*/ 0 h 6"/>
                <a:gd name="T8" fmla="*/ 0 w 5"/>
                <a:gd name="T9" fmla="*/ 3 h 6"/>
                <a:gd name="T10" fmla="*/ 3 w 5"/>
                <a:gd name="T11" fmla="*/ 6 h 6"/>
              </a:gdLst>
              <a:ahLst/>
              <a:cxnLst>
                <a:cxn ang="0">
                  <a:pos x="T0" y="T1"/>
                </a:cxn>
                <a:cxn ang="0">
                  <a:pos x="T2" y="T3"/>
                </a:cxn>
                <a:cxn ang="0">
                  <a:pos x="T4" y="T5"/>
                </a:cxn>
                <a:cxn ang="0">
                  <a:pos x="T6" y="T7"/>
                </a:cxn>
                <a:cxn ang="0">
                  <a:pos x="T8" y="T9"/>
                </a:cxn>
                <a:cxn ang="0">
                  <a:pos x="T10" y="T11"/>
                </a:cxn>
              </a:cxnLst>
              <a:rect l="0" t="0" r="r" b="b"/>
              <a:pathLst>
                <a:path w="5" h="6">
                  <a:moveTo>
                    <a:pt x="3" y="6"/>
                  </a:moveTo>
                  <a:lnTo>
                    <a:pt x="3" y="6"/>
                  </a:lnTo>
                  <a:cubicBezTo>
                    <a:pt x="3" y="5"/>
                    <a:pt x="4" y="4"/>
                    <a:pt x="5" y="3"/>
                  </a:cubicBezTo>
                  <a:cubicBezTo>
                    <a:pt x="4" y="2"/>
                    <a:pt x="3" y="1"/>
                    <a:pt x="3" y="0"/>
                  </a:cubicBezTo>
                  <a:cubicBezTo>
                    <a:pt x="2" y="1"/>
                    <a:pt x="1" y="2"/>
                    <a:pt x="0" y="3"/>
                  </a:cubicBezTo>
                  <a:cubicBezTo>
                    <a:pt x="1" y="4"/>
                    <a:pt x="2" y="5"/>
                    <a:pt x="3" y="6"/>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752" name="Freeform 1725"/>
            <p:cNvSpPr>
              <a:spLocks/>
            </p:cNvSpPr>
            <p:nvPr userDrawn="1"/>
          </p:nvSpPr>
          <p:spPr bwMode="auto">
            <a:xfrm>
              <a:off x="367" y="206"/>
              <a:ext cx="2" cy="2"/>
            </a:xfrm>
            <a:custGeom>
              <a:avLst/>
              <a:gdLst>
                <a:gd name="T0" fmla="*/ 3 w 5"/>
                <a:gd name="T1" fmla="*/ 5 h 5"/>
                <a:gd name="T2" fmla="*/ 3 w 5"/>
                <a:gd name="T3" fmla="*/ 5 h 5"/>
                <a:gd name="T4" fmla="*/ 5 w 5"/>
                <a:gd name="T5" fmla="*/ 2 h 5"/>
                <a:gd name="T6" fmla="*/ 3 w 5"/>
                <a:gd name="T7" fmla="*/ 0 h 5"/>
                <a:gd name="T8" fmla="*/ 0 w 5"/>
                <a:gd name="T9" fmla="*/ 3 h 5"/>
                <a:gd name="T10" fmla="*/ 3 w 5"/>
                <a:gd name="T11" fmla="*/ 5 h 5"/>
              </a:gdLst>
              <a:ahLst/>
              <a:cxnLst>
                <a:cxn ang="0">
                  <a:pos x="T0" y="T1"/>
                </a:cxn>
                <a:cxn ang="0">
                  <a:pos x="T2" y="T3"/>
                </a:cxn>
                <a:cxn ang="0">
                  <a:pos x="T4" y="T5"/>
                </a:cxn>
                <a:cxn ang="0">
                  <a:pos x="T6" y="T7"/>
                </a:cxn>
                <a:cxn ang="0">
                  <a:pos x="T8" y="T9"/>
                </a:cxn>
                <a:cxn ang="0">
                  <a:pos x="T10" y="T11"/>
                </a:cxn>
              </a:cxnLst>
              <a:rect l="0" t="0" r="r" b="b"/>
              <a:pathLst>
                <a:path w="5" h="5">
                  <a:moveTo>
                    <a:pt x="3" y="5"/>
                  </a:moveTo>
                  <a:lnTo>
                    <a:pt x="3" y="5"/>
                  </a:lnTo>
                  <a:cubicBezTo>
                    <a:pt x="3" y="4"/>
                    <a:pt x="4" y="3"/>
                    <a:pt x="5" y="2"/>
                  </a:cubicBezTo>
                  <a:cubicBezTo>
                    <a:pt x="4" y="1"/>
                    <a:pt x="3" y="0"/>
                    <a:pt x="3" y="0"/>
                  </a:cubicBezTo>
                  <a:cubicBezTo>
                    <a:pt x="2" y="1"/>
                    <a:pt x="1" y="2"/>
                    <a:pt x="0" y="3"/>
                  </a:cubicBezTo>
                  <a:cubicBezTo>
                    <a:pt x="1" y="3"/>
                    <a:pt x="2" y="4"/>
                    <a:pt x="3" y="5"/>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753" name="Freeform 1726"/>
            <p:cNvSpPr>
              <a:spLocks/>
            </p:cNvSpPr>
            <p:nvPr userDrawn="1"/>
          </p:nvSpPr>
          <p:spPr bwMode="auto">
            <a:xfrm>
              <a:off x="362" y="202"/>
              <a:ext cx="2" cy="4"/>
            </a:xfrm>
            <a:custGeom>
              <a:avLst/>
              <a:gdLst>
                <a:gd name="T0" fmla="*/ 3 w 5"/>
                <a:gd name="T1" fmla="*/ 8 h 8"/>
                <a:gd name="T2" fmla="*/ 3 w 5"/>
                <a:gd name="T3" fmla="*/ 8 h 8"/>
                <a:gd name="T4" fmla="*/ 5 w 5"/>
                <a:gd name="T5" fmla="*/ 4 h 8"/>
                <a:gd name="T6" fmla="*/ 3 w 5"/>
                <a:gd name="T7" fmla="*/ 0 h 8"/>
                <a:gd name="T8" fmla="*/ 0 w 5"/>
                <a:gd name="T9" fmla="*/ 4 h 8"/>
                <a:gd name="T10" fmla="*/ 3 w 5"/>
                <a:gd name="T11" fmla="*/ 8 h 8"/>
              </a:gdLst>
              <a:ahLst/>
              <a:cxnLst>
                <a:cxn ang="0">
                  <a:pos x="T0" y="T1"/>
                </a:cxn>
                <a:cxn ang="0">
                  <a:pos x="T2" y="T3"/>
                </a:cxn>
                <a:cxn ang="0">
                  <a:pos x="T4" y="T5"/>
                </a:cxn>
                <a:cxn ang="0">
                  <a:pos x="T6" y="T7"/>
                </a:cxn>
                <a:cxn ang="0">
                  <a:pos x="T8" y="T9"/>
                </a:cxn>
                <a:cxn ang="0">
                  <a:pos x="T10" y="T11"/>
                </a:cxn>
              </a:cxnLst>
              <a:rect l="0" t="0" r="r" b="b"/>
              <a:pathLst>
                <a:path w="5" h="8">
                  <a:moveTo>
                    <a:pt x="3" y="8"/>
                  </a:moveTo>
                  <a:lnTo>
                    <a:pt x="3" y="8"/>
                  </a:lnTo>
                  <a:cubicBezTo>
                    <a:pt x="3" y="6"/>
                    <a:pt x="4" y="5"/>
                    <a:pt x="5" y="4"/>
                  </a:cubicBezTo>
                  <a:cubicBezTo>
                    <a:pt x="4" y="3"/>
                    <a:pt x="4" y="2"/>
                    <a:pt x="3" y="0"/>
                  </a:cubicBezTo>
                  <a:cubicBezTo>
                    <a:pt x="2" y="2"/>
                    <a:pt x="1" y="3"/>
                    <a:pt x="0" y="4"/>
                  </a:cubicBezTo>
                  <a:cubicBezTo>
                    <a:pt x="1" y="6"/>
                    <a:pt x="2" y="7"/>
                    <a:pt x="3" y="8"/>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754" name="Freeform 1727"/>
            <p:cNvSpPr>
              <a:spLocks/>
            </p:cNvSpPr>
            <p:nvPr userDrawn="1"/>
          </p:nvSpPr>
          <p:spPr bwMode="auto">
            <a:xfrm>
              <a:off x="363" y="204"/>
              <a:ext cx="2" cy="3"/>
            </a:xfrm>
            <a:custGeom>
              <a:avLst/>
              <a:gdLst>
                <a:gd name="T0" fmla="*/ 2 w 5"/>
                <a:gd name="T1" fmla="*/ 7 h 7"/>
                <a:gd name="T2" fmla="*/ 2 w 5"/>
                <a:gd name="T3" fmla="*/ 7 h 7"/>
                <a:gd name="T4" fmla="*/ 5 w 5"/>
                <a:gd name="T5" fmla="*/ 3 h 7"/>
                <a:gd name="T6" fmla="*/ 3 w 5"/>
                <a:gd name="T7" fmla="*/ 0 h 7"/>
                <a:gd name="T8" fmla="*/ 0 w 5"/>
                <a:gd name="T9" fmla="*/ 4 h 7"/>
                <a:gd name="T10" fmla="*/ 2 w 5"/>
                <a:gd name="T11" fmla="*/ 7 h 7"/>
              </a:gdLst>
              <a:ahLst/>
              <a:cxnLst>
                <a:cxn ang="0">
                  <a:pos x="T0" y="T1"/>
                </a:cxn>
                <a:cxn ang="0">
                  <a:pos x="T2" y="T3"/>
                </a:cxn>
                <a:cxn ang="0">
                  <a:pos x="T4" y="T5"/>
                </a:cxn>
                <a:cxn ang="0">
                  <a:pos x="T6" y="T7"/>
                </a:cxn>
                <a:cxn ang="0">
                  <a:pos x="T8" y="T9"/>
                </a:cxn>
                <a:cxn ang="0">
                  <a:pos x="T10" y="T11"/>
                </a:cxn>
              </a:cxnLst>
              <a:rect l="0" t="0" r="r" b="b"/>
              <a:pathLst>
                <a:path w="5" h="7">
                  <a:moveTo>
                    <a:pt x="2" y="7"/>
                  </a:moveTo>
                  <a:lnTo>
                    <a:pt x="2" y="7"/>
                  </a:lnTo>
                  <a:cubicBezTo>
                    <a:pt x="3" y="6"/>
                    <a:pt x="4" y="5"/>
                    <a:pt x="5" y="3"/>
                  </a:cubicBezTo>
                  <a:cubicBezTo>
                    <a:pt x="4" y="2"/>
                    <a:pt x="3" y="1"/>
                    <a:pt x="3" y="0"/>
                  </a:cubicBezTo>
                  <a:cubicBezTo>
                    <a:pt x="2" y="2"/>
                    <a:pt x="1" y="3"/>
                    <a:pt x="0" y="4"/>
                  </a:cubicBezTo>
                  <a:cubicBezTo>
                    <a:pt x="1" y="5"/>
                    <a:pt x="2" y="6"/>
                    <a:pt x="2" y="7"/>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755" name="Freeform 1728"/>
            <p:cNvSpPr>
              <a:spLocks/>
            </p:cNvSpPr>
            <p:nvPr userDrawn="1"/>
          </p:nvSpPr>
          <p:spPr bwMode="auto">
            <a:xfrm>
              <a:off x="364" y="206"/>
              <a:ext cx="3" cy="3"/>
            </a:xfrm>
            <a:custGeom>
              <a:avLst/>
              <a:gdLst>
                <a:gd name="T0" fmla="*/ 2 w 5"/>
                <a:gd name="T1" fmla="*/ 7 h 7"/>
                <a:gd name="T2" fmla="*/ 2 w 5"/>
                <a:gd name="T3" fmla="*/ 7 h 7"/>
                <a:gd name="T4" fmla="*/ 3 w 5"/>
                <a:gd name="T5" fmla="*/ 6 h 7"/>
                <a:gd name="T6" fmla="*/ 2 w 5"/>
                <a:gd name="T7" fmla="*/ 5 h 7"/>
                <a:gd name="T8" fmla="*/ 3 w 5"/>
                <a:gd name="T9" fmla="*/ 5 h 7"/>
                <a:gd name="T10" fmla="*/ 3 w 5"/>
                <a:gd name="T11" fmla="*/ 5 h 7"/>
                <a:gd name="T12" fmla="*/ 5 w 5"/>
                <a:gd name="T13" fmla="*/ 3 h 7"/>
                <a:gd name="T14" fmla="*/ 3 w 5"/>
                <a:gd name="T15" fmla="*/ 0 h 7"/>
                <a:gd name="T16" fmla="*/ 0 w 5"/>
                <a:gd name="T17" fmla="*/ 4 h 7"/>
                <a:gd name="T18" fmla="*/ 2 w 5"/>
                <a:gd name="T19" fmla="*/ 7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 h="7">
                  <a:moveTo>
                    <a:pt x="2" y="7"/>
                  </a:moveTo>
                  <a:lnTo>
                    <a:pt x="2" y="7"/>
                  </a:lnTo>
                  <a:lnTo>
                    <a:pt x="3" y="6"/>
                  </a:lnTo>
                  <a:cubicBezTo>
                    <a:pt x="3" y="6"/>
                    <a:pt x="2" y="6"/>
                    <a:pt x="2" y="5"/>
                  </a:cubicBezTo>
                  <a:lnTo>
                    <a:pt x="3" y="5"/>
                  </a:lnTo>
                  <a:lnTo>
                    <a:pt x="3" y="5"/>
                  </a:lnTo>
                  <a:cubicBezTo>
                    <a:pt x="4" y="4"/>
                    <a:pt x="5" y="4"/>
                    <a:pt x="5" y="3"/>
                  </a:cubicBezTo>
                  <a:cubicBezTo>
                    <a:pt x="4" y="2"/>
                    <a:pt x="3" y="1"/>
                    <a:pt x="3" y="0"/>
                  </a:cubicBezTo>
                  <a:cubicBezTo>
                    <a:pt x="2" y="1"/>
                    <a:pt x="1" y="2"/>
                    <a:pt x="0" y="4"/>
                  </a:cubicBezTo>
                  <a:cubicBezTo>
                    <a:pt x="1" y="5"/>
                    <a:pt x="2" y="6"/>
                    <a:pt x="2" y="7"/>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756" name="Freeform 1729"/>
            <p:cNvSpPr>
              <a:spLocks/>
            </p:cNvSpPr>
            <p:nvPr userDrawn="1"/>
          </p:nvSpPr>
          <p:spPr bwMode="auto">
            <a:xfrm>
              <a:off x="366" y="207"/>
              <a:ext cx="2" cy="2"/>
            </a:xfrm>
            <a:custGeom>
              <a:avLst/>
              <a:gdLst>
                <a:gd name="T0" fmla="*/ 0 w 4"/>
                <a:gd name="T1" fmla="*/ 3 h 4"/>
                <a:gd name="T2" fmla="*/ 0 w 4"/>
                <a:gd name="T3" fmla="*/ 3 h 4"/>
                <a:gd name="T4" fmla="*/ 4 w 4"/>
                <a:gd name="T5" fmla="*/ 4 h 4"/>
                <a:gd name="T6" fmla="*/ 4 w 4"/>
                <a:gd name="T7" fmla="*/ 2 h 4"/>
                <a:gd name="T8" fmla="*/ 2 w 4"/>
                <a:gd name="T9" fmla="*/ 0 h 4"/>
                <a:gd name="T10" fmla="*/ 0 w 4"/>
                <a:gd name="T11" fmla="*/ 3 h 4"/>
              </a:gdLst>
              <a:ahLst/>
              <a:cxnLst>
                <a:cxn ang="0">
                  <a:pos x="T0" y="T1"/>
                </a:cxn>
                <a:cxn ang="0">
                  <a:pos x="T2" y="T3"/>
                </a:cxn>
                <a:cxn ang="0">
                  <a:pos x="T4" y="T5"/>
                </a:cxn>
                <a:cxn ang="0">
                  <a:pos x="T6" y="T7"/>
                </a:cxn>
                <a:cxn ang="0">
                  <a:pos x="T8" y="T9"/>
                </a:cxn>
                <a:cxn ang="0">
                  <a:pos x="T10" y="T11"/>
                </a:cxn>
              </a:cxnLst>
              <a:rect l="0" t="0" r="r" b="b"/>
              <a:pathLst>
                <a:path w="4" h="4">
                  <a:moveTo>
                    <a:pt x="0" y="3"/>
                  </a:moveTo>
                  <a:lnTo>
                    <a:pt x="0" y="3"/>
                  </a:lnTo>
                  <a:cubicBezTo>
                    <a:pt x="1" y="3"/>
                    <a:pt x="2" y="3"/>
                    <a:pt x="4" y="4"/>
                  </a:cubicBezTo>
                  <a:lnTo>
                    <a:pt x="4" y="2"/>
                  </a:lnTo>
                  <a:cubicBezTo>
                    <a:pt x="3" y="2"/>
                    <a:pt x="3" y="1"/>
                    <a:pt x="2" y="0"/>
                  </a:cubicBezTo>
                  <a:cubicBezTo>
                    <a:pt x="1" y="1"/>
                    <a:pt x="0" y="2"/>
                    <a:pt x="0" y="3"/>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757" name="Rectangle 1730"/>
            <p:cNvSpPr>
              <a:spLocks noChangeArrowheads="1"/>
            </p:cNvSpPr>
            <p:nvPr userDrawn="1"/>
          </p:nvSpPr>
          <p:spPr bwMode="auto">
            <a:xfrm>
              <a:off x="366" y="209"/>
              <a:ext cx="1" cy="1"/>
            </a:xfrm>
            <a:prstGeom prst="rect">
              <a:avLst/>
            </a:prstGeom>
            <a:solidFill>
              <a:srgbClr val="D5A03C"/>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ru-RU" dirty="0"/>
            </a:p>
          </p:txBody>
        </p:sp>
        <p:sp>
          <p:nvSpPr>
            <p:cNvPr id="758" name="Freeform 1731"/>
            <p:cNvSpPr>
              <a:spLocks/>
            </p:cNvSpPr>
            <p:nvPr userDrawn="1"/>
          </p:nvSpPr>
          <p:spPr bwMode="auto">
            <a:xfrm>
              <a:off x="368" y="209"/>
              <a:ext cx="1" cy="1"/>
            </a:xfrm>
            <a:custGeom>
              <a:avLst/>
              <a:gdLst>
                <a:gd name="T0" fmla="*/ 0 w 3"/>
                <a:gd name="T1" fmla="*/ 1 h 3"/>
                <a:gd name="T2" fmla="*/ 0 w 3"/>
                <a:gd name="T3" fmla="*/ 1 h 3"/>
                <a:gd name="T4" fmla="*/ 2 w 3"/>
                <a:gd name="T5" fmla="*/ 2 h 3"/>
                <a:gd name="T6" fmla="*/ 3 w 3"/>
                <a:gd name="T7" fmla="*/ 3 h 3"/>
                <a:gd name="T8" fmla="*/ 3 w 3"/>
                <a:gd name="T9" fmla="*/ 2 h 3"/>
                <a:gd name="T10" fmla="*/ 1 w 3"/>
                <a:gd name="T11" fmla="*/ 0 h 3"/>
                <a:gd name="T12" fmla="*/ 0 w 3"/>
                <a:gd name="T13" fmla="*/ 1 h 3"/>
              </a:gdLst>
              <a:ahLst/>
              <a:cxnLst>
                <a:cxn ang="0">
                  <a:pos x="T0" y="T1"/>
                </a:cxn>
                <a:cxn ang="0">
                  <a:pos x="T2" y="T3"/>
                </a:cxn>
                <a:cxn ang="0">
                  <a:pos x="T4" y="T5"/>
                </a:cxn>
                <a:cxn ang="0">
                  <a:pos x="T6" y="T7"/>
                </a:cxn>
                <a:cxn ang="0">
                  <a:pos x="T8" y="T9"/>
                </a:cxn>
                <a:cxn ang="0">
                  <a:pos x="T10" y="T11"/>
                </a:cxn>
                <a:cxn ang="0">
                  <a:pos x="T12" y="T13"/>
                </a:cxn>
              </a:cxnLst>
              <a:rect l="0" t="0" r="r" b="b"/>
              <a:pathLst>
                <a:path w="3" h="3">
                  <a:moveTo>
                    <a:pt x="0" y="1"/>
                  </a:moveTo>
                  <a:lnTo>
                    <a:pt x="0" y="1"/>
                  </a:lnTo>
                  <a:cubicBezTo>
                    <a:pt x="1" y="1"/>
                    <a:pt x="2" y="2"/>
                    <a:pt x="2" y="2"/>
                  </a:cubicBezTo>
                  <a:lnTo>
                    <a:pt x="3" y="3"/>
                  </a:lnTo>
                  <a:lnTo>
                    <a:pt x="3" y="2"/>
                  </a:lnTo>
                  <a:cubicBezTo>
                    <a:pt x="3" y="1"/>
                    <a:pt x="2" y="1"/>
                    <a:pt x="1" y="0"/>
                  </a:cubicBezTo>
                  <a:lnTo>
                    <a:pt x="0" y="1"/>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759" name="Freeform 1732"/>
            <p:cNvSpPr>
              <a:spLocks/>
            </p:cNvSpPr>
            <p:nvPr userDrawn="1"/>
          </p:nvSpPr>
          <p:spPr bwMode="auto">
            <a:xfrm>
              <a:off x="367" y="210"/>
              <a:ext cx="0" cy="1"/>
            </a:xfrm>
            <a:custGeom>
              <a:avLst/>
              <a:gdLst>
                <a:gd name="T0" fmla="*/ 1 h 1"/>
                <a:gd name="T1" fmla="*/ 1 h 1"/>
                <a:gd name="T2" fmla="*/ 1 h 1"/>
                <a:gd name="T3" fmla="*/ 0 h 1"/>
                <a:gd name="T4" fmla="*/ 1 h 1"/>
              </a:gdLst>
              <a:ahLst/>
              <a:cxnLst>
                <a:cxn ang="0">
                  <a:pos x="0" y="T0"/>
                </a:cxn>
                <a:cxn ang="0">
                  <a:pos x="0" y="T1"/>
                </a:cxn>
                <a:cxn ang="0">
                  <a:pos x="0" y="T2"/>
                </a:cxn>
                <a:cxn ang="0">
                  <a:pos x="0" y="T3"/>
                </a:cxn>
                <a:cxn ang="0">
                  <a:pos x="0" y="T4"/>
                </a:cxn>
              </a:cxnLst>
              <a:rect l="0" t="0" r="r" b="b"/>
              <a:pathLst>
                <a:path h="1">
                  <a:moveTo>
                    <a:pt x="0" y="1"/>
                  </a:moveTo>
                  <a:lnTo>
                    <a:pt x="0" y="1"/>
                  </a:lnTo>
                  <a:lnTo>
                    <a:pt x="0" y="1"/>
                  </a:lnTo>
                  <a:lnTo>
                    <a:pt x="0" y="0"/>
                  </a:lnTo>
                  <a:lnTo>
                    <a:pt x="0" y="1"/>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760" name="Freeform 1733"/>
            <p:cNvSpPr>
              <a:spLocks/>
            </p:cNvSpPr>
            <p:nvPr userDrawn="1"/>
          </p:nvSpPr>
          <p:spPr bwMode="auto">
            <a:xfrm>
              <a:off x="366" y="212"/>
              <a:ext cx="1" cy="1"/>
            </a:xfrm>
            <a:custGeom>
              <a:avLst/>
              <a:gdLst>
                <a:gd name="T0" fmla="*/ 2 w 3"/>
                <a:gd name="T1" fmla="*/ 2 h 2"/>
                <a:gd name="T2" fmla="*/ 2 w 3"/>
                <a:gd name="T3" fmla="*/ 2 h 2"/>
                <a:gd name="T4" fmla="*/ 3 w 3"/>
                <a:gd name="T5" fmla="*/ 2 h 2"/>
                <a:gd name="T6" fmla="*/ 0 w 3"/>
                <a:gd name="T7" fmla="*/ 0 h 2"/>
                <a:gd name="T8" fmla="*/ 0 w 3"/>
                <a:gd name="T9" fmla="*/ 0 h 2"/>
                <a:gd name="T10" fmla="*/ 2 w 3"/>
                <a:gd name="T11" fmla="*/ 2 h 2"/>
              </a:gdLst>
              <a:ahLst/>
              <a:cxnLst>
                <a:cxn ang="0">
                  <a:pos x="T0" y="T1"/>
                </a:cxn>
                <a:cxn ang="0">
                  <a:pos x="T2" y="T3"/>
                </a:cxn>
                <a:cxn ang="0">
                  <a:pos x="T4" y="T5"/>
                </a:cxn>
                <a:cxn ang="0">
                  <a:pos x="T6" y="T7"/>
                </a:cxn>
                <a:cxn ang="0">
                  <a:pos x="T8" y="T9"/>
                </a:cxn>
                <a:cxn ang="0">
                  <a:pos x="T10" y="T11"/>
                </a:cxn>
              </a:cxnLst>
              <a:rect l="0" t="0" r="r" b="b"/>
              <a:pathLst>
                <a:path w="3" h="2">
                  <a:moveTo>
                    <a:pt x="2" y="2"/>
                  </a:moveTo>
                  <a:lnTo>
                    <a:pt x="2" y="2"/>
                  </a:lnTo>
                  <a:cubicBezTo>
                    <a:pt x="2" y="2"/>
                    <a:pt x="3" y="2"/>
                    <a:pt x="3" y="2"/>
                  </a:cubicBezTo>
                  <a:cubicBezTo>
                    <a:pt x="2" y="1"/>
                    <a:pt x="1" y="1"/>
                    <a:pt x="0" y="0"/>
                  </a:cubicBezTo>
                  <a:lnTo>
                    <a:pt x="0" y="0"/>
                  </a:lnTo>
                  <a:lnTo>
                    <a:pt x="2" y="2"/>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761" name="Freeform 1734"/>
            <p:cNvSpPr>
              <a:spLocks/>
            </p:cNvSpPr>
            <p:nvPr userDrawn="1"/>
          </p:nvSpPr>
          <p:spPr bwMode="auto">
            <a:xfrm>
              <a:off x="362" y="206"/>
              <a:ext cx="2" cy="3"/>
            </a:xfrm>
            <a:custGeom>
              <a:avLst/>
              <a:gdLst>
                <a:gd name="T0" fmla="*/ 2 w 4"/>
                <a:gd name="T1" fmla="*/ 6 h 6"/>
                <a:gd name="T2" fmla="*/ 2 w 4"/>
                <a:gd name="T3" fmla="*/ 6 h 6"/>
                <a:gd name="T4" fmla="*/ 4 w 4"/>
                <a:gd name="T5" fmla="*/ 3 h 6"/>
                <a:gd name="T6" fmla="*/ 2 w 4"/>
                <a:gd name="T7" fmla="*/ 0 h 6"/>
                <a:gd name="T8" fmla="*/ 0 w 4"/>
                <a:gd name="T9" fmla="*/ 3 h 6"/>
                <a:gd name="T10" fmla="*/ 2 w 4"/>
                <a:gd name="T11" fmla="*/ 6 h 6"/>
              </a:gdLst>
              <a:ahLst/>
              <a:cxnLst>
                <a:cxn ang="0">
                  <a:pos x="T0" y="T1"/>
                </a:cxn>
                <a:cxn ang="0">
                  <a:pos x="T2" y="T3"/>
                </a:cxn>
                <a:cxn ang="0">
                  <a:pos x="T4" y="T5"/>
                </a:cxn>
                <a:cxn ang="0">
                  <a:pos x="T6" y="T7"/>
                </a:cxn>
                <a:cxn ang="0">
                  <a:pos x="T8" y="T9"/>
                </a:cxn>
                <a:cxn ang="0">
                  <a:pos x="T10" y="T11"/>
                </a:cxn>
              </a:cxnLst>
              <a:rect l="0" t="0" r="r" b="b"/>
              <a:pathLst>
                <a:path w="4" h="6">
                  <a:moveTo>
                    <a:pt x="2" y="6"/>
                  </a:moveTo>
                  <a:lnTo>
                    <a:pt x="2" y="6"/>
                  </a:lnTo>
                  <a:cubicBezTo>
                    <a:pt x="3" y="5"/>
                    <a:pt x="3" y="4"/>
                    <a:pt x="4" y="3"/>
                  </a:cubicBezTo>
                  <a:cubicBezTo>
                    <a:pt x="3" y="2"/>
                    <a:pt x="2" y="1"/>
                    <a:pt x="2" y="0"/>
                  </a:cubicBezTo>
                  <a:cubicBezTo>
                    <a:pt x="1" y="1"/>
                    <a:pt x="0" y="2"/>
                    <a:pt x="0" y="3"/>
                  </a:cubicBezTo>
                  <a:cubicBezTo>
                    <a:pt x="1" y="4"/>
                    <a:pt x="1" y="5"/>
                    <a:pt x="2" y="6"/>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762" name="Freeform 1735"/>
            <p:cNvSpPr>
              <a:spLocks/>
            </p:cNvSpPr>
            <p:nvPr userDrawn="1"/>
          </p:nvSpPr>
          <p:spPr bwMode="auto">
            <a:xfrm>
              <a:off x="363" y="208"/>
              <a:ext cx="2" cy="2"/>
            </a:xfrm>
            <a:custGeom>
              <a:avLst/>
              <a:gdLst>
                <a:gd name="T0" fmla="*/ 2 w 4"/>
                <a:gd name="T1" fmla="*/ 6 h 6"/>
                <a:gd name="T2" fmla="*/ 2 w 4"/>
                <a:gd name="T3" fmla="*/ 6 h 6"/>
                <a:gd name="T4" fmla="*/ 4 w 4"/>
                <a:gd name="T5" fmla="*/ 3 h 6"/>
                <a:gd name="T6" fmla="*/ 1 w 4"/>
                <a:gd name="T7" fmla="*/ 0 h 6"/>
                <a:gd name="T8" fmla="*/ 0 w 4"/>
                <a:gd name="T9" fmla="*/ 3 h 6"/>
                <a:gd name="T10" fmla="*/ 2 w 4"/>
                <a:gd name="T11" fmla="*/ 6 h 6"/>
              </a:gdLst>
              <a:ahLst/>
              <a:cxnLst>
                <a:cxn ang="0">
                  <a:pos x="T0" y="T1"/>
                </a:cxn>
                <a:cxn ang="0">
                  <a:pos x="T2" y="T3"/>
                </a:cxn>
                <a:cxn ang="0">
                  <a:pos x="T4" y="T5"/>
                </a:cxn>
                <a:cxn ang="0">
                  <a:pos x="T6" y="T7"/>
                </a:cxn>
                <a:cxn ang="0">
                  <a:pos x="T8" y="T9"/>
                </a:cxn>
                <a:cxn ang="0">
                  <a:pos x="T10" y="T11"/>
                </a:cxn>
              </a:cxnLst>
              <a:rect l="0" t="0" r="r" b="b"/>
              <a:pathLst>
                <a:path w="4" h="6">
                  <a:moveTo>
                    <a:pt x="2" y="6"/>
                  </a:moveTo>
                  <a:lnTo>
                    <a:pt x="2" y="6"/>
                  </a:lnTo>
                  <a:cubicBezTo>
                    <a:pt x="3" y="5"/>
                    <a:pt x="3" y="4"/>
                    <a:pt x="4" y="3"/>
                  </a:cubicBezTo>
                  <a:cubicBezTo>
                    <a:pt x="3" y="2"/>
                    <a:pt x="2" y="1"/>
                    <a:pt x="1" y="0"/>
                  </a:cubicBezTo>
                  <a:cubicBezTo>
                    <a:pt x="1" y="1"/>
                    <a:pt x="0" y="2"/>
                    <a:pt x="0" y="3"/>
                  </a:cubicBezTo>
                  <a:cubicBezTo>
                    <a:pt x="0" y="4"/>
                    <a:pt x="1" y="5"/>
                    <a:pt x="2" y="6"/>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763" name="Freeform 1736"/>
            <p:cNvSpPr>
              <a:spLocks/>
            </p:cNvSpPr>
            <p:nvPr userDrawn="1"/>
          </p:nvSpPr>
          <p:spPr bwMode="auto">
            <a:xfrm>
              <a:off x="365" y="209"/>
              <a:ext cx="2" cy="3"/>
            </a:xfrm>
            <a:custGeom>
              <a:avLst/>
              <a:gdLst>
                <a:gd name="T0" fmla="*/ 3 w 4"/>
                <a:gd name="T1" fmla="*/ 6 h 6"/>
                <a:gd name="T2" fmla="*/ 3 w 4"/>
                <a:gd name="T3" fmla="*/ 6 h 6"/>
                <a:gd name="T4" fmla="*/ 3 w 4"/>
                <a:gd name="T5" fmla="*/ 6 h 6"/>
                <a:gd name="T6" fmla="*/ 2 w 4"/>
                <a:gd name="T7" fmla="*/ 4 h 6"/>
                <a:gd name="T8" fmla="*/ 2 w 4"/>
                <a:gd name="T9" fmla="*/ 4 h 6"/>
                <a:gd name="T10" fmla="*/ 4 w 4"/>
                <a:gd name="T11" fmla="*/ 4 h 6"/>
                <a:gd name="T12" fmla="*/ 4 w 4"/>
                <a:gd name="T13" fmla="*/ 3 h 6"/>
                <a:gd name="T14" fmla="*/ 1 w 4"/>
                <a:gd name="T15" fmla="*/ 0 h 6"/>
                <a:gd name="T16" fmla="*/ 0 w 4"/>
                <a:gd name="T17" fmla="*/ 3 h 6"/>
                <a:gd name="T18" fmla="*/ 3 w 4"/>
                <a:gd name="T19" fmla="*/ 6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6">
                  <a:moveTo>
                    <a:pt x="3" y="6"/>
                  </a:moveTo>
                  <a:lnTo>
                    <a:pt x="3" y="6"/>
                  </a:lnTo>
                  <a:lnTo>
                    <a:pt x="3" y="6"/>
                  </a:lnTo>
                  <a:cubicBezTo>
                    <a:pt x="2" y="5"/>
                    <a:pt x="2" y="5"/>
                    <a:pt x="2" y="4"/>
                  </a:cubicBezTo>
                  <a:lnTo>
                    <a:pt x="2" y="4"/>
                  </a:lnTo>
                  <a:cubicBezTo>
                    <a:pt x="2" y="4"/>
                    <a:pt x="3" y="4"/>
                    <a:pt x="4" y="4"/>
                  </a:cubicBezTo>
                  <a:lnTo>
                    <a:pt x="4" y="3"/>
                  </a:lnTo>
                  <a:cubicBezTo>
                    <a:pt x="3" y="2"/>
                    <a:pt x="2" y="1"/>
                    <a:pt x="1" y="0"/>
                  </a:cubicBezTo>
                  <a:cubicBezTo>
                    <a:pt x="1" y="1"/>
                    <a:pt x="0" y="2"/>
                    <a:pt x="0" y="3"/>
                  </a:cubicBezTo>
                  <a:cubicBezTo>
                    <a:pt x="1" y="4"/>
                    <a:pt x="2" y="5"/>
                    <a:pt x="3" y="6"/>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764" name="Freeform 1737"/>
            <p:cNvSpPr>
              <a:spLocks/>
            </p:cNvSpPr>
            <p:nvPr userDrawn="1"/>
          </p:nvSpPr>
          <p:spPr bwMode="auto">
            <a:xfrm>
              <a:off x="365" y="212"/>
              <a:ext cx="2" cy="2"/>
            </a:xfrm>
            <a:custGeom>
              <a:avLst/>
              <a:gdLst>
                <a:gd name="T0" fmla="*/ 2 w 4"/>
                <a:gd name="T1" fmla="*/ 0 h 3"/>
                <a:gd name="T2" fmla="*/ 2 w 4"/>
                <a:gd name="T3" fmla="*/ 0 h 3"/>
                <a:gd name="T4" fmla="*/ 0 w 4"/>
                <a:gd name="T5" fmla="*/ 2 h 3"/>
                <a:gd name="T6" fmla="*/ 1 w 4"/>
                <a:gd name="T7" fmla="*/ 3 h 3"/>
                <a:gd name="T8" fmla="*/ 4 w 4"/>
                <a:gd name="T9" fmla="*/ 3 h 3"/>
                <a:gd name="T10" fmla="*/ 4 w 4"/>
                <a:gd name="T11" fmla="*/ 3 h 3"/>
                <a:gd name="T12" fmla="*/ 3 w 4"/>
                <a:gd name="T13" fmla="*/ 1 h 3"/>
                <a:gd name="T14" fmla="*/ 4 w 4"/>
                <a:gd name="T15" fmla="*/ 1 h 3"/>
                <a:gd name="T16" fmla="*/ 2 w 4"/>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3">
                  <a:moveTo>
                    <a:pt x="2" y="0"/>
                  </a:moveTo>
                  <a:lnTo>
                    <a:pt x="2" y="0"/>
                  </a:lnTo>
                  <a:cubicBezTo>
                    <a:pt x="1" y="1"/>
                    <a:pt x="1" y="2"/>
                    <a:pt x="0" y="2"/>
                  </a:cubicBezTo>
                  <a:lnTo>
                    <a:pt x="1" y="3"/>
                  </a:lnTo>
                  <a:cubicBezTo>
                    <a:pt x="2" y="3"/>
                    <a:pt x="3" y="3"/>
                    <a:pt x="4" y="3"/>
                  </a:cubicBezTo>
                  <a:lnTo>
                    <a:pt x="4" y="3"/>
                  </a:lnTo>
                  <a:cubicBezTo>
                    <a:pt x="4" y="2"/>
                    <a:pt x="3" y="2"/>
                    <a:pt x="3" y="1"/>
                  </a:cubicBezTo>
                  <a:lnTo>
                    <a:pt x="4" y="1"/>
                  </a:lnTo>
                  <a:lnTo>
                    <a:pt x="2" y="0"/>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765" name="Freeform 1738"/>
            <p:cNvSpPr>
              <a:spLocks/>
            </p:cNvSpPr>
            <p:nvPr userDrawn="1"/>
          </p:nvSpPr>
          <p:spPr bwMode="auto">
            <a:xfrm>
              <a:off x="364" y="211"/>
              <a:ext cx="2" cy="2"/>
            </a:xfrm>
            <a:custGeom>
              <a:avLst/>
              <a:gdLst>
                <a:gd name="T0" fmla="*/ 1 w 4"/>
                <a:gd name="T1" fmla="*/ 0 h 5"/>
                <a:gd name="T2" fmla="*/ 1 w 4"/>
                <a:gd name="T3" fmla="*/ 0 h 5"/>
                <a:gd name="T4" fmla="*/ 0 w 4"/>
                <a:gd name="T5" fmla="*/ 3 h 5"/>
                <a:gd name="T6" fmla="*/ 3 w 4"/>
                <a:gd name="T7" fmla="*/ 5 h 5"/>
                <a:gd name="T8" fmla="*/ 4 w 4"/>
                <a:gd name="T9" fmla="*/ 2 h 5"/>
                <a:gd name="T10" fmla="*/ 1 w 4"/>
                <a:gd name="T11" fmla="*/ 0 h 5"/>
              </a:gdLst>
              <a:ahLst/>
              <a:cxnLst>
                <a:cxn ang="0">
                  <a:pos x="T0" y="T1"/>
                </a:cxn>
                <a:cxn ang="0">
                  <a:pos x="T2" y="T3"/>
                </a:cxn>
                <a:cxn ang="0">
                  <a:pos x="T4" y="T5"/>
                </a:cxn>
                <a:cxn ang="0">
                  <a:pos x="T6" y="T7"/>
                </a:cxn>
                <a:cxn ang="0">
                  <a:pos x="T8" y="T9"/>
                </a:cxn>
                <a:cxn ang="0">
                  <a:pos x="T10" y="T11"/>
                </a:cxn>
              </a:cxnLst>
              <a:rect l="0" t="0" r="r" b="b"/>
              <a:pathLst>
                <a:path w="4" h="5">
                  <a:moveTo>
                    <a:pt x="1" y="0"/>
                  </a:moveTo>
                  <a:lnTo>
                    <a:pt x="1" y="0"/>
                  </a:lnTo>
                  <a:cubicBezTo>
                    <a:pt x="1" y="1"/>
                    <a:pt x="0" y="2"/>
                    <a:pt x="0" y="3"/>
                  </a:cubicBezTo>
                  <a:cubicBezTo>
                    <a:pt x="0" y="4"/>
                    <a:pt x="2" y="4"/>
                    <a:pt x="3" y="5"/>
                  </a:cubicBezTo>
                  <a:cubicBezTo>
                    <a:pt x="3" y="4"/>
                    <a:pt x="4" y="3"/>
                    <a:pt x="4" y="2"/>
                  </a:cubicBezTo>
                  <a:cubicBezTo>
                    <a:pt x="3" y="1"/>
                    <a:pt x="2" y="1"/>
                    <a:pt x="1"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766" name="Freeform 1739"/>
            <p:cNvSpPr>
              <a:spLocks/>
            </p:cNvSpPr>
            <p:nvPr userDrawn="1"/>
          </p:nvSpPr>
          <p:spPr bwMode="auto">
            <a:xfrm>
              <a:off x="371" y="206"/>
              <a:ext cx="1" cy="1"/>
            </a:xfrm>
            <a:custGeom>
              <a:avLst/>
              <a:gdLst>
                <a:gd name="T0" fmla="*/ 1 w 2"/>
                <a:gd name="T1" fmla="*/ 0 h 2"/>
                <a:gd name="T2" fmla="*/ 1 w 2"/>
                <a:gd name="T3" fmla="*/ 0 h 2"/>
                <a:gd name="T4" fmla="*/ 0 w 2"/>
                <a:gd name="T5" fmla="*/ 0 h 2"/>
                <a:gd name="T6" fmla="*/ 1 w 2"/>
                <a:gd name="T7" fmla="*/ 2 h 2"/>
                <a:gd name="T8" fmla="*/ 2 w 2"/>
                <a:gd name="T9" fmla="*/ 2 h 2"/>
                <a:gd name="T10" fmla="*/ 1 w 2"/>
                <a:gd name="T11" fmla="*/ 0 h 2"/>
              </a:gdLst>
              <a:ahLst/>
              <a:cxnLst>
                <a:cxn ang="0">
                  <a:pos x="T0" y="T1"/>
                </a:cxn>
                <a:cxn ang="0">
                  <a:pos x="T2" y="T3"/>
                </a:cxn>
                <a:cxn ang="0">
                  <a:pos x="T4" y="T5"/>
                </a:cxn>
                <a:cxn ang="0">
                  <a:pos x="T6" y="T7"/>
                </a:cxn>
                <a:cxn ang="0">
                  <a:pos x="T8" y="T9"/>
                </a:cxn>
                <a:cxn ang="0">
                  <a:pos x="T10" y="T11"/>
                </a:cxn>
              </a:cxnLst>
              <a:rect l="0" t="0" r="r" b="b"/>
              <a:pathLst>
                <a:path w="2" h="2">
                  <a:moveTo>
                    <a:pt x="1" y="0"/>
                  </a:moveTo>
                  <a:lnTo>
                    <a:pt x="1" y="0"/>
                  </a:lnTo>
                  <a:lnTo>
                    <a:pt x="0" y="0"/>
                  </a:lnTo>
                  <a:lnTo>
                    <a:pt x="1" y="2"/>
                  </a:lnTo>
                  <a:lnTo>
                    <a:pt x="2" y="2"/>
                  </a:lnTo>
                  <a:lnTo>
                    <a:pt x="1" y="0"/>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767" name="Freeform 1740"/>
            <p:cNvSpPr>
              <a:spLocks/>
            </p:cNvSpPr>
            <p:nvPr userDrawn="1"/>
          </p:nvSpPr>
          <p:spPr bwMode="auto">
            <a:xfrm>
              <a:off x="371" y="205"/>
              <a:ext cx="1" cy="1"/>
            </a:xfrm>
            <a:custGeom>
              <a:avLst/>
              <a:gdLst>
                <a:gd name="T0" fmla="*/ 1 w 1"/>
                <a:gd name="T1" fmla="*/ 0 h 2"/>
                <a:gd name="T2" fmla="*/ 1 w 1"/>
                <a:gd name="T3" fmla="*/ 0 h 2"/>
                <a:gd name="T4" fmla="*/ 0 w 1"/>
                <a:gd name="T5" fmla="*/ 1 h 2"/>
                <a:gd name="T6" fmla="*/ 0 w 1"/>
                <a:gd name="T7" fmla="*/ 2 h 2"/>
                <a:gd name="T8" fmla="*/ 1 w 1"/>
                <a:gd name="T9" fmla="*/ 2 h 2"/>
                <a:gd name="T10" fmla="*/ 1 w 1"/>
                <a:gd name="T11" fmla="*/ 0 h 2"/>
              </a:gdLst>
              <a:ahLst/>
              <a:cxnLst>
                <a:cxn ang="0">
                  <a:pos x="T0" y="T1"/>
                </a:cxn>
                <a:cxn ang="0">
                  <a:pos x="T2" y="T3"/>
                </a:cxn>
                <a:cxn ang="0">
                  <a:pos x="T4" y="T5"/>
                </a:cxn>
                <a:cxn ang="0">
                  <a:pos x="T6" y="T7"/>
                </a:cxn>
                <a:cxn ang="0">
                  <a:pos x="T8" y="T9"/>
                </a:cxn>
                <a:cxn ang="0">
                  <a:pos x="T10" y="T11"/>
                </a:cxn>
              </a:cxnLst>
              <a:rect l="0" t="0" r="r" b="b"/>
              <a:pathLst>
                <a:path w="1" h="2">
                  <a:moveTo>
                    <a:pt x="1" y="0"/>
                  </a:moveTo>
                  <a:lnTo>
                    <a:pt x="1" y="0"/>
                  </a:lnTo>
                  <a:lnTo>
                    <a:pt x="0" y="1"/>
                  </a:lnTo>
                  <a:lnTo>
                    <a:pt x="0" y="2"/>
                  </a:lnTo>
                  <a:lnTo>
                    <a:pt x="1" y="2"/>
                  </a:lnTo>
                  <a:lnTo>
                    <a:pt x="1" y="0"/>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768" name="Freeform 1741"/>
            <p:cNvSpPr>
              <a:spLocks/>
            </p:cNvSpPr>
            <p:nvPr userDrawn="1"/>
          </p:nvSpPr>
          <p:spPr bwMode="auto">
            <a:xfrm>
              <a:off x="371" y="204"/>
              <a:ext cx="1" cy="1"/>
            </a:xfrm>
            <a:custGeom>
              <a:avLst/>
              <a:gdLst>
                <a:gd name="T0" fmla="*/ 1 w 1"/>
                <a:gd name="T1" fmla="*/ 0 h 2"/>
                <a:gd name="T2" fmla="*/ 1 w 1"/>
                <a:gd name="T3" fmla="*/ 0 h 2"/>
                <a:gd name="T4" fmla="*/ 0 w 1"/>
                <a:gd name="T5" fmla="*/ 0 h 2"/>
                <a:gd name="T6" fmla="*/ 0 w 1"/>
                <a:gd name="T7" fmla="*/ 2 h 2"/>
                <a:gd name="T8" fmla="*/ 1 w 1"/>
                <a:gd name="T9" fmla="*/ 1 h 2"/>
                <a:gd name="T10" fmla="*/ 1 w 1"/>
                <a:gd name="T11" fmla="*/ 0 h 2"/>
              </a:gdLst>
              <a:ahLst/>
              <a:cxnLst>
                <a:cxn ang="0">
                  <a:pos x="T0" y="T1"/>
                </a:cxn>
                <a:cxn ang="0">
                  <a:pos x="T2" y="T3"/>
                </a:cxn>
                <a:cxn ang="0">
                  <a:pos x="T4" y="T5"/>
                </a:cxn>
                <a:cxn ang="0">
                  <a:pos x="T6" y="T7"/>
                </a:cxn>
                <a:cxn ang="0">
                  <a:pos x="T8" y="T9"/>
                </a:cxn>
                <a:cxn ang="0">
                  <a:pos x="T10" y="T11"/>
                </a:cxn>
              </a:cxnLst>
              <a:rect l="0" t="0" r="r" b="b"/>
              <a:pathLst>
                <a:path w="1" h="2">
                  <a:moveTo>
                    <a:pt x="1" y="0"/>
                  </a:moveTo>
                  <a:lnTo>
                    <a:pt x="1" y="0"/>
                  </a:lnTo>
                  <a:lnTo>
                    <a:pt x="0" y="0"/>
                  </a:lnTo>
                  <a:lnTo>
                    <a:pt x="0" y="2"/>
                  </a:lnTo>
                  <a:lnTo>
                    <a:pt x="1" y="1"/>
                  </a:lnTo>
                  <a:lnTo>
                    <a:pt x="1" y="0"/>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769" name="Freeform 1742"/>
            <p:cNvSpPr>
              <a:spLocks/>
            </p:cNvSpPr>
            <p:nvPr userDrawn="1"/>
          </p:nvSpPr>
          <p:spPr bwMode="auto">
            <a:xfrm>
              <a:off x="371" y="203"/>
              <a:ext cx="1" cy="1"/>
            </a:xfrm>
            <a:custGeom>
              <a:avLst/>
              <a:gdLst>
                <a:gd name="T0" fmla="*/ 2 w 2"/>
                <a:gd name="T1" fmla="*/ 0 h 2"/>
                <a:gd name="T2" fmla="*/ 2 w 2"/>
                <a:gd name="T3" fmla="*/ 0 h 2"/>
                <a:gd name="T4" fmla="*/ 0 w 2"/>
                <a:gd name="T5" fmla="*/ 1 h 2"/>
                <a:gd name="T6" fmla="*/ 0 w 2"/>
                <a:gd name="T7" fmla="*/ 2 h 2"/>
                <a:gd name="T8" fmla="*/ 2 w 2"/>
                <a:gd name="T9" fmla="*/ 2 h 2"/>
                <a:gd name="T10" fmla="*/ 2 w 2"/>
                <a:gd name="T11" fmla="*/ 0 h 2"/>
              </a:gdLst>
              <a:ahLst/>
              <a:cxnLst>
                <a:cxn ang="0">
                  <a:pos x="T0" y="T1"/>
                </a:cxn>
                <a:cxn ang="0">
                  <a:pos x="T2" y="T3"/>
                </a:cxn>
                <a:cxn ang="0">
                  <a:pos x="T4" y="T5"/>
                </a:cxn>
                <a:cxn ang="0">
                  <a:pos x="T6" y="T7"/>
                </a:cxn>
                <a:cxn ang="0">
                  <a:pos x="T8" y="T9"/>
                </a:cxn>
                <a:cxn ang="0">
                  <a:pos x="T10" y="T11"/>
                </a:cxn>
              </a:cxnLst>
              <a:rect l="0" t="0" r="r" b="b"/>
              <a:pathLst>
                <a:path w="2" h="2">
                  <a:moveTo>
                    <a:pt x="2" y="0"/>
                  </a:moveTo>
                  <a:lnTo>
                    <a:pt x="2" y="0"/>
                  </a:lnTo>
                  <a:lnTo>
                    <a:pt x="0" y="1"/>
                  </a:lnTo>
                  <a:lnTo>
                    <a:pt x="0" y="2"/>
                  </a:lnTo>
                  <a:lnTo>
                    <a:pt x="2" y="2"/>
                  </a:lnTo>
                  <a:lnTo>
                    <a:pt x="2" y="0"/>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770" name="Freeform 1743"/>
            <p:cNvSpPr>
              <a:spLocks/>
            </p:cNvSpPr>
            <p:nvPr userDrawn="1"/>
          </p:nvSpPr>
          <p:spPr bwMode="auto">
            <a:xfrm>
              <a:off x="371" y="202"/>
              <a:ext cx="1" cy="0"/>
            </a:xfrm>
            <a:custGeom>
              <a:avLst/>
              <a:gdLst>
                <a:gd name="T0" fmla="*/ 2 w 2"/>
                <a:gd name="T1" fmla="*/ 0 h 1"/>
                <a:gd name="T2" fmla="*/ 2 w 2"/>
                <a:gd name="T3" fmla="*/ 0 h 1"/>
                <a:gd name="T4" fmla="*/ 0 w 2"/>
                <a:gd name="T5" fmla="*/ 0 h 1"/>
                <a:gd name="T6" fmla="*/ 0 w 2"/>
                <a:gd name="T7" fmla="*/ 1 h 1"/>
                <a:gd name="T8" fmla="*/ 2 w 2"/>
                <a:gd name="T9" fmla="*/ 1 h 1"/>
                <a:gd name="T10" fmla="*/ 2 w 2"/>
                <a:gd name="T11" fmla="*/ 0 h 1"/>
              </a:gdLst>
              <a:ahLst/>
              <a:cxnLst>
                <a:cxn ang="0">
                  <a:pos x="T0" y="T1"/>
                </a:cxn>
                <a:cxn ang="0">
                  <a:pos x="T2" y="T3"/>
                </a:cxn>
                <a:cxn ang="0">
                  <a:pos x="T4" y="T5"/>
                </a:cxn>
                <a:cxn ang="0">
                  <a:pos x="T6" y="T7"/>
                </a:cxn>
                <a:cxn ang="0">
                  <a:pos x="T8" y="T9"/>
                </a:cxn>
                <a:cxn ang="0">
                  <a:pos x="T10" y="T11"/>
                </a:cxn>
              </a:cxnLst>
              <a:rect l="0" t="0" r="r" b="b"/>
              <a:pathLst>
                <a:path w="2" h="1">
                  <a:moveTo>
                    <a:pt x="2" y="0"/>
                  </a:moveTo>
                  <a:lnTo>
                    <a:pt x="2" y="0"/>
                  </a:lnTo>
                  <a:lnTo>
                    <a:pt x="0" y="0"/>
                  </a:lnTo>
                  <a:lnTo>
                    <a:pt x="0" y="1"/>
                  </a:lnTo>
                  <a:lnTo>
                    <a:pt x="2" y="1"/>
                  </a:lnTo>
                  <a:lnTo>
                    <a:pt x="2" y="0"/>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771" name="Freeform 1744"/>
            <p:cNvSpPr>
              <a:spLocks/>
            </p:cNvSpPr>
            <p:nvPr userDrawn="1"/>
          </p:nvSpPr>
          <p:spPr bwMode="auto">
            <a:xfrm>
              <a:off x="371" y="200"/>
              <a:ext cx="1" cy="1"/>
            </a:xfrm>
            <a:custGeom>
              <a:avLst/>
              <a:gdLst>
                <a:gd name="T0" fmla="*/ 2 w 2"/>
                <a:gd name="T1" fmla="*/ 0 h 2"/>
                <a:gd name="T2" fmla="*/ 2 w 2"/>
                <a:gd name="T3" fmla="*/ 0 h 2"/>
                <a:gd name="T4" fmla="*/ 0 w 2"/>
                <a:gd name="T5" fmla="*/ 0 h 2"/>
                <a:gd name="T6" fmla="*/ 0 w 2"/>
                <a:gd name="T7" fmla="*/ 2 h 2"/>
                <a:gd name="T8" fmla="*/ 2 w 2"/>
                <a:gd name="T9" fmla="*/ 1 h 2"/>
                <a:gd name="T10" fmla="*/ 2 w 2"/>
                <a:gd name="T11" fmla="*/ 0 h 2"/>
              </a:gdLst>
              <a:ahLst/>
              <a:cxnLst>
                <a:cxn ang="0">
                  <a:pos x="T0" y="T1"/>
                </a:cxn>
                <a:cxn ang="0">
                  <a:pos x="T2" y="T3"/>
                </a:cxn>
                <a:cxn ang="0">
                  <a:pos x="T4" y="T5"/>
                </a:cxn>
                <a:cxn ang="0">
                  <a:pos x="T6" y="T7"/>
                </a:cxn>
                <a:cxn ang="0">
                  <a:pos x="T8" y="T9"/>
                </a:cxn>
                <a:cxn ang="0">
                  <a:pos x="T10" y="T11"/>
                </a:cxn>
              </a:cxnLst>
              <a:rect l="0" t="0" r="r" b="b"/>
              <a:pathLst>
                <a:path w="2" h="2">
                  <a:moveTo>
                    <a:pt x="2" y="0"/>
                  </a:moveTo>
                  <a:lnTo>
                    <a:pt x="2" y="0"/>
                  </a:lnTo>
                  <a:lnTo>
                    <a:pt x="0" y="0"/>
                  </a:lnTo>
                  <a:lnTo>
                    <a:pt x="0" y="2"/>
                  </a:lnTo>
                  <a:lnTo>
                    <a:pt x="2" y="1"/>
                  </a:lnTo>
                  <a:lnTo>
                    <a:pt x="2" y="0"/>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772" name="Freeform 1745"/>
            <p:cNvSpPr>
              <a:spLocks/>
            </p:cNvSpPr>
            <p:nvPr userDrawn="1"/>
          </p:nvSpPr>
          <p:spPr bwMode="auto">
            <a:xfrm>
              <a:off x="371" y="199"/>
              <a:ext cx="1" cy="1"/>
            </a:xfrm>
            <a:custGeom>
              <a:avLst/>
              <a:gdLst>
                <a:gd name="T0" fmla="*/ 3 w 3"/>
                <a:gd name="T1" fmla="*/ 0 h 2"/>
                <a:gd name="T2" fmla="*/ 3 w 3"/>
                <a:gd name="T3" fmla="*/ 0 h 2"/>
                <a:gd name="T4" fmla="*/ 0 w 3"/>
                <a:gd name="T5" fmla="*/ 1 h 2"/>
                <a:gd name="T6" fmla="*/ 0 w 3"/>
                <a:gd name="T7" fmla="*/ 2 h 2"/>
                <a:gd name="T8" fmla="*/ 3 w 3"/>
                <a:gd name="T9" fmla="*/ 1 h 2"/>
                <a:gd name="T10" fmla="*/ 3 w 3"/>
                <a:gd name="T11" fmla="*/ 0 h 2"/>
              </a:gdLst>
              <a:ahLst/>
              <a:cxnLst>
                <a:cxn ang="0">
                  <a:pos x="T0" y="T1"/>
                </a:cxn>
                <a:cxn ang="0">
                  <a:pos x="T2" y="T3"/>
                </a:cxn>
                <a:cxn ang="0">
                  <a:pos x="T4" y="T5"/>
                </a:cxn>
                <a:cxn ang="0">
                  <a:pos x="T6" y="T7"/>
                </a:cxn>
                <a:cxn ang="0">
                  <a:pos x="T8" y="T9"/>
                </a:cxn>
                <a:cxn ang="0">
                  <a:pos x="T10" y="T11"/>
                </a:cxn>
              </a:cxnLst>
              <a:rect l="0" t="0" r="r" b="b"/>
              <a:pathLst>
                <a:path w="3" h="2">
                  <a:moveTo>
                    <a:pt x="3" y="0"/>
                  </a:moveTo>
                  <a:lnTo>
                    <a:pt x="3" y="0"/>
                  </a:lnTo>
                  <a:lnTo>
                    <a:pt x="0" y="1"/>
                  </a:lnTo>
                  <a:lnTo>
                    <a:pt x="0" y="2"/>
                  </a:lnTo>
                  <a:lnTo>
                    <a:pt x="3" y="1"/>
                  </a:lnTo>
                  <a:lnTo>
                    <a:pt x="3" y="0"/>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773" name="Freeform 1746"/>
            <p:cNvSpPr>
              <a:spLocks/>
            </p:cNvSpPr>
            <p:nvPr userDrawn="1"/>
          </p:nvSpPr>
          <p:spPr bwMode="auto">
            <a:xfrm>
              <a:off x="366" y="201"/>
              <a:ext cx="1" cy="2"/>
            </a:xfrm>
            <a:custGeom>
              <a:avLst/>
              <a:gdLst>
                <a:gd name="T0" fmla="*/ 1 w 1"/>
                <a:gd name="T1" fmla="*/ 0 h 3"/>
                <a:gd name="T2" fmla="*/ 1 w 1"/>
                <a:gd name="T3" fmla="*/ 0 h 3"/>
                <a:gd name="T4" fmla="*/ 0 w 1"/>
                <a:gd name="T5" fmla="*/ 2 h 3"/>
                <a:gd name="T6" fmla="*/ 1 w 1"/>
                <a:gd name="T7" fmla="*/ 3 h 3"/>
                <a:gd name="T8" fmla="*/ 1 w 1"/>
                <a:gd name="T9" fmla="*/ 0 h 3"/>
              </a:gdLst>
              <a:ahLst/>
              <a:cxnLst>
                <a:cxn ang="0">
                  <a:pos x="T0" y="T1"/>
                </a:cxn>
                <a:cxn ang="0">
                  <a:pos x="T2" y="T3"/>
                </a:cxn>
                <a:cxn ang="0">
                  <a:pos x="T4" y="T5"/>
                </a:cxn>
                <a:cxn ang="0">
                  <a:pos x="T6" y="T7"/>
                </a:cxn>
                <a:cxn ang="0">
                  <a:pos x="T8" y="T9"/>
                </a:cxn>
              </a:cxnLst>
              <a:rect l="0" t="0" r="r" b="b"/>
              <a:pathLst>
                <a:path w="1" h="3">
                  <a:moveTo>
                    <a:pt x="1" y="0"/>
                  </a:moveTo>
                  <a:lnTo>
                    <a:pt x="1" y="0"/>
                  </a:lnTo>
                  <a:lnTo>
                    <a:pt x="0" y="2"/>
                  </a:lnTo>
                  <a:lnTo>
                    <a:pt x="1" y="3"/>
                  </a:lnTo>
                  <a:cubicBezTo>
                    <a:pt x="0" y="2"/>
                    <a:pt x="0" y="1"/>
                    <a:pt x="1" y="0"/>
                  </a:cubicBez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774" name="Freeform 1747"/>
            <p:cNvSpPr>
              <a:spLocks/>
            </p:cNvSpPr>
            <p:nvPr userDrawn="1"/>
          </p:nvSpPr>
          <p:spPr bwMode="auto">
            <a:xfrm>
              <a:off x="365" y="203"/>
              <a:ext cx="0" cy="2"/>
            </a:xfrm>
            <a:custGeom>
              <a:avLst/>
              <a:gdLst>
                <a:gd name="T0" fmla="*/ 1 w 1"/>
                <a:gd name="T1" fmla="*/ 0 h 3"/>
                <a:gd name="T2" fmla="*/ 1 w 1"/>
                <a:gd name="T3" fmla="*/ 0 h 3"/>
                <a:gd name="T4" fmla="*/ 0 w 1"/>
                <a:gd name="T5" fmla="*/ 2 h 3"/>
                <a:gd name="T6" fmla="*/ 1 w 1"/>
                <a:gd name="T7" fmla="*/ 3 h 3"/>
                <a:gd name="T8" fmla="*/ 1 w 1"/>
                <a:gd name="T9" fmla="*/ 0 h 3"/>
              </a:gdLst>
              <a:ahLst/>
              <a:cxnLst>
                <a:cxn ang="0">
                  <a:pos x="T0" y="T1"/>
                </a:cxn>
                <a:cxn ang="0">
                  <a:pos x="T2" y="T3"/>
                </a:cxn>
                <a:cxn ang="0">
                  <a:pos x="T4" y="T5"/>
                </a:cxn>
                <a:cxn ang="0">
                  <a:pos x="T6" y="T7"/>
                </a:cxn>
                <a:cxn ang="0">
                  <a:pos x="T8" y="T9"/>
                </a:cxn>
              </a:cxnLst>
              <a:rect l="0" t="0" r="r" b="b"/>
              <a:pathLst>
                <a:path w="1" h="3">
                  <a:moveTo>
                    <a:pt x="1" y="0"/>
                  </a:moveTo>
                  <a:lnTo>
                    <a:pt x="1" y="0"/>
                  </a:lnTo>
                  <a:lnTo>
                    <a:pt x="0" y="2"/>
                  </a:lnTo>
                  <a:lnTo>
                    <a:pt x="1" y="3"/>
                  </a:lnTo>
                  <a:cubicBezTo>
                    <a:pt x="0" y="2"/>
                    <a:pt x="0" y="1"/>
                    <a:pt x="1" y="0"/>
                  </a:cubicBez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775" name="Freeform 1748"/>
            <p:cNvSpPr>
              <a:spLocks/>
            </p:cNvSpPr>
            <p:nvPr userDrawn="1"/>
          </p:nvSpPr>
          <p:spPr bwMode="auto">
            <a:xfrm>
              <a:off x="363" y="205"/>
              <a:ext cx="1" cy="2"/>
            </a:xfrm>
            <a:custGeom>
              <a:avLst/>
              <a:gdLst>
                <a:gd name="T0" fmla="*/ 2 w 2"/>
                <a:gd name="T1" fmla="*/ 0 h 3"/>
                <a:gd name="T2" fmla="*/ 2 w 2"/>
                <a:gd name="T3" fmla="*/ 0 h 3"/>
                <a:gd name="T4" fmla="*/ 0 w 2"/>
                <a:gd name="T5" fmla="*/ 1 h 3"/>
                <a:gd name="T6" fmla="*/ 2 w 2"/>
                <a:gd name="T7" fmla="*/ 3 h 3"/>
                <a:gd name="T8" fmla="*/ 2 w 2"/>
                <a:gd name="T9" fmla="*/ 0 h 3"/>
              </a:gdLst>
              <a:ahLst/>
              <a:cxnLst>
                <a:cxn ang="0">
                  <a:pos x="T0" y="T1"/>
                </a:cxn>
                <a:cxn ang="0">
                  <a:pos x="T2" y="T3"/>
                </a:cxn>
                <a:cxn ang="0">
                  <a:pos x="T4" y="T5"/>
                </a:cxn>
                <a:cxn ang="0">
                  <a:pos x="T6" y="T7"/>
                </a:cxn>
                <a:cxn ang="0">
                  <a:pos x="T8" y="T9"/>
                </a:cxn>
              </a:cxnLst>
              <a:rect l="0" t="0" r="r" b="b"/>
              <a:pathLst>
                <a:path w="2" h="3">
                  <a:moveTo>
                    <a:pt x="2" y="0"/>
                  </a:moveTo>
                  <a:lnTo>
                    <a:pt x="2" y="0"/>
                  </a:lnTo>
                  <a:lnTo>
                    <a:pt x="0" y="1"/>
                  </a:lnTo>
                  <a:lnTo>
                    <a:pt x="2" y="3"/>
                  </a:lnTo>
                  <a:cubicBezTo>
                    <a:pt x="1" y="1"/>
                    <a:pt x="1" y="0"/>
                    <a:pt x="2" y="0"/>
                  </a:cubicBez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776" name="Freeform 1749"/>
            <p:cNvSpPr>
              <a:spLocks/>
            </p:cNvSpPr>
            <p:nvPr userDrawn="1"/>
          </p:nvSpPr>
          <p:spPr bwMode="auto">
            <a:xfrm>
              <a:off x="362" y="207"/>
              <a:ext cx="1" cy="1"/>
            </a:xfrm>
            <a:custGeom>
              <a:avLst/>
              <a:gdLst>
                <a:gd name="T0" fmla="*/ 1 w 2"/>
                <a:gd name="T1" fmla="*/ 0 h 3"/>
                <a:gd name="T2" fmla="*/ 1 w 2"/>
                <a:gd name="T3" fmla="*/ 0 h 3"/>
                <a:gd name="T4" fmla="*/ 0 w 2"/>
                <a:gd name="T5" fmla="*/ 2 h 3"/>
                <a:gd name="T6" fmla="*/ 2 w 2"/>
                <a:gd name="T7" fmla="*/ 3 h 3"/>
                <a:gd name="T8" fmla="*/ 1 w 2"/>
                <a:gd name="T9" fmla="*/ 0 h 3"/>
              </a:gdLst>
              <a:ahLst/>
              <a:cxnLst>
                <a:cxn ang="0">
                  <a:pos x="T0" y="T1"/>
                </a:cxn>
                <a:cxn ang="0">
                  <a:pos x="T2" y="T3"/>
                </a:cxn>
                <a:cxn ang="0">
                  <a:pos x="T4" y="T5"/>
                </a:cxn>
                <a:cxn ang="0">
                  <a:pos x="T6" y="T7"/>
                </a:cxn>
                <a:cxn ang="0">
                  <a:pos x="T8" y="T9"/>
                </a:cxn>
              </a:cxnLst>
              <a:rect l="0" t="0" r="r" b="b"/>
              <a:pathLst>
                <a:path w="2" h="3">
                  <a:moveTo>
                    <a:pt x="1" y="0"/>
                  </a:moveTo>
                  <a:lnTo>
                    <a:pt x="1" y="0"/>
                  </a:lnTo>
                  <a:lnTo>
                    <a:pt x="0" y="2"/>
                  </a:lnTo>
                  <a:lnTo>
                    <a:pt x="2" y="3"/>
                  </a:lnTo>
                  <a:cubicBezTo>
                    <a:pt x="1" y="2"/>
                    <a:pt x="1" y="1"/>
                    <a:pt x="1" y="0"/>
                  </a:cubicBez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777" name="Freeform 1750"/>
            <p:cNvSpPr>
              <a:spLocks/>
            </p:cNvSpPr>
            <p:nvPr userDrawn="1"/>
          </p:nvSpPr>
          <p:spPr bwMode="auto">
            <a:xfrm>
              <a:off x="364" y="207"/>
              <a:ext cx="1" cy="1"/>
            </a:xfrm>
            <a:custGeom>
              <a:avLst/>
              <a:gdLst>
                <a:gd name="T0" fmla="*/ 2 w 2"/>
                <a:gd name="T1" fmla="*/ 0 h 3"/>
                <a:gd name="T2" fmla="*/ 2 w 2"/>
                <a:gd name="T3" fmla="*/ 0 h 3"/>
                <a:gd name="T4" fmla="*/ 0 w 2"/>
                <a:gd name="T5" fmla="*/ 2 h 3"/>
                <a:gd name="T6" fmla="*/ 2 w 2"/>
                <a:gd name="T7" fmla="*/ 3 h 3"/>
                <a:gd name="T8" fmla="*/ 2 w 2"/>
                <a:gd name="T9" fmla="*/ 0 h 3"/>
              </a:gdLst>
              <a:ahLst/>
              <a:cxnLst>
                <a:cxn ang="0">
                  <a:pos x="T0" y="T1"/>
                </a:cxn>
                <a:cxn ang="0">
                  <a:pos x="T2" y="T3"/>
                </a:cxn>
                <a:cxn ang="0">
                  <a:pos x="T4" y="T5"/>
                </a:cxn>
                <a:cxn ang="0">
                  <a:pos x="T6" y="T7"/>
                </a:cxn>
                <a:cxn ang="0">
                  <a:pos x="T8" y="T9"/>
                </a:cxn>
              </a:cxnLst>
              <a:rect l="0" t="0" r="r" b="b"/>
              <a:pathLst>
                <a:path w="2" h="3">
                  <a:moveTo>
                    <a:pt x="2" y="0"/>
                  </a:moveTo>
                  <a:lnTo>
                    <a:pt x="2" y="0"/>
                  </a:lnTo>
                  <a:lnTo>
                    <a:pt x="0" y="2"/>
                  </a:lnTo>
                  <a:lnTo>
                    <a:pt x="2" y="3"/>
                  </a:lnTo>
                  <a:cubicBezTo>
                    <a:pt x="1" y="2"/>
                    <a:pt x="1" y="1"/>
                    <a:pt x="2" y="0"/>
                  </a:cubicBez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778" name="Freeform 1751"/>
            <p:cNvSpPr>
              <a:spLocks/>
            </p:cNvSpPr>
            <p:nvPr userDrawn="1"/>
          </p:nvSpPr>
          <p:spPr bwMode="auto">
            <a:xfrm>
              <a:off x="367" y="206"/>
              <a:ext cx="1" cy="2"/>
            </a:xfrm>
            <a:custGeom>
              <a:avLst/>
              <a:gdLst>
                <a:gd name="T0" fmla="*/ 1 w 1"/>
                <a:gd name="T1" fmla="*/ 0 h 3"/>
                <a:gd name="T2" fmla="*/ 1 w 1"/>
                <a:gd name="T3" fmla="*/ 0 h 3"/>
                <a:gd name="T4" fmla="*/ 0 w 1"/>
                <a:gd name="T5" fmla="*/ 2 h 3"/>
                <a:gd name="T6" fmla="*/ 1 w 1"/>
                <a:gd name="T7" fmla="*/ 3 h 3"/>
                <a:gd name="T8" fmla="*/ 1 w 1"/>
                <a:gd name="T9" fmla="*/ 0 h 3"/>
              </a:gdLst>
              <a:ahLst/>
              <a:cxnLst>
                <a:cxn ang="0">
                  <a:pos x="T0" y="T1"/>
                </a:cxn>
                <a:cxn ang="0">
                  <a:pos x="T2" y="T3"/>
                </a:cxn>
                <a:cxn ang="0">
                  <a:pos x="T4" y="T5"/>
                </a:cxn>
                <a:cxn ang="0">
                  <a:pos x="T6" y="T7"/>
                </a:cxn>
                <a:cxn ang="0">
                  <a:pos x="T8" y="T9"/>
                </a:cxn>
              </a:cxnLst>
              <a:rect l="0" t="0" r="r" b="b"/>
              <a:pathLst>
                <a:path w="1" h="3">
                  <a:moveTo>
                    <a:pt x="1" y="0"/>
                  </a:moveTo>
                  <a:lnTo>
                    <a:pt x="1" y="0"/>
                  </a:lnTo>
                  <a:lnTo>
                    <a:pt x="0" y="2"/>
                  </a:lnTo>
                  <a:lnTo>
                    <a:pt x="1" y="3"/>
                  </a:lnTo>
                  <a:cubicBezTo>
                    <a:pt x="0" y="2"/>
                    <a:pt x="0" y="1"/>
                    <a:pt x="1" y="0"/>
                  </a:cubicBez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779" name="Freeform 1752"/>
            <p:cNvSpPr>
              <a:spLocks/>
            </p:cNvSpPr>
            <p:nvPr userDrawn="1"/>
          </p:nvSpPr>
          <p:spPr bwMode="auto">
            <a:xfrm>
              <a:off x="366" y="205"/>
              <a:ext cx="1" cy="1"/>
            </a:xfrm>
            <a:custGeom>
              <a:avLst/>
              <a:gdLst>
                <a:gd name="T0" fmla="*/ 1 w 1"/>
                <a:gd name="T1" fmla="*/ 0 h 3"/>
                <a:gd name="T2" fmla="*/ 1 w 1"/>
                <a:gd name="T3" fmla="*/ 0 h 3"/>
                <a:gd name="T4" fmla="*/ 0 w 1"/>
                <a:gd name="T5" fmla="*/ 1 h 3"/>
                <a:gd name="T6" fmla="*/ 1 w 1"/>
                <a:gd name="T7" fmla="*/ 3 h 3"/>
                <a:gd name="T8" fmla="*/ 1 w 1"/>
                <a:gd name="T9" fmla="*/ 0 h 3"/>
              </a:gdLst>
              <a:ahLst/>
              <a:cxnLst>
                <a:cxn ang="0">
                  <a:pos x="T0" y="T1"/>
                </a:cxn>
                <a:cxn ang="0">
                  <a:pos x="T2" y="T3"/>
                </a:cxn>
                <a:cxn ang="0">
                  <a:pos x="T4" y="T5"/>
                </a:cxn>
                <a:cxn ang="0">
                  <a:pos x="T6" y="T7"/>
                </a:cxn>
                <a:cxn ang="0">
                  <a:pos x="T8" y="T9"/>
                </a:cxn>
              </a:cxnLst>
              <a:rect l="0" t="0" r="r" b="b"/>
              <a:pathLst>
                <a:path w="1" h="3">
                  <a:moveTo>
                    <a:pt x="1" y="0"/>
                  </a:moveTo>
                  <a:lnTo>
                    <a:pt x="1" y="0"/>
                  </a:lnTo>
                  <a:lnTo>
                    <a:pt x="0" y="1"/>
                  </a:lnTo>
                  <a:lnTo>
                    <a:pt x="1" y="3"/>
                  </a:lnTo>
                  <a:cubicBezTo>
                    <a:pt x="0" y="2"/>
                    <a:pt x="0" y="1"/>
                    <a:pt x="1" y="0"/>
                  </a:cubicBez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780" name="Freeform 1753"/>
            <p:cNvSpPr>
              <a:spLocks/>
            </p:cNvSpPr>
            <p:nvPr userDrawn="1"/>
          </p:nvSpPr>
          <p:spPr bwMode="auto">
            <a:xfrm>
              <a:off x="367" y="203"/>
              <a:ext cx="1" cy="2"/>
            </a:xfrm>
            <a:custGeom>
              <a:avLst/>
              <a:gdLst>
                <a:gd name="T0" fmla="*/ 1 w 1"/>
                <a:gd name="T1" fmla="*/ 0 h 3"/>
                <a:gd name="T2" fmla="*/ 1 w 1"/>
                <a:gd name="T3" fmla="*/ 0 h 3"/>
                <a:gd name="T4" fmla="*/ 0 w 1"/>
                <a:gd name="T5" fmla="*/ 2 h 3"/>
                <a:gd name="T6" fmla="*/ 1 w 1"/>
                <a:gd name="T7" fmla="*/ 3 h 3"/>
                <a:gd name="T8" fmla="*/ 1 w 1"/>
                <a:gd name="T9" fmla="*/ 0 h 3"/>
              </a:gdLst>
              <a:ahLst/>
              <a:cxnLst>
                <a:cxn ang="0">
                  <a:pos x="T0" y="T1"/>
                </a:cxn>
                <a:cxn ang="0">
                  <a:pos x="T2" y="T3"/>
                </a:cxn>
                <a:cxn ang="0">
                  <a:pos x="T4" y="T5"/>
                </a:cxn>
                <a:cxn ang="0">
                  <a:pos x="T6" y="T7"/>
                </a:cxn>
                <a:cxn ang="0">
                  <a:pos x="T8" y="T9"/>
                </a:cxn>
              </a:cxnLst>
              <a:rect l="0" t="0" r="r" b="b"/>
              <a:pathLst>
                <a:path w="1" h="3">
                  <a:moveTo>
                    <a:pt x="1" y="0"/>
                  </a:moveTo>
                  <a:lnTo>
                    <a:pt x="1" y="0"/>
                  </a:lnTo>
                  <a:lnTo>
                    <a:pt x="0" y="2"/>
                  </a:lnTo>
                  <a:lnTo>
                    <a:pt x="1" y="3"/>
                  </a:lnTo>
                  <a:cubicBezTo>
                    <a:pt x="0" y="2"/>
                    <a:pt x="0" y="1"/>
                    <a:pt x="1" y="0"/>
                  </a:cubicBez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781" name="Freeform 1754"/>
            <p:cNvSpPr>
              <a:spLocks/>
            </p:cNvSpPr>
            <p:nvPr userDrawn="1"/>
          </p:nvSpPr>
          <p:spPr bwMode="auto">
            <a:xfrm>
              <a:off x="365" y="200"/>
              <a:ext cx="0" cy="1"/>
            </a:xfrm>
            <a:custGeom>
              <a:avLst/>
              <a:gdLst>
                <a:gd name="T0" fmla="*/ 1 w 1"/>
                <a:gd name="T1" fmla="*/ 0 h 3"/>
                <a:gd name="T2" fmla="*/ 1 w 1"/>
                <a:gd name="T3" fmla="*/ 0 h 3"/>
                <a:gd name="T4" fmla="*/ 0 w 1"/>
                <a:gd name="T5" fmla="*/ 2 h 3"/>
                <a:gd name="T6" fmla="*/ 1 w 1"/>
                <a:gd name="T7" fmla="*/ 3 h 3"/>
                <a:gd name="T8" fmla="*/ 1 w 1"/>
                <a:gd name="T9" fmla="*/ 0 h 3"/>
              </a:gdLst>
              <a:ahLst/>
              <a:cxnLst>
                <a:cxn ang="0">
                  <a:pos x="T0" y="T1"/>
                </a:cxn>
                <a:cxn ang="0">
                  <a:pos x="T2" y="T3"/>
                </a:cxn>
                <a:cxn ang="0">
                  <a:pos x="T4" y="T5"/>
                </a:cxn>
                <a:cxn ang="0">
                  <a:pos x="T6" y="T7"/>
                </a:cxn>
                <a:cxn ang="0">
                  <a:pos x="T8" y="T9"/>
                </a:cxn>
              </a:cxnLst>
              <a:rect l="0" t="0" r="r" b="b"/>
              <a:pathLst>
                <a:path w="1" h="3">
                  <a:moveTo>
                    <a:pt x="1" y="0"/>
                  </a:moveTo>
                  <a:lnTo>
                    <a:pt x="1" y="0"/>
                  </a:lnTo>
                  <a:lnTo>
                    <a:pt x="0" y="2"/>
                  </a:lnTo>
                  <a:lnTo>
                    <a:pt x="1" y="3"/>
                  </a:lnTo>
                  <a:cubicBezTo>
                    <a:pt x="0" y="2"/>
                    <a:pt x="1" y="1"/>
                    <a:pt x="1" y="0"/>
                  </a:cubicBez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782" name="Freeform 1755"/>
            <p:cNvSpPr>
              <a:spLocks/>
            </p:cNvSpPr>
            <p:nvPr userDrawn="1"/>
          </p:nvSpPr>
          <p:spPr bwMode="auto">
            <a:xfrm>
              <a:off x="363" y="201"/>
              <a:ext cx="1" cy="2"/>
            </a:xfrm>
            <a:custGeom>
              <a:avLst/>
              <a:gdLst>
                <a:gd name="T0" fmla="*/ 1 w 1"/>
                <a:gd name="T1" fmla="*/ 0 h 3"/>
                <a:gd name="T2" fmla="*/ 1 w 1"/>
                <a:gd name="T3" fmla="*/ 0 h 3"/>
                <a:gd name="T4" fmla="*/ 0 w 1"/>
                <a:gd name="T5" fmla="*/ 2 h 3"/>
                <a:gd name="T6" fmla="*/ 1 w 1"/>
                <a:gd name="T7" fmla="*/ 3 h 3"/>
                <a:gd name="T8" fmla="*/ 1 w 1"/>
                <a:gd name="T9" fmla="*/ 0 h 3"/>
              </a:gdLst>
              <a:ahLst/>
              <a:cxnLst>
                <a:cxn ang="0">
                  <a:pos x="T0" y="T1"/>
                </a:cxn>
                <a:cxn ang="0">
                  <a:pos x="T2" y="T3"/>
                </a:cxn>
                <a:cxn ang="0">
                  <a:pos x="T4" y="T5"/>
                </a:cxn>
                <a:cxn ang="0">
                  <a:pos x="T6" y="T7"/>
                </a:cxn>
                <a:cxn ang="0">
                  <a:pos x="T8" y="T9"/>
                </a:cxn>
              </a:cxnLst>
              <a:rect l="0" t="0" r="r" b="b"/>
              <a:pathLst>
                <a:path w="1" h="3">
                  <a:moveTo>
                    <a:pt x="1" y="0"/>
                  </a:moveTo>
                  <a:lnTo>
                    <a:pt x="1" y="0"/>
                  </a:lnTo>
                  <a:lnTo>
                    <a:pt x="0" y="2"/>
                  </a:lnTo>
                  <a:lnTo>
                    <a:pt x="1" y="3"/>
                  </a:lnTo>
                  <a:cubicBezTo>
                    <a:pt x="0" y="2"/>
                    <a:pt x="0" y="1"/>
                    <a:pt x="1" y="0"/>
                  </a:cubicBez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783" name="Freeform 1756"/>
            <p:cNvSpPr>
              <a:spLocks/>
            </p:cNvSpPr>
            <p:nvPr userDrawn="1"/>
          </p:nvSpPr>
          <p:spPr bwMode="auto">
            <a:xfrm>
              <a:off x="362" y="204"/>
              <a:ext cx="1" cy="1"/>
            </a:xfrm>
            <a:custGeom>
              <a:avLst/>
              <a:gdLst>
                <a:gd name="T0" fmla="*/ 1 w 1"/>
                <a:gd name="T1" fmla="*/ 0 h 3"/>
                <a:gd name="T2" fmla="*/ 1 w 1"/>
                <a:gd name="T3" fmla="*/ 0 h 3"/>
                <a:gd name="T4" fmla="*/ 0 w 1"/>
                <a:gd name="T5" fmla="*/ 1 h 3"/>
                <a:gd name="T6" fmla="*/ 1 w 1"/>
                <a:gd name="T7" fmla="*/ 3 h 3"/>
                <a:gd name="T8" fmla="*/ 1 w 1"/>
                <a:gd name="T9" fmla="*/ 0 h 3"/>
              </a:gdLst>
              <a:ahLst/>
              <a:cxnLst>
                <a:cxn ang="0">
                  <a:pos x="T0" y="T1"/>
                </a:cxn>
                <a:cxn ang="0">
                  <a:pos x="T2" y="T3"/>
                </a:cxn>
                <a:cxn ang="0">
                  <a:pos x="T4" y="T5"/>
                </a:cxn>
                <a:cxn ang="0">
                  <a:pos x="T6" y="T7"/>
                </a:cxn>
                <a:cxn ang="0">
                  <a:pos x="T8" y="T9"/>
                </a:cxn>
              </a:cxnLst>
              <a:rect l="0" t="0" r="r" b="b"/>
              <a:pathLst>
                <a:path w="1" h="3">
                  <a:moveTo>
                    <a:pt x="1" y="0"/>
                  </a:moveTo>
                  <a:lnTo>
                    <a:pt x="1" y="0"/>
                  </a:lnTo>
                  <a:lnTo>
                    <a:pt x="0" y="1"/>
                  </a:lnTo>
                  <a:lnTo>
                    <a:pt x="1" y="3"/>
                  </a:lnTo>
                  <a:cubicBezTo>
                    <a:pt x="0" y="2"/>
                    <a:pt x="0" y="1"/>
                    <a:pt x="1" y="0"/>
                  </a:cubicBez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784" name="Freeform 1757"/>
            <p:cNvSpPr>
              <a:spLocks/>
            </p:cNvSpPr>
            <p:nvPr userDrawn="1"/>
          </p:nvSpPr>
          <p:spPr bwMode="auto">
            <a:xfrm>
              <a:off x="363" y="208"/>
              <a:ext cx="1" cy="2"/>
            </a:xfrm>
            <a:custGeom>
              <a:avLst/>
              <a:gdLst>
                <a:gd name="T0" fmla="*/ 1 w 2"/>
                <a:gd name="T1" fmla="*/ 0 h 3"/>
                <a:gd name="T2" fmla="*/ 1 w 2"/>
                <a:gd name="T3" fmla="*/ 0 h 3"/>
                <a:gd name="T4" fmla="*/ 0 w 2"/>
                <a:gd name="T5" fmla="*/ 2 h 3"/>
                <a:gd name="T6" fmla="*/ 2 w 2"/>
                <a:gd name="T7" fmla="*/ 3 h 3"/>
                <a:gd name="T8" fmla="*/ 1 w 2"/>
                <a:gd name="T9" fmla="*/ 0 h 3"/>
              </a:gdLst>
              <a:ahLst/>
              <a:cxnLst>
                <a:cxn ang="0">
                  <a:pos x="T0" y="T1"/>
                </a:cxn>
                <a:cxn ang="0">
                  <a:pos x="T2" y="T3"/>
                </a:cxn>
                <a:cxn ang="0">
                  <a:pos x="T4" y="T5"/>
                </a:cxn>
                <a:cxn ang="0">
                  <a:pos x="T6" y="T7"/>
                </a:cxn>
                <a:cxn ang="0">
                  <a:pos x="T8" y="T9"/>
                </a:cxn>
              </a:cxnLst>
              <a:rect l="0" t="0" r="r" b="b"/>
              <a:pathLst>
                <a:path w="2" h="3">
                  <a:moveTo>
                    <a:pt x="1" y="0"/>
                  </a:moveTo>
                  <a:lnTo>
                    <a:pt x="1" y="0"/>
                  </a:lnTo>
                  <a:lnTo>
                    <a:pt x="0" y="2"/>
                  </a:lnTo>
                  <a:lnTo>
                    <a:pt x="2" y="3"/>
                  </a:lnTo>
                  <a:cubicBezTo>
                    <a:pt x="1" y="2"/>
                    <a:pt x="1" y="2"/>
                    <a:pt x="1" y="0"/>
                  </a:cubicBez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785" name="Freeform 1758"/>
            <p:cNvSpPr>
              <a:spLocks/>
            </p:cNvSpPr>
            <p:nvPr userDrawn="1"/>
          </p:nvSpPr>
          <p:spPr bwMode="auto">
            <a:xfrm>
              <a:off x="364" y="211"/>
              <a:ext cx="1" cy="2"/>
            </a:xfrm>
            <a:custGeom>
              <a:avLst/>
              <a:gdLst>
                <a:gd name="T0" fmla="*/ 1 w 2"/>
                <a:gd name="T1" fmla="*/ 0 h 3"/>
                <a:gd name="T2" fmla="*/ 1 w 2"/>
                <a:gd name="T3" fmla="*/ 0 h 3"/>
                <a:gd name="T4" fmla="*/ 0 w 2"/>
                <a:gd name="T5" fmla="*/ 2 h 3"/>
                <a:gd name="T6" fmla="*/ 2 w 2"/>
                <a:gd name="T7" fmla="*/ 3 h 3"/>
                <a:gd name="T8" fmla="*/ 1 w 2"/>
                <a:gd name="T9" fmla="*/ 0 h 3"/>
              </a:gdLst>
              <a:ahLst/>
              <a:cxnLst>
                <a:cxn ang="0">
                  <a:pos x="T0" y="T1"/>
                </a:cxn>
                <a:cxn ang="0">
                  <a:pos x="T2" y="T3"/>
                </a:cxn>
                <a:cxn ang="0">
                  <a:pos x="T4" y="T5"/>
                </a:cxn>
                <a:cxn ang="0">
                  <a:pos x="T6" y="T7"/>
                </a:cxn>
                <a:cxn ang="0">
                  <a:pos x="T8" y="T9"/>
                </a:cxn>
              </a:cxnLst>
              <a:rect l="0" t="0" r="r" b="b"/>
              <a:pathLst>
                <a:path w="2" h="3">
                  <a:moveTo>
                    <a:pt x="1" y="0"/>
                  </a:moveTo>
                  <a:lnTo>
                    <a:pt x="1" y="0"/>
                  </a:lnTo>
                  <a:lnTo>
                    <a:pt x="0" y="2"/>
                  </a:lnTo>
                  <a:lnTo>
                    <a:pt x="2" y="3"/>
                  </a:lnTo>
                  <a:cubicBezTo>
                    <a:pt x="1" y="2"/>
                    <a:pt x="1" y="1"/>
                    <a:pt x="1" y="0"/>
                  </a:cubicBez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786" name="Freeform 1759"/>
            <p:cNvSpPr>
              <a:spLocks/>
            </p:cNvSpPr>
            <p:nvPr userDrawn="1"/>
          </p:nvSpPr>
          <p:spPr bwMode="auto">
            <a:xfrm>
              <a:off x="369" y="208"/>
              <a:ext cx="0" cy="1"/>
            </a:xfrm>
            <a:custGeom>
              <a:avLst/>
              <a:gdLst>
                <a:gd name="T0" fmla="*/ 1 w 1"/>
                <a:gd name="T1" fmla="*/ 0 h 2"/>
                <a:gd name="T2" fmla="*/ 1 w 1"/>
                <a:gd name="T3" fmla="*/ 0 h 2"/>
                <a:gd name="T4" fmla="*/ 0 w 1"/>
                <a:gd name="T5" fmla="*/ 1 h 2"/>
                <a:gd name="T6" fmla="*/ 1 w 1"/>
                <a:gd name="T7" fmla="*/ 2 h 2"/>
                <a:gd name="T8" fmla="*/ 1 w 1"/>
                <a:gd name="T9" fmla="*/ 0 h 2"/>
              </a:gdLst>
              <a:ahLst/>
              <a:cxnLst>
                <a:cxn ang="0">
                  <a:pos x="T0" y="T1"/>
                </a:cxn>
                <a:cxn ang="0">
                  <a:pos x="T2" y="T3"/>
                </a:cxn>
                <a:cxn ang="0">
                  <a:pos x="T4" y="T5"/>
                </a:cxn>
                <a:cxn ang="0">
                  <a:pos x="T6" y="T7"/>
                </a:cxn>
                <a:cxn ang="0">
                  <a:pos x="T8" y="T9"/>
                </a:cxn>
              </a:cxnLst>
              <a:rect l="0" t="0" r="r" b="b"/>
              <a:pathLst>
                <a:path w="1" h="2">
                  <a:moveTo>
                    <a:pt x="1" y="0"/>
                  </a:moveTo>
                  <a:lnTo>
                    <a:pt x="1" y="0"/>
                  </a:lnTo>
                  <a:lnTo>
                    <a:pt x="0" y="1"/>
                  </a:lnTo>
                  <a:lnTo>
                    <a:pt x="1" y="2"/>
                  </a:lnTo>
                  <a:cubicBezTo>
                    <a:pt x="0" y="2"/>
                    <a:pt x="0" y="1"/>
                    <a:pt x="1" y="0"/>
                  </a:cubicBez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787" name="Freeform 1760"/>
            <p:cNvSpPr>
              <a:spLocks/>
            </p:cNvSpPr>
            <p:nvPr userDrawn="1"/>
          </p:nvSpPr>
          <p:spPr bwMode="auto">
            <a:xfrm>
              <a:off x="365" y="210"/>
              <a:ext cx="1" cy="1"/>
            </a:xfrm>
            <a:custGeom>
              <a:avLst/>
              <a:gdLst>
                <a:gd name="T0" fmla="*/ 1 w 2"/>
                <a:gd name="T1" fmla="*/ 0 h 3"/>
                <a:gd name="T2" fmla="*/ 1 w 2"/>
                <a:gd name="T3" fmla="*/ 0 h 3"/>
                <a:gd name="T4" fmla="*/ 0 w 2"/>
                <a:gd name="T5" fmla="*/ 2 h 3"/>
                <a:gd name="T6" fmla="*/ 2 w 2"/>
                <a:gd name="T7" fmla="*/ 3 h 3"/>
                <a:gd name="T8" fmla="*/ 1 w 2"/>
                <a:gd name="T9" fmla="*/ 0 h 3"/>
              </a:gdLst>
              <a:ahLst/>
              <a:cxnLst>
                <a:cxn ang="0">
                  <a:pos x="T0" y="T1"/>
                </a:cxn>
                <a:cxn ang="0">
                  <a:pos x="T2" y="T3"/>
                </a:cxn>
                <a:cxn ang="0">
                  <a:pos x="T4" y="T5"/>
                </a:cxn>
                <a:cxn ang="0">
                  <a:pos x="T6" y="T7"/>
                </a:cxn>
                <a:cxn ang="0">
                  <a:pos x="T8" y="T9"/>
                </a:cxn>
              </a:cxnLst>
              <a:rect l="0" t="0" r="r" b="b"/>
              <a:pathLst>
                <a:path w="2" h="3">
                  <a:moveTo>
                    <a:pt x="1" y="0"/>
                  </a:moveTo>
                  <a:lnTo>
                    <a:pt x="1" y="0"/>
                  </a:lnTo>
                  <a:lnTo>
                    <a:pt x="0" y="2"/>
                  </a:lnTo>
                  <a:lnTo>
                    <a:pt x="2" y="3"/>
                  </a:lnTo>
                  <a:cubicBezTo>
                    <a:pt x="1" y="2"/>
                    <a:pt x="1" y="2"/>
                    <a:pt x="1" y="0"/>
                  </a:cubicBez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788" name="Freeform 1761"/>
            <p:cNvSpPr>
              <a:spLocks/>
            </p:cNvSpPr>
            <p:nvPr userDrawn="1"/>
          </p:nvSpPr>
          <p:spPr bwMode="auto">
            <a:xfrm>
              <a:off x="366" y="214"/>
              <a:ext cx="2" cy="0"/>
            </a:xfrm>
            <a:custGeom>
              <a:avLst/>
              <a:gdLst>
                <a:gd name="T0" fmla="*/ 5 w 5"/>
                <a:gd name="T1" fmla="*/ 1 h 1"/>
                <a:gd name="T2" fmla="*/ 5 w 5"/>
                <a:gd name="T3" fmla="*/ 1 h 1"/>
                <a:gd name="T4" fmla="*/ 4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cubicBezTo>
                    <a:pt x="5" y="1"/>
                    <a:pt x="5" y="1"/>
                    <a:pt x="4" y="0"/>
                  </a:cubicBezTo>
                  <a:cubicBezTo>
                    <a:pt x="3" y="0"/>
                    <a:pt x="1" y="1"/>
                    <a:pt x="0" y="1"/>
                  </a:cubicBezTo>
                  <a:cubicBezTo>
                    <a:pt x="2" y="1"/>
                    <a:pt x="3" y="1"/>
                    <a:pt x="5" y="1"/>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789" name="Freeform 1762"/>
            <p:cNvSpPr>
              <a:spLocks/>
            </p:cNvSpPr>
            <p:nvPr userDrawn="1"/>
          </p:nvSpPr>
          <p:spPr bwMode="auto">
            <a:xfrm>
              <a:off x="366" y="209"/>
              <a:ext cx="4" cy="2"/>
            </a:xfrm>
            <a:custGeom>
              <a:avLst/>
              <a:gdLst>
                <a:gd name="T0" fmla="*/ 9 w 9"/>
                <a:gd name="T1" fmla="*/ 4 h 5"/>
                <a:gd name="T2" fmla="*/ 9 w 9"/>
                <a:gd name="T3" fmla="*/ 4 h 5"/>
                <a:gd name="T4" fmla="*/ 0 w 9"/>
                <a:gd name="T5" fmla="*/ 0 h 5"/>
                <a:gd name="T6" fmla="*/ 4 w 9"/>
                <a:gd name="T7" fmla="*/ 5 h 5"/>
                <a:gd name="T8" fmla="*/ 6 w 9"/>
                <a:gd name="T9" fmla="*/ 5 h 5"/>
                <a:gd name="T10" fmla="*/ 6 w 9"/>
                <a:gd name="T11" fmla="*/ 4 h 5"/>
                <a:gd name="T12" fmla="*/ 6 w 9"/>
                <a:gd name="T13" fmla="*/ 4 h 5"/>
                <a:gd name="T14" fmla="*/ 9 w 9"/>
                <a:gd name="T15" fmla="*/ 4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5">
                  <a:moveTo>
                    <a:pt x="9" y="4"/>
                  </a:moveTo>
                  <a:lnTo>
                    <a:pt x="9" y="4"/>
                  </a:lnTo>
                  <a:cubicBezTo>
                    <a:pt x="6" y="2"/>
                    <a:pt x="3" y="1"/>
                    <a:pt x="0" y="0"/>
                  </a:cubicBezTo>
                  <a:cubicBezTo>
                    <a:pt x="1" y="2"/>
                    <a:pt x="3" y="4"/>
                    <a:pt x="4" y="5"/>
                  </a:cubicBezTo>
                  <a:cubicBezTo>
                    <a:pt x="5" y="5"/>
                    <a:pt x="6" y="5"/>
                    <a:pt x="6" y="5"/>
                  </a:cubicBezTo>
                  <a:cubicBezTo>
                    <a:pt x="6" y="5"/>
                    <a:pt x="6" y="4"/>
                    <a:pt x="6" y="4"/>
                  </a:cubicBezTo>
                  <a:lnTo>
                    <a:pt x="6" y="4"/>
                  </a:lnTo>
                  <a:cubicBezTo>
                    <a:pt x="6" y="4"/>
                    <a:pt x="7" y="4"/>
                    <a:pt x="9" y="4"/>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790" name="Freeform 1763"/>
            <p:cNvSpPr>
              <a:spLocks/>
            </p:cNvSpPr>
            <p:nvPr userDrawn="1"/>
          </p:nvSpPr>
          <p:spPr bwMode="auto">
            <a:xfrm>
              <a:off x="372" y="208"/>
              <a:ext cx="1" cy="2"/>
            </a:xfrm>
            <a:custGeom>
              <a:avLst/>
              <a:gdLst>
                <a:gd name="T0" fmla="*/ 0 w 1"/>
                <a:gd name="T1" fmla="*/ 0 h 3"/>
                <a:gd name="T2" fmla="*/ 0 w 1"/>
                <a:gd name="T3" fmla="*/ 0 h 3"/>
                <a:gd name="T4" fmla="*/ 0 w 1"/>
                <a:gd name="T5" fmla="*/ 2 h 3"/>
                <a:gd name="T6" fmla="*/ 1 w 1"/>
                <a:gd name="T7" fmla="*/ 3 h 3"/>
                <a:gd name="T8" fmla="*/ 1 w 1"/>
                <a:gd name="T9" fmla="*/ 2 h 3"/>
                <a:gd name="T10" fmla="*/ 0 w 1"/>
                <a:gd name="T11" fmla="*/ 0 h 3"/>
              </a:gdLst>
              <a:ahLst/>
              <a:cxnLst>
                <a:cxn ang="0">
                  <a:pos x="T0" y="T1"/>
                </a:cxn>
                <a:cxn ang="0">
                  <a:pos x="T2" y="T3"/>
                </a:cxn>
                <a:cxn ang="0">
                  <a:pos x="T4" y="T5"/>
                </a:cxn>
                <a:cxn ang="0">
                  <a:pos x="T6" y="T7"/>
                </a:cxn>
                <a:cxn ang="0">
                  <a:pos x="T8" y="T9"/>
                </a:cxn>
                <a:cxn ang="0">
                  <a:pos x="T10" y="T11"/>
                </a:cxn>
              </a:cxnLst>
              <a:rect l="0" t="0" r="r" b="b"/>
              <a:pathLst>
                <a:path w="1" h="3">
                  <a:moveTo>
                    <a:pt x="0" y="0"/>
                  </a:moveTo>
                  <a:lnTo>
                    <a:pt x="0" y="0"/>
                  </a:lnTo>
                  <a:cubicBezTo>
                    <a:pt x="0" y="1"/>
                    <a:pt x="0" y="1"/>
                    <a:pt x="0" y="2"/>
                  </a:cubicBezTo>
                  <a:cubicBezTo>
                    <a:pt x="0" y="2"/>
                    <a:pt x="0" y="3"/>
                    <a:pt x="1" y="3"/>
                  </a:cubicBezTo>
                  <a:cubicBezTo>
                    <a:pt x="1" y="3"/>
                    <a:pt x="1" y="2"/>
                    <a:pt x="1" y="2"/>
                  </a:cubicBezTo>
                  <a:cubicBezTo>
                    <a:pt x="1" y="1"/>
                    <a:pt x="0" y="1"/>
                    <a:pt x="0"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791" name="Freeform 1764"/>
            <p:cNvSpPr>
              <a:spLocks/>
            </p:cNvSpPr>
            <p:nvPr userDrawn="1"/>
          </p:nvSpPr>
          <p:spPr bwMode="auto">
            <a:xfrm>
              <a:off x="370" y="210"/>
              <a:ext cx="1" cy="1"/>
            </a:xfrm>
            <a:custGeom>
              <a:avLst/>
              <a:gdLst>
                <a:gd name="T0" fmla="*/ 0 w 2"/>
                <a:gd name="T1" fmla="*/ 0 h 4"/>
                <a:gd name="T2" fmla="*/ 0 w 2"/>
                <a:gd name="T3" fmla="*/ 0 h 4"/>
                <a:gd name="T4" fmla="*/ 1 w 2"/>
                <a:gd name="T5" fmla="*/ 3 h 4"/>
                <a:gd name="T6" fmla="*/ 2 w 2"/>
                <a:gd name="T7" fmla="*/ 4 h 4"/>
                <a:gd name="T8" fmla="*/ 1 w 2"/>
                <a:gd name="T9" fmla="*/ 1 h 4"/>
                <a:gd name="T10" fmla="*/ 0 w 2"/>
                <a:gd name="T11" fmla="*/ 0 h 4"/>
              </a:gdLst>
              <a:ahLst/>
              <a:cxnLst>
                <a:cxn ang="0">
                  <a:pos x="T0" y="T1"/>
                </a:cxn>
                <a:cxn ang="0">
                  <a:pos x="T2" y="T3"/>
                </a:cxn>
                <a:cxn ang="0">
                  <a:pos x="T4" y="T5"/>
                </a:cxn>
                <a:cxn ang="0">
                  <a:pos x="T6" y="T7"/>
                </a:cxn>
                <a:cxn ang="0">
                  <a:pos x="T8" y="T9"/>
                </a:cxn>
                <a:cxn ang="0">
                  <a:pos x="T10" y="T11"/>
                </a:cxn>
              </a:cxnLst>
              <a:rect l="0" t="0" r="r" b="b"/>
              <a:pathLst>
                <a:path w="2" h="4">
                  <a:moveTo>
                    <a:pt x="0" y="0"/>
                  </a:moveTo>
                  <a:lnTo>
                    <a:pt x="0" y="0"/>
                  </a:lnTo>
                  <a:cubicBezTo>
                    <a:pt x="0" y="1"/>
                    <a:pt x="0" y="2"/>
                    <a:pt x="1" y="3"/>
                  </a:cubicBezTo>
                  <a:cubicBezTo>
                    <a:pt x="1" y="3"/>
                    <a:pt x="2" y="4"/>
                    <a:pt x="2" y="4"/>
                  </a:cubicBezTo>
                  <a:cubicBezTo>
                    <a:pt x="2" y="3"/>
                    <a:pt x="1" y="2"/>
                    <a:pt x="1" y="1"/>
                  </a:cubicBezTo>
                  <a:cubicBezTo>
                    <a:pt x="1" y="1"/>
                    <a:pt x="0" y="0"/>
                    <a:pt x="0"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792" name="Freeform 1765"/>
            <p:cNvSpPr>
              <a:spLocks/>
            </p:cNvSpPr>
            <p:nvPr userDrawn="1"/>
          </p:nvSpPr>
          <p:spPr bwMode="auto">
            <a:xfrm>
              <a:off x="366" y="211"/>
              <a:ext cx="4" cy="2"/>
            </a:xfrm>
            <a:custGeom>
              <a:avLst/>
              <a:gdLst>
                <a:gd name="T0" fmla="*/ 6 w 9"/>
                <a:gd name="T1" fmla="*/ 1 h 4"/>
                <a:gd name="T2" fmla="*/ 6 w 9"/>
                <a:gd name="T3" fmla="*/ 1 h 4"/>
                <a:gd name="T4" fmla="*/ 0 w 9"/>
                <a:gd name="T5" fmla="*/ 1 h 4"/>
                <a:gd name="T6" fmla="*/ 5 w 9"/>
                <a:gd name="T7" fmla="*/ 4 h 4"/>
                <a:gd name="T8" fmla="*/ 9 w 9"/>
                <a:gd name="T9" fmla="*/ 4 h 4"/>
                <a:gd name="T10" fmla="*/ 6 w 9"/>
                <a:gd name="T11" fmla="*/ 1 h 4"/>
              </a:gdLst>
              <a:ahLst/>
              <a:cxnLst>
                <a:cxn ang="0">
                  <a:pos x="T0" y="T1"/>
                </a:cxn>
                <a:cxn ang="0">
                  <a:pos x="T2" y="T3"/>
                </a:cxn>
                <a:cxn ang="0">
                  <a:pos x="T4" y="T5"/>
                </a:cxn>
                <a:cxn ang="0">
                  <a:pos x="T6" y="T7"/>
                </a:cxn>
                <a:cxn ang="0">
                  <a:pos x="T8" y="T9"/>
                </a:cxn>
                <a:cxn ang="0">
                  <a:pos x="T10" y="T11"/>
                </a:cxn>
              </a:cxnLst>
              <a:rect l="0" t="0" r="r" b="b"/>
              <a:pathLst>
                <a:path w="9" h="4">
                  <a:moveTo>
                    <a:pt x="6" y="1"/>
                  </a:moveTo>
                  <a:lnTo>
                    <a:pt x="6" y="1"/>
                  </a:lnTo>
                  <a:cubicBezTo>
                    <a:pt x="4" y="1"/>
                    <a:pt x="2" y="0"/>
                    <a:pt x="0" y="1"/>
                  </a:cubicBezTo>
                  <a:cubicBezTo>
                    <a:pt x="1" y="2"/>
                    <a:pt x="3" y="3"/>
                    <a:pt x="5" y="4"/>
                  </a:cubicBezTo>
                  <a:cubicBezTo>
                    <a:pt x="6" y="4"/>
                    <a:pt x="7" y="4"/>
                    <a:pt x="9" y="4"/>
                  </a:cubicBezTo>
                  <a:cubicBezTo>
                    <a:pt x="8" y="3"/>
                    <a:pt x="7" y="2"/>
                    <a:pt x="6" y="1"/>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793" name="Freeform 1766"/>
            <p:cNvSpPr>
              <a:spLocks/>
            </p:cNvSpPr>
            <p:nvPr userDrawn="1"/>
          </p:nvSpPr>
          <p:spPr bwMode="auto">
            <a:xfrm>
              <a:off x="371" y="208"/>
              <a:ext cx="2" cy="5"/>
            </a:xfrm>
            <a:custGeom>
              <a:avLst/>
              <a:gdLst>
                <a:gd name="T0" fmla="*/ 5 w 5"/>
                <a:gd name="T1" fmla="*/ 5 h 11"/>
                <a:gd name="T2" fmla="*/ 5 w 5"/>
                <a:gd name="T3" fmla="*/ 5 h 11"/>
                <a:gd name="T4" fmla="*/ 1 w 5"/>
                <a:gd name="T5" fmla="*/ 0 h 11"/>
                <a:gd name="T6" fmla="*/ 2 w 5"/>
                <a:gd name="T7" fmla="*/ 8 h 11"/>
                <a:gd name="T8" fmla="*/ 5 w 5"/>
                <a:gd name="T9" fmla="*/ 11 h 11"/>
                <a:gd name="T10" fmla="*/ 5 w 5"/>
                <a:gd name="T11" fmla="*/ 6 h 11"/>
                <a:gd name="T12" fmla="*/ 5 w 5"/>
                <a:gd name="T13" fmla="*/ 5 h 11"/>
              </a:gdLst>
              <a:ahLst/>
              <a:cxnLst>
                <a:cxn ang="0">
                  <a:pos x="T0" y="T1"/>
                </a:cxn>
                <a:cxn ang="0">
                  <a:pos x="T2" y="T3"/>
                </a:cxn>
                <a:cxn ang="0">
                  <a:pos x="T4" y="T5"/>
                </a:cxn>
                <a:cxn ang="0">
                  <a:pos x="T6" y="T7"/>
                </a:cxn>
                <a:cxn ang="0">
                  <a:pos x="T8" y="T9"/>
                </a:cxn>
                <a:cxn ang="0">
                  <a:pos x="T10" y="T11"/>
                </a:cxn>
                <a:cxn ang="0">
                  <a:pos x="T12" y="T13"/>
                </a:cxn>
              </a:cxnLst>
              <a:rect l="0" t="0" r="r" b="b"/>
              <a:pathLst>
                <a:path w="5" h="11">
                  <a:moveTo>
                    <a:pt x="5" y="5"/>
                  </a:moveTo>
                  <a:lnTo>
                    <a:pt x="5" y="5"/>
                  </a:lnTo>
                  <a:cubicBezTo>
                    <a:pt x="4" y="3"/>
                    <a:pt x="2" y="1"/>
                    <a:pt x="1" y="0"/>
                  </a:cubicBezTo>
                  <a:cubicBezTo>
                    <a:pt x="0" y="3"/>
                    <a:pt x="1" y="5"/>
                    <a:pt x="2" y="8"/>
                  </a:cubicBezTo>
                  <a:cubicBezTo>
                    <a:pt x="4" y="9"/>
                    <a:pt x="5" y="10"/>
                    <a:pt x="5" y="11"/>
                  </a:cubicBezTo>
                  <a:cubicBezTo>
                    <a:pt x="5" y="9"/>
                    <a:pt x="5" y="7"/>
                    <a:pt x="5" y="6"/>
                  </a:cubicBezTo>
                  <a:lnTo>
                    <a:pt x="5" y="5"/>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794" name="Freeform 1767"/>
            <p:cNvSpPr>
              <a:spLocks/>
            </p:cNvSpPr>
            <p:nvPr userDrawn="1"/>
          </p:nvSpPr>
          <p:spPr bwMode="auto">
            <a:xfrm>
              <a:off x="367" y="213"/>
              <a:ext cx="5" cy="1"/>
            </a:xfrm>
            <a:custGeom>
              <a:avLst/>
              <a:gdLst>
                <a:gd name="T0" fmla="*/ 0 w 10"/>
                <a:gd name="T1" fmla="*/ 1 h 3"/>
                <a:gd name="T2" fmla="*/ 0 w 10"/>
                <a:gd name="T3" fmla="*/ 1 h 3"/>
                <a:gd name="T4" fmla="*/ 3 w 10"/>
                <a:gd name="T5" fmla="*/ 3 h 3"/>
                <a:gd name="T6" fmla="*/ 10 w 10"/>
                <a:gd name="T7" fmla="*/ 3 h 3"/>
                <a:gd name="T8" fmla="*/ 10 w 10"/>
                <a:gd name="T9" fmla="*/ 3 h 3"/>
                <a:gd name="T10" fmla="*/ 0 w 10"/>
                <a:gd name="T11" fmla="*/ 1 h 3"/>
              </a:gdLst>
              <a:ahLst/>
              <a:cxnLst>
                <a:cxn ang="0">
                  <a:pos x="T0" y="T1"/>
                </a:cxn>
                <a:cxn ang="0">
                  <a:pos x="T2" y="T3"/>
                </a:cxn>
                <a:cxn ang="0">
                  <a:pos x="T4" y="T5"/>
                </a:cxn>
                <a:cxn ang="0">
                  <a:pos x="T6" y="T7"/>
                </a:cxn>
                <a:cxn ang="0">
                  <a:pos x="T8" y="T9"/>
                </a:cxn>
                <a:cxn ang="0">
                  <a:pos x="T10" y="T11"/>
                </a:cxn>
              </a:cxnLst>
              <a:rect l="0" t="0" r="r" b="b"/>
              <a:pathLst>
                <a:path w="10" h="3">
                  <a:moveTo>
                    <a:pt x="0" y="1"/>
                  </a:moveTo>
                  <a:lnTo>
                    <a:pt x="0" y="1"/>
                  </a:lnTo>
                  <a:cubicBezTo>
                    <a:pt x="1" y="2"/>
                    <a:pt x="2" y="3"/>
                    <a:pt x="3" y="3"/>
                  </a:cubicBezTo>
                  <a:cubicBezTo>
                    <a:pt x="5" y="3"/>
                    <a:pt x="7" y="3"/>
                    <a:pt x="10" y="3"/>
                  </a:cubicBezTo>
                  <a:lnTo>
                    <a:pt x="10" y="3"/>
                  </a:lnTo>
                  <a:cubicBezTo>
                    <a:pt x="7" y="1"/>
                    <a:pt x="3" y="0"/>
                    <a:pt x="0" y="1"/>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795" name="Freeform 1768"/>
            <p:cNvSpPr>
              <a:spLocks/>
            </p:cNvSpPr>
            <p:nvPr userDrawn="1"/>
          </p:nvSpPr>
          <p:spPr bwMode="auto">
            <a:xfrm>
              <a:off x="369" y="211"/>
              <a:ext cx="4" cy="3"/>
            </a:xfrm>
            <a:custGeom>
              <a:avLst/>
              <a:gdLst>
                <a:gd name="T0" fmla="*/ 0 w 10"/>
                <a:gd name="T1" fmla="*/ 0 h 7"/>
                <a:gd name="T2" fmla="*/ 0 w 10"/>
                <a:gd name="T3" fmla="*/ 0 h 7"/>
                <a:gd name="T4" fmla="*/ 10 w 10"/>
                <a:gd name="T5" fmla="*/ 7 h 7"/>
                <a:gd name="T6" fmla="*/ 0 w 10"/>
                <a:gd name="T7" fmla="*/ 0 h 7"/>
              </a:gdLst>
              <a:ahLst/>
              <a:cxnLst>
                <a:cxn ang="0">
                  <a:pos x="T0" y="T1"/>
                </a:cxn>
                <a:cxn ang="0">
                  <a:pos x="T2" y="T3"/>
                </a:cxn>
                <a:cxn ang="0">
                  <a:pos x="T4" y="T5"/>
                </a:cxn>
                <a:cxn ang="0">
                  <a:pos x="T6" y="T7"/>
                </a:cxn>
              </a:cxnLst>
              <a:rect l="0" t="0" r="r" b="b"/>
              <a:pathLst>
                <a:path w="10" h="7">
                  <a:moveTo>
                    <a:pt x="0" y="0"/>
                  </a:moveTo>
                  <a:lnTo>
                    <a:pt x="0" y="0"/>
                  </a:lnTo>
                  <a:cubicBezTo>
                    <a:pt x="2" y="3"/>
                    <a:pt x="6" y="6"/>
                    <a:pt x="10" y="7"/>
                  </a:cubicBezTo>
                  <a:cubicBezTo>
                    <a:pt x="8" y="3"/>
                    <a:pt x="4" y="0"/>
                    <a:pt x="0"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796" name="Freeform 1769"/>
            <p:cNvSpPr>
              <a:spLocks/>
            </p:cNvSpPr>
            <p:nvPr userDrawn="1"/>
          </p:nvSpPr>
          <p:spPr bwMode="auto">
            <a:xfrm>
              <a:off x="375" y="208"/>
              <a:ext cx="0" cy="1"/>
            </a:xfrm>
            <a:custGeom>
              <a:avLst/>
              <a:gdLst>
                <a:gd name="T0" fmla="*/ 2 h 2"/>
                <a:gd name="T1" fmla="*/ 2 h 2"/>
                <a:gd name="T2" fmla="*/ 0 h 2"/>
                <a:gd name="T3" fmla="*/ 0 h 2"/>
                <a:gd name="T4" fmla="*/ 2 h 2"/>
              </a:gdLst>
              <a:ahLst/>
              <a:cxnLst>
                <a:cxn ang="0">
                  <a:pos x="0" y="T0"/>
                </a:cxn>
                <a:cxn ang="0">
                  <a:pos x="0" y="T1"/>
                </a:cxn>
                <a:cxn ang="0">
                  <a:pos x="0" y="T2"/>
                </a:cxn>
                <a:cxn ang="0">
                  <a:pos x="0" y="T3"/>
                </a:cxn>
                <a:cxn ang="0">
                  <a:pos x="0" y="T4"/>
                </a:cxn>
              </a:cxnLst>
              <a:rect l="0" t="0" r="r" b="b"/>
              <a:pathLst>
                <a:path h="2">
                  <a:moveTo>
                    <a:pt x="0" y="2"/>
                  </a:moveTo>
                  <a:lnTo>
                    <a:pt x="0" y="2"/>
                  </a:lnTo>
                  <a:lnTo>
                    <a:pt x="0" y="0"/>
                  </a:lnTo>
                  <a:lnTo>
                    <a:pt x="0" y="0"/>
                  </a:lnTo>
                  <a:cubicBezTo>
                    <a:pt x="0" y="1"/>
                    <a:pt x="0" y="1"/>
                    <a:pt x="0" y="2"/>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797" name="Freeform 1770"/>
            <p:cNvSpPr>
              <a:spLocks/>
            </p:cNvSpPr>
            <p:nvPr userDrawn="1"/>
          </p:nvSpPr>
          <p:spPr bwMode="auto">
            <a:xfrm>
              <a:off x="384" y="208"/>
              <a:ext cx="2" cy="2"/>
            </a:xfrm>
            <a:custGeom>
              <a:avLst/>
              <a:gdLst>
                <a:gd name="T0" fmla="*/ 2 w 3"/>
                <a:gd name="T1" fmla="*/ 2 h 5"/>
                <a:gd name="T2" fmla="*/ 2 w 3"/>
                <a:gd name="T3" fmla="*/ 2 h 5"/>
                <a:gd name="T4" fmla="*/ 3 w 3"/>
                <a:gd name="T5" fmla="*/ 1 h 5"/>
                <a:gd name="T6" fmla="*/ 3 w 3"/>
                <a:gd name="T7" fmla="*/ 0 h 5"/>
                <a:gd name="T8" fmla="*/ 0 w 3"/>
                <a:gd name="T9" fmla="*/ 3 h 5"/>
                <a:gd name="T10" fmla="*/ 1 w 3"/>
                <a:gd name="T11" fmla="*/ 5 h 5"/>
                <a:gd name="T12" fmla="*/ 2 w 3"/>
                <a:gd name="T13" fmla="*/ 2 h 5"/>
              </a:gdLst>
              <a:ahLst/>
              <a:cxnLst>
                <a:cxn ang="0">
                  <a:pos x="T0" y="T1"/>
                </a:cxn>
                <a:cxn ang="0">
                  <a:pos x="T2" y="T3"/>
                </a:cxn>
                <a:cxn ang="0">
                  <a:pos x="T4" y="T5"/>
                </a:cxn>
                <a:cxn ang="0">
                  <a:pos x="T6" y="T7"/>
                </a:cxn>
                <a:cxn ang="0">
                  <a:pos x="T8" y="T9"/>
                </a:cxn>
                <a:cxn ang="0">
                  <a:pos x="T10" y="T11"/>
                </a:cxn>
                <a:cxn ang="0">
                  <a:pos x="T12" y="T13"/>
                </a:cxn>
              </a:cxnLst>
              <a:rect l="0" t="0" r="r" b="b"/>
              <a:pathLst>
                <a:path w="3" h="5">
                  <a:moveTo>
                    <a:pt x="2" y="2"/>
                  </a:moveTo>
                  <a:lnTo>
                    <a:pt x="2" y="2"/>
                  </a:lnTo>
                  <a:cubicBezTo>
                    <a:pt x="3" y="1"/>
                    <a:pt x="3" y="1"/>
                    <a:pt x="3" y="1"/>
                  </a:cubicBezTo>
                  <a:lnTo>
                    <a:pt x="3" y="0"/>
                  </a:lnTo>
                  <a:cubicBezTo>
                    <a:pt x="2" y="1"/>
                    <a:pt x="1" y="2"/>
                    <a:pt x="0" y="3"/>
                  </a:cubicBezTo>
                  <a:cubicBezTo>
                    <a:pt x="1" y="4"/>
                    <a:pt x="1" y="4"/>
                    <a:pt x="1" y="5"/>
                  </a:cubicBezTo>
                  <a:cubicBezTo>
                    <a:pt x="2" y="4"/>
                    <a:pt x="2" y="3"/>
                    <a:pt x="2" y="2"/>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798" name="Freeform 1771"/>
            <p:cNvSpPr>
              <a:spLocks/>
            </p:cNvSpPr>
            <p:nvPr userDrawn="1"/>
          </p:nvSpPr>
          <p:spPr bwMode="auto">
            <a:xfrm>
              <a:off x="385" y="205"/>
              <a:ext cx="1" cy="2"/>
            </a:xfrm>
            <a:custGeom>
              <a:avLst/>
              <a:gdLst>
                <a:gd name="T0" fmla="*/ 2 w 3"/>
                <a:gd name="T1" fmla="*/ 6 h 6"/>
                <a:gd name="T2" fmla="*/ 2 w 3"/>
                <a:gd name="T3" fmla="*/ 6 h 6"/>
                <a:gd name="T4" fmla="*/ 3 w 3"/>
                <a:gd name="T5" fmla="*/ 2 h 6"/>
                <a:gd name="T6" fmla="*/ 2 w 3"/>
                <a:gd name="T7" fmla="*/ 0 h 6"/>
                <a:gd name="T8" fmla="*/ 0 w 3"/>
                <a:gd name="T9" fmla="*/ 3 h 6"/>
                <a:gd name="T10" fmla="*/ 2 w 3"/>
                <a:gd name="T11" fmla="*/ 6 h 6"/>
                <a:gd name="T12" fmla="*/ 2 w 3"/>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3" h="6">
                  <a:moveTo>
                    <a:pt x="2" y="6"/>
                  </a:moveTo>
                  <a:lnTo>
                    <a:pt x="2" y="6"/>
                  </a:lnTo>
                  <a:cubicBezTo>
                    <a:pt x="3" y="5"/>
                    <a:pt x="3" y="3"/>
                    <a:pt x="3" y="2"/>
                  </a:cubicBezTo>
                  <a:lnTo>
                    <a:pt x="2" y="0"/>
                  </a:lnTo>
                  <a:cubicBezTo>
                    <a:pt x="1" y="1"/>
                    <a:pt x="1" y="2"/>
                    <a:pt x="0" y="3"/>
                  </a:cubicBezTo>
                  <a:cubicBezTo>
                    <a:pt x="0" y="4"/>
                    <a:pt x="1" y="5"/>
                    <a:pt x="2" y="6"/>
                  </a:cubicBezTo>
                  <a:lnTo>
                    <a:pt x="2" y="6"/>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799" name="Freeform 1772"/>
            <p:cNvSpPr>
              <a:spLocks/>
            </p:cNvSpPr>
            <p:nvPr userDrawn="1"/>
          </p:nvSpPr>
          <p:spPr bwMode="auto">
            <a:xfrm>
              <a:off x="386" y="204"/>
              <a:ext cx="0" cy="1"/>
            </a:xfrm>
            <a:custGeom>
              <a:avLst/>
              <a:gdLst>
                <a:gd name="T0" fmla="*/ 1 w 1"/>
                <a:gd name="T1" fmla="*/ 2 h 2"/>
                <a:gd name="T2" fmla="*/ 1 w 1"/>
                <a:gd name="T3" fmla="*/ 2 h 2"/>
                <a:gd name="T4" fmla="*/ 1 w 1"/>
                <a:gd name="T5" fmla="*/ 0 h 2"/>
                <a:gd name="T6" fmla="*/ 0 w 1"/>
                <a:gd name="T7" fmla="*/ 1 h 2"/>
                <a:gd name="T8" fmla="*/ 1 w 1"/>
                <a:gd name="T9" fmla="*/ 2 h 2"/>
              </a:gdLst>
              <a:ahLst/>
              <a:cxnLst>
                <a:cxn ang="0">
                  <a:pos x="T0" y="T1"/>
                </a:cxn>
                <a:cxn ang="0">
                  <a:pos x="T2" y="T3"/>
                </a:cxn>
                <a:cxn ang="0">
                  <a:pos x="T4" y="T5"/>
                </a:cxn>
                <a:cxn ang="0">
                  <a:pos x="T6" y="T7"/>
                </a:cxn>
                <a:cxn ang="0">
                  <a:pos x="T8" y="T9"/>
                </a:cxn>
              </a:cxnLst>
              <a:rect l="0" t="0" r="r" b="b"/>
              <a:pathLst>
                <a:path w="1" h="2">
                  <a:moveTo>
                    <a:pt x="1" y="2"/>
                  </a:moveTo>
                  <a:lnTo>
                    <a:pt x="1" y="2"/>
                  </a:lnTo>
                  <a:cubicBezTo>
                    <a:pt x="1" y="1"/>
                    <a:pt x="1" y="0"/>
                    <a:pt x="1" y="0"/>
                  </a:cubicBezTo>
                  <a:lnTo>
                    <a:pt x="0" y="1"/>
                  </a:lnTo>
                  <a:lnTo>
                    <a:pt x="1" y="2"/>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800" name="Freeform 1773"/>
            <p:cNvSpPr>
              <a:spLocks/>
            </p:cNvSpPr>
            <p:nvPr userDrawn="1"/>
          </p:nvSpPr>
          <p:spPr bwMode="auto">
            <a:xfrm>
              <a:off x="385" y="201"/>
              <a:ext cx="1" cy="3"/>
            </a:xfrm>
            <a:custGeom>
              <a:avLst/>
              <a:gdLst>
                <a:gd name="T0" fmla="*/ 3 w 3"/>
                <a:gd name="T1" fmla="*/ 5 h 6"/>
                <a:gd name="T2" fmla="*/ 3 w 3"/>
                <a:gd name="T3" fmla="*/ 5 h 6"/>
                <a:gd name="T4" fmla="*/ 1 w 3"/>
                <a:gd name="T5" fmla="*/ 0 h 6"/>
                <a:gd name="T6" fmla="*/ 0 w 3"/>
                <a:gd name="T7" fmla="*/ 2 h 6"/>
                <a:gd name="T8" fmla="*/ 2 w 3"/>
                <a:gd name="T9" fmla="*/ 6 h 6"/>
                <a:gd name="T10" fmla="*/ 3 w 3"/>
                <a:gd name="T11" fmla="*/ 5 h 6"/>
              </a:gdLst>
              <a:ahLst/>
              <a:cxnLst>
                <a:cxn ang="0">
                  <a:pos x="T0" y="T1"/>
                </a:cxn>
                <a:cxn ang="0">
                  <a:pos x="T2" y="T3"/>
                </a:cxn>
                <a:cxn ang="0">
                  <a:pos x="T4" y="T5"/>
                </a:cxn>
                <a:cxn ang="0">
                  <a:pos x="T6" y="T7"/>
                </a:cxn>
                <a:cxn ang="0">
                  <a:pos x="T8" y="T9"/>
                </a:cxn>
                <a:cxn ang="0">
                  <a:pos x="T10" y="T11"/>
                </a:cxn>
              </a:cxnLst>
              <a:rect l="0" t="0" r="r" b="b"/>
              <a:pathLst>
                <a:path w="3" h="6">
                  <a:moveTo>
                    <a:pt x="3" y="5"/>
                  </a:moveTo>
                  <a:lnTo>
                    <a:pt x="3" y="5"/>
                  </a:lnTo>
                  <a:cubicBezTo>
                    <a:pt x="3" y="3"/>
                    <a:pt x="2" y="2"/>
                    <a:pt x="1" y="0"/>
                  </a:cubicBezTo>
                  <a:cubicBezTo>
                    <a:pt x="0" y="1"/>
                    <a:pt x="0" y="1"/>
                    <a:pt x="0" y="2"/>
                  </a:cubicBezTo>
                  <a:cubicBezTo>
                    <a:pt x="1" y="3"/>
                    <a:pt x="1" y="4"/>
                    <a:pt x="2" y="6"/>
                  </a:cubicBezTo>
                  <a:lnTo>
                    <a:pt x="3" y="5"/>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801" name="Freeform 1774"/>
            <p:cNvSpPr>
              <a:spLocks/>
            </p:cNvSpPr>
            <p:nvPr userDrawn="1"/>
          </p:nvSpPr>
          <p:spPr bwMode="auto">
            <a:xfrm>
              <a:off x="383" y="200"/>
              <a:ext cx="2" cy="2"/>
            </a:xfrm>
            <a:custGeom>
              <a:avLst/>
              <a:gdLst>
                <a:gd name="T0" fmla="*/ 4 w 4"/>
                <a:gd name="T1" fmla="*/ 3 h 4"/>
                <a:gd name="T2" fmla="*/ 4 w 4"/>
                <a:gd name="T3" fmla="*/ 3 h 4"/>
                <a:gd name="T4" fmla="*/ 4 w 4"/>
                <a:gd name="T5" fmla="*/ 3 h 4"/>
                <a:gd name="T6" fmla="*/ 1 w 4"/>
                <a:gd name="T7" fmla="*/ 0 h 4"/>
                <a:gd name="T8" fmla="*/ 0 w 4"/>
                <a:gd name="T9" fmla="*/ 1 h 4"/>
                <a:gd name="T10" fmla="*/ 3 w 4"/>
                <a:gd name="T11" fmla="*/ 4 h 4"/>
                <a:gd name="T12" fmla="*/ 4 w 4"/>
                <a:gd name="T13" fmla="*/ 3 h 4"/>
              </a:gdLst>
              <a:ahLst/>
              <a:cxnLst>
                <a:cxn ang="0">
                  <a:pos x="T0" y="T1"/>
                </a:cxn>
                <a:cxn ang="0">
                  <a:pos x="T2" y="T3"/>
                </a:cxn>
                <a:cxn ang="0">
                  <a:pos x="T4" y="T5"/>
                </a:cxn>
                <a:cxn ang="0">
                  <a:pos x="T6" y="T7"/>
                </a:cxn>
                <a:cxn ang="0">
                  <a:pos x="T8" y="T9"/>
                </a:cxn>
                <a:cxn ang="0">
                  <a:pos x="T10" y="T11"/>
                </a:cxn>
                <a:cxn ang="0">
                  <a:pos x="T12" y="T13"/>
                </a:cxn>
              </a:cxnLst>
              <a:rect l="0" t="0" r="r" b="b"/>
              <a:pathLst>
                <a:path w="4" h="4">
                  <a:moveTo>
                    <a:pt x="4" y="3"/>
                  </a:moveTo>
                  <a:lnTo>
                    <a:pt x="4" y="3"/>
                  </a:lnTo>
                  <a:lnTo>
                    <a:pt x="4" y="3"/>
                  </a:lnTo>
                  <a:cubicBezTo>
                    <a:pt x="3" y="2"/>
                    <a:pt x="2" y="1"/>
                    <a:pt x="1" y="0"/>
                  </a:cubicBezTo>
                  <a:lnTo>
                    <a:pt x="0" y="1"/>
                  </a:lnTo>
                  <a:cubicBezTo>
                    <a:pt x="2" y="2"/>
                    <a:pt x="3" y="3"/>
                    <a:pt x="3" y="4"/>
                  </a:cubicBezTo>
                  <a:lnTo>
                    <a:pt x="4" y="3"/>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802" name="Rectangle 1775"/>
            <p:cNvSpPr>
              <a:spLocks noChangeArrowheads="1"/>
            </p:cNvSpPr>
            <p:nvPr userDrawn="1"/>
          </p:nvSpPr>
          <p:spPr bwMode="auto">
            <a:xfrm>
              <a:off x="383" y="200"/>
              <a:ext cx="1" cy="1"/>
            </a:xfrm>
            <a:prstGeom prst="rect">
              <a:avLst/>
            </a:prstGeom>
            <a:solidFill>
              <a:srgbClr val="D5A03C"/>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ru-RU" dirty="0"/>
            </a:p>
          </p:txBody>
        </p:sp>
        <p:sp>
          <p:nvSpPr>
            <p:cNvPr id="803" name="Freeform 1776"/>
            <p:cNvSpPr>
              <a:spLocks/>
            </p:cNvSpPr>
            <p:nvPr userDrawn="1"/>
          </p:nvSpPr>
          <p:spPr bwMode="auto">
            <a:xfrm>
              <a:off x="381" y="199"/>
              <a:ext cx="2" cy="3"/>
            </a:xfrm>
            <a:custGeom>
              <a:avLst/>
              <a:gdLst>
                <a:gd name="T0" fmla="*/ 3 w 5"/>
                <a:gd name="T1" fmla="*/ 1 h 6"/>
                <a:gd name="T2" fmla="*/ 3 w 5"/>
                <a:gd name="T3" fmla="*/ 1 h 6"/>
                <a:gd name="T4" fmla="*/ 2 w 5"/>
                <a:gd name="T5" fmla="*/ 0 h 6"/>
                <a:gd name="T6" fmla="*/ 0 w 5"/>
                <a:gd name="T7" fmla="*/ 3 h 6"/>
                <a:gd name="T8" fmla="*/ 2 w 5"/>
                <a:gd name="T9" fmla="*/ 6 h 6"/>
                <a:gd name="T10" fmla="*/ 5 w 5"/>
                <a:gd name="T11" fmla="*/ 3 h 6"/>
                <a:gd name="T12" fmla="*/ 3 w 5"/>
                <a:gd name="T13" fmla="*/ 1 h 6"/>
              </a:gdLst>
              <a:ahLst/>
              <a:cxnLst>
                <a:cxn ang="0">
                  <a:pos x="T0" y="T1"/>
                </a:cxn>
                <a:cxn ang="0">
                  <a:pos x="T2" y="T3"/>
                </a:cxn>
                <a:cxn ang="0">
                  <a:pos x="T4" y="T5"/>
                </a:cxn>
                <a:cxn ang="0">
                  <a:pos x="T6" y="T7"/>
                </a:cxn>
                <a:cxn ang="0">
                  <a:pos x="T8" y="T9"/>
                </a:cxn>
                <a:cxn ang="0">
                  <a:pos x="T10" y="T11"/>
                </a:cxn>
                <a:cxn ang="0">
                  <a:pos x="T12" y="T13"/>
                </a:cxn>
              </a:cxnLst>
              <a:rect l="0" t="0" r="r" b="b"/>
              <a:pathLst>
                <a:path w="5" h="6">
                  <a:moveTo>
                    <a:pt x="3" y="1"/>
                  </a:moveTo>
                  <a:lnTo>
                    <a:pt x="3" y="1"/>
                  </a:lnTo>
                  <a:cubicBezTo>
                    <a:pt x="3" y="1"/>
                    <a:pt x="2" y="1"/>
                    <a:pt x="2" y="0"/>
                  </a:cubicBezTo>
                  <a:cubicBezTo>
                    <a:pt x="1" y="1"/>
                    <a:pt x="0" y="2"/>
                    <a:pt x="0" y="3"/>
                  </a:cubicBezTo>
                  <a:cubicBezTo>
                    <a:pt x="0" y="4"/>
                    <a:pt x="1" y="5"/>
                    <a:pt x="2" y="6"/>
                  </a:cubicBezTo>
                  <a:cubicBezTo>
                    <a:pt x="3" y="5"/>
                    <a:pt x="4" y="4"/>
                    <a:pt x="5" y="3"/>
                  </a:cubicBezTo>
                  <a:cubicBezTo>
                    <a:pt x="4" y="2"/>
                    <a:pt x="4" y="2"/>
                    <a:pt x="3" y="1"/>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804" name="Freeform 1777"/>
            <p:cNvSpPr>
              <a:spLocks/>
            </p:cNvSpPr>
            <p:nvPr userDrawn="1"/>
          </p:nvSpPr>
          <p:spPr bwMode="auto">
            <a:xfrm>
              <a:off x="380" y="199"/>
              <a:ext cx="1" cy="1"/>
            </a:xfrm>
            <a:custGeom>
              <a:avLst/>
              <a:gdLst>
                <a:gd name="T0" fmla="*/ 4 w 4"/>
                <a:gd name="T1" fmla="*/ 1 h 4"/>
                <a:gd name="T2" fmla="*/ 4 w 4"/>
                <a:gd name="T3" fmla="*/ 1 h 4"/>
                <a:gd name="T4" fmla="*/ 0 w 4"/>
                <a:gd name="T5" fmla="*/ 0 h 4"/>
                <a:gd name="T6" fmla="*/ 0 w 4"/>
                <a:gd name="T7" fmla="*/ 1 h 4"/>
                <a:gd name="T8" fmla="*/ 2 w 4"/>
                <a:gd name="T9" fmla="*/ 4 h 4"/>
                <a:gd name="T10" fmla="*/ 4 w 4"/>
                <a:gd name="T11" fmla="*/ 1 h 4"/>
              </a:gdLst>
              <a:ahLst/>
              <a:cxnLst>
                <a:cxn ang="0">
                  <a:pos x="T0" y="T1"/>
                </a:cxn>
                <a:cxn ang="0">
                  <a:pos x="T2" y="T3"/>
                </a:cxn>
                <a:cxn ang="0">
                  <a:pos x="T4" y="T5"/>
                </a:cxn>
                <a:cxn ang="0">
                  <a:pos x="T6" y="T7"/>
                </a:cxn>
                <a:cxn ang="0">
                  <a:pos x="T8" y="T9"/>
                </a:cxn>
                <a:cxn ang="0">
                  <a:pos x="T10" y="T11"/>
                </a:cxn>
              </a:cxnLst>
              <a:rect l="0" t="0" r="r" b="b"/>
              <a:pathLst>
                <a:path w="4" h="4">
                  <a:moveTo>
                    <a:pt x="4" y="1"/>
                  </a:moveTo>
                  <a:lnTo>
                    <a:pt x="4" y="1"/>
                  </a:lnTo>
                  <a:cubicBezTo>
                    <a:pt x="3" y="1"/>
                    <a:pt x="1" y="0"/>
                    <a:pt x="0" y="0"/>
                  </a:cubicBezTo>
                  <a:lnTo>
                    <a:pt x="0" y="1"/>
                  </a:lnTo>
                  <a:cubicBezTo>
                    <a:pt x="1" y="2"/>
                    <a:pt x="1" y="3"/>
                    <a:pt x="2" y="4"/>
                  </a:cubicBezTo>
                  <a:cubicBezTo>
                    <a:pt x="3" y="3"/>
                    <a:pt x="4" y="2"/>
                    <a:pt x="4" y="1"/>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805" name="Freeform 1778"/>
            <p:cNvSpPr>
              <a:spLocks/>
            </p:cNvSpPr>
            <p:nvPr userDrawn="1"/>
          </p:nvSpPr>
          <p:spPr bwMode="auto">
            <a:xfrm>
              <a:off x="379" y="200"/>
              <a:ext cx="1" cy="2"/>
            </a:xfrm>
            <a:custGeom>
              <a:avLst/>
              <a:gdLst>
                <a:gd name="T0" fmla="*/ 1 w 3"/>
                <a:gd name="T1" fmla="*/ 0 h 6"/>
                <a:gd name="T2" fmla="*/ 1 w 3"/>
                <a:gd name="T3" fmla="*/ 0 h 6"/>
                <a:gd name="T4" fmla="*/ 0 w 3"/>
                <a:gd name="T5" fmla="*/ 5 h 6"/>
                <a:gd name="T6" fmla="*/ 0 w 3"/>
                <a:gd name="T7" fmla="*/ 6 h 6"/>
                <a:gd name="T8" fmla="*/ 3 w 3"/>
                <a:gd name="T9" fmla="*/ 2 h 6"/>
                <a:gd name="T10" fmla="*/ 1 w 3"/>
                <a:gd name="T11" fmla="*/ 0 h 6"/>
              </a:gdLst>
              <a:ahLst/>
              <a:cxnLst>
                <a:cxn ang="0">
                  <a:pos x="T0" y="T1"/>
                </a:cxn>
                <a:cxn ang="0">
                  <a:pos x="T2" y="T3"/>
                </a:cxn>
                <a:cxn ang="0">
                  <a:pos x="T4" y="T5"/>
                </a:cxn>
                <a:cxn ang="0">
                  <a:pos x="T6" y="T7"/>
                </a:cxn>
                <a:cxn ang="0">
                  <a:pos x="T8" y="T9"/>
                </a:cxn>
                <a:cxn ang="0">
                  <a:pos x="T10" y="T11"/>
                </a:cxn>
              </a:cxnLst>
              <a:rect l="0" t="0" r="r" b="b"/>
              <a:pathLst>
                <a:path w="3" h="6">
                  <a:moveTo>
                    <a:pt x="1" y="0"/>
                  </a:moveTo>
                  <a:lnTo>
                    <a:pt x="1" y="0"/>
                  </a:lnTo>
                  <a:lnTo>
                    <a:pt x="0" y="5"/>
                  </a:lnTo>
                  <a:lnTo>
                    <a:pt x="0" y="6"/>
                  </a:lnTo>
                  <a:cubicBezTo>
                    <a:pt x="1" y="5"/>
                    <a:pt x="2" y="3"/>
                    <a:pt x="3" y="2"/>
                  </a:cubicBezTo>
                  <a:cubicBezTo>
                    <a:pt x="2" y="2"/>
                    <a:pt x="1" y="1"/>
                    <a:pt x="1"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806" name="Freeform 1779"/>
            <p:cNvSpPr>
              <a:spLocks/>
            </p:cNvSpPr>
            <p:nvPr userDrawn="1"/>
          </p:nvSpPr>
          <p:spPr bwMode="auto">
            <a:xfrm>
              <a:off x="379" y="202"/>
              <a:ext cx="0" cy="1"/>
            </a:xfrm>
            <a:custGeom>
              <a:avLst/>
              <a:gdLst>
                <a:gd name="T0" fmla="*/ 0 w 1"/>
                <a:gd name="T1" fmla="*/ 0 h 1"/>
                <a:gd name="T2" fmla="*/ 0 w 1"/>
                <a:gd name="T3" fmla="*/ 0 h 1"/>
                <a:gd name="T4" fmla="*/ 0 w 1"/>
                <a:gd name="T5" fmla="*/ 1 h 1"/>
                <a:gd name="T6" fmla="*/ 1 w 1"/>
                <a:gd name="T7" fmla="*/ 0 h 1"/>
                <a:gd name="T8" fmla="*/ 0 w 1"/>
                <a:gd name="T9" fmla="*/ 0 h 1"/>
              </a:gdLst>
              <a:ahLst/>
              <a:cxnLst>
                <a:cxn ang="0">
                  <a:pos x="T0" y="T1"/>
                </a:cxn>
                <a:cxn ang="0">
                  <a:pos x="T2" y="T3"/>
                </a:cxn>
                <a:cxn ang="0">
                  <a:pos x="T4" y="T5"/>
                </a:cxn>
                <a:cxn ang="0">
                  <a:pos x="T6" y="T7"/>
                </a:cxn>
                <a:cxn ang="0">
                  <a:pos x="T8" y="T9"/>
                </a:cxn>
              </a:cxnLst>
              <a:rect l="0" t="0" r="r" b="b"/>
              <a:pathLst>
                <a:path w="1" h="1">
                  <a:moveTo>
                    <a:pt x="0" y="0"/>
                  </a:moveTo>
                  <a:lnTo>
                    <a:pt x="0" y="0"/>
                  </a:lnTo>
                  <a:lnTo>
                    <a:pt x="0" y="1"/>
                  </a:lnTo>
                  <a:lnTo>
                    <a:pt x="1" y="0"/>
                  </a:lnTo>
                  <a:lnTo>
                    <a:pt x="0" y="0"/>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807" name="Freeform 1780"/>
            <p:cNvSpPr>
              <a:spLocks/>
            </p:cNvSpPr>
            <p:nvPr userDrawn="1"/>
          </p:nvSpPr>
          <p:spPr bwMode="auto">
            <a:xfrm>
              <a:off x="378" y="203"/>
              <a:ext cx="2" cy="2"/>
            </a:xfrm>
            <a:custGeom>
              <a:avLst/>
              <a:gdLst>
                <a:gd name="T0" fmla="*/ 1 w 5"/>
                <a:gd name="T1" fmla="*/ 1 h 6"/>
                <a:gd name="T2" fmla="*/ 1 w 5"/>
                <a:gd name="T3" fmla="*/ 1 h 6"/>
                <a:gd name="T4" fmla="*/ 0 w 5"/>
                <a:gd name="T5" fmla="*/ 3 h 6"/>
                <a:gd name="T6" fmla="*/ 3 w 5"/>
                <a:gd name="T7" fmla="*/ 6 h 6"/>
                <a:gd name="T8" fmla="*/ 5 w 5"/>
                <a:gd name="T9" fmla="*/ 3 h 6"/>
                <a:gd name="T10" fmla="*/ 2 w 5"/>
                <a:gd name="T11" fmla="*/ 0 h 6"/>
                <a:gd name="T12" fmla="*/ 1 w 5"/>
                <a:gd name="T13" fmla="*/ 1 h 6"/>
              </a:gdLst>
              <a:ahLst/>
              <a:cxnLst>
                <a:cxn ang="0">
                  <a:pos x="T0" y="T1"/>
                </a:cxn>
                <a:cxn ang="0">
                  <a:pos x="T2" y="T3"/>
                </a:cxn>
                <a:cxn ang="0">
                  <a:pos x="T4" y="T5"/>
                </a:cxn>
                <a:cxn ang="0">
                  <a:pos x="T6" y="T7"/>
                </a:cxn>
                <a:cxn ang="0">
                  <a:pos x="T8" y="T9"/>
                </a:cxn>
                <a:cxn ang="0">
                  <a:pos x="T10" y="T11"/>
                </a:cxn>
                <a:cxn ang="0">
                  <a:pos x="T12" y="T13"/>
                </a:cxn>
              </a:cxnLst>
              <a:rect l="0" t="0" r="r" b="b"/>
              <a:pathLst>
                <a:path w="5" h="6">
                  <a:moveTo>
                    <a:pt x="1" y="1"/>
                  </a:moveTo>
                  <a:lnTo>
                    <a:pt x="1" y="1"/>
                  </a:lnTo>
                  <a:lnTo>
                    <a:pt x="0" y="3"/>
                  </a:lnTo>
                  <a:cubicBezTo>
                    <a:pt x="1" y="4"/>
                    <a:pt x="2" y="5"/>
                    <a:pt x="3" y="6"/>
                  </a:cubicBezTo>
                  <a:cubicBezTo>
                    <a:pt x="3" y="5"/>
                    <a:pt x="4" y="4"/>
                    <a:pt x="5" y="3"/>
                  </a:cubicBezTo>
                  <a:cubicBezTo>
                    <a:pt x="4" y="2"/>
                    <a:pt x="3" y="1"/>
                    <a:pt x="2" y="0"/>
                  </a:cubicBezTo>
                  <a:cubicBezTo>
                    <a:pt x="2" y="0"/>
                    <a:pt x="1" y="1"/>
                    <a:pt x="1" y="1"/>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808" name="Freeform 1781"/>
            <p:cNvSpPr>
              <a:spLocks/>
            </p:cNvSpPr>
            <p:nvPr userDrawn="1"/>
          </p:nvSpPr>
          <p:spPr bwMode="auto">
            <a:xfrm>
              <a:off x="378" y="205"/>
              <a:ext cx="1" cy="2"/>
            </a:xfrm>
            <a:custGeom>
              <a:avLst/>
              <a:gdLst>
                <a:gd name="T0" fmla="*/ 1 w 3"/>
                <a:gd name="T1" fmla="*/ 0 h 5"/>
                <a:gd name="T2" fmla="*/ 1 w 3"/>
                <a:gd name="T3" fmla="*/ 0 h 5"/>
                <a:gd name="T4" fmla="*/ 0 w 3"/>
                <a:gd name="T5" fmla="*/ 5 h 5"/>
                <a:gd name="T6" fmla="*/ 3 w 3"/>
                <a:gd name="T7" fmla="*/ 2 h 5"/>
                <a:gd name="T8" fmla="*/ 1 w 3"/>
                <a:gd name="T9" fmla="*/ 0 h 5"/>
              </a:gdLst>
              <a:ahLst/>
              <a:cxnLst>
                <a:cxn ang="0">
                  <a:pos x="T0" y="T1"/>
                </a:cxn>
                <a:cxn ang="0">
                  <a:pos x="T2" y="T3"/>
                </a:cxn>
                <a:cxn ang="0">
                  <a:pos x="T4" y="T5"/>
                </a:cxn>
                <a:cxn ang="0">
                  <a:pos x="T6" y="T7"/>
                </a:cxn>
                <a:cxn ang="0">
                  <a:pos x="T8" y="T9"/>
                </a:cxn>
              </a:cxnLst>
              <a:rect l="0" t="0" r="r" b="b"/>
              <a:pathLst>
                <a:path w="3" h="5">
                  <a:moveTo>
                    <a:pt x="1" y="0"/>
                  </a:moveTo>
                  <a:lnTo>
                    <a:pt x="1" y="0"/>
                  </a:lnTo>
                  <a:lnTo>
                    <a:pt x="0" y="5"/>
                  </a:lnTo>
                  <a:cubicBezTo>
                    <a:pt x="1" y="4"/>
                    <a:pt x="2" y="3"/>
                    <a:pt x="3" y="2"/>
                  </a:cubicBezTo>
                  <a:cubicBezTo>
                    <a:pt x="3" y="1"/>
                    <a:pt x="2" y="1"/>
                    <a:pt x="1"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809" name="Freeform 1782"/>
            <p:cNvSpPr>
              <a:spLocks/>
            </p:cNvSpPr>
            <p:nvPr userDrawn="1"/>
          </p:nvSpPr>
          <p:spPr bwMode="auto">
            <a:xfrm>
              <a:off x="377" y="207"/>
              <a:ext cx="2" cy="3"/>
            </a:xfrm>
            <a:custGeom>
              <a:avLst/>
              <a:gdLst>
                <a:gd name="T0" fmla="*/ 1 w 4"/>
                <a:gd name="T1" fmla="*/ 0 h 5"/>
                <a:gd name="T2" fmla="*/ 1 w 4"/>
                <a:gd name="T3" fmla="*/ 0 h 5"/>
                <a:gd name="T4" fmla="*/ 0 w 4"/>
                <a:gd name="T5" fmla="*/ 4 h 5"/>
                <a:gd name="T6" fmla="*/ 1 w 4"/>
                <a:gd name="T7" fmla="*/ 4 h 5"/>
                <a:gd name="T8" fmla="*/ 1 w 4"/>
                <a:gd name="T9" fmla="*/ 4 h 5"/>
                <a:gd name="T10" fmla="*/ 1 w 4"/>
                <a:gd name="T11" fmla="*/ 5 h 5"/>
                <a:gd name="T12" fmla="*/ 4 w 4"/>
                <a:gd name="T13" fmla="*/ 2 h 5"/>
                <a:gd name="T14" fmla="*/ 1 w 4"/>
                <a:gd name="T15" fmla="*/ 0 h 5"/>
                <a:gd name="T16" fmla="*/ 1 w 4"/>
                <a:gd name="T17"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5">
                  <a:moveTo>
                    <a:pt x="1" y="0"/>
                  </a:moveTo>
                  <a:lnTo>
                    <a:pt x="1" y="0"/>
                  </a:lnTo>
                  <a:lnTo>
                    <a:pt x="0" y="4"/>
                  </a:lnTo>
                  <a:lnTo>
                    <a:pt x="1" y="4"/>
                  </a:lnTo>
                  <a:lnTo>
                    <a:pt x="1" y="4"/>
                  </a:lnTo>
                  <a:lnTo>
                    <a:pt x="1" y="5"/>
                  </a:lnTo>
                  <a:cubicBezTo>
                    <a:pt x="2" y="4"/>
                    <a:pt x="3" y="3"/>
                    <a:pt x="4" y="2"/>
                  </a:cubicBezTo>
                  <a:cubicBezTo>
                    <a:pt x="3" y="1"/>
                    <a:pt x="2" y="0"/>
                    <a:pt x="1" y="0"/>
                  </a:cubicBezTo>
                  <a:lnTo>
                    <a:pt x="1" y="0"/>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810" name="Freeform 1783"/>
            <p:cNvSpPr>
              <a:spLocks/>
            </p:cNvSpPr>
            <p:nvPr userDrawn="1"/>
          </p:nvSpPr>
          <p:spPr bwMode="auto">
            <a:xfrm>
              <a:off x="378" y="210"/>
              <a:ext cx="0" cy="0"/>
            </a:xfrm>
            <a:custGeom>
              <a:avLst/>
              <a:gdLst>
                <a:gd name="T0" fmla="*/ 1 w 1"/>
                <a:gd name="T1" fmla="*/ 1 h 2"/>
                <a:gd name="T2" fmla="*/ 1 w 1"/>
                <a:gd name="T3" fmla="*/ 1 h 2"/>
                <a:gd name="T4" fmla="*/ 0 w 1"/>
                <a:gd name="T5" fmla="*/ 0 h 2"/>
                <a:gd name="T6" fmla="*/ 0 w 1"/>
                <a:gd name="T7" fmla="*/ 2 h 2"/>
                <a:gd name="T8" fmla="*/ 1 w 1"/>
                <a:gd name="T9" fmla="*/ 1 h 2"/>
              </a:gdLst>
              <a:ahLst/>
              <a:cxnLst>
                <a:cxn ang="0">
                  <a:pos x="T0" y="T1"/>
                </a:cxn>
                <a:cxn ang="0">
                  <a:pos x="T2" y="T3"/>
                </a:cxn>
                <a:cxn ang="0">
                  <a:pos x="T4" y="T5"/>
                </a:cxn>
                <a:cxn ang="0">
                  <a:pos x="T6" y="T7"/>
                </a:cxn>
                <a:cxn ang="0">
                  <a:pos x="T8" y="T9"/>
                </a:cxn>
              </a:cxnLst>
              <a:rect l="0" t="0" r="r" b="b"/>
              <a:pathLst>
                <a:path w="1" h="2">
                  <a:moveTo>
                    <a:pt x="1" y="1"/>
                  </a:moveTo>
                  <a:lnTo>
                    <a:pt x="1" y="1"/>
                  </a:lnTo>
                  <a:lnTo>
                    <a:pt x="0" y="0"/>
                  </a:lnTo>
                  <a:cubicBezTo>
                    <a:pt x="0" y="1"/>
                    <a:pt x="0" y="1"/>
                    <a:pt x="0" y="2"/>
                  </a:cubicBezTo>
                  <a:cubicBezTo>
                    <a:pt x="0" y="1"/>
                    <a:pt x="0" y="1"/>
                    <a:pt x="1" y="1"/>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811" name="Freeform 1784"/>
            <p:cNvSpPr>
              <a:spLocks/>
            </p:cNvSpPr>
            <p:nvPr userDrawn="1"/>
          </p:nvSpPr>
          <p:spPr bwMode="auto">
            <a:xfrm>
              <a:off x="382" y="214"/>
              <a:ext cx="0" cy="0"/>
            </a:xfrm>
            <a:custGeom>
              <a:avLst/>
              <a:gdLst>
                <a:gd name="T0" fmla="*/ 1 w 1"/>
                <a:gd name="T1" fmla="*/ 1 h 1"/>
                <a:gd name="T2" fmla="*/ 1 w 1"/>
                <a:gd name="T3" fmla="*/ 1 h 1"/>
                <a:gd name="T4" fmla="*/ 1 w 1"/>
                <a:gd name="T5" fmla="*/ 0 h 1"/>
                <a:gd name="T6" fmla="*/ 0 w 1"/>
                <a:gd name="T7" fmla="*/ 0 h 1"/>
                <a:gd name="T8" fmla="*/ 1 w 1"/>
                <a:gd name="T9" fmla="*/ 1 h 1"/>
              </a:gdLst>
              <a:ahLst/>
              <a:cxnLst>
                <a:cxn ang="0">
                  <a:pos x="T0" y="T1"/>
                </a:cxn>
                <a:cxn ang="0">
                  <a:pos x="T2" y="T3"/>
                </a:cxn>
                <a:cxn ang="0">
                  <a:pos x="T4" y="T5"/>
                </a:cxn>
                <a:cxn ang="0">
                  <a:pos x="T6" y="T7"/>
                </a:cxn>
                <a:cxn ang="0">
                  <a:pos x="T8" y="T9"/>
                </a:cxn>
              </a:cxnLst>
              <a:rect l="0" t="0" r="r" b="b"/>
              <a:pathLst>
                <a:path w="1" h="1">
                  <a:moveTo>
                    <a:pt x="1" y="1"/>
                  </a:moveTo>
                  <a:lnTo>
                    <a:pt x="1" y="1"/>
                  </a:lnTo>
                  <a:lnTo>
                    <a:pt x="1" y="0"/>
                  </a:lnTo>
                  <a:lnTo>
                    <a:pt x="0" y="0"/>
                  </a:lnTo>
                  <a:cubicBezTo>
                    <a:pt x="1" y="0"/>
                    <a:pt x="1" y="1"/>
                    <a:pt x="1" y="1"/>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812" name="Freeform 1785"/>
            <p:cNvSpPr>
              <a:spLocks/>
            </p:cNvSpPr>
            <p:nvPr userDrawn="1"/>
          </p:nvSpPr>
          <p:spPr bwMode="auto">
            <a:xfrm>
              <a:off x="382" y="213"/>
              <a:ext cx="2" cy="1"/>
            </a:xfrm>
            <a:custGeom>
              <a:avLst/>
              <a:gdLst>
                <a:gd name="T0" fmla="*/ 0 w 4"/>
                <a:gd name="T1" fmla="*/ 2 h 3"/>
                <a:gd name="T2" fmla="*/ 0 w 4"/>
                <a:gd name="T3" fmla="*/ 2 h 3"/>
                <a:gd name="T4" fmla="*/ 1 w 4"/>
                <a:gd name="T5" fmla="*/ 3 h 3"/>
                <a:gd name="T6" fmla="*/ 1 w 4"/>
                <a:gd name="T7" fmla="*/ 3 h 3"/>
                <a:gd name="T8" fmla="*/ 2 w 4"/>
                <a:gd name="T9" fmla="*/ 3 h 3"/>
                <a:gd name="T10" fmla="*/ 4 w 4"/>
                <a:gd name="T11" fmla="*/ 0 h 3"/>
                <a:gd name="T12" fmla="*/ 0 w 4"/>
                <a:gd name="T13" fmla="*/ 2 h 3"/>
              </a:gdLst>
              <a:ahLst/>
              <a:cxnLst>
                <a:cxn ang="0">
                  <a:pos x="T0" y="T1"/>
                </a:cxn>
                <a:cxn ang="0">
                  <a:pos x="T2" y="T3"/>
                </a:cxn>
                <a:cxn ang="0">
                  <a:pos x="T4" y="T5"/>
                </a:cxn>
                <a:cxn ang="0">
                  <a:pos x="T6" y="T7"/>
                </a:cxn>
                <a:cxn ang="0">
                  <a:pos x="T8" y="T9"/>
                </a:cxn>
                <a:cxn ang="0">
                  <a:pos x="T10" y="T11"/>
                </a:cxn>
                <a:cxn ang="0">
                  <a:pos x="T12" y="T13"/>
                </a:cxn>
              </a:cxnLst>
              <a:rect l="0" t="0" r="r" b="b"/>
              <a:pathLst>
                <a:path w="4" h="3">
                  <a:moveTo>
                    <a:pt x="0" y="2"/>
                  </a:moveTo>
                  <a:lnTo>
                    <a:pt x="0" y="2"/>
                  </a:lnTo>
                  <a:cubicBezTo>
                    <a:pt x="1" y="2"/>
                    <a:pt x="1" y="3"/>
                    <a:pt x="1" y="3"/>
                  </a:cubicBezTo>
                  <a:lnTo>
                    <a:pt x="1" y="3"/>
                  </a:lnTo>
                  <a:lnTo>
                    <a:pt x="2" y="3"/>
                  </a:lnTo>
                  <a:cubicBezTo>
                    <a:pt x="3" y="2"/>
                    <a:pt x="3" y="1"/>
                    <a:pt x="4" y="0"/>
                  </a:cubicBezTo>
                  <a:cubicBezTo>
                    <a:pt x="3" y="0"/>
                    <a:pt x="2" y="1"/>
                    <a:pt x="0" y="2"/>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grpSp>
      <p:sp>
        <p:nvSpPr>
          <p:cNvPr id="813" name="Freeform 1787"/>
          <p:cNvSpPr>
            <a:spLocks/>
          </p:cNvSpPr>
          <p:nvPr userDrawn="1"/>
        </p:nvSpPr>
        <p:spPr bwMode="auto">
          <a:xfrm>
            <a:off x="608013" y="333375"/>
            <a:ext cx="3175" cy="3175"/>
          </a:xfrm>
          <a:custGeom>
            <a:avLst/>
            <a:gdLst>
              <a:gd name="T0" fmla="*/ 2 w 4"/>
              <a:gd name="T1" fmla="*/ 5 h 6"/>
              <a:gd name="T2" fmla="*/ 2 w 4"/>
              <a:gd name="T3" fmla="*/ 5 h 6"/>
              <a:gd name="T4" fmla="*/ 4 w 4"/>
              <a:gd name="T5" fmla="*/ 2 h 6"/>
              <a:gd name="T6" fmla="*/ 3 w 4"/>
              <a:gd name="T7" fmla="*/ 0 h 6"/>
              <a:gd name="T8" fmla="*/ 0 w 4"/>
              <a:gd name="T9" fmla="*/ 2 h 6"/>
              <a:gd name="T10" fmla="*/ 2 w 4"/>
              <a:gd name="T11" fmla="*/ 6 h 6"/>
              <a:gd name="T12" fmla="*/ 2 w 4"/>
              <a:gd name="T13" fmla="*/ 5 h 6"/>
            </a:gdLst>
            <a:ahLst/>
            <a:cxnLst>
              <a:cxn ang="0">
                <a:pos x="T0" y="T1"/>
              </a:cxn>
              <a:cxn ang="0">
                <a:pos x="T2" y="T3"/>
              </a:cxn>
              <a:cxn ang="0">
                <a:pos x="T4" y="T5"/>
              </a:cxn>
              <a:cxn ang="0">
                <a:pos x="T6" y="T7"/>
              </a:cxn>
              <a:cxn ang="0">
                <a:pos x="T8" y="T9"/>
              </a:cxn>
              <a:cxn ang="0">
                <a:pos x="T10" y="T11"/>
              </a:cxn>
              <a:cxn ang="0">
                <a:pos x="T12" y="T13"/>
              </a:cxn>
            </a:cxnLst>
            <a:rect l="0" t="0" r="r" b="b"/>
            <a:pathLst>
              <a:path w="4" h="6">
                <a:moveTo>
                  <a:pt x="2" y="5"/>
                </a:moveTo>
                <a:lnTo>
                  <a:pt x="2" y="5"/>
                </a:lnTo>
                <a:cubicBezTo>
                  <a:pt x="3" y="4"/>
                  <a:pt x="3" y="3"/>
                  <a:pt x="4" y="2"/>
                </a:cubicBezTo>
                <a:cubicBezTo>
                  <a:pt x="4" y="1"/>
                  <a:pt x="3" y="0"/>
                  <a:pt x="3" y="0"/>
                </a:cubicBezTo>
                <a:cubicBezTo>
                  <a:pt x="2" y="1"/>
                  <a:pt x="1" y="1"/>
                  <a:pt x="0" y="2"/>
                </a:cubicBezTo>
                <a:cubicBezTo>
                  <a:pt x="1" y="3"/>
                  <a:pt x="1" y="4"/>
                  <a:pt x="2" y="6"/>
                </a:cubicBezTo>
                <a:lnTo>
                  <a:pt x="2" y="5"/>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814" name="Freeform 1788"/>
          <p:cNvSpPr>
            <a:spLocks/>
          </p:cNvSpPr>
          <p:nvPr userDrawn="1"/>
        </p:nvSpPr>
        <p:spPr bwMode="auto">
          <a:xfrm>
            <a:off x="596901" y="314325"/>
            <a:ext cx="4763" cy="15875"/>
          </a:xfrm>
          <a:custGeom>
            <a:avLst/>
            <a:gdLst>
              <a:gd name="T0" fmla="*/ 3 w 5"/>
              <a:gd name="T1" fmla="*/ 0 h 22"/>
              <a:gd name="T2" fmla="*/ 3 w 5"/>
              <a:gd name="T3" fmla="*/ 0 h 22"/>
              <a:gd name="T4" fmla="*/ 0 w 5"/>
              <a:gd name="T5" fmla="*/ 22 h 22"/>
              <a:gd name="T6" fmla="*/ 1 w 5"/>
              <a:gd name="T7" fmla="*/ 21 h 22"/>
              <a:gd name="T8" fmla="*/ 1 w 5"/>
              <a:gd name="T9" fmla="*/ 21 h 22"/>
              <a:gd name="T10" fmla="*/ 1 w 5"/>
              <a:gd name="T11" fmla="*/ 22 h 22"/>
              <a:gd name="T12" fmla="*/ 5 w 5"/>
              <a:gd name="T13" fmla="*/ 1 h 22"/>
              <a:gd name="T14" fmla="*/ 3 w 5"/>
              <a:gd name="T15" fmla="*/ 0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22">
                <a:moveTo>
                  <a:pt x="3" y="0"/>
                </a:moveTo>
                <a:lnTo>
                  <a:pt x="3" y="0"/>
                </a:lnTo>
                <a:lnTo>
                  <a:pt x="0" y="22"/>
                </a:lnTo>
                <a:cubicBezTo>
                  <a:pt x="0" y="21"/>
                  <a:pt x="1" y="21"/>
                  <a:pt x="1" y="21"/>
                </a:cubicBezTo>
                <a:lnTo>
                  <a:pt x="1" y="21"/>
                </a:lnTo>
                <a:cubicBezTo>
                  <a:pt x="1" y="21"/>
                  <a:pt x="1" y="21"/>
                  <a:pt x="1" y="22"/>
                </a:cubicBezTo>
                <a:lnTo>
                  <a:pt x="5" y="1"/>
                </a:lnTo>
                <a:cubicBezTo>
                  <a:pt x="5" y="0"/>
                  <a:pt x="4" y="0"/>
                  <a:pt x="3"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815" name="Freeform 1789"/>
          <p:cNvSpPr>
            <a:spLocks/>
          </p:cNvSpPr>
          <p:nvPr userDrawn="1"/>
        </p:nvSpPr>
        <p:spPr bwMode="auto">
          <a:xfrm>
            <a:off x="603251" y="319088"/>
            <a:ext cx="3175" cy="4763"/>
          </a:xfrm>
          <a:custGeom>
            <a:avLst/>
            <a:gdLst>
              <a:gd name="T0" fmla="*/ 2 w 5"/>
              <a:gd name="T1" fmla="*/ 0 h 6"/>
              <a:gd name="T2" fmla="*/ 2 w 5"/>
              <a:gd name="T3" fmla="*/ 0 h 6"/>
              <a:gd name="T4" fmla="*/ 0 w 5"/>
              <a:gd name="T5" fmla="*/ 3 h 6"/>
              <a:gd name="T6" fmla="*/ 2 w 5"/>
              <a:gd name="T7" fmla="*/ 6 h 6"/>
              <a:gd name="T8" fmla="*/ 5 w 5"/>
              <a:gd name="T9" fmla="*/ 3 h 6"/>
              <a:gd name="T10" fmla="*/ 2 w 5"/>
              <a:gd name="T11" fmla="*/ 0 h 6"/>
            </a:gdLst>
            <a:ahLst/>
            <a:cxnLst>
              <a:cxn ang="0">
                <a:pos x="T0" y="T1"/>
              </a:cxn>
              <a:cxn ang="0">
                <a:pos x="T2" y="T3"/>
              </a:cxn>
              <a:cxn ang="0">
                <a:pos x="T4" y="T5"/>
              </a:cxn>
              <a:cxn ang="0">
                <a:pos x="T6" y="T7"/>
              </a:cxn>
              <a:cxn ang="0">
                <a:pos x="T8" y="T9"/>
              </a:cxn>
              <a:cxn ang="0">
                <a:pos x="T10" y="T11"/>
              </a:cxn>
            </a:cxnLst>
            <a:rect l="0" t="0" r="r" b="b"/>
            <a:pathLst>
              <a:path w="5" h="6">
                <a:moveTo>
                  <a:pt x="2" y="0"/>
                </a:moveTo>
                <a:lnTo>
                  <a:pt x="2" y="0"/>
                </a:lnTo>
                <a:cubicBezTo>
                  <a:pt x="1" y="1"/>
                  <a:pt x="0" y="2"/>
                  <a:pt x="0" y="3"/>
                </a:cubicBezTo>
                <a:cubicBezTo>
                  <a:pt x="1" y="4"/>
                  <a:pt x="2" y="5"/>
                  <a:pt x="2" y="6"/>
                </a:cubicBezTo>
                <a:cubicBezTo>
                  <a:pt x="3" y="5"/>
                  <a:pt x="4" y="4"/>
                  <a:pt x="5" y="3"/>
                </a:cubicBezTo>
                <a:cubicBezTo>
                  <a:pt x="4" y="2"/>
                  <a:pt x="3" y="1"/>
                  <a:pt x="2"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816" name="Freeform 1790"/>
          <p:cNvSpPr>
            <a:spLocks/>
          </p:cNvSpPr>
          <p:nvPr userDrawn="1"/>
        </p:nvSpPr>
        <p:spPr bwMode="auto">
          <a:xfrm>
            <a:off x="606426" y="317500"/>
            <a:ext cx="3175" cy="6350"/>
          </a:xfrm>
          <a:custGeom>
            <a:avLst/>
            <a:gdLst>
              <a:gd name="T0" fmla="*/ 2 w 5"/>
              <a:gd name="T1" fmla="*/ 7 h 7"/>
              <a:gd name="T2" fmla="*/ 2 w 5"/>
              <a:gd name="T3" fmla="*/ 7 h 7"/>
              <a:gd name="T4" fmla="*/ 5 w 5"/>
              <a:gd name="T5" fmla="*/ 4 h 7"/>
              <a:gd name="T6" fmla="*/ 2 w 5"/>
              <a:gd name="T7" fmla="*/ 0 h 7"/>
              <a:gd name="T8" fmla="*/ 0 w 5"/>
              <a:gd name="T9" fmla="*/ 4 h 7"/>
              <a:gd name="T10" fmla="*/ 2 w 5"/>
              <a:gd name="T11" fmla="*/ 7 h 7"/>
            </a:gdLst>
            <a:ahLst/>
            <a:cxnLst>
              <a:cxn ang="0">
                <a:pos x="T0" y="T1"/>
              </a:cxn>
              <a:cxn ang="0">
                <a:pos x="T2" y="T3"/>
              </a:cxn>
              <a:cxn ang="0">
                <a:pos x="T4" y="T5"/>
              </a:cxn>
              <a:cxn ang="0">
                <a:pos x="T6" y="T7"/>
              </a:cxn>
              <a:cxn ang="0">
                <a:pos x="T8" y="T9"/>
              </a:cxn>
              <a:cxn ang="0">
                <a:pos x="T10" y="T11"/>
              </a:cxn>
            </a:cxnLst>
            <a:rect l="0" t="0" r="r" b="b"/>
            <a:pathLst>
              <a:path w="5" h="7">
                <a:moveTo>
                  <a:pt x="2" y="7"/>
                </a:moveTo>
                <a:lnTo>
                  <a:pt x="2" y="7"/>
                </a:lnTo>
                <a:cubicBezTo>
                  <a:pt x="3" y="6"/>
                  <a:pt x="4" y="5"/>
                  <a:pt x="5" y="4"/>
                </a:cubicBezTo>
                <a:cubicBezTo>
                  <a:pt x="4" y="3"/>
                  <a:pt x="3" y="2"/>
                  <a:pt x="2" y="0"/>
                </a:cubicBezTo>
                <a:cubicBezTo>
                  <a:pt x="1" y="1"/>
                  <a:pt x="1" y="3"/>
                  <a:pt x="0" y="4"/>
                </a:cubicBezTo>
                <a:cubicBezTo>
                  <a:pt x="1" y="5"/>
                  <a:pt x="2" y="6"/>
                  <a:pt x="2" y="7"/>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817" name="Freeform 1791"/>
          <p:cNvSpPr>
            <a:spLocks/>
          </p:cNvSpPr>
          <p:nvPr userDrawn="1"/>
        </p:nvSpPr>
        <p:spPr bwMode="auto">
          <a:xfrm>
            <a:off x="604838" y="320675"/>
            <a:ext cx="3175" cy="4763"/>
          </a:xfrm>
          <a:custGeom>
            <a:avLst/>
            <a:gdLst>
              <a:gd name="T0" fmla="*/ 2 w 5"/>
              <a:gd name="T1" fmla="*/ 7 h 7"/>
              <a:gd name="T2" fmla="*/ 2 w 5"/>
              <a:gd name="T3" fmla="*/ 7 h 7"/>
              <a:gd name="T4" fmla="*/ 5 w 5"/>
              <a:gd name="T5" fmla="*/ 4 h 7"/>
              <a:gd name="T6" fmla="*/ 2 w 5"/>
              <a:gd name="T7" fmla="*/ 0 h 7"/>
              <a:gd name="T8" fmla="*/ 0 w 5"/>
              <a:gd name="T9" fmla="*/ 4 h 7"/>
              <a:gd name="T10" fmla="*/ 2 w 5"/>
              <a:gd name="T11" fmla="*/ 7 h 7"/>
            </a:gdLst>
            <a:ahLst/>
            <a:cxnLst>
              <a:cxn ang="0">
                <a:pos x="T0" y="T1"/>
              </a:cxn>
              <a:cxn ang="0">
                <a:pos x="T2" y="T3"/>
              </a:cxn>
              <a:cxn ang="0">
                <a:pos x="T4" y="T5"/>
              </a:cxn>
              <a:cxn ang="0">
                <a:pos x="T6" y="T7"/>
              </a:cxn>
              <a:cxn ang="0">
                <a:pos x="T8" y="T9"/>
              </a:cxn>
              <a:cxn ang="0">
                <a:pos x="T10" y="T11"/>
              </a:cxn>
            </a:cxnLst>
            <a:rect l="0" t="0" r="r" b="b"/>
            <a:pathLst>
              <a:path w="5" h="7">
                <a:moveTo>
                  <a:pt x="2" y="7"/>
                </a:moveTo>
                <a:lnTo>
                  <a:pt x="2" y="7"/>
                </a:lnTo>
                <a:cubicBezTo>
                  <a:pt x="3" y="6"/>
                  <a:pt x="4" y="5"/>
                  <a:pt x="5" y="4"/>
                </a:cubicBezTo>
                <a:cubicBezTo>
                  <a:pt x="4" y="3"/>
                  <a:pt x="3" y="2"/>
                  <a:pt x="2" y="0"/>
                </a:cubicBezTo>
                <a:cubicBezTo>
                  <a:pt x="2" y="1"/>
                  <a:pt x="1" y="3"/>
                  <a:pt x="0" y="4"/>
                </a:cubicBezTo>
                <a:cubicBezTo>
                  <a:pt x="1" y="5"/>
                  <a:pt x="2" y="6"/>
                  <a:pt x="2" y="7"/>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818" name="Freeform 1792"/>
          <p:cNvSpPr>
            <a:spLocks/>
          </p:cNvSpPr>
          <p:nvPr userDrawn="1"/>
        </p:nvSpPr>
        <p:spPr bwMode="auto">
          <a:xfrm>
            <a:off x="603251" y="323850"/>
            <a:ext cx="3175" cy="4763"/>
          </a:xfrm>
          <a:custGeom>
            <a:avLst/>
            <a:gdLst>
              <a:gd name="T0" fmla="*/ 2 w 5"/>
              <a:gd name="T1" fmla="*/ 6 h 6"/>
              <a:gd name="T2" fmla="*/ 2 w 5"/>
              <a:gd name="T3" fmla="*/ 6 h 6"/>
              <a:gd name="T4" fmla="*/ 5 w 5"/>
              <a:gd name="T5" fmla="*/ 3 h 6"/>
              <a:gd name="T6" fmla="*/ 2 w 5"/>
              <a:gd name="T7" fmla="*/ 0 h 6"/>
              <a:gd name="T8" fmla="*/ 0 w 5"/>
              <a:gd name="T9" fmla="*/ 3 h 6"/>
              <a:gd name="T10" fmla="*/ 2 w 5"/>
              <a:gd name="T11" fmla="*/ 6 h 6"/>
            </a:gdLst>
            <a:ahLst/>
            <a:cxnLst>
              <a:cxn ang="0">
                <a:pos x="T0" y="T1"/>
              </a:cxn>
              <a:cxn ang="0">
                <a:pos x="T2" y="T3"/>
              </a:cxn>
              <a:cxn ang="0">
                <a:pos x="T4" y="T5"/>
              </a:cxn>
              <a:cxn ang="0">
                <a:pos x="T6" y="T7"/>
              </a:cxn>
              <a:cxn ang="0">
                <a:pos x="T8" y="T9"/>
              </a:cxn>
              <a:cxn ang="0">
                <a:pos x="T10" y="T11"/>
              </a:cxn>
            </a:cxnLst>
            <a:rect l="0" t="0" r="r" b="b"/>
            <a:pathLst>
              <a:path w="5" h="6">
                <a:moveTo>
                  <a:pt x="2" y="6"/>
                </a:moveTo>
                <a:lnTo>
                  <a:pt x="2" y="6"/>
                </a:lnTo>
                <a:cubicBezTo>
                  <a:pt x="3" y="5"/>
                  <a:pt x="4" y="4"/>
                  <a:pt x="5" y="3"/>
                </a:cubicBezTo>
                <a:cubicBezTo>
                  <a:pt x="4" y="2"/>
                  <a:pt x="3" y="1"/>
                  <a:pt x="2" y="0"/>
                </a:cubicBezTo>
                <a:cubicBezTo>
                  <a:pt x="2" y="1"/>
                  <a:pt x="1" y="2"/>
                  <a:pt x="0" y="3"/>
                </a:cubicBezTo>
                <a:cubicBezTo>
                  <a:pt x="1" y="4"/>
                  <a:pt x="2" y="5"/>
                  <a:pt x="2" y="6"/>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819" name="Freeform 1793"/>
          <p:cNvSpPr>
            <a:spLocks/>
          </p:cNvSpPr>
          <p:nvPr userDrawn="1"/>
        </p:nvSpPr>
        <p:spPr bwMode="auto">
          <a:xfrm>
            <a:off x="600076" y="327025"/>
            <a:ext cx="3175" cy="3175"/>
          </a:xfrm>
          <a:custGeom>
            <a:avLst/>
            <a:gdLst>
              <a:gd name="T0" fmla="*/ 2 w 5"/>
              <a:gd name="T1" fmla="*/ 5 h 5"/>
              <a:gd name="T2" fmla="*/ 2 w 5"/>
              <a:gd name="T3" fmla="*/ 5 h 5"/>
              <a:gd name="T4" fmla="*/ 5 w 5"/>
              <a:gd name="T5" fmla="*/ 3 h 5"/>
              <a:gd name="T6" fmla="*/ 2 w 5"/>
              <a:gd name="T7" fmla="*/ 0 h 5"/>
              <a:gd name="T8" fmla="*/ 0 w 5"/>
              <a:gd name="T9" fmla="*/ 2 h 5"/>
              <a:gd name="T10" fmla="*/ 2 w 5"/>
              <a:gd name="T11" fmla="*/ 5 h 5"/>
            </a:gdLst>
            <a:ahLst/>
            <a:cxnLst>
              <a:cxn ang="0">
                <a:pos x="T0" y="T1"/>
              </a:cxn>
              <a:cxn ang="0">
                <a:pos x="T2" y="T3"/>
              </a:cxn>
              <a:cxn ang="0">
                <a:pos x="T4" y="T5"/>
              </a:cxn>
              <a:cxn ang="0">
                <a:pos x="T6" y="T7"/>
              </a:cxn>
              <a:cxn ang="0">
                <a:pos x="T8" y="T9"/>
              </a:cxn>
              <a:cxn ang="0">
                <a:pos x="T10" y="T11"/>
              </a:cxn>
            </a:cxnLst>
            <a:rect l="0" t="0" r="r" b="b"/>
            <a:pathLst>
              <a:path w="5" h="5">
                <a:moveTo>
                  <a:pt x="2" y="5"/>
                </a:moveTo>
                <a:lnTo>
                  <a:pt x="2" y="5"/>
                </a:lnTo>
                <a:cubicBezTo>
                  <a:pt x="3" y="4"/>
                  <a:pt x="4" y="3"/>
                  <a:pt x="5" y="3"/>
                </a:cubicBezTo>
                <a:cubicBezTo>
                  <a:pt x="4" y="2"/>
                  <a:pt x="3" y="1"/>
                  <a:pt x="2" y="0"/>
                </a:cubicBezTo>
                <a:cubicBezTo>
                  <a:pt x="2" y="0"/>
                  <a:pt x="1" y="1"/>
                  <a:pt x="0" y="2"/>
                </a:cubicBezTo>
                <a:cubicBezTo>
                  <a:pt x="1" y="3"/>
                  <a:pt x="2" y="4"/>
                  <a:pt x="2" y="5"/>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820" name="Freeform 1794"/>
          <p:cNvSpPr>
            <a:spLocks/>
          </p:cNvSpPr>
          <p:nvPr userDrawn="1"/>
        </p:nvSpPr>
        <p:spPr bwMode="auto">
          <a:xfrm>
            <a:off x="609601" y="320675"/>
            <a:ext cx="3175" cy="6350"/>
          </a:xfrm>
          <a:custGeom>
            <a:avLst/>
            <a:gdLst>
              <a:gd name="T0" fmla="*/ 2 w 5"/>
              <a:gd name="T1" fmla="*/ 8 h 8"/>
              <a:gd name="T2" fmla="*/ 2 w 5"/>
              <a:gd name="T3" fmla="*/ 8 h 8"/>
              <a:gd name="T4" fmla="*/ 5 w 5"/>
              <a:gd name="T5" fmla="*/ 4 h 8"/>
              <a:gd name="T6" fmla="*/ 2 w 5"/>
              <a:gd name="T7" fmla="*/ 0 h 8"/>
              <a:gd name="T8" fmla="*/ 0 w 5"/>
              <a:gd name="T9" fmla="*/ 4 h 8"/>
              <a:gd name="T10" fmla="*/ 2 w 5"/>
              <a:gd name="T11" fmla="*/ 8 h 8"/>
            </a:gdLst>
            <a:ahLst/>
            <a:cxnLst>
              <a:cxn ang="0">
                <a:pos x="T0" y="T1"/>
              </a:cxn>
              <a:cxn ang="0">
                <a:pos x="T2" y="T3"/>
              </a:cxn>
              <a:cxn ang="0">
                <a:pos x="T4" y="T5"/>
              </a:cxn>
              <a:cxn ang="0">
                <a:pos x="T6" y="T7"/>
              </a:cxn>
              <a:cxn ang="0">
                <a:pos x="T8" y="T9"/>
              </a:cxn>
              <a:cxn ang="0">
                <a:pos x="T10" y="T11"/>
              </a:cxn>
            </a:cxnLst>
            <a:rect l="0" t="0" r="r" b="b"/>
            <a:pathLst>
              <a:path w="5" h="8">
                <a:moveTo>
                  <a:pt x="2" y="8"/>
                </a:moveTo>
                <a:lnTo>
                  <a:pt x="2" y="8"/>
                </a:lnTo>
                <a:cubicBezTo>
                  <a:pt x="3" y="7"/>
                  <a:pt x="4" y="6"/>
                  <a:pt x="5" y="4"/>
                </a:cubicBezTo>
                <a:cubicBezTo>
                  <a:pt x="4" y="3"/>
                  <a:pt x="3" y="2"/>
                  <a:pt x="2" y="0"/>
                </a:cubicBezTo>
                <a:cubicBezTo>
                  <a:pt x="1" y="2"/>
                  <a:pt x="1" y="3"/>
                  <a:pt x="0" y="4"/>
                </a:cubicBezTo>
                <a:cubicBezTo>
                  <a:pt x="1" y="5"/>
                  <a:pt x="2" y="6"/>
                  <a:pt x="2" y="8"/>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821" name="Freeform 1795"/>
          <p:cNvSpPr>
            <a:spLocks/>
          </p:cNvSpPr>
          <p:nvPr userDrawn="1"/>
        </p:nvSpPr>
        <p:spPr bwMode="auto">
          <a:xfrm>
            <a:off x="606426" y="323850"/>
            <a:ext cx="3175" cy="4763"/>
          </a:xfrm>
          <a:custGeom>
            <a:avLst/>
            <a:gdLst>
              <a:gd name="T0" fmla="*/ 3 w 5"/>
              <a:gd name="T1" fmla="*/ 7 h 7"/>
              <a:gd name="T2" fmla="*/ 3 w 5"/>
              <a:gd name="T3" fmla="*/ 7 h 7"/>
              <a:gd name="T4" fmla="*/ 5 w 5"/>
              <a:gd name="T5" fmla="*/ 4 h 7"/>
              <a:gd name="T6" fmla="*/ 2 w 5"/>
              <a:gd name="T7" fmla="*/ 0 h 7"/>
              <a:gd name="T8" fmla="*/ 0 w 5"/>
              <a:gd name="T9" fmla="*/ 3 h 7"/>
              <a:gd name="T10" fmla="*/ 3 w 5"/>
              <a:gd name="T11" fmla="*/ 7 h 7"/>
            </a:gdLst>
            <a:ahLst/>
            <a:cxnLst>
              <a:cxn ang="0">
                <a:pos x="T0" y="T1"/>
              </a:cxn>
              <a:cxn ang="0">
                <a:pos x="T2" y="T3"/>
              </a:cxn>
              <a:cxn ang="0">
                <a:pos x="T4" y="T5"/>
              </a:cxn>
              <a:cxn ang="0">
                <a:pos x="T6" y="T7"/>
              </a:cxn>
              <a:cxn ang="0">
                <a:pos x="T8" y="T9"/>
              </a:cxn>
              <a:cxn ang="0">
                <a:pos x="T10" y="T11"/>
              </a:cxn>
            </a:cxnLst>
            <a:rect l="0" t="0" r="r" b="b"/>
            <a:pathLst>
              <a:path w="5" h="7">
                <a:moveTo>
                  <a:pt x="3" y="7"/>
                </a:moveTo>
                <a:lnTo>
                  <a:pt x="3" y="7"/>
                </a:lnTo>
                <a:cubicBezTo>
                  <a:pt x="3" y="6"/>
                  <a:pt x="4" y="5"/>
                  <a:pt x="5" y="4"/>
                </a:cubicBezTo>
                <a:cubicBezTo>
                  <a:pt x="4" y="3"/>
                  <a:pt x="3" y="2"/>
                  <a:pt x="2" y="0"/>
                </a:cubicBezTo>
                <a:cubicBezTo>
                  <a:pt x="2" y="1"/>
                  <a:pt x="1" y="2"/>
                  <a:pt x="0" y="3"/>
                </a:cubicBezTo>
                <a:cubicBezTo>
                  <a:pt x="1" y="5"/>
                  <a:pt x="2" y="6"/>
                  <a:pt x="3" y="7"/>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822" name="Freeform 1796"/>
          <p:cNvSpPr>
            <a:spLocks/>
          </p:cNvSpPr>
          <p:nvPr userDrawn="1"/>
        </p:nvSpPr>
        <p:spPr bwMode="auto">
          <a:xfrm>
            <a:off x="604838" y="327025"/>
            <a:ext cx="3175" cy="4763"/>
          </a:xfrm>
          <a:custGeom>
            <a:avLst/>
            <a:gdLst>
              <a:gd name="T0" fmla="*/ 3 w 5"/>
              <a:gd name="T1" fmla="*/ 7 h 7"/>
              <a:gd name="T2" fmla="*/ 3 w 5"/>
              <a:gd name="T3" fmla="*/ 7 h 7"/>
              <a:gd name="T4" fmla="*/ 5 w 5"/>
              <a:gd name="T5" fmla="*/ 4 h 7"/>
              <a:gd name="T6" fmla="*/ 2 w 5"/>
              <a:gd name="T7" fmla="*/ 0 h 7"/>
              <a:gd name="T8" fmla="*/ 0 w 5"/>
              <a:gd name="T9" fmla="*/ 3 h 7"/>
              <a:gd name="T10" fmla="*/ 2 w 5"/>
              <a:gd name="T11" fmla="*/ 5 h 7"/>
              <a:gd name="T12" fmla="*/ 2 w 5"/>
              <a:gd name="T13" fmla="*/ 5 h 7"/>
              <a:gd name="T14" fmla="*/ 3 w 5"/>
              <a:gd name="T15" fmla="*/ 5 h 7"/>
              <a:gd name="T16" fmla="*/ 2 w 5"/>
              <a:gd name="T17" fmla="*/ 6 h 7"/>
              <a:gd name="T18" fmla="*/ 3 w 5"/>
              <a:gd name="T19" fmla="*/ 7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 h="7">
                <a:moveTo>
                  <a:pt x="3" y="7"/>
                </a:moveTo>
                <a:lnTo>
                  <a:pt x="3" y="7"/>
                </a:lnTo>
                <a:cubicBezTo>
                  <a:pt x="4" y="6"/>
                  <a:pt x="4" y="5"/>
                  <a:pt x="5" y="4"/>
                </a:cubicBezTo>
                <a:cubicBezTo>
                  <a:pt x="4" y="2"/>
                  <a:pt x="3" y="1"/>
                  <a:pt x="2" y="0"/>
                </a:cubicBezTo>
                <a:cubicBezTo>
                  <a:pt x="2" y="1"/>
                  <a:pt x="1" y="2"/>
                  <a:pt x="0" y="3"/>
                </a:cubicBezTo>
                <a:cubicBezTo>
                  <a:pt x="1" y="4"/>
                  <a:pt x="1" y="4"/>
                  <a:pt x="2" y="5"/>
                </a:cubicBezTo>
                <a:lnTo>
                  <a:pt x="2" y="5"/>
                </a:lnTo>
                <a:lnTo>
                  <a:pt x="3" y="5"/>
                </a:lnTo>
                <a:cubicBezTo>
                  <a:pt x="3" y="6"/>
                  <a:pt x="2" y="6"/>
                  <a:pt x="2" y="6"/>
                </a:cubicBezTo>
                <a:lnTo>
                  <a:pt x="3" y="7"/>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823" name="Freeform 1797"/>
          <p:cNvSpPr>
            <a:spLocks/>
          </p:cNvSpPr>
          <p:nvPr userDrawn="1"/>
        </p:nvSpPr>
        <p:spPr bwMode="auto">
          <a:xfrm>
            <a:off x="603251" y="328613"/>
            <a:ext cx="1588" cy="3175"/>
          </a:xfrm>
          <a:custGeom>
            <a:avLst/>
            <a:gdLst>
              <a:gd name="T0" fmla="*/ 4 w 4"/>
              <a:gd name="T1" fmla="*/ 3 h 4"/>
              <a:gd name="T2" fmla="*/ 4 w 4"/>
              <a:gd name="T3" fmla="*/ 3 h 4"/>
              <a:gd name="T4" fmla="*/ 2 w 4"/>
              <a:gd name="T5" fmla="*/ 0 h 4"/>
              <a:gd name="T6" fmla="*/ 0 w 4"/>
              <a:gd name="T7" fmla="*/ 2 h 4"/>
              <a:gd name="T8" fmla="*/ 0 w 4"/>
              <a:gd name="T9" fmla="*/ 4 h 4"/>
              <a:gd name="T10" fmla="*/ 4 w 4"/>
              <a:gd name="T11" fmla="*/ 3 h 4"/>
            </a:gdLst>
            <a:ahLst/>
            <a:cxnLst>
              <a:cxn ang="0">
                <a:pos x="T0" y="T1"/>
              </a:cxn>
              <a:cxn ang="0">
                <a:pos x="T2" y="T3"/>
              </a:cxn>
              <a:cxn ang="0">
                <a:pos x="T4" y="T5"/>
              </a:cxn>
              <a:cxn ang="0">
                <a:pos x="T6" y="T7"/>
              </a:cxn>
              <a:cxn ang="0">
                <a:pos x="T8" y="T9"/>
              </a:cxn>
              <a:cxn ang="0">
                <a:pos x="T10" y="T11"/>
              </a:cxn>
            </a:cxnLst>
            <a:rect l="0" t="0" r="r" b="b"/>
            <a:pathLst>
              <a:path w="4" h="4">
                <a:moveTo>
                  <a:pt x="4" y="3"/>
                </a:moveTo>
                <a:lnTo>
                  <a:pt x="4" y="3"/>
                </a:lnTo>
                <a:cubicBezTo>
                  <a:pt x="4" y="2"/>
                  <a:pt x="3" y="1"/>
                  <a:pt x="2" y="0"/>
                </a:cubicBezTo>
                <a:cubicBezTo>
                  <a:pt x="1" y="1"/>
                  <a:pt x="1" y="2"/>
                  <a:pt x="0" y="2"/>
                </a:cubicBezTo>
                <a:lnTo>
                  <a:pt x="0" y="4"/>
                </a:lnTo>
                <a:cubicBezTo>
                  <a:pt x="2" y="3"/>
                  <a:pt x="3" y="3"/>
                  <a:pt x="4" y="3"/>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824" name="Rectangle 1798"/>
          <p:cNvSpPr>
            <a:spLocks noChangeArrowheads="1"/>
          </p:cNvSpPr>
          <p:nvPr userDrawn="1"/>
        </p:nvSpPr>
        <p:spPr bwMode="auto">
          <a:xfrm>
            <a:off x="606426" y="331788"/>
            <a:ext cx="1588" cy="1588"/>
          </a:xfrm>
          <a:prstGeom prst="rect">
            <a:avLst/>
          </a:prstGeom>
          <a:solidFill>
            <a:srgbClr val="D5A03C"/>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ru-RU" dirty="0"/>
          </a:p>
        </p:txBody>
      </p:sp>
      <p:sp>
        <p:nvSpPr>
          <p:cNvPr id="825" name="Freeform 1799"/>
          <p:cNvSpPr>
            <a:spLocks/>
          </p:cNvSpPr>
          <p:nvPr userDrawn="1"/>
        </p:nvSpPr>
        <p:spPr bwMode="auto">
          <a:xfrm>
            <a:off x="600076" y="331788"/>
            <a:ext cx="3175" cy="1588"/>
          </a:xfrm>
          <a:custGeom>
            <a:avLst/>
            <a:gdLst>
              <a:gd name="T0" fmla="*/ 3 w 3"/>
              <a:gd name="T1" fmla="*/ 1 h 3"/>
              <a:gd name="T2" fmla="*/ 3 w 3"/>
              <a:gd name="T3" fmla="*/ 1 h 3"/>
              <a:gd name="T4" fmla="*/ 2 w 3"/>
              <a:gd name="T5" fmla="*/ 0 h 3"/>
              <a:gd name="T6" fmla="*/ 0 w 3"/>
              <a:gd name="T7" fmla="*/ 2 h 3"/>
              <a:gd name="T8" fmla="*/ 0 w 3"/>
              <a:gd name="T9" fmla="*/ 3 h 3"/>
              <a:gd name="T10" fmla="*/ 1 w 3"/>
              <a:gd name="T11" fmla="*/ 2 h 3"/>
              <a:gd name="T12" fmla="*/ 3 w 3"/>
              <a:gd name="T13" fmla="*/ 1 h 3"/>
            </a:gdLst>
            <a:ahLst/>
            <a:cxnLst>
              <a:cxn ang="0">
                <a:pos x="T0" y="T1"/>
              </a:cxn>
              <a:cxn ang="0">
                <a:pos x="T2" y="T3"/>
              </a:cxn>
              <a:cxn ang="0">
                <a:pos x="T4" y="T5"/>
              </a:cxn>
              <a:cxn ang="0">
                <a:pos x="T6" y="T7"/>
              </a:cxn>
              <a:cxn ang="0">
                <a:pos x="T8" y="T9"/>
              </a:cxn>
              <a:cxn ang="0">
                <a:pos x="T10" y="T11"/>
              </a:cxn>
              <a:cxn ang="0">
                <a:pos x="T12" y="T13"/>
              </a:cxn>
            </a:cxnLst>
            <a:rect l="0" t="0" r="r" b="b"/>
            <a:pathLst>
              <a:path w="3" h="3">
                <a:moveTo>
                  <a:pt x="3" y="1"/>
                </a:moveTo>
                <a:lnTo>
                  <a:pt x="3" y="1"/>
                </a:lnTo>
                <a:lnTo>
                  <a:pt x="2" y="0"/>
                </a:lnTo>
                <a:cubicBezTo>
                  <a:pt x="1" y="1"/>
                  <a:pt x="0" y="1"/>
                  <a:pt x="0" y="2"/>
                </a:cubicBezTo>
                <a:lnTo>
                  <a:pt x="0" y="3"/>
                </a:lnTo>
                <a:lnTo>
                  <a:pt x="1" y="2"/>
                </a:lnTo>
                <a:cubicBezTo>
                  <a:pt x="1" y="2"/>
                  <a:pt x="2" y="1"/>
                  <a:pt x="3" y="1"/>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826" name="Freeform 1800"/>
          <p:cNvSpPr>
            <a:spLocks/>
          </p:cNvSpPr>
          <p:nvPr userDrawn="1"/>
        </p:nvSpPr>
        <p:spPr bwMode="auto">
          <a:xfrm>
            <a:off x="603251" y="333375"/>
            <a:ext cx="0" cy="1588"/>
          </a:xfrm>
          <a:custGeom>
            <a:avLst/>
            <a:gdLst>
              <a:gd name="T0" fmla="*/ 1 h 1"/>
              <a:gd name="T1" fmla="*/ 1 h 1"/>
              <a:gd name="T2" fmla="*/ 0 h 1"/>
              <a:gd name="T3" fmla="*/ 1 h 1"/>
              <a:gd name="T4" fmla="*/ 1 h 1"/>
            </a:gdLst>
            <a:ahLst/>
            <a:cxnLst>
              <a:cxn ang="0">
                <a:pos x="0" y="T0"/>
              </a:cxn>
              <a:cxn ang="0">
                <a:pos x="0" y="T1"/>
              </a:cxn>
              <a:cxn ang="0">
                <a:pos x="0" y="T2"/>
              </a:cxn>
              <a:cxn ang="0">
                <a:pos x="0" y="T3"/>
              </a:cxn>
              <a:cxn ang="0">
                <a:pos x="0" y="T4"/>
              </a:cxn>
            </a:cxnLst>
            <a:rect l="0" t="0" r="r" b="b"/>
            <a:pathLst>
              <a:path h="1">
                <a:moveTo>
                  <a:pt x="0" y="1"/>
                </a:moveTo>
                <a:lnTo>
                  <a:pt x="0" y="1"/>
                </a:lnTo>
                <a:lnTo>
                  <a:pt x="0" y="0"/>
                </a:lnTo>
                <a:lnTo>
                  <a:pt x="0" y="1"/>
                </a:lnTo>
                <a:lnTo>
                  <a:pt x="0" y="1"/>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827" name="Freeform 1801"/>
          <p:cNvSpPr>
            <a:spLocks/>
          </p:cNvSpPr>
          <p:nvPr userDrawn="1"/>
        </p:nvSpPr>
        <p:spPr bwMode="auto">
          <a:xfrm>
            <a:off x="603251" y="336550"/>
            <a:ext cx="1588" cy="1588"/>
          </a:xfrm>
          <a:custGeom>
            <a:avLst/>
            <a:gdLst>
              <a:gd name="T0" fmla="*/ 1 w 3"/>
              <a:gd name="T1" fmla="*/ 2 h 2"/>
              <a:gd name="T2" fmla="*/ 1 w 3"/>
              <a:gd name="T3" fmla="*/ 2 h 2"/>
              <a:gd name="T4" fmla="*/ 3 w 3"/>
              <a:gd name="T5" fmla="*/ 0 h 2"/>
              <a:gd name="T6" fmla="*/ 3 w 3"/>
              <a:gd name="T7" fmla="*/ 0 h 2"/>
              <a:gd name="T8" fmla="*/ 0 w 3"/>
              <a:gd name="T9" fmla="*/ 2 h 2"/>
              <a:gd name="T10" fmla="*/ 1 w 3"/>
              <a:gd name="T11" fmla="*/ 2 h 2"/>
            </a:gdLst>
            <a:ahLst/>
            <a:cxnLst>
              <a:cxn ang="0">
                <a:pos x="T0" y="T1"/>
              </a:cxn>
              <a:cxn ang="0">
                <a:pos x="T2" y="T3"/>
              </a:cxn>
              <a:cxn ang="0">
                <a:pos x="T4" y="T5"/>
              </a:cxn>
              <a:cxn ang="0">
                <a:pos x="T6" y="T7"/>
              </a:cxn>
              <a:cxn ang="0">
                <a:pos x="T8" y="T9"/>
              </a:cxn>
              <a:cxn ang="0">
                <a:pos x="T10" y="T11"/>
              </a:cxn>
            </a:cxnLst>
            <a:rect l="0" t="0" r="r" b="b"/>
            <a:pathLst>
              <a:path w="3" h="2">
                <a:moveTo>
                  <a:pt x="1" y="2"/>
                </a:moveTo>
                <a:lnTo>
                  <a:pt x="1" y="2"/>
                </a:lnTo>
                <a:lnTo>
                  <a:pt x="3" y="0"/>
                </a:lnTo>
                <a:lnTo>
                  <a:pt x="3" y="0"/>
                </a:lnTo>
                <a:cubicBezTo>
                  <a:pt x="2" y="1"/>
                  <a:pt x="1" y="1"/>
                  <a:pt x="0" y="2"/>
                </a:cubicBezTo>
                <a:cubicBezTo>
                  <a:pt x="0" y="2"/>
                  <a:pt x="1" y="2"/>
                  <a:pt x="1" y="2"/>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828" name="Freeform 1802"/>
          <p:cNvSpPr>
            <a:spLocks/>
          </p:cNvSpPr>
          <p:nvPr userDrawn="1"/>
        </p:nvSpPr>
        <p:spPr bwMode="auto">
          <a:xfrm>
            <a:off x="609601" y="327025"/>
            <a:ext cx="1588" cy="4763"/>
          </a:xfrm>
          <a:custGeom>
            <a:avLst/>
            <a:gdLst>
              <a:gd name="T0" fmla="*/ 2 w 4"/>
              <a:gd name="T1" fmla="*/ 6 h 6"/>
              <a:gd name="T2" fmla="*/ 2 w 4"/>
              <a:gd name="T3" fmla="*/ 6 h 6"/>
              <a:gd name="T4" fmla="*/ 4 w 4"/>
              <a:gd name="T5" fmla="*/ 3 h 6"/>
              <a:gd name="T6" fmla="*/ 2 w 4"/>
              <a:gd name="T7" fmla="*/ 0 h 6"/>
              <a:gd name="T8" fmla="*/ 0 w 4"/>
              <a:gd name="T9" fmla="*/ 3 h 6"/>
              <a:gd name="T10" fmla="*/ 2 w 4"/>
              <a:gd name="T11" fmla="*/ 6 h 6"/>
            </a:gdLst>
            <a:ahLst/>
            <a:cxnLst>
              <a:cxn ang="0">
                <a:pos x="T0" y="T1"/>
              </a:cxn>
              <a:cxn ang="0">
                <a:pos x="T2" y="T3"/>
              </a:cxn>
              <a:cxn ang="0">
                <a:pos x="T4" y="T5"/>
              </a:cxn>
              <a:cxn ang="0">
                <a:pos x="T6" y="T7"/>
              </a:cxn>
              <a:cxn ang="0">
                <a:pos x="T8" y="T9"/>
              </a:cxn>
              <a:cxn ang="0">
                <a:pos x="T10" y="T11"/>
              </a:cxn>
            </a:cxnLst>
            <a:rect l="0" t="0" r="r" b="b"/>
            <a:pathLst>
              <a:path w="4" h="6">
                <a:moveTo>
                  <a:pt x="2" y="6"/>
                </a:moveTo>
                <a:lnTo>
                  <a:pt x="2" y="6"/>
                </a:lnTo>
                <a:cubicBezTo>
                  <a:pt x="3" y="5"/>
                  <a:pt x="4" y="4"/>
                  <a:pt x="4" y="3"/>
                </a:cubicBezTo>
                <a:cubicBezTo>
                  <a:pt x="4" y="2"/>
                  <a:pt x="3" y="1"/>
                  <a:pt x="2" y="0"/>
                </a:cubicBezTo>
                <a:cubicBezTo>
                  <a:pt x="2" y="1"/>
                  <a:pt x="1" y="2"/>
                  <a:pt x="0" y="3"/>
                </a:cubicBezTo>
                <a:cubicBezTo>
                  <a:pt x="1" y="4"/>
                  <a:pt x="1" y="5"/>
                  <a:pt x="2" y="6"/>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829" name="Freeform 1803"/>
          <p:cNvSpPr>
            <a:spLocks/>
          </p:cNvSpPr>
          <p:nvPr userDrawn="1"/>
        </p:nvSpPr>
        <p:spPr bwMode="auto">
          <a:xfrm>
            <a:off x="606426" y="330200"/>
            <a:ext cx="3175" cy="3175"/>
          </a:xfrm>
          <a:custGeom>
            <a:avLst/>
            <a:gdLst>
              <a:gd name="T0" fmla="*/ 2 w 4"/>
              <a:gd name="T1" fmla="*/ 6 h 6"/>
              <a:gd name="T2" fmla="*/ 2 w 4"/>
              <a:gd name="T3" fmla="*/ 6 h 6"/>
              <a:gd name="T4" fmla="*/ 4 w 4"/>
              <a:gd name="T5" fmla="*/ 3 h 6"/>
              <a:gd name="T6" fmla="*/ 3 w 4"/>
              <a:gd name="T7" fmla="*/ 0 h 6"/>
              <a:gd name="T8" fmla="*/ 0 w 4"/>
              <a:gd name="T9" fmla="*/ 3 h 6"/>
              <a:gd name="T10" fmla="*/ 2 w 4"/>
              <a:gd name="T11" fmla="*/ 6 h 6"/>
            </a:gdLst>
            <a:ahLst/>
            <a:cxnLst>
              <a:cxn ang="0">
                <a:pos x="T0" y="T1"/>
              </a:cxn>
              <a:cxn ang="0">
                <a:pos x="T2" y="T3"/>
              </a:cxn>
              <a:cxn ang="0">
                <a:pos x="T4" y="T5"/>
              </a:cxn>
              <a:cxn ang="0">
                <a:pos x="T6" y="T7"/>
              </a:cxn>
              <a:cxn ang="0">
                <a:pos x="T8" y="T9"/>
              </a:cxn>
              <a:cxn ang="0">
                <a:pos x="T10" y="T11"/>
              </a:cxn>
            </a:cxnLst>
            <a:rect l="0" t="0" r="r" b="b"/>
            <a:pathLst>
              <a:path w="4" h="6">
                <a:moveTo>
                  <a:pt x="2" y="6"/>
                </a:moveTo>
                <a:lnTo>
                  <a:pt x="2" y="6"/>
                </a:lnTo>
                <a:cubicBezTo>
                  <a:pt x="3" y="5"/>
                  <a:pt x="4" y="4"/>
                  <a:pt x="4" y="3"/>
                </a:cubicBezTo>
                <a:cubicBezTo>
                  <a:pt x="4" y="2"/>
                  <a:pt x="3" y="1"/>
                  <a:pt x="3" y="0"/>
                </a:cubicBezTo>
                <a:cubicBezTo>
                  <a:pt x="2" y="1"/>
                  <a:pt x="1" y="2"/>
                  <a:pt x="0" y="3"/>
                </a:cubicBezTo>
                <a:cubicBezTo>
                  <a:pt x="1" y="4"/>
                  <a:pt x="1" y="5"/>
                  <a:pt x="2" y="6"/>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830" name="Freeform 1804"/>
          <p:cNvSpPr>
            <a:spLocks/>
          </p:cNvSpPr>
          <p:nvPr userDrawn="1"/>
        </p:nvSpPr>
        <p:spPr bwMode="auto">
          <a:xfrm>
            <a:off x="604838" y="331788"/>
            <a:ext cx="3175" cy="4763"/>
          </a:xfrm>
          <a:custGeom>
            <a:avLst/>
            <a:gdLst>
              <a:gd name="T0" fmla="*/ 1 w 4"/>
              <a:gd name="T1" fmla="*/ 6 h 6"/>
              <a:gd name="T2" fmla="*/ 1 w 4"/>
              <a:gd name="T3" fmla="*/ 6 h 6"/>
              <a:gd name="T4" fmla="*/ 4 w 4"/>
              <a:gd name="T5" fmla="*/ 3 h 6"/>
              <a:gd name="T6" fmla="*/ 3 w 4"/>
              <a:gd name="T7" fmla="*/ 0 h 6"/>
              <a:gd name="T8" fmla="*/ 0 w 4"/>
              <a:gd name="T9" fmla="*/ 3 h 6"/>
              <a:gd name="T10" fmla="*/ 0 w 4"/>
              <a:gd name="T11" fmla="*/ 4 h 6"/>
              <a:gd name="T12" fmla="*/ 2 w 4"/>
              <a:gd name="T13" fmla="*/ 4 h 6"/>
              <a:gd name="T14" fmla="*/ 2 w 4"/>
              <a:gd name="T15" fmla="*/ 4 h 6"/>
              <a:gd name="T16" fmla="*/ 1 w 4"/>
              <a:gd name="T17" fmla="*/ 6 h 6"/>
              <a:gd name="T18" fmla="*/ 1 w 4"/>
              <a:gd name="T19" fmla="*/ 6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6">
                <a:moveTo>
                  <a:pt x="1" y="6"/>
                </a:moveTo>
                <a:lnTo>
                  <a:pt x="1" y="6"/>
                </a:lnTo>
                <a:cubicBezTo>
                  <a:pt x="2" y="5"/>
                  <a:pt x="3" y="4"/>
                  <a:pt x="4" y="3"/>
                </a:cubicBezTo>
                <a:cubicBezTo>
                  <a:pt x="4" y="2"/>
                  <a:pt x="3" y="1"/>
                  <a:pt x="3" y="0"/>
                </a:cubicBezTo>
                <a:cubicBezTo>
                  <a:pt x="2" y="1"/>
                  <a:pt x="1" y="2"/>
                  <a:pt x="0" y="3"/>
                </a:cubicBezTo>
                <a:lnTo>
                  <a:pt x="0" y="4"/>
                </a:lnTo>
                <a:cubicBezTo>
                  <a:pt x="1" y="4"/>
                  <a:pt x="2" y="4"/>
                  <a:pt x="2" y="4"/>
                </a:cubicBezTo>
                <a:lnTo>
                  <a:pt x="2" y="4"/>
                </a:lnTo>
                <a:cubicBezTo>
                  <a:pt x="2" y="5"/>
                  <a:pt x="2" y="5"/>
                  <a:pt x="1" y="6"/>
                </a:cubicBezTo>
                <a:lnTo>
                  <a:pt x="1" y="6"/>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831" name="Freeform 1805"/>
          <p:cNvSpPr>
            <a:spLocks/>
          </p:cNvSpPr>
          <p:nvPr userDrawn="1"/>
        </p:nvSpPr>
        <p:spPr bwMode="auto">
          <a:xfrm>
            <a:off x="603251" y="336550"/>
            <a:ext cx="3175" cy="3175"/>
          </a:xfrm>
          <a:custGeom>
            <a:avLst/>
            <a:gdLst>
              <a:gd name="T0" fmla="*/ 2 w 4"/>
              <a:gd name="T1" fmla="*/ 0 h 3"/>
              <a:gd name="T2" fmla="*/ 2 w 4"/>
              <a:gd name="T3" fmla="*/ 0 h 3"/>
              <a:gd name="T4" fmla="*/ 0 w 4"/>
              <a:gd name="T5" fmla="*/ 1 h 3"/>
              <a:gd name="T6" fmla="*/ 1 w 4"/>
              <a:gd name="T7" fmla="*/ 1 h 3"/>
              <a:gd name="T8" fmla="*/ 0 w 4"/>
              <a:gd name="T9" fmla="*/ 3 h 3"/>
              <a:gd name="T10" fmla="*/ 0 w 4"/>
              <a:gd name="T11" fmla="*/ 3 h 3"/>
              <a:gd name="T12" fmla="*/ 3 w 4"/>
              <a:gd name="T13" fmla="*/ 3 h 3"/>
              <a:gd name="T14" fmla="*/ 4 w 4"/>
              <a:gd name="T15" fmla="*/ 2 h 3"/>
              <a:gd name="T16" fmla="*/ 2 w 4"/>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3">
                <a:moveTo>
                  <a:pt x="2" y="0"/>
                </a:moveTo>
                <a:lnTo>
                  <a:pt x="2" y="0"/>
                </a:lnTo>
                <a:lnTo>
                  <a:pt x="0" y="1"/>
                </a:lnTo>
                <a:lnTo>
                  <a:pt x="1" y="1"/>
                </a:lnTo>
                <a:cubicBezTo>
                  <a:pt x="1" y="2"/>
                  <a:pt x="0" y="2"/>
                  <a:pt x="0" y="3"/>
                </a:cubicBezTo>
                <a:lnTo>
                  <a:pt x="0" y="3"/>
                </a:lnTo>
                <a:cubicBezTo>
                  <a:pt x="1" y="3"/>
                  <a:pt x="2" y="3"/>
                  <a:pt x="3" y="3"/>
                </a:cubicBezTo>
                <a:lnTo>
                  <a:pt x="4" y="2"/>
                </a:lnTo>
                <a:cubicBezTo>
                  <a:pt x="3" y="2"/>
                  <a:pt x="3" y="1"/>
                  <a:pt x="2"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832" name="Freeform 1806"/>
          <p:cNvSpPr>
            <a:spLocks/>
          </p:cNvSpPr>
          <p:nvPr userDrawn="1"/>
        </p:nvSpPr>
        <p:spPr bwMode="auto">
          <a:xfrm>
            <a:off x="606426" y="334963"/>
            <a:ext cx="3175" cy="3175"/>
          </a:xfrm>
          <a:custGeom>
            <a:avLst/>
            <a:gdLst>
              <a:gd name="T0" fmla="*/ 3 w 4"/>
              <a:gd name="T1" fmla="*/ 0 h 5"/>
              <a:gd name="T2" fmla="*/ 3 w 4"/>
              <a:gd name="T3" fmla="*/ 0 h 5"/>
              <a:gd name="T4" fmla="*/ 0 w 4"/>
              <a:gd name="T5" fmla="*/ 2 h 5"/>
              <a:gd name="T6" fmla="*/ 1 w 4"/>
              <a:gd name="T7" fmla="*/ 5 h 5"/>
              <a:gd name="T8" fmla="*/ 4 w 4"/>
              <a:gd name="T9" fmla="*/ 3 h 5"/>
              <a:gd name="T10" fmla="*/ 3 w 4"/>
              <a:gd name="T11" fmla="*/ 0 h 5"/>
            </a:gdLst>
            <a:ahLst/>
            <a:cxnLst>
              <a:cxn ang="0">
                <a:pos x="T0" y="T1"/>
              </a:cxn>
              <a:cxn ang="0">
                <a:pos x="T2" y="T3"/>
              </a:cxn>
              <a:cxn ang="0">
                <a:pos x="T4" y="T5"/>
              </a:cxn>
              <a:cxn ang="0">
                <a:pos x="T6" y="T7"/>
              </a:cxn>
              <a:cxn ang="0">
                <a:pos x="T8" y="T9"/>
              </a:cxn>
              <a:cxn ang="0">
                <a:pos x="T10" y="T11"/>
              </a:cxn>
            </a:cxnLst>
            <a:rect l="0" t="0" r="r" b="b"/>
            <a:pathLst>
              <a:path w="4" h="5">
                <a:moveTo>
                  <a:pt x="3" y="0"/>
                </a:moveTo>
                <a:lnTo>
                  <a:pt x="3" y="0"/>
                </a:lnTo>
                <a:cubicBezTo>
                  <a:pt x="2" y="1"/>
                  <a:pt x="1" y="1"/>
                  <a:pt x="0" y="2"/>
                </a:cubicBezTo>
                <a:cubicBezTo>
                  <a:pt x="0" y="3"/>
                  <a:pt x="1" y="4"/>
                  <a:pt x="1" y="5"/>
                </a:cubicBezTo>
                <a:cubicBezTo>
                  <a:pt x="2" y="4"/>
                  <a:pt x="4" y="4"/>
                  <a:pt x="4" y="3"/>
                </a:cubicBezTo>
                <a:cubicBezTo>
                  <a:pt x="4" y="2"/>
                  <a:pt x="3" y="1"/>
                  <a:pt x="3"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833" name="Freeform 1807"/>
          <p:cNvSpPr>
            <a:spLocks/>
          </p:cNvSpPr>
          <p:nvPr userDrawn="1"/>
        </p:nvSpPr>
        <p:spPr bwMode="auto">
          <a:xfrm>
            <a:off x="595313" y="327025"/>
            <a:ext cx="1588" cy="1588"/>
          </a:xfrm>
          <a:custGeom>
            <a:avLst/>
            <a:gdLst>
              <a:gd name="T0" fmla="*/ 1 w 2"/>
              <a:gd name="T1" fmla="*/ 0 h 2"/>
              <a:gd name="T2" fmla="*/ 1 w 2"/>
              <a:gd name="T3" fmla="*/ 0 h 2"/>
              <a:gd name="T4" fmla="*/ 0 w 2"/>
              <a:gd name="T5" fmla="*/ 2 h 2"/>
              <a:gd name="T6" fmla="*/ 1 w 2"/>
              <a:gd name="T7" fmla="*/ 2 h 2"/>
              <a:gd name="T8" fmla="*/ 2 w 2"/>
              <a:gd name="T9" fmla="*/ 0 h 2"/>
              <a:gd name="T10" fmla="*/ 1 w 2"/>
              <a:gd name="T11" fmla="*/ 0 h 2"/>
            </a:gdLst>
            <a:ahLst/>
            <a:cxnLst>
              <a:cxn ang="0">
                <a:pos x="T0" y="T1"/>
              </a:cxn>
              <a:cxn ang="0">
                <a:pos x="T2" y="T3"/>
              </a:cxn>
              <a:cxn ang="0">
                <a:pos x="T4" y="T5"/>
              </a:cxn>
              <a:cxn ang="0">
                <a:pos x="T6" y="T7"/>
              </a:cxn>
              <a:cxn ang="0">
                <a:pos x="T8" y="T9"/>
              </a:cxn>
              <a:cxn ang="0">
                <a:pos x="T10" y="T11"/>
              </a:cxn>
            </a:cxnLst>
            <a:rect l="0" t="0" r="r" b="b"/>
            <a:pathLst>
              <a:path w="2" h="2">
                <a:moveTo>
                  <a:pt x="1" y="0"/>
                </a:moveTo>
                <a:lnTo>
                  <a:pt x="1" y="0"/>
                </a:lnTo>
                <a:lnTo>
                  <a:pt x="0" y="2"/>
                </a:lnTo>
                <a:lnTo>
                  <a:pt x="1" y="2"/>
                </a:lnTo>
                <a:lnTo>
                  <a:pt x="2" y="0"/>
                </a:lnTo>
                <a:lnTo>
                  <a:pt x="1" y="0"/>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834" name="Freeform 1808"/>
          <p:cNvSpPr>
            <a:spLocks/>
          </p:cNvSpPr>
          <p:nvPr userDrawn="1"/>
        </p:nvSpPr>
        <p:spPr bwMode="auto">
          <a:xfrm>
            <a:off x="595313" y="325438"/>
            <a:ext cx="1588" cy="1588"/>
          </a:xfrm>
          <a:custGeom>
            <a:avLst/>
            <a:gdLst>
              <a:gd name="T0" fmla="*/ 0 w 1"/>
              <a:gd name="T1" fmla="*/ 0 h 2"/>
              <a:gd name="T2" fmla="*/ 0 w 1"/>
              <a:gd name="T3" fmla="*/ 0 h 2"/>
              <a:gd name="T4" fmla="*/ 0 w 1"/>
              <a:gd name="T5" fmla="*/ 2 h 2"/>
              <a:gd name="T6" fmla="*/ 1 w 1"/>
              <a:gd name="T7" fmla="*/ 2 h 2"/>
              <a:gd name="T8" fmla="*/ 1 w 1"/>
              <a:gd name="T9" fmla="*/ 1 h 2"/>
              <a:gd name="T10" fmla="*/ 0 w 1"/>
              <a:gd name="T11" fmla="*/ 0 h 2"/>
            </a:gdLst>
            <a:ahLst/>
            <a:cxnLst>
              <a:cxn ang="0">
                <a:pos x="T0" y="T1"/>
              </a:cxn>
              <a:cxn ang="0">
                <a:pos x="T2" y="T3"/>
              </a:cxn>
              <a:cxn ang="0">
                <a:pos x="T4" y="T5"/>
              </a:cxn>
              <a:cxn ang="0">
                <a:pos x="T6" y="T7"/>
              </a:cxn>
              <a:cxn ang="0">
                <a:pos x="T8" y="T9"/>
              </a:cxn>
              <a:cxn ang="0">
                <a:pos x="T10" y="T11"/>
              </a:cxn>
            </a:cxnLst>
            <a:rect l="0" t="0" r="r" b="b"/>
            <a:pathLst>
              <a:path w="1" h="2">
                <a:moveTo>
                  <a:pt x="0" y="0"/>
                </a:moveTo>
                <a:lnTo>
                  <a:pt x="0" y="0"/>
                </a:lnTo>
                <a:lnTo>
                  <a:pt x="0" y="2"/>
                </a:lnTo>
                <a:lnTo>
                  <a:pt x="1" y="2"/>
                </a:lnTo>
                <a:lnTo>
                  <a:pt x="1" y="1"/>
                </a:lnTo>
                <a:lnTo>
                  <a:pt x="0" y="0"/>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835" name="Freeform 1809"/>
          <p:cNvSpPr>
            <a:spLocks/>
          </p:cNvSpPr>
          <p:nvPr userDrawn="1"/>
        </p:nvSpPr>
        <p:spPr bwMode="auto">
          <a:xfrm>
            <a:off x="595313" y="323850"/>
            <a:ext cx="1588" cy="1588"/>
          </a:xfrm>
          <a:custGeom>
            <a:avLst/>
            <a:gdLst>
              <a:gd name="T0" fmla="*/ 0 w 1"/>
              <a:gd name="T1" fmla="*/ 0 h 2"/>
              <a:gd name="T2" fmla="*/ 0 w 1"/>
              <a:gd name="T3" fmla="*/ 0 h 2"/>
              <a:gd name="T4" fmla="*/ 0 w 1"/>
              <a:gd name="T5" fmla="*/ 1 h 2"/>
              <a:gd name="T6" fmla="*/ 1 w 1"/>
              <a:gd name="T7" fmla="*/ 2 h 2"/>
              <a:gd name="T8" fmla="*/ 1 w 1"/>
              <a:gd name="T9" fmla="*/ 0 h 2"/>
              <a:gd name="T10" fmla="*/ 0 w 1"/>
              <a:gd name="T11" fmla="*/ 0 h 2"/>
            </a:gdLst>
            <a:ahLst/>
            <a:cxnLst>
              <a:cxn ang="0">
                <a:pos x="T0" y="T1"/>
              </a:cxn>
              <a:cxn ang="0">
                <a:pos x="T2" y="T3"/>
              </a:cxn>
              <a:cxn ang="0">
                <a:pos x="T4" y="T5"/>
              </a:cxn>
              <a:cxn ang="0">
                <a:pos x="T6" y="T7"/>
              </a:cxn>
              <a:cxn ang="0">
                <a:pos x="T8" y="T9"/>
              </a:cxn>
              <a:cxn ang="0">
                <a:pos x="T10" y="T11"/>
              </a:cxn>
            </a:cxnLst>
            <a:rect l="0" t="0" r="r" b="b"/>
            <a:pathLst>
              <a:path w="1" h="2">
                <a:moveTo>
                  <a:pt x="0" y="0"/>
                </a:moveTo>
                <a:lnTo>
                  <a:pt x="0" y="0"/>
                </a:lnTo>
                <a:lnTo>
                  <a:pt x="0" y="1"/>
                </a:lnTo>
                <a:lnTo>
                  <a:pt x="1" y="2"/>
                </a:lnTo>
                <a:lnTo>
                  <a:pt x="1" y="0"/>
                </a:lnTo>
                <a:lnTo>
                  <a:pt x="0" y="0"/>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836" name="Freeform 1810"/>
          <p:cNvSpPr>
            <a:spLocks/>
          </p:cNvSpPr>
          <p:nvPr userDrawn="1"/>
        </p:nvSpPr>
        <p:spPr bwMode="auto">
          <a:xfrm>
            <a:off x="595313" y="322263"/>
            <a:ext cx="1588" cy="1588"/>
          </a:xfrm>
          <a:custGeom>
            <a:avLst/>
            <a:gdLst>
              <a:gd name="T0" fmla="*/ 0 w 2"/>
              <a:gd name="T1" fmla="*/ 0 h 2"/>
              <a:gd name="T2" fmla="*/ 0 w 2"/>
              <a:gd name="T3" fmla="*/ 0 h 2"/>
              <a:gd name="T4" fmla="*/ 0 w 2"/>
              <a:gd name="T5" fmla="*/ 2 h 2"/>
              <a:gd name="T6" fmla="*/ 2 w 2"/>
              <a:gd name="T7" fmla="*/ 2 h 2"/>
              <a:gd name="T8" fmla="*/ 2 w 2"/>
              <a:gd name="T9" fmla="*/ 1 h 2"/>
              <a:gd name="T10" fmla="*/ 0 w 2"/>
              <a:gd name="T11" fmla="*/ 0 h 2"/>
            </a:gdLst>
            <a:ahLst/>
            <a:cxnLst>
              <a:cxn ang="0">
                <a:pos x="T0" y="T1"/>
              </a:cxn>
              <a:cxn ang="0">
                <a:pos x="T2" y="T3"/>
              </a:cxn>
              <a:cxn ang="0">
                <a:pos x="T4" y="T5"/>
              </a:cxn>
              <a:cxn ang="0">
                <a:pos x="T6" y="T7"/>
              </a:cxn>
              <a:cxn ang="0">
                <a:pos x="T8" y="T9"/>
              </a:cxn>
              <a:cxn ang="0">
                <a:pos x="T10" y="T11"/>
              </a:cxn>
            </a:cxnLst>
            <a:rect l="0" t="0" r="r" b="b"/>
            <a:pathLst>
              <a:path w="2" h="2">
                <a:moveTo>
                  <a:pt x="0" y="0"/>
                </a:moveTo>
                <a:lnTo>
                  <a:pt x="0" y="0"/>
                </a:lnTo>
                <a:lnTo>
                  <a:pt x="0" y="2"/>
                </a:lnTo>
                <a:lnTo>
                  <a:pt x="2" y="2"/>
                </a:lnTo>
                <a:lnTo>
                  <a:pt x="2" y="1"/>
                </a:lnTo>
                <a:lnTo>
                  <a:pt x="0" y="0"/>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837" name="Freeform 1811"/>
          <p:cNvSpPr>
            <a:spLocks/>
          </p:cNvSpPr>
          <p:nvPr userDrawn="1"/>
        </p:nvSpPr>
        <p:spPr bwMode="auto">
          <a:xfrm>
            <a:off x="595313" y="320675"/>
            <a:ext cx="1588" cy="0"/>
          </a:xfrm>
          <a:custGeom>
            <a:avLst/>
            <a:gdLst>
              <a:gd name="T0" fmla="*/ 0 w 2"/>
              <a:gd name="T1" fmla="*/ 0 h 1"/>
              <a:gd name="T2" fmla="*/ 0 w 2"/>
              <a:gd name="T3" fmla="*/ 0 h 1"/>
              <a:gd name="T4" fmla="*/ 0 w 2"/>
              <a:gd name="T5" fmla="*/ 1 h 1"/>
              <a:gd name="T6" fmla="*/ 2 w 2"/>
              <a:gd name="T7" fmla="*/ 1 h 1"/>
              <a:gd name="T8" fmla="*/ 2 w 2"/>
              <a:gd name="T9" fmla="*/ 0 h 1"/>
              <a:gd name="T10" fmla="*/ 0 w 2"/>
              <a:gd name="T11" fmla="*/ 0 h 1"/>
            </a:gdLst>
            <a:ahLst/>
            <a:cxnLst>
              <a:cxn ang="0">
                <a:pos x="T0" y="T1"/>
              </a:cxn>
              <a:cxn ang="0">
                <a:pos x="T2" y="T3"/>
              </a:cxn>
              <a:cxn ang="0">
                <a:pos x="T4" y="T5"/>
              </a:cxn>
              <a:cxn ang="0">
                <a:pos x="T6" y="T7"/>
              </a:cxn>
              <a:cxn ang="0">
                <a:pos x="T8" y="T9"/>
              </a:cxn>
              <a:cxn ang="0">
                <a:pos x="T10" y="T11"/>
              </a:cxn>
            </a:cxnLst>
            <a:rect l="0" t="0" r="r" b="b"/>
            <a:pathLst>
              <a:path w="2" h="1">
                <a:moveTo>
                  <a:pt x="0" y="0"/>
                </a:moveTo>
                <a:lnTo>
                  <a:pt x="0" y="0"/>
                </a:lnTo>
                <a:lnTo>
                  <a:pt x="0" y="1"/>
                </a:lnTo>
                <a:lnTo>
                  <a:pt x="2" y="1"/>
                </a:lnTo>
                <a:lnTo>
                  <a:pt x="2" y="0"/>
                </a:lnTo>
                <a:lnTo>
                  <a:pt x="0" y="0"/>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838" name="Freeform 1812"/>
          <p:cNvSpPr>
            <a:spLocks/>
          </p:cNvSpPr>
          <p:nvPr userDrawn="1"/>
        </p:nvSpPr>
        <p:spPr bwMode="auto">
          <a:xfrm>
            <a:off x="595313" y="317500"/>
            <a:ext cx="1588" cy="1588"/>
          </a:xfrm>
          <a:custGeom>
            <a:avLst/>
            <a:gdLst>
              <a:gd name="T0" fmla="*/ 0 w 2"/>
              <a:gd name="T1" fmla="*/ 0 h 2"/>
              <a:gd name="T2" fmla="*/ 0 w 2"/>
              <a:gd name="T3" fmla="*/ 0 h 2"/>
              <a:gd name="T4" fmla="*/ 0 w 2"/>
              <a:gd name="T5" fmla="*/ 1 h 2"/>
              <a:gd name="T6" fmla="*/ 2 w 2"/>
              <a:gd name="T7" fmla="*/ 2 h 2"/>
              <a:gd name="T8" fmla="*/ 2 w 2"/>
              <a:gd name="T9" fmla="*/ 0 h 2"/>
              <a:gd name="T10" fmla="*/ 0 w 2"/>
              <a:gd name="T11" fmla="*/ 0 h 2"/>
            </a:gdLst>
            <a:ahLst/>
            <a:cxnLst>
              <a:cxn ang="0">
                <a:pos x="T0" y="T1"/>
              </a:cxn>
              <a:cxn ang="0">
                <a:pos x="T2" y="T3"/>
              </a:cxn>
              <a:cxn ang="0">
                <a:pos x="T4" y="T5"/>
              </a:cxn>
              <a:cxn ang="0">
                <a:pos x="T6" y="T7"/>
              </a:cxn>
              <a:cxn ang="0">
                <a:pos x="T8" y="T9"/>
              </a:cxn>
              <a:cxn ang="0">
                <a:pos x="T10" y="T11"/>
              </a:cxn>
            </a:cxnLst>
            <a:rect l="0" t="0" r="r" b="b"/>
            <a:pathLst>
              <a:path w="2" h="2">
                <a:moveTo>
                  <a:pt x="0" y="0"/>
                </a:moveTo>
                <a:lnTo>
                  <a:pt x="0" y="0"/>
                </a:lnTo>
                <a:lnTo>
                  <a:pt x="0" y="1"/>
                </a:lnTo>
                <a:lnTo>
                  <a:pt x="2" y="2"/>
                </a:lnTo>
                <a:lnTo>
                  <a:pt x="2" y="0"/>
                </a:lnTo>
                <a:lnTo>
                  <a:pt x="0" y="0"/>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839" name="Freeform 1813"/>
          <p:cNvSpPr>
            <a:spLocks/>
          </p:cNvSpPr>
          <p:nvPr userDrawn="1"/>
        </p:nvSpPr>
        <p:spPr bwMode="auto">
          <a:xfrm>
            <a:off x="595313" y="315913"/>
            <a:ext cx="3175" cy="1588"/>
          </a:xfrm>
          <a:custGeom>
            <a:avLst/>
            <a:gdLst>
              <a:gd name="T0" fmla="*/ 0 w 3"/>
              <a:gd name="T1" fmla="*/ 0 h 2"/>
              <a:gd name="T2" fmla="*/ 0 w 3"/>
              <a:gd name="T3" fmla="*/ 0 h 2"/>
              <a:gd name="T4" fmla="*/ 0 w 3"/>
              <a:gd name="T5" fmla="*/ 1 h 2"/>
              <a:gd name="T6" fmla="*/ 3 w 3"/>
              <a:gd name="T7" fmla="*/ 2 h 2"/>
              <a:gd name="T8" fmla="*/ 3 w 3"/>
              <a:gd name="T9" fmla="*/ 1 h 2"/>
              <a:gd name="T10" fmla="*/ 0 w 3"/>
              <a:gd name="T11" fmla="*/ 0 h 2"/>
            </a:gdLst>
            <a:ahLst/>
            <a:cxnLst>
              <a:cxn ang="0">
                <a:pos x="T0" y="T1"/>
              </a:cxn>
              <a:cxn ang="0">
                <a:pos x="T2" y="T3"/>
              </a:cxn>
              <a:cxn ang="0">
                <a:pos x="T4" y="T5"/>
              </a:cxn>
              <a:cxn ang="0">
                <a:pos x="T6" y="T7"/>
              </a:cxn>
              <a:cxn ang="0">
                <a:pos x="T8" y="T9"/>
              </a:cxn>
              <a:cxn ang="0">
                <a:pos x="T10" y="T11"/>
              </a:cxn>
            </a:cxnLst>
            <a:rect l="0" t="0" r="r" b="b"/>
            <a:pathLst>
              <a:path w="3" h="2">
                <a:moveTo>
                  <a:pt x="0" y="0"/>
                </a:moveTo>
                <a:lnTo>
                  <a:pt x="0" y="0"/>
                </a:lnTo>
                <a:lnTo>
                  <a:pt x="0" y="1"/>
                </a:lnTo>
                <a:lnTo>
                  <a:pt x="3" y="2"/>
                </a:lnTo>
                <a:lnTo>
                  <a:pt x="3" y="1"/>
                </a:lnTo>
                <a:lnTo>
                  <a:pt x="0" y="0"/>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840" name="Freeform 1814"/>
          <p:cNvSpPr>
            <a:spLocks/>
          </p:cNvSpPr>
          <p:nvPr userDrawn="1"/>
        </p:nvSpPr>
        <p:spPr bwMode="auto">
          <a:xfrm>
            <a:off x="604838" y="319088"/>
            <a:ext cx="0" cy="3175"/>
          </a:xfrm>
          <a:custGeom>
            <a:avLst/>
            <a:gdLst>
              <a:gd name="T0" fmla="*/ 0 w 1"/>
              <a:gd name="T1" fmla="*/ 0 h 3"/>
              <a:gd name="T2" fmla="*/ 0 w 1"/>
              <a:gd name="T3" fmla="*/ 0 h 3"/>
              <a:gd name="T4" fmla="*/ 0 w 1"/>
              <a:gd name="T5" fmla="*/ 3 h 3"/>
              <a:gd name="T6" fmla="*/ 1 w 1"/>
              <a:gd name="T7" fmla="*/ 2 h 3"/>
              <a:gd name="T8" fmla="*/ 0 w 1"/>
              <a:gd name="T9" fmla="*/ 0 h 3"/>
            </a:gdLst>
            <a:ahLst/>
            <a:cxnLst>
              <a:cxn ang="0">
                <a:pos x="T0" y="T1"/>
              </a:cxn>
              <a:cxn ang="0">
                <a:pos x="T2" y="T3"/>
              </a:cxn>
              <a:cxn ang="0">
                <a:pos x="T4" y="T5"/>
              </a:cxn>
              <a:cxn ang="0">
                <a:pos x="T6" y="T7"/>
              </a:cxn>
              <a:cxn ang="0">
                <a:pos x="T8" y="T9"/>
              </a:cxn>
            </a:cxnLst>
            <a:rect l="0" t="0" r="r" b="b"/>
            <a:pathLst>
              <a:path w="1" h="3">
                <a:moveTo>
                  <a:pt x="0" y="0"/>
                </a:moveTo>
                <a:lnTo>
                  <a:pt x="0" y="0"/>
                </a:lnTo>
                <a:cubicBezTo>
                  <a:pt x="1" y="1"/>
                  <a:pt x="1" y="2"/>
                  <a:pt x="0" y="3"/>
                </a:cubicBezTo>
                <a:lnTo>
                  <a:pt x="1" y="2"/>
                </a:lnTo>
                <a:lnTo>
                  <a:pt x="0"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841" name="Freeform 1815"/>
          <p:cNvSpPr>
            <a:spLocks/>
          </p:cNvSpPr>
          <p:nvPr userDrawn="1"/>
        </p:nvSpPr>
        <p:spPr bwMode="auto">
          <a:xfrm>
            <a:off x="606426" y="322263"/>
            <a:ext cx="1588" cy="3175"/>
          </a:xfrm>
          <a:custGeom>
            <a:avLst/>
            <a:gdLst>
              <a:gd name="T0" fmla="*/ 0 w 1"/>
              <a:gd name="T1" fmla="*/ 0 h 3"/>
              <a:gd name="T2" fmla="*/ 0 w 1"/>
              <a:gd name="T3" fmla="*/ 0 h 3"/>
              <a:gd name="T4" fmla="*/ 0 w 1"/>
              <a:gd name="T5" fmla="*/ 3 h 3"/>
              <a:gd name="T6" fmla="*/ 1 w 1"/>
              <a:gd name="T7" fmla="*/ 2 h 3"/>
              <a:gd name="T8" fmla="*/ 0 w 1"/>
              <a:gd name="T9" fmla="*/ 0 h 3"/>
            </a:gdLst>
            <a:ahLst/>
            <a:cxnLst>
              <a:cxn ang="0">
                <a:pos x="T0" y="T1"/>
              </a:cxn>
              <a:cxn ang="0">
                <a:pos x="T2" y="T3"/>
              </a:cxn>
              <a:cxn ang="0">
                <a:pos x="T4" y="T5"/>
              </a:cxn>
              <a:cxn ang="0">
                <a:pos x="T6" y="T7"/>
              </a:cxn>
              <a:cxn ang="0">
                <a:pos x="T8" y="T9"/>
              </a:cxn>
            </a:cxnLst>
            <a:rect l="0" t="0" r="r" b="b"/>
            <a:pathLst>
              <a:path w="1" h="3">
                <a:moveTo>
                  <a:pt x="0" y="0"/>
                </a:moveTo>
                <a:lnTo>
                  <a:pt x="0" y="0"/>
                </a:lnTo>
                <a:cubicBezTo>
                  <a:pt x="1" y="1"/>
                  <a:pt x="1" y="2"/>
                  <a:pt x="0" y="3"/>
                </a:cubicBezTo>
                <a:lnTo>
                  <a:pt x="1" y="2"/>
                </a:lnTo>
                <a:lnTo>
                  <a:pt x="0"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842" name="Freeform 1816"/>
          <p:cNvSpPr>
            <a:spLocks/>
          </p:cNvSpPr>
          <p:nvPr userDrawn="1"/>
        </p:nvSpPr>
        <p:spPr bwMode="auto">
          <a:xfrm>
            <a:off x="609601" y="325438"/>
            <a:ext cx="0" cy="3175"/>
          </a:xfrm>
          <a:custGeom>
            <a:avLst/>
            <a:gdLst>
              <a:gd name="T0" fmla="*/ 0 w 2"/>
              <a:gd name="T1" fmla="*/ 0 h 3"/>
              <a:gd name="T2" fmla="*/ 0 w 2"/>
              <a:gd name="T3" fmla="*/ 0 h 3"/>
              <a:gd name="T4" fmla="*/ 0 w 2"/>
              <a:gd name="T5" fmla="*/ 3 h 3"/>
              <a:gd name="T6" fmla="*/ 2 w 2"/>
              <a:gd name="T7" fmla="*/ 1 h 3"/>
              <a:gd name="T8" fmla="*/ 0 w 2"/>
              <a:gd name="T9" fmla="*/ 0 h 3"/>
            </a:gdLst>
            <a:ahLst/>
            <a:cxnLst>
              <a:cxn ang="0">
                <a:pos x="T0" y="T1"/>
              </a:cxn>
              <a:cxn ang="0">
                <a:pos x="T2" y="T3"/>
              </a:cxn>
              <a:cxn ang="0">
                <a:pos x="T4" y="T5"/>
              </a:cxn>
              <a:cxn ang="0">
                <a:pos x="T6" y="T7"/>
              </a:cxn>
              <a:cxn ang="0">
                <a:pos x="T8" y="T9"/>
              </a:cxn>
            </a:cxnLst>
            <a:rect l="0" t="0" r="r" b="b"/>
            <a:pathLst>
              <a:path w="2" h="3">
                <a:moveTo>
                  <a:pt x="0" y="0"/>
                </a:moveTo>
                <a:lnTo>
                  <a:pt x="0" y="0"/>
                </a:lnTo>
                <a:cubicBezTo>
                  <a:pt x="1" y="0"/>
                  <a:pt x="1" y="1"/>
                  <a:pt x="0" y="3"/>
                </a:cubicBezTo>
                <a:lnTo>
                  <a:pt x="2" y="1"/>
                </a:lnTo>
                <a:lnTo>
                  <a:pt x="0"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843" name="Freeform 1817"/>
          <p:cNvSpPr>
            <a:spLocks/>
          </p:cNvSpPr>
          <p:nvPr userDrawn="1"/>
        </p:nvSpPr>
        <p:spPr bwMode="auto">
          <a:xfrm>
            <a:off x="611188" y="328613"/>
            <a:ext cx="0" cy="1588"/>
          </a:xfrm>
          <a:custGeom>
            <a:avLst/>
            <a:gdLst>
              <a:gd name="T0" fmla="*/ 0 w 1"/>
              <a:gd name="T1" fmla="*/ 0 h 3"/>
              <a:gd name="T2" fmla="*/ 0 w 1"/>
              <a:gd name="T3" fmla="*/ 0 h 3"/>
              <a:gd name="T4" fmla="*/ 0 w 1"/>
              <a:gd name="T5" fmla="*/ 3 h 3"/>
              <a:gd name="T6" fmla="*/ 1 w 1"/>
              <a:gd name="T7" fmla="*/ 2 h 3"/>
              <a:gd name="T8" fmla="*/ 0 w 1"/>
              <a:gd name="T9" fmla="*/ 0 h 3"/>
            </a:gdLst>
            <a:ahLst/>
            <a:cxnLst>
              <a:cxn ang="0">
                <a:pos x="T0" y="T1"/>
              </a:cxn>
              <a:cxn ang="0">
                <a:pos x="T2" y="T3"/>
              </a:cxn>
              <a:cxn ang="0">
                <a:pos x="T4" y="T5"/>
              </a:cxn>
              <a:cxn ang="0">
                <a:pos x="T6" y="T7"/>
              </a:cxn>
              <a:cxn ang="0">
                <a:pos x="T8" y="T9"/>
              </a:cxn>
            </a:cxnLst>
            <a:rect l="0" t="0" r="r" b="b"/>
            <a:pathLst>
              <a:path w="1" h="3">
                <a:moveTo>
                  <a:pt x="0" y="0"/>
                </a:moveTo>
                <a:lnTo>
                  <a:pt x="0" y="0"/>
                </a:lnTo>
                <a:cubicBezTo>
                  <a:pt x="0" y="1"/>
                  <a:pt x="0" y="2"/>
                  <a:pt x="0" y="3"/>
                </a:cubicBezTo>
                <a:lnTo>
                  <a:pt x="1" y="2"/>
                </a:lnTo>
                <a:lnTo>
                  <a:pt x="0"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844" name="Freeform 1818"/>
          <p:cNvSpPr>
            <a:spLocks/>
          </p:cNvSpPr>
          <p:nvPr userDrawn="1"/>
        </p:nvSpPr>
        <p:spPr bwMode="auto">
          <a:xfrm>
            <a:off x="606426" y="328613"/>
            <a:ext cx="1588" cy="1588"/>
          </a:xfrm>
          <a:custGeom>
            <a:avLst/>
            <a:gdLst>
              <a:gd name="T0" fmla="*/ 0 w 2"/>
              <a:gd name="T1" fmla="*/ 0 h 3"/>
              <a:gd name="T2" fmla="*/ 0 w 2"/>
              <a:gd name="T3" fmla="*/ 0 h 3"/>
              <a:gd name="T4" fmla="*/ 0 w 2"/>
              <a:gd name="T5" fmla="*/ 3 h 3"/>
              <a:gd name="T6" fmla="*/ 2 w 2"/>
              <a:gd name="T7" fmla="*/ 2 h 3"/>
              <a:gd name="T8" fmla="*/ 0 w 2"/>
              <a:gd name="T9" fmla="*/ 0 h 3"/>
            </a:gdLst>
            <a:ahLst/>
            <a:cxnLst>
              <a:cxn ang="0">
                <a:pos x="T0" y="T1"/>
              </a:cxn>
              <a:cxn ang="0">
                <a:pos x="T2" y="T3"/>
              </a:cxn>
              <a:cxn ang="0">
                <a:pos x="T4" y="T5"/>
              </a:cxn>
              <a:cxn ang="0">
                <a:pos x="T6" y="T7"/>
              </a:cxn>
              <a:cxn ang="0">
                <a:pos x="T8" y="T9"/>
              </a:cxn>
            </a:cxnLst>
            <a:rect l="0" t="0" r="r" b="b"/>
            <a:pathLst>
              <a:path w="2" h="3">
                <a:moveTo>
                  <a:pt x="0" y="0"/>
                </a:moveTo>
                <a:lnTo>
                  <a:pt x="0" y="0"/>
                </a:lnTo>
                <a:cubicBezTo>
                  <a:pt x="1" y="1"/>
                  <a:pt x="1" y="2"/>
                  <a:pt x="0" y="3"/>
                </a:cubicBezTo>
                <a:lnTo>
                  <a:pt x="2" y="2"/>
                </a:lnTo>
                <a:lnTo>
                  <a:pt x="0"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845" name="Freeform 1819"/>
          <p:cNvSpPr>
            <a:spLocks/>
          </p:cNvSpPr>
          <p:nvPr userDrawn="1"/>
        </p:nvSpPr>
        <p:spPr bwMode="auto">
          <a:xfrm>
            <a:off x="603251" y="327025"/>
            <a:ext cx="0" cy="3175"/>
          </a:xfrm>
          <a:custGeom>
            <a:avLst/>
            <a:gdLst>
              <a:gd name="T0" fmla="*/ 0 w 1"/>
              <a:gd name="T1" fmla="*/ 0 h 3"/>
              <a:gd name="T2" fmla="*/ 0 w 1"/>
              <a:gd name="T3" fmla="*/ 0 h 3"/>
              <a:gd name="T4" fmla="*/ 0 w 1"/>
              <a:gd name="T5" fmla="*/ 3 h 3"/>
              <a:gd name="T6" fmla="*/ 1 w 1"/>
              <a:gd name="T7" fmla="*/ 2 h 3"/>
              <a:gd name="T8" fmla="*/ 0 w 1"/>
              <a:gd name="T9" fmla="*/ 0 h 3"/>
            </a:gdLst>
            <a:ahLst/>
            <a:cxnLst>
              <a:cxn ang="0">
                <a:pos x="T0" y="T1"/>
              </a:cxn>
              <a:cxn ang="0">
                <a:pos x="T2" y="T3"/>
              </a:cxn>
              <a:cxn ang="0">
                <a:pos x="T4" y="T5"/>
              </a:cxn>
              <a:cxn ang="0">
                <a:pos x="T6" y="T7"/>
              </a:cxn>
              <a:cxn ang="0">
                <a:pos x="T8" y="T9"/>
              </a:cxn>
            </a:cxnLst>
            <a:rect l="0" t="0" r="r" b="b"/>
            <a:pathLst>
              <a:path w="1" h="3">
                <a:moveTo>
                  <a:pt x="0" y="0"/>
                </a:moveTo>
                <a:lnTo>
                  <a:pt x="0" y="0"/>
                </a:lnTo>
                <a:cubicBezTo>
                  <a:pt x="1" y="1"/>
                  <a:pt x="1" y="2"/>
                  <a:pt x="0" y="3"/>
                </a:cubicBezTo>
                <a:lnTo>
                  <a:pt x="1" y="2"/>
                </a:lnTo>
                <a:lnTo>
                  <a:pt x="0"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846" name="Freeform 1820"/>
          <p:cNvSpPr>
            <a:spLocks/>
          </p:cNvSpPr>
          <p:nvPr userDrawn="1"/>
        </p:nvSpPr>
        <p:spPr bwMode="auto">
          <a:xfrm>
            <a:off x="604838" y="325438"/>
            <a:ext cx="0" cy="1588"/>
          </a:xfrm>
          <a:custGeom>
            <a:avLst/>
            <a:gdLst>
              <a:gd name="T0" fmla="*/ 0 w 1"/>
              <a:gd name="T1" fmla="*/ 0 h 3"/>
              <a:gd name="T2" fmla="*/ 0 w 1"/>
              <a:gd name="T3" fmla="*/ 0 h 3"/>
              <a:gd name="T4" fmla="*/ 0 w 1"/>
              <a:gd name="T5" fmla="*/ 3 h 3"/>
              <a:gd name="T6" fmla="*/ 1 w 1"/>
              <a:gd name="T7" fmla="*/ 1 h 3"/>
              <a:gd name="T8" fmla="*/ 0 w 1"/>
              <a:gd name="T9" fmla="*/ 0 h 3"/>
            </a:gdLst>
            <a:ahLst/>
            <a:cxnLst>
              <a:cxn ang="0">
                <a:pos x="T0" y="T1"/>
              </a:cxn>
              <a:cxn ang="0">
                <a:pos x="T2" y="T3"/>
              </a:cxn>
              <a:cxn ang="0">
                <a:pos x="T4" y="T5"/>
              </a:cxn>
              <a:cxn ang="0">
                <a:pos x="T6" y="T7"/>
              </a:cxn>
              <a:cxn ang="0">
                <a:pos x="T8" y="T9"/>
              </a:cxn>
            </a:cxnLst>
            <a:rect l="0" t="0" r="r" b="b"/>
            <a:pathLst>
              <a:path w="1" h="3">
                <a:moveTo>
                  <a:pt x="0" y="0"/>
                </a:moveTo>
                <a:lnTo>
                  <a:pt x="0" y="0"/>
                </a:lnTo>
                <a:cubicBezTo>
                  <a:pt x="1" y="1"/>
                  <a:pt x="1" y="2"/>
                  <a:pt x="0" y="3"/>
                </a:cubicBezTo>
                <a:lnTo>
                  <a:pt x="1" y="1"/>
                </a:lnTo>
                <a:lnTo>
                  <a:pt x="0"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847" name="Freeform 1821"/>
          <p:cNvSpPr>
            <a:spLocks/>
          </p:cNvSpPr>
          <p:nvPr userDrawn="1"/>
        </p:nvSpPr>
        <p:spPr bwMode="auto">
          <a:xfrm>
            <a:off x="603251" y="322263"/>
            <a:ext cx="0" cy="3175"/>
          </a:xfrm>
          <a:custGeom>
            <a:avLst/>
            <a:gdLst>
              <a:gd name="T0" fmla="*/ 0 w 1"/>
              <a:gd name="T1" fmla="*/ 0 h 3"/>
              <a:gd name="T2" fmla="*/ 0 w 1"/>
              <a:gd name="T3" fmla="*/ 0 h 3"/>
              <a:gd name="T4" fmla="*/ 0 w 1"/>
              <a:gd name="T5" fmla="*/ 3 h 3"/>
              <a:gd name="T6" fmla="*/ 1 w 1"/>
              <a:gd name="T7" fmla="*/ 2 h 3"/>
              <a:gd name="T8" fmla="*/ 0 w 1"/>
              <a:gd name="T9" fmla="*/ 0 h 3"/>
            </a:gdLst>
            <a:ahLst/>
            <a:cxnLst>
              <a:cxn ang="0">
                <a:pos x="T0" y="T1"/>
              </a:cxn>
              <a:cxn ang="0">
                <a:pos x="T2" y="T3"/>
              </a:cxn>
              <a:cxn ang="0">
                <a:pos x="T4" y="T5"/>
              </a:cxn>
              <a:cxn ang="0">
                <a:pos x="T6" y="T7"/>
              </a:cxn>
              <a:cxn ang="0">
                <a:pos x="T8" y="T9"/>
              </a:cxn>
            </a:cxnLst>
            <a:rect l="0" t="0" r="r" b="b"/>
            <a:pathLst>
              <a:path w="1" h="3">
                <a:moveTo>
                  <a:pt x="0" y="0"/>
                </a:moveTo>
                <a:lnTo>
                  <a:pt x="0" y="0"/>
                </a:lnTo>
                <a:cubicBezTo>
                  <a:pt x="1" y="1"/>
                  <a:pt x="1" y="2"/>
                  <a:pt x="0" y="3"/>
                </a:cubicBezTo>
                <a:lnTo>
                  <a:pt x="1" y="2"/>
                </a:lnTo>
                <a:lnTo>
                  <a:pt x="0"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848" name="Freeform 1822"/>
          <p:cNvSpPr>
            <a:spLocks/>
          </p:cNvSpPr>
          <p:nvPr userDrawn="1"/>
        </p:nvSpPr>
        <p:spPr bwMode="auto">
          <a:xfrm>
            <a:off x="606426" y="317500"/>
            <a:ext cx="1588" cy="1588"/>
          </a:xfrm>
          <a:custGeom>
            <a:avLst/>
            <a:gdLst>
              <a:gd name="T0" fmla="*/ 0 w 1"/>
              <a:gd name="T1" fmla="*/ 0 h 3"/>
              <a:gd name="T2" fmla="*/ 0 w 1"/>
              <a:gd name="T3" fmla="*/ 0 h 3"/>
              <a:gd name="T4" fmla="*/ 0 w 1"/>
              <a:gd name="T5" fmla="*/ 3 h 3"/>
              <a:gd name="T6" fmla="*/ 1 w 1"/>
              <a:gd name="T7" fmla="*/ 2 h 3"/>
              <a:gd name="T8" fmla="*/ 0 w 1"/>
              <a:gd name="T9" fmla="*/ 0 h 3"/>
            </a:gdLst>
            <a:ahLst/>
            <a:cxnLst>
              <a:cxn ang="0">
                <a:pos x="T0" y="T1"/>
              </a:cxn>
              <a:cxn ang="0">
                <a:pos x="T2" y="T3"/>
              </a:cxn>
              <a:cxn ang="0">
                <a:pos x="T4" y="T5"/>
              </a:cxn>
              <a:cxn ang="0">
                <a:pos x="T6" y="T7"/>
              </a:cxn>
              <a:cxn ang="0">
                <a:pos x="T8" y="T9"/>
              </a:cxn>
            </a:cxnLst>
            <a:rect l="0" t="0" r="r" b="b"/>
            <a:pathLst>
              <a:path w="1" h="3">
                <a:moveTo>
                  <a:pt x="0" y="0"/>
                </a:moveTo>
                <a:lnTo>
                  <a:pt x="0" y="0"/>
                </a:lnTo>
                <a:cubicBezTo>
                  <a:pt x="0" y="1"/>
                  <a:pt x="1" y="2"/>
                  <a:pt x="0" y="3"/>
                </a:cubicBezTo>
                <a:lnTo>
                  <a:pt x="1" y="2"/>
                </a:lnTo>
                <a:lnTo>
                  <a:pt x="0"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849" name="Freeform 1823"/>
          <p:cNvSpPr>
            <a:spLocks/>
          </p:cNvSpPr>
          <p:nvPr userDrawn="1"/>
        </p:nvSpPr>
        <p:spPr bwMode="auto">
          <a:xfrm>
            <a:off x="609601" y="319088"/>
            <a:ext cx="0" cy="3175"/>
          </a:xfrm>
          <a:custGeom>
            <a:avLst/>
            <a:gdLst>
              <a:gd name="T0" fmla="*/ 0 w 1"/>
              <a:gd name="T1" fmla="*/ 0 h 3"/>
              <a:gd name="T2" fmla="*/ 0 w 1"/>
              <a:gd name="T3" fmla="*/ 0 h 3"/>
              <a:gd name="T4" fmla="*/ 0 w 1"/>
              <a:gd name="T5" fmla="*/ 3 h 3"/>
              <a:gd name="T6" fmla="*/ 1 w 1"/>
              <a:gd name="T7" fmla="*/ 2 h 3"/>
              <a:gd name="T8" fmla="*/ 0 w 1"/>
              <a:gd name="T9" fmla="*/ 0 h 3"/>
            </a:gdLst>
            <a:ahLst/>
            <a:cxnLst>
              <a:cxn ang="0">
                <a:pos x="T0" y="T1"/>
              </a:cxn>
              <a:cxn ang="0">
                <a:pos x="T2" y="T3"/>
              </a:cxn>
              <a:cxn ang="0">
                <a:pos x="T4" y="T5"/>
              </a:cxn>
              <a:cxn ang="0">
                <a:pos x="T6" y="T7"/>
              </a:cxn>
              <a:cxn ang="0">
                <a:pos x="T8" y="T9"/>
              </a:cxn>
            </a:cxnLst>
            <a:rect l="0" t="0" r="r" b="b"/>
            <a:pathLst>
              <a:path w="1" h="3">
                <a:moveTo>
                  <a:pt x="0" y="0"/>
                </a:moveTo>
                <a:lnTo>
                  <a:pt x="0" y="0"/>
                </a:lnTo>
                <a:cubicBezTo>
                  <a:pt x="1" y="1"/>
                  <a:pt x="1" y="2"/>
                  <a:pt x="0" y="3"/>
                </a:cubicBezTo>
                <a:lnTo>
                  <a:pt x="1" y="2"/>
                </a:lnTo>
                <a:lnTo>
                  <a:pt x="0"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850" name="Freeform 1824"/>
          <p:cNvSpPr>
            <a:spLocks/>
          </p:cNvSpPr>
          <p:nvPr userDrawn="1"/>
        </p:nvSpPr>
        <p:spPr bwMode="auto">
          <a:xfrm>
            <a:off x="611188" y="323850"/>
            <a:ext cx="0" cy="1588"/>
          </a:xfrm>
          <a:custGeom>
            <a:avLst/>
            <a:gdLst>
              <a:gd name="T0" fmla="*/ 0 w 1"/>
              <a:gd name="T1" fmla="*/ 0 h 3"/>
              <a:gd name="T2" fmla="*/ 0 w 1"/>
              <a:gd name="T3" fmla="*/ 0 h 3"/>
              <a:gd name="T4" fmla="*/ 0 w 1"/>
              <a:gd name="T5" fmla="*/ 3 h 3"/>
              <a:gd name="T6" fmla="*/ 1 w 1"/>
              <a:gd name="T7" fmla="*/ 1 h 3"/>
              <a:gd name="T8" fmla="*/ 0 w 1"/>
              <a:gd name="T9" fmla="*/ 0 h 3"/>
            </a:gdLst>
            <a:ahLst/>
            <a:cxnLst>
              <a:cxn ang="0">
                <a:pos x="T0" y="T1"/>
              </a:cxn>
              <a:cxn ang="0">
                <a:pos x="T2" y="T3"/>
              </a:cxn>
              <a:cxn ang="0">
                <a:pos x="T4" y="T5"/>
              </a:cxn>
              <a:cxn ang="0">
                <a:pos x="T6" y="T7"/>
              </a:cxn>
              <a:cxn ang="0">
                <a:pos x="T8" y="T9"/>
              </a:cxn>
            </a:cxnLst>
            <a:rect l="0" t="0" r="r" b="b"/>
            <a:pathLst>
              <a:path w="1" h="3">
                <a:moveTo>
                  <a:pt x="0" y="0"/>
                </a:moveTo>
                <a:lnTo>
                  <a:pt x="0" y="0"/>
                </a:lnTo>
                <a:cubicBezTo>
                  <a:pt x="1" y="1"/>
                  <a:pt x="1" y="2"/>
                  <a:pt x="0" y="3"/>
                </a:cubicBezTo>
                <a:lnTo>
                  <a:pt x="1" y="1"/>
                </a:lnTo>
                <a:lnTo>
                  <a:pt x="0"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851" name="Freeform 1825"/>
          <p:cNvSpPr>
            <a:spLocks/>
          </p:cNvSpPr>
          <p:nvPr userDrawn="1"/>
        </p:nvSpPr>
        <p:spPr bwMode="auto">
          <a:xfrm>
            <a:off x="608013" y="330200"/>
            <a:ext cx="1588" cy="3175"/>
          </a:xfrm>
          <a:custGeom>
            <a:avLst/>
            <a:gdLst>
              <a:gd name="T0" fmla="*/ 1 w 2"/>
              <a:gd name="T1" fmla="*/ 0 h 3"/>
              <a:gd name="T2" fmla="*/ 1 w 2"/>
              <a:gd name="T3" fmla="*/ 0 h 3"/>
              <a:gd name="T4" fmla="*/ 0 w 2"/>
              <a:gd name="T5" fmla="*/ 3 h 3"/>
              <a:gd name="T6" fmla="*/ 2 w 2"/>
              <a:gd name="T7" fmla="*/ 2 h 3"/>
              <a:gd name="T8" fmla="*/ 1 w 2"/>
              <a:gd name="T9" fmla="*/ 0 h 3"/>
            </a:gdLst>
            <a:ahLst/>
            <a:cxnLst>
              <a:cxn ang="0">
                <a:pos x="T0" y="T1"/>
              </a:cxn>
              <a:cxn ang="0">
                <a:pos x="T2" y="T3"/>
              </a:cxn>
              <a:cxn ang="0">
                <a:pos x="T4" y="T5"/>
              </a:cxn>
              <a:cxn ang="0">
                <a:pos x="T6" y="T7"/>
              </a:cxn>
              <a:cxn ang="0">
                <a:pos x="T8" y="T9"/>
              </a:cxn>
            </a:cxnLst>
            <a:rect l="0" t="0" r="r" b="b"/>
            <a:pathLst>
              <a:path w="2" h="3">
                <a:moveTo>
                  <a:pt x="1" y="0"/>
                </a:moveTo>
                <a:lnTo>
                  <a:pt x="1" y="0"/>
                </a:lnTo>
                <a:cubicBezTo>
                  <a:pt x="1" y="2"/>
                  <a:pt x="1" y="2"/>
                  <a:pt x="0" y="3"/>
                </a:cubicBezTo>
                <a:lnTo>
                  <a:pt x="2" y="2"/>
                </a:lnTo>
                <a:lnTo>
                  <a:pt x="1"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852" name="Freeform 1826"/>
          <p:cNvSpPr>
            <a:spLocks/>
          </p:cNvSpPr>
          <p:nvPr userDrawn="1"/>
        </p:nvSpPr>
        <p:spPr bwMode="auto">
          <a:xfrm>
            <a:off x="608013" y="334963"/>
            <a:ext cx="1588" cy="3175"/>
          </a:xfrm>
          <a:custGeom>
            <a:avLst/>
            <a:gdLst>
              <a:gd name="T0" fmla="*/ 1 w 2"/>
              <a:gd name="T1" fmla="*/ 0 h 3"/>
              <a:gd name="T2" fmla="*/ 1 w 2"/>
              <a:gd name="T3" fmla="*/ 0 h 3"/>
              <a:gd name="T4" fmla="*/ 0 w 2"/>
              <a:gd name="T5" fmla="*/ 3 h 3"/>
              <a:gd name="T6" fmla="*/ 2 w 2"/>
              <a:gd name="T7" fmla="*/ 2 h 3"/>
              <a:gd name="T8" fmla="*/ 1 w 2"/>
              <a:gd name="T9" fmla="*/ 0 h 3"/>
            </a:gdLst>
            <a:ahLst/>
            <a:cxnLst>
              <a:cxn ang="0">
                <a:pos x="T0" y="T1"/>
              </a:cxn>
              <a:cxn ang="0">
                <a:pos x="T2" y="T3"/>
              </a:cxn>
              <a:cxn ang="0">
                <a:pos x="T4" y="T5"/>
              </a:cxn>
              <a:cxn ang="0">
                <a:pos x="T6" y="T7"/>
              </a:cxn>
              <a:cxn ang="0">
                <a:pos x="T8" y="T9"/>
              </a:cxn>
            </a:cxnLst>
            <a:rect l="0" t="0" r="r" b="b"/>
            <a:pathLst>
              <a:path w="2" h="3">
                <a:moveTo>
                  <a:pt x="1" y="0"/>
                </a:moveTo>
                <a:lnTo>
                  <a:pt x="1" y="0"/>
                </a:lnTo>
                <a:cubicBezTo>
                  <a:pt x="1" y="1"/>
                  <a:pt x="1" y="2"/>
                  <a:pt x="0" y="3"/>
                </a:cubicBezTo>
                <a:lnTo>
                  <a:pt x="2" y="2"/>
                </a:lnTo>
                <a:lnTo>
                  <a:pt x="1"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853" name="Freeform 1827"/>
          <p:cNvSpPr>
            <a:spLocks/>
          </p:cNvSpPr>
          <p:nvPr userDrawn="1"/>
        </p:nvSpPr>
        <p:spPr bwMode="auto">
          <a:xfrm>
            <a:off x="600076" y="330200"/>
            <a:ext cx="1588" cy="1588"/>
          </a:xfrm>
          <a:custGeom>
            <a:avLst/>
            <a:gdLst>
              <a:gd name="T0" fmla="*/ 0 w 1"/>
              <a:gd name="T1" fmla="*/ 0 h 2"/>
              <a:gd name="T2" fmla="*/ 0 w 1"/>
              <a:gd name="T3" fmla="*/ 0 h 2"/>
              <a:gd name="T4" fmla="*/ 0 w 1"/>
              <a:gd name="T5" fmla="*/ 2 h 2"/>
              <a:gd name="T6" fmla="*/ 1 w 1"/>
              <a:gd name="T7" fmla="*/ 1 h 2"/>
              <a:gd name="T8" fmla="*/ 0 w 1"/>
              <a:gd name="T9" fmla="*/ 0 h 2"/>
            </a:gdLst>
            <a:ahLst/>
            <a:cxnLst>
              <a:cxn ang="0">
                <a:pos x="T0" y="T1"/>
              </a:cxn>
              <a:cxn ang="0">
                <a:pos x="T2" y="T3"/>
              </a:cxn>
              <a:cxn ang="0">
                <a:pos x="T4" y="T5"/>
              </a:cxn>
              <a:cxn ang="0">
                <a:pos x="T6" y="T7"/>
              </a:cxn>
              <a:cxn ang="0">
                <a:pos x="T8" y="T9"/>
              </a:cxn>
            </a:cxnLst>
            <a:rect l="0" t="0" r="r" b="b"/>
            <a:pathLst>
              <a:path w="1" h="2">
                <a:moveTo>
                  <a:pt x="0" y="0"/>
                </a:moveTo>
                <a:lnTo>
                  <a:pt x="0" y="0"/>
                </a:lnTo>
                <a:cubicBezTo>
                  <a:pt x="1" y="1"/>
                  <a:pt x="1" y="2"/>
                  <a:pt x="0" y="2"/>
                </a:cubicBezTo>
                <a:lnTo>
                  <a:pt x="1" y="1"/>
                </a:lnTo>
                <a:lnTo>
                  <a:pt x="0"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854" name="Freeform 1828"/>
          <p:cNvSpPr>
            <a:spLocks/>
          </p:cNvSpPr>
          <p:nvPr userDrawn="1"/>
        </p:nvSpPr>
        <p:spPr bwMode="auto">
          <a:xfrm>
            <a:off x="606426" y="333375"/>
            <a:ext cx="1588" cy="1588"/>
          </a:xfrm>
          <a:custGeom>
            <a:avLst/>
            <a:gdLst>
              <a:gd name="T0" fmla="*/ 1 w 2"/>
              <a:gd name="T1" fmla="*/ 0 h 3"/>
              <a:gd name="T2" fmla="*/ 1 w 2"/>
              <a:gd name="T3" fmla="*/ 0 h 3"/>
              <a:gd name="T4" fmla="*/ 0 w 2"/>
              <a:gd name="T5" fmla="*/ 3 h 3"/>
              <a:gd name="T6" fmla="*/ 2 w 2"/>
              <a:gd name="T7" fmla="*/ 2 h 3"/>
              <a:gd name="T8" fmla="*/ 1 w 2"/>
              <a:gd name="T9" fmla="*/ 0 h 3"/>
            </a:gdLst>
            <a:ahLst/>
            <a:cxnLst>
              <a:cxn ang="0">
                <a:pos x="T0" y="T1"/>
              </a:cxn>
              <a:cxn ang="0">
                <a:pos x="T2" y="T3"/>
              </a:cxn>
              <a:cxn ang="0">
                <a:pos x="T4" y="T5"/>
              </a:cxn>
              <a:cxn ang="0">
                <a:pos x="T6" y="T7"/>
              </a:cxn>
              <a:cxn ang="0">
                <a:pos x="T8" y="T9"/>
              </a:cxn>
            </a:cxnLst>
            <a:rect l="0" t="0" r="r" b="b"/>
            <a:pathLst>
              <a:path w="2" h="3">
                <a:moveTo>
                  <a:pt x="1" y="0"/>
                </a:moveTo>
                <a:lnTo>
                  <a:pt x="1" y="0"/>
                </a:lnTo>
                <a:cubicBezTo>
                  <a:pt x="1" y="2"/>
                  <a:pt x="1" y="2"/>
                  <a:pt x="0" y="3"/>
                </a:cubicBezTo>
                <a:lnTo>
                  <a:pt x="2" y="2"/>
                </a:lnTo>
                <a:lnTo>
                  <a:pt x="1"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855" name="Freeform 1829"/>
          <p:cNvSpPr>
            <a:spLocks/>
          </p:cNvSpPr>
          <p:nvPr userDrawn="1"/>
        </p:nvSpPr>
        <p:spPr bwMode="auto">
          <a:xfrm>
            <a:off x="603251" y="339725"/>
            <a:ext cx="3175" cy="0"/>
          </a:xfrm>
          <a:custGeom>
            <a:avLst/>
            <a:gdLst>
              <a:gd name="T0" fmla="*/ 5 w 5"/>
              <a:gd name="T1" fmla="*/ 1 h 1"/>
              <a:gd name="T2" fmla="*/ 5 w 5"/>
              <a:gd name="T3" fmla="*/ 1 h 1"/>
              <a:gd name="T4" fmla="*/ 1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cubicBezTo>
                  <a:pt x="4" y="1"/>
                  <a:pt x="2" y="0"/>
                  <a:pt x="1" y="0"/>
                </a:cubicBezTo>
                <a:cubicBezTo>
                  <a:pt x="0" y="1"/>
                  <a:pt x="0" y="1"/>
                  <a:pt x="0" y="1"/>
                </a:cubicBezTo>
                <a:cubicBezTo>
                  <a:pt x="2" y="1"/>
                  <a:pt x="3" y="1"/>
                  <a:pt x="5" y="1"/>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856" name="Freeform 1830"/>
          <p:cNvSpPr>
            <a:spLocks/>
          </p:cNvSpPr>
          <p:nvPr userDrawn="1"/>
        </p:nvSpPr>
        <p:spPr bwMode="auto">
          <a:xfrm>
            <a:off x="600076" y="331788"/>
            <a:ext cx="6350" cy="3175"/>
          </a:xfrm>
          <a:custGeom>
            <a:avLst/>
            <a:gdLst>
              <a:gd name="T0" fmla="*/ 0 w 9"/>
              <a:gd name="T1" fmla="*/ 4 h 5"/>
              <a:gd name="T2" fmla="*/ 0 w 9"/>
              <a:gd name="T3" fmla="*/ 4 h 5"/>
              <a:gd name="T4" fmla="*/ 3 w 9"/>
              <a:gd name="T5" fmla="*/ 4 h 5"/>
              <a:gd name="T6" fmla="*/ 3 w 9"/>
              <a:gd name="T7" fmla="*/ 4 h 5"/>
              <a:gd name="T8" fmla="*/ 3 w 9"/>
              <a:gd name="T9" fmla="*/ 5 h 5"/>
              <a:gd name="T10" fmla="*/ 5 w 9"/>
              <a:gd name="T11" fmla="*/ 5 h 5"/>
              <a:gd name="T12" fmla="*/ 9 w 9"/>
              <a:gd name="T13" fmla="*/ 0 h 5"/>
              <a:gd name="T14" fmla="*/ 0 w 9"/>
              <a:gd name="T15" fmla="*/ 4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5">
                <a:moveTo>
                  <a:pt x="0" y="4"/>
                </a:moveTo>
                <a:lnTo>
                  <a:pt x="0" y="4"/>
                </a:lnTo>
                <a:cubicBezTo>
                  <a:pt x="2" y="4"/>
                  <a:pt x="3" y="4"/>
                  <a:pt x="3" y="4"/>
                </a:cubicBezTo>
                <a:lnTo>
                  <a:pt x="3" y="4"/>
                </a:lnTo>
                <a:cubicBezTo>
                  <a:pt x="3" y="4"/>
                  <a:pt x="3" y="5"/>
                  <a:pt x="3" y="5"/>
                </a:cubicBezTo>
                <a:cubicBezTo>
                  <a:pt x="3" y="5"/>
                  <a:pt x="4" y="5"/>
                  <a:pt x="5" y="5"/>
                </a:cubicBezTo>
                <a:cubicBezTo>
                  <a:pt x="6" y="4"/>
                  <a:pt x="8" y="2"/>
                  <a:pt x="9" y="0"/>
                </a:cubicBezTo>
                <a:cubicBezTo>
                  <a:pt x="6" y="1"/>
                  <a:pt x="3" y="2"/>
                  <a:pt x="0" y="4"/>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857" name="Freeform 1831"/>
          <p:cNvSpPr>
            <a:spLocks/>
          </p:cNvSpPr>
          <p:nvPr userDrawn="1"/>
        </p:nvSpPr>
        <p:spPr bwMode="auto">
          <a:xfrm>
            <a:off x="595313" y="330200"/>
            <a:ext cx="0" cy="3175"/>
          </a:xfrm>
          <a:custGeom>
            <a:avLst/>
            <a:gdLst>
              <a:gd name="T0" fmla="*/ 1 w 1"/>
              <a:gd name="T1" fmla="*/ 0 h 3"/>
              <a:gd name="T2" fmla="*/ 1 w 1"/>
              <a:gd name="T3" fmla="*/ 0 h 3"/>
              <a:gd name="T4" fmla="*/ 0 w 1"/>
              <a:gd name="T5" fmla="*/ 2 h 3"/>
              <a:gd name="T6" fmla="*/ 0 w 1"/>
              <a:gd name="T7" fmla="*/ 3 h 3"/>
              <a:gd name="T8" fmla="*/ 1 w 1"/>
              <a:gd name="T9" fmla="*/ 2 h 3"/>
              <a:gd name="T10" fmla="*/ 1 w 1"/>
              <a:gd name="T11" fmla="*/ 0 h 3"/>
            </a:gdLst>
            <a:ahLst/>
            <a:cxnLst>
              <a:cxn ang="0">
                <a:pos x="T0" y="T1"/>
              </a:cxn>
              <a:cxn ang="0">
                <a:pos x="T2" y="T3"/>
              </a:cxn>
              <a:cxn ang="0">
                <a:pos x="T4" y="T5"/>
              </a:cxn>
              <a:cxn ang="0">
                <a:pos x="T6" y="T7"/>
              </a:cxn>
              <a:cxn ang="0">
                <a:pos x="T8" y="T9"/>
              </a:cxn>
              <a:cxn ang="0">
                <a:pos x="T10" y="T11"/>
              </a:cxn>
            </a:cxnLst>
            <a:rect l="0" t="0" r="r" b="b"/>
            <a:pathLst>
              <a:path w="1" h="3">
                <a:moveTo>
                  <a:pt x="1" y="0"/>
                </a:moveTo>
                <a:lnTo>
                  <a:pt x="1" y="0"/>
                </a:lnTo>
                <a:cubicBezTo>
                  <a:pt x="1" y="1"/>
                  <a:pt x="0" y="1"/>
                  <a:pt x="0" y="2"/>
                </a:cubicBezTo>
                <a:cubicBezTo>
                  <a:pt x="0" y="2"/>
                  <a:pt x="0" y="3"/>
                  <a:pt x="0" y="3"/>
                </a:cubicBezTo>
                <a:cubicBezTo>
                  <a:pt x="1" y="3"/>
                  <a:pt x="1" y="2"/>
                  <a:pt x="1" y="2"/>
                </a:cubicBezTo>
                <a:cubicBezTo>
                  <a:pt x="1" y="1"/>
                  <a:pt x="1" y="1"/>
                  <a:pt x="1"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858" name="Freeform 1832"/>
          <p:cNvSpPr>
            <a:spLocks/>
          </p:cNvSpPr>
          <p:nvPr userDrawn="1"/>
        </p:nvSpPr>
        <p:spPr bwMode="auto">
          <a:xfrm>
            <a:off x="596901" y="333375"/>
            <a:ext cx="1588" cy="1588"/>
          </a:xfrm>
          <a:custGeom>
            <a:avLst/>
            <a:gdLst>
              <a:gd name="T0" fmla="*/ 2 w 2"/>
              <a:gd name="T1" fmla="*/ 0 h 4"/>
              <a:gd name="T2" fmla="*/ 2 w 2"/>
              <a:gd name="T3" fmla="*/ 0 h 4"/>
              <a:gd name="T4" fmla="*/ 1 w 2"/>
              <a:gd name="T5" fmla="*/ 1 h 4"/>
              <a:gd name="T6" fmla="*/ 0 w 2"/>
              <a:gd name="T7" fmla="*/ 4 h 4"/>
              <a:gd name="T8" fmla="*/ 1 w 2"/>
              <a:gd name="T9" fmla="*/ 3 h 4"/>
              <a:gd name="T10" fmla="*/ 2 w 2"/>
              <a:gd name="T11" fmla="*/ 0 h 4"/>
            </a:gdLst>
            <a:ahLst/>
            <a:cxnLst>
              <a:cxn ang="0">
                <a:pos x="T0" y="T1"/>
              </a:cxn>
              <a:cxn ang="0">
                <a:pos x="T2" y="T3"/>
              </a:cxn>
              <a:cxn ang="0">
                <a:pos x="T4" y="T5"/>
              </a:cxn>
              <a:cxn ang="0">
                <a:pos x="T6" y="T7"/>
              </a:cxn>
              <a:cxn ang="0">
                <a:pos x="T8" y="T9"/>
              </a:cxn>
              <a:cxn ang="0">
                <a:pos x="T10" y="T11"/>
              </a:cxn>
            </a:cxnLst>
            <a:rect l="0" t="0" r="r" b="b"/>
            <a:pathLst>
              <a:path w="2" h="4">
                <a:moveTo>
                  <a:pt x="2" y="0"/>
                </a:moveTo>
                <a:lnTo>
                  <a:pt x="2" y="0"/>
                </a:lnTo>
                <a:cubicBezTo>
                  <a:pt x="2" y="0"/>
                  <a:pt x="1" y="1"/>
                  <a:pt x="1" y="1"/>
                </a:cubicBezTo>
                <a:cubicBezTo>
                  <a:pt x="1" y="2"/>
                  <a:pt x="0" y="3"/>
                  <a:pt x="0" y="4"/>
                </a:cubicBezTo>
                <a:cubicBezTo>
                  <a:pt x="0" y="4"/>
                  <a:pt x="1" y="3"/>
                  <a:pt x="1" y="3"/>
                </a:cubicBezTo>
                <a:cubicBezTo>
                  <a:pt x="2" y="2"/>
                  <a:pt x="2" y="1"/>
                  <a:pt x="2"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859" name="Freeform 1833"/>
          <p:cNvSpPr>
            <a:spLocks/>
          </p:cNvSpPr>
          <p:nvPr userDrawn="1"/>
        </p:nvSpPr>
        <p:spPr bwMode="auto">
          <a:xfrm>
            <a:off x="600076" y="334963"/>
            <a:ext cx="4763" cy="3175"/>
          </a:xfrm>
          <a:custGeom>
            <a:avLst/>
            <a:gdLst>
              <a:gd name="T0" fmla="*/ 2 w 8"/>
              <a:gd name="T1" fmla="*/ 1 h 4"/>
              <a:gd name="T2" fmla="*/ 2 w 8"/>
              <a:gd name="T3" fmla="*/ 1 h 4"/>
              <a:gd name="T4" fmla="*/ 0 w 8"/>
              <a:gd name="T5" fmla="*/ 4 h 4"/>
              <a:gd name="T6" fmla="*/ 4 w 8"/>
              <a:gd name="T7" fmla="*/ 4 h 4"/>
              <a:gd name="T8" fmla="*/ 8 w 8"/>
              <a:gd name="T9" fmla="*/ 1 h 4"/>
              <a:gd name="T10" fmla="*/ 2 w 8"/>
              <a:gd name="T11" fmla="*/ 1 h 4"/>
            </a:gdLst>
            <a:ahLst/>
            <a:cxnLst>
              <a:cxn ang="0">
                <a:pos x="T0" y="T1"/>
              </a:cxn>
              <a:cxn ang="0">
                <a:pos x="T2" y="T3"/>
              </a:cxn>
              <a:cxn ang="0">
                <a:pos x="T4" y="T5"/>
              </a:cxn>
              <a:cxn ang="0">
                <a:pos x="T6" y="T7"/>
              </a:cxn>
              <a:cxn ang="0">
                <a:pos x="T8" y="T9"/>
              </a:cxn>
              <a:cxn ang="0">
                <a:pos x="T10" y="T11"/>
              </a:cxn>
            </a:cxnLst>
            <a:rect l="0" t="0" r="r" b="b"/>
            <a:pathLst>
              <a:path w="8" h="4">
                <a:moveTo>
                  <a:pt x="2" y="1"/>
                </a:moveTo>
                <a:lnTo>
                  <a:pt x="2" y="1"/>
                </a:lnTo>
                <a:cubicBezTo>
                  <a:pt x="1" y="2"/>
                  <a:pt x="0" y="3"/>
                  <a:pt x="0" y="4"/>
                </a:cubicBezTo>
                <a:cubicBezTo>
                  <a:pt x="1" y="4"/>
                  <a:pt x="2" y="4"/>
                  <a:pt x="4" y="4"/>
                </a:cubicBezTo>
                <a:cubicBezTo>
                  <a:pt x="5" y="3"/>
                  <a:pt x="7" y="2"/>
                  <a:pt x="8" y="1"/>
                </a:cubicBezTo>
                <a:cubicBezTo>
                  <a:pt x="6" y="0"/>
                  <a:pt x="4" y="1"/>
                  <a:pt x="2" y="1"/>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860" name="Freeform 1834"/>
          <p:cNvSpPr>
            <a:spLocks/>
          </p:cNvSpPr>
          <p:nvPr userDrawn="1"/>
        </p:nvSpPr>
        <p:spPr bwMode="auto">
          <a:xfrm>
            <a:off x="595313" y="330200"/>
            <a:ext cx="3175" cy="7938"/>
          </a:xfrm>
          <a:custGeom>
            <a:avLst/>
            <a:gdLst>
              <a:gd name="T0" fmla="*/ 0 w 5"/>
              <a:gd name="T1" fmla="*/ 5 h 11"/>
              <a:gd name="T2" fmla="*/ 0 w 5"/>
              <a:gd name="T3" fmla="*/ 5 h 11"/>
              <a:gd name="T4" fmla="*/ 0 w 5"/>
              <a:gd name="T5" fmla="*/ 6 h 11"/>
              <a:gd name="T6" fmla="*/ 0 w 5"/>
              <a:gd name="T7" fmla="*/ 11 h 11"/>
              <a:gd name="T8" fmla="*/ 3 w 5"/>
              <a:gd name="T9" fmla="*/ 8 h 11"/>
              <a:gd name="T10" fmla="*/ 4 w 5"/>
              <a:gd name="T11" fmla="*/ 0 h 11"/>
              <a:gd name="T12" fmla="*/ 0 w 5"/>
              <a:gd name="T13" fmla="*/ 5 h 11"/>
            </a:gdLst>
            <a:ahLst/>
            <a:cxnLst>
              <a:cxn ang="0">
                <a:pos x="T0" y="T1"/>
              </a:cxn>
              <a:cxn ang="0">
                <a:pos x="T2" y="T3"/>
              </a:cxn>
              <a:cxn ang="0">
                <a:pos x="T4" y="T5"/>
              </a:cxn>
              <a:cxn ang="0">
                <a:pos x="T6" y="T7"/>
              </a:cxn>
              <a:cxn ang="0">
                <a:pos x="T8" y="T9"/>
              </a:cxn>
              <a:cxn ang="0">
                <a:pos x="T10" y="T11"/>
              </a:cxn>
              <a:cxn ang="0">
                <a:pos x="T12" y="T13"/>
              </a:cxn>
            </a:cxnLst>
            <a:rect l="0" t="0" r="r" b="b"/>
            <a:pathLst>
              <a:path w="5" h="11">
                <a:moveTo>
                  <a:pt x="0" y="5"/>
                </a:moveTo>
                <a:lnTo>
                  <a:pt x="0" y="5"/>
                </a:lnTo>
                <a:lnTo>
                  <a:pt x="0" y="6"/>
                </a:lnTo>
                <a:cubicBezTo>
                  <a:pt x="0" y="7"/>
                  <a:pt x="0" y="9"/>
                  <a:pt x="0" y="11"/>
                </a:cubicBezTo>
                <a:cubicBezTo>
                  <a:pt x="0" y="10"/>
                  <a:pt x="1" y="9"/>
                  <a:pt x="3" y="8"/>
                </a:cubicBezTo>
                <a:cubicBezTo>
                  <a:pt x="4" y="5"/>
                  <a:pt x="5" y="3"/>
                  <a:pt x="4" y="0"/>
                </a:cubicBezTo>
                <a:cubicBezTo>
                  <a:pt x="3" y="1"/>
                  <a:pt x="1" y="3"/>
                  <a:pt x="0" y="5"/>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861" name="Freeform 1835"/>
          <p:cNvSpPr>
            <a:spLocks/>
          </p:cNvSpPr>
          <p:nvPr userDrawn="1"/>
        </p:nvSpPr>
        <p:spPr bwMode="auto">
          <a:xfrm>
            <a:off x="595313" y="338138"/>
            <a:ext cx="7938" cy="1588"/>
          </a:xfrm>
          <a:custGeom>
            <a:avLst/>
            <a:gdLst>
              <a:gd name="T0" fmla="*/ 11 w 11"/>
              <a:gd name="T1" fmla="*/ 1 h 3"/>
              <a:gd name="T2" fmla="*/ 11 w 11"/>
              <a:gd name="T3" fmla="*/ 1 h 3"/>
              <a:gd name="T4" fmla="*/ 0 w 11"/>
              <a:gd name="T5" fmla="*/ 3 h 3"/>
              <a:gd name="T6" fmla="*/ 1 w 11"/>
              <a:gd name="T7" fmla="*/ 3 h 3"/>
              <a:gd name="T8" fmla="*/ 7 w 11"/>
              <a:gd name="T9" fmla="*/ 3 h 3"/>
              <a:gd name="T10" fmla="*/ 11 w 11"/>
              <a:gd name="T11" fmla="*/ 1 h 3"/>
            </a:gdLst>
            <a:ahLst/>
            <a:cxnLst>
              <a:cxn ang="0">
                <a:pos x="T0" y="T1"/>
              </a:cxn>
              <a:cxn ang="0">
                <a:pos x="T2" y="T3"/>
              </a:cxn>
              <a:cxn ang="0">
                <a:pos x="T4" y="T5"/>
              </a:cxn>
              <a:cxn ang="0">
                <a:pos x="T6" y="T7"/>
              </a:cxn>
              <a:cxn ang="0">
                <a:pos x="T8" y="T9"/>
              </a:cxn>
              <a:cxn ang="0">
                <a:pos x="T10" y="T11"/>
              </a:cxn>
            </a:cxnLst>
            <a:rect l="0" t="0" r="r" b="b"/>
            <a:pathLst>
              <a:path w="11" h="3">
                <a:moveTo>
                  <a:pt x="11" y="1"/>
                </a:moveTo>
                <a:lnTo>
                  <a:pt x="11" y="1"/>
                </a:lnTo>
                <a:cubicBezTo>
                  <a:pt x="7" y="0"/>
                  <a:pt x="3" y="1"/>
                  <a:pt x="0" y="3"/>
                </a:cubicBezTo>
                <a:lnTo>
                  <a:pt x="1" y="3"/>
                </a:lnTo>
                <a:cubicBezTo>
                  <a:pt x="3" y="3"/>
                  <a:pt x="5" y="3"/>
                  <a:pt x="7" y="3"/>
                </a:cubicBezTo>
                <a:cubicBezTo>
                  <a:pt x="8" y="3"/>
                  <a:pt x="10" y="2"/>
                  <a:pt x="11" y="1"/>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862" name="Freeform 1836"/>
          <p:cNvSpPr>
            <a:spLocks/>
          </p:cNvSpPr>
          <p:nvPr userDrawn="1"/>
        </p:nvSpPr>
        <p:spPr bwMode="auto">
          <a:xfrm>
            <a:off x="593726" y="334963"/>
            <a:ext cx="7938" cy="4763"/>
          </a:xfrm>
          <a:custGeom>
            <a:avLst/>
            <a:gdLst>
              <a:gd name="T0" fmla="*/ 10 w 10"/>
              <a:gd name="T1" fmla="*/ 0 h 7"/>
              <a:gd name="T2" fmla="*/ 10 w 10"/>
              <a:gd name="T3" fmla="*/ 0 h 7"/>
              <a:gd name="T4" fmla="*/ 0 w 10"/>
              <a:gd name="T5" fmla="*/ 7 h 7"/>
              <a:gd name="T6" fmla="*/ 10 w 10"/>
              <a:gd name="T7" fmla="*/ 0 h 7"/>
            </a:gdLst>
            <a:ahLst/>
            <a:cxnLst>
              <a:cxn ang="0">
                <a:pos x="T0" y="T1"/>
              </a:cxn>
              <a:cxn ang="0">
                <a:pos x="T2" y="T3"/>
              </a:cxn>
              <a:cxn ang="0">
                <a:pos x="T4" y="T5"/>
              </a:cxn>
              <a:cxn ang="0">
                <a:pos x="T6" y="T7"/>
              </a:cxn>
            </a:cxnLst>
            <a:rect l="0" t="0" r="r" b="b"/>
            <a:pathLst>
              <a:path w="10" h="7">
                <a:moveTo>
                  <a:pt x="10" y="0"/>
                </a:moveTo>
                <a:lnTo>
                  <a:pt x="10" y="0"/>
                </a:lnTo>
                <a:cubicBezTo>
                  <a:pt x="6" y="0"/>
                  <a:pt x="2" y="3"/>
                  <a:pt x="0" y="7"/>
                </a:cubicBezTo>
                <a:cubicBezTo>
                  <a:pt x="4" y="6"/>
                  <a:pt x="8" y="3"/>
                  <a:pt x="10"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863" name="Freeform 1837"/>
          <p:cNvSpPr>
            <a:spLocks/>
          </p:cNvSpPr>
          <p:nvPr userDrawn="1"/>
        </p:nvSpPr>
        <p:spPr bwMode="auto">
          <a:xfrm>
            <a:off x="590551" y="314325"/>
            <a:ext cx="4763" cy="17463"/>
          </a:xfrm>
          <a:custGeom>
            <a:avLst/>
            <a:gdLst>
              <a:gd name="T0" fmla="*/ 3 w 6"/>
              <a:gd name="T1" fmla="*/ 20 h 24"/>
              <a:gd name="T2" fmla="*/ 3 w 6"/>
              <a:gd name="T3" fmla="*/ 20 h 24"/>
              <a:gd name="T4" fmla="*/ 5 w 6"/>
              <a:gd name="T5" fmla="*/ 24 h 24"/>
              <a:gd name="T6" fmla="*/ 6 w 6"/>
              <a:gd name="T7" fmla="*/ 0 h 24"/>
              <a:gd name="T8" fmla="*/ 3 w 6"/>
              <a:gd name="T9" fmla="*/ 1 h 24"/>
              <a:gd name="T10" fmla="*/ 0 w 6"/>
              <a:gd name="T11" fmla="*/ 0 h 24"/>
              <a:gd name="T12" fmla="*/ 1 w 6"/>
              <a:gd name="T13" fmla="*/ 24 h 24"/>
              <a:gd name="T14" fmla="*/ 3 w 6"/>
              <a:gd name="T15" fmla="*/ 20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24">
                <a:moveTo>
                  <a:pt x="3" y="20"/>
                </a:moveTo>
                <a:lnTo>
                  <a:pt x="3" y="20"/>
                </a:lnTo>
                <a:cubicBezTo>
                  <a:pt x="4" y="21"/>
                  <a:pt x="4" y="22"/>
                  <a:pt x="5" y="24"/>
                </a:cubicBezTo>
                <a:lnTo>
                  <a:pt x="6" y="0"/>
                </a:lnTo>
                <a:cubicBezTo>
                  <a:pt x="5" y="1"/>
                  <a:pt x="4" y="1"/>
                  <a:pt x="3" y="1"/>
                </a:cubicBezTo>
                <a:cubicBezTo>
                  <a:pt x="2" y="1"/>
                  <a:pt x="1" y="1"/>
                  <a:pt x="0" y="0"/>
                </a:cubicBezTo>
                <a:lnTo>
                  <a:pt x="1" y="24"/>
                </a:lnTo>
                <a:cubicBezTo>
                  <a:pt x="2" y="22"/>
                  <a:pt x="2" y="21"/>
                  <a:pt x="3" y="2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864" name="Freeform 1838"/>
          <p:cNvSpPr>
            <a:spLocks/>
          </p:cNvSpPr>
          <p:nvPr userDrawn="1"/>
        </p:nvSpPr>
        <p:spPr bwMode="auto">
          <a:xfrm>
            <a:off x="592138" y="330200"/>
            <a:ext cx="3175" cy="9525"/>
          </a:xfrm>
          <a:custGeom>
            <a:avLst/>
            <a:gdLst>
              <a:gd name="T0" fmla="*/ 0 w 4"/>
              <a:gd name="T1" fmla="*/ 7 h 13"/>
              <a:gd name="T2" fmla="*/ 0 w 4"/>
              <a:gd name="T3" fmla="*/ 7 h 13"/>
              <a:gd name="T4" fmla="*/ 2 w 4"/>
              <a:gd name="T5" fmla="*/ 13 h 13"/>
              <a:gd name="T6" fmla="*/ 4 w 4"/>
              <a:gd name="T7" fmla="*/ 7 h 13"/>
              <a:gd name="T8" fmla="*/ 2 w 4"/>
              <a:gd name="T9" fmla="*/ 0 h 13"/>
              <a:gd name="T10" fmla="*/ 0 w 4"/>
              <a:gd name="T11" fmla="*/ 7 h 13"/>
            </a:gdLst>
            <a:ahLst/>
            <a:cxnLst>
              <a:cxn ang="0">
                <a:pos x="T0" y="T1"/>
              </a:cxn>
              <a:cxn ang="0">
                <a:pos x="T2" y="T3"/>
              </a:cxn>
              <a:cxn ang="0">
                <a:pos x="T4" y="T5"/>
              </a:cxn>
              <a:cxn ang="0">
                <a:pos x="T6" y="T7"/>
              </a:cxn>
              <a:cxn ang="0">
                <a:pos x="T8" y="T9"/>
              </a:cxn>
              <a:cxn ang="0">
                <a:pos x="T10" y="T11"/>
              </a:cxn>
            </a:cxnLst>
            <a:rect l="0" t="0" r="r" b="b"/>
            <a:pathLst>
              <a:path w="4" h="13">
                <a:moveTo>
                  <a:pt x="0" y="7"/>
                </a:moveTo>
                <a:lnTo>
                  <a:pt x="0" y="7"/>
                </a:lnTo>
                <a:cubicBezTo>
                  <a:pt x="0" y="9"/>
                  <a:pt x="1" y="11"/>
                  <a:pt x="2" y="13"/>
                </a:cubicBezTo>
                <a:cubicBezTo>
                  <a:pt x="3" y="11"/>
                  <a:pt x="4" y="9"/>
                  <a:pt x="4" y="7"/>
                </a:cubicBezTo>
                <a:cubicBezTo>
                  <a:pt x="4" y="4"/>
                  <a:pt x="3" y="2"/>
                  <a:pt x="2" y="0"/>
                </a:cubicBezTo>
                <a:cubicBezTo>
                  <a:pt x="1" y="2"/>
                  <a:pt x="0" y="4"/>
                  <a:pt x="0" y="7"/>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865" name="Freeform 1839"/>
          <p:cNvSpPr>
            <a:spLocks/>
          </p:cNvSpPr>
          <p:nvPr userDrawn="1"/>
        </p:nvSpPr>
        <p:spPr bwMode="auto">
          <a:xfrm>
            <a:off x="588963" y="295275"/>
            <a:ext cx="7938" cy="9525"/>
          </a:xfrm>
          <a:custGeom>
            <a:avLst/>
            <a:gdLst>
              <a:gd name="T0" fmla="*/ 4 w 12"/>
              <a:gd name="T1" fmla="*/ 2 h 12"/>
              <a:gd name="T2" fmla="*/ 4 w 12"/>
              <a:gd name="T3" fmla="*/ 2 h 12"/>
              <a:gd name="T4" fmla="*/ 5 w 12"/>
              <a:gd name="T5" fmla="*/ 4 h 12"/>
              <a:gd name="T6" fmla="*/ 0 w 12"/>
              <a:gd name="T7" fmla="*/ 3 h 12"/>
              <a:gd name="T8" fmla="*/ 0 w 12"/>
              <a:gd name="T9" fmla="*/ 9 h 12"/>
              <a:gd name="T10" fmla="*/ 4 w 12"/>
              <a:gd name="T11" fmla="*/ 7 h 12"/>
              <a:gd name="T12" fmla="*/ 3 w 12"/>
              <a:gd name="T13" fmla="*/ 12 h 12"/>
              <a:gd name="T14" fmla="*/ 9 w 12"/>
              <a:gd name="T15" fmla="*/ 12 h 12"/>
              <a:gd name="T16" fmla="*/ 7 w 12"/>
              <a:gd name="T17" fmla="*/ 8 h 12"/>
              <a:gd name="T18" fmla="*/ 12 w 12"/>
              <a:gd name="T19" fmla="*/ 9 h 12"/>
              <a:gd name="T20" fmla="*/ 12 w 12"/>
              <a:gd name="T21" fmla="*/ 3 h 12"/>
              <a:gd name="T22" fmla="*/ 8 w 12"/>
              <a:gd name="T23" fmla="*/ 5 h 12"/>
              <a:gd name="T24" fmla="*/ 9 w 12"/>
              <a:gd name="T25" fmla="*/ 0 h 12"/>
              <a:gd name="T26" fmla="*/ 3 w 12"/>
              <a:gd name="T27" fmla="*/ 0 h 12"/>
              <a:gd name="T28" fmla="*/ 4 w 12"/>
              <a:gd name="T29" fmla="*/ 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 h="12">
                <a:moveTo>
                  <a:pt x="4" y="2"/>
                </a:moveTo>
                <a:lnTo>
                  <a:pt x="4" y="2"/>
                </a:lnTo>
                <a:cubicBezTo>
                  <a:pt x="5" y="3"/>
                  <a:pt x="5" y="4"/>
                  <a:pt x="5" y="4"/>
                </a:cubicBezTo>
                <a:cubicBezTo>
                  <a:pt x="5" y="7"/>
                  <a:pt x="1" y="4"/>
                  <a:pt x="0" y="3"/>
                </a:cubicBezTo>
                <a:lnTo>
                  <a:pt x="0" y="9"/>
                </a:lnTo>
                <a:cubicBezTo>
                  <a:pt x="1" y="9"/>
                  <a:pt x="3" y="7"/>
                  <a:pt x="4" y="7"/>
                </a:cubicBezTo>
                <a:cubicBezTo>
                  <a:pt x="7" y="8"/>
                  <a:pt x="4" y="12"/>
                  <a:pt x="3" y="12"/>
                </a:cubicBezTo>
                <a:lnTo>
                  <a:pt x="9" y="12"/>
                </a:lnTo>
                <a:cubicBezTo>
                  <a:pt x="8" y="12"/>
                  <a:pt x="7" y="10"/>
                  <a:pt x="7" y="8"/>
                </a:cubicBezTo>
                <a:cubicBezTo>
                  <a:pt x="7" y="6"/>
                  <a:pt x="11" y="9"/>
                  <a:pt x="12" y="9"/>
                </a:cubicBezTo>
                <a:lnTo>
                  <a:pt x="12" y="3"/>
                </a:lnTo>
                <a:cubicBezTo>
                  <a:pt x="11" y="4"/>
                  <a:pt x="9" y="6"/>
                  <a:pt x="8" y="5"/>
                </a:cubicBezTo>
                <a:cubicBezTo>
                  <a:pt x="5" y="5"/>
                  <a:pt x="8" y="1"/>
                  <a:pt x="9" y="0"/>
                </a:cubicBezTo>
                <a:lnTo>
                  <a:pt x="3" y="0"/>
                </a:lnTo>
                <a:cubicBezTo>
                  <a:pt x="4" y="1"/>
                  <a:pt x="4" y="2"/>
                  <a:pt x="4" y="2"/>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866" name="Freeform 1840"/>
          <p:cNvSpPr>
            <a:spLocks/>
          </p:cNvSpPr>
          <p:nvPr userDrawn="1"/>
        </p:nvSpPr>
        <p:spPr bwMode="auto">
          <a:xfrm>
            <a:off x="588963" y="306388"/>
            <a:ext cx="7938" cy="6350"/>
          </a:xfrm>
          <a:custGeom>
            <a:avLst/>
            <a:gdLst>
              <a:gd name="T0" fmla="*/ 5 w 10"/>
              <a:gd name="T1" fmla="*/ 0 h 9"/>
              <a:gd name="T2" fmla="*/ 5 w 10"/>
              <a:gd name="T3" fmla="*/ 0 h 9"/>
              <a:gd name="T4" fmla="*/ 0 w 10"/>
              <a:gd name="T5" fmla="*/ 5 h 9"/>
              <a:gd name="T6" fmla="*/ 5 w 10"/>
              <a:gd name="T7" fmla="*/ 9 h 9"/>
              <a:gd name="T8" fmla="*/ 10 w 10"/>
              <a:gd name="T9" fmla="*/ 5 h 9"/>
              <a:gd name="T10" fmla="*/ 5 w 10"/>
              <a:gd name="T11" fmla="*/ 0 h 9"/>
            </a:gdLst>
            <a:ahLst/>
            <a:cxnLst>
              <a:cxn ang="0">
                <a:pos x="T0" y="T1"/>
              </a:cxn>
              <a:cxn ang="0">
                <a:pos x="T2" y="T3"/>
              </a:cxn>
              <a:cxn ang="0">
                <a:pos x="T4" y="T5"/>
              </a:cxn>
              <a:cxn ang="0">
                <a:pos x="T6" y="T7"/>
              </a:cxn>
              <a:cxn ang="0">
                <a:pos x="T8" y="T9"/>
              </a:cxn>
              <a:cxn ang="0">
                <a:pos x="T10" y="T11"/>
              </a:cxn>
            </a:cxnLst>
            <a:rect l="0" t="0" r="r" b="b"/>
            <a:pathLst>
              <a:path w="10" h="9">
                <a:moveTo>
                  <a:pt x="5" y="0"/>
                </a:moveTo>
                <a:lnTo>
                  <a:pt x="5" y="0"/>
                </a:lnTo>
                <a:cubicBezTo>
                  <a:pt x="2" y="0"/>
                  <a:pt x="0" y="2"/>
                  <a:pt x="0" y="5"/>
                </a:cubicBezTo>
                <a:cubicBezTo>
                  <a:pt x="0" y="7"/>
                  <a:pt x="2" y="9"/>
                  <a:pt x="5" y="9"/>
                </a:cubicBezTo>
                <a:cubicBezTo>
                  <a:pt x="8" y="9"/>
                  <a:pt x="10" y="7"/>
                  <a:pt x="10" y="5"/>
                </a:cubicBezTo>
                <a:cubicBezTo>
                  <a:pt x="10" y="2"/>
                  <a:pt x="8" y="0"/>
                  <a:pt x="5"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867" name="Freeform 1841"/>
          <p:cNvSpPr>
            <a:spLocks/>
          </p:cNvSpPr>
          <p:nvPr userDrawn="1"/>
        </p:nvSpPr>
        <p:spPr bwMode="auto">
          <a:xfrm>
            <a:off x="579438" y="342900"/>
            <a:ext cx="0" cy="1588"/>
          </a:xfrm>
          <a:custGeom>
            <a:avLst/>
            <a:gdLst>
              <a:gd name="T0" fmla="*/ 0 h 1"/>
              <a:gd name="T1" fmla="*/ 0 h 1"/>
              <a:gd name="T2" fmla="*/ 1 h 1"/>
              <a:gd name="T3" fmla="*/ 1 h 1"/>
              <a:gd name="T4" fmla="*/ 0 h 1"/>
            </a:gdLst>
            <a:ahLst/>
            <a:cxnLst>
              <a:cxn ang="0">
                <a:pos x="0" y="T0"/>
              </a:cxn>
              <a:cxn ang="0">
                <a:pos x="0" y="T1"/>
              </a:cxn>
              <a:cxn ang="0">
                <a:pos x="0" y="T2"/>
              </a:cxn>
              <a:cxn ang="0">
                <a:pos x="0" y="T3"/>
              </a:cxn>
              <a:cxn ang="0">
                <a:pos x="0" y="T4"/>
              </a:cxn>
            </a:cxnLst>
            <a:rect l="0" t="0" r="r" b="b"/>
            <a:pathLst>
              <a:path h="1">
                <a:moveTo>
                  <a:pt x="0" y="0"/>
                </a:moveTo>
                <a:lnTo>
                  <a:pt x="0" y="0"/>
                </a:lnTo>
                <a:lnTo>
                  <a:pt x="0" y="1"/>
                </a:lnTo>
                <a:cubicBezTo>
                  <a:pt x="0" y="1"/>
                  <a:pt x="0" y="1"/>
                  <a:pt x="0" y="1"/>
                </a:cubicBezTo>
                <a:cubicBezTo>
                  <a:pt x="0" y="1"/>
                  <a:pt x="0" y="0"/>
                  <a:pt x="0"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868" name="Freeform 1842"/>
          <p:cNvSpPr>
            <a:spLocks/>
          </p:cNvSpPr>
          <p:nvPr userDrawn="1"/>
        </p:nvSpPr>
        <p:spPr bwMode="auto">
          <a:xfrm>
            <a:off x="590551" y="341313"/>
            <a:ext cx="1588" cy="1588"/>
          </a:xfrm>
          <a:custGeom>
            <a:avLst/>
            <a:gdLst>
              <a:gd name="T0" fmla="*/ 1 w 1"/>
              <a:gd name="T1" fmla="*/ 1 h 1"/>
              <a:gd name="T2" fmla="*/ 1 w 1"/>
              <a:gd name="T3" fmla="*/ 1 h 1"/>
              <a:gd name="T4" fmla="*/ 1 w 1"/>
              <a:gd name="T5" fmla="*/ 0 h 1"/>
              <a:gd name="T6" fmla="*/ 0 w 1"/>
              <a:gd name="T7" fmla="*/ 0 h 1"/>
              <a:gd name="T8" fmla="*/ 1 w 1"/>
              <a:gd name="T9" fmla="*/ 1 h 1"/>
            </a:gdLst>
            <a:ahLst/>
            <a:cxnLst>
              <a:cxn ang="0">
                <a:pos x="T0" y="T1"/>
              </a:cxn>
              <a:cxn ang="0">
                <a:pos x="T2" y="T3"/>
              </a:cxn>
              <a:cxn ang="0">
                <a:pos x="T4" y="T5"/>
              </a:cxn>
              <a:cxn ang="0">
                <a:pos x="T6" y="T7"/>
              </a:cxn>
              <a:cxn ang="0">
                <a:pos x="T8" y="T9"/>
              </a:cxn>
            </a:cxnLst>
            <a:rect l="0" t="0" r="r" b="b"/>
            <a:pathLst>
              <a:path w="1" h="1">
                <a:moveTo>
                  <a:pt x="1" y="1"/>
                </a:moveTo>
                <a:lnTo>
                  <a:pt x="1" y="1"/>
                </a:lnTo>
                <a:cubicBezTo>
                  <a:pt x="1" y="1"/>
                  <a:pt x="1" y="1"/>
                  <a:pt x="1" y="0"/>
                </a:cubicBezTo>
                <a:cubicBezTo>
                  <a:pt x="1" y="0"/>
                  <a:pt x="1" y="0"/>
                  <a:pt x="0" y="0"/>
                </a:cubicBezTo>
                <a:cubicBezTo>
                  <a:pt x="1" y="1"/>
                  <a:pt x="1" y="1"/>
                  <a:pt x="1" y="1"/>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869" name="Freeform 1843"/>
          <p:cNvSpPr>
            <a:spLocks/>
          </p:cNvSpPr>
          <p:nvPr userDrawn="1"/>
        </p:nvSpPr>
        <p:spPr bwMode="auto">
          <a:xfrm>
            <a:off x="590551" y="342900"/>
            <a:ext cx="1588" cy="1588"/>
          </a:xfrm>
          <a:custGeom>
            <a:avLst/>
            <a:gdLst>
              <a:gd name="T0" fmla="*/ 0 w 1"/>
              <a:gd name="T1" fmla="*/ 1 h 1"/>
              <a:gd name="T2" fmla="*/ 0 w 1"/>
              <a:gd name="T3" fmla="*/ 1 h 1"/>
              <a:gd name="T4" fmla="*/ 1 w 1"/>
              <a:gd name="T5" fmla="*/ 1 h 1"/>
              <a:gd name="T6" fmla="*/ 1 w 1"/>
              <a:gd name="T7" fmla="*/ 0 h 1"/>
              <a:gd name="T8" fmla="*/ 0 w 1"/>
              <a:gd name="T9" fmla="*/ 1 h 1"/>
            </a:gdLst>
            <a:ahLst/>
            <a:cxnLst>
              <a:cxn ang="0">
                <a:pos x="T0" y="T1"/>
              </a:cxn>
              <a:cxn ang="0">
                <a:pos x="T2" y="T3"/>
              </a:cxn>
              <a:cxn ang="0">
                <a:pos x="T4" y="T5"/>
              </a:cxn>
              <a:cxn ang="0">
                <a:pos x="T6" y="T7"/>
              </a:cxn>
              <a:cxn ang="0">
                <a:pos x="T8" y="T9"/>
              </a:cxn>
            </a:cxnLst>
            <a:rect l="0" t="0" r="r" b="b"/>
            <a:pathLst>
              <a:path w="1" h="1">
                <a:moveTo>
                  <a:pt x="0" y="1"/>
                </a:moveTo>
                <a:lnTo>
                  <a:pt x="0" y="1"/>
                </a:lnTo>
                <a:lnTo>
                  <a:pt x="1" y="1"/>
                </a:lnTo>
                <a:cubicBezTo>
                  <a:pt x="1" y="1"/>
                  <a:pt x="1" y="1"/>
                  <a:pt x="1" y="0"/>
                </a:cubicBezTo>
                <a:cubicBezTo>
                  <a:pt x="1" y="1"/>
                  <a:pt x="1" y="1"/>
                  <a:pt x="0" y="1"/>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870" name="Freeform 1844"/>
          <p:cNvSpPr>
            <a:spLocks/>
          </p:cNvSpPr>
          <p:nvPr userDrawn="1"/>
        </p:nvSpPr>
        <p:spPr bwMode="auto">
          <a:xfrm>
            <a:off x="588963" y="341313"/>
            <a:ext cx="0" cy="1588"/>
          </a:xfrm>
          <a:custGeom>
            <a:avLst/>
            <a:gdLst>
              <a:gd name="T0" fmla="*/ 1 w 1"/>
              <a:gd name="T1" fmla="*/ 1 h 1"/>
              <a:gd name="T2" fmla="*/ 1 w 1"/>
              <a:gd name="T3" fmla="*/ 1 h 1"/>
              <a:gd name="T4" fmla="*/ 1 w 1"/>
              <a:gd name="T5" fmla="*/ 0 h 1"/>
              <a:gd name="T6" fmla="*/ 0 w 1"/>
              <a:gd name="T7" fmla="*/ 0 h 1"/>
              <a:gd name="T8" fmla="*/ 1 w 1"/>
              <a:gd name="T9" fmla="*/ 1 h 1"/>
            </a:gdLst>
            <a:ahLst/>
            <a:cxnLst>
              <a:cxn ang="0">
                <a:pos x="T0" y="T1"/>
              </a:cxn>
              <a:cxn ang="0">
                <a:pos x="T2" y="T3"/>
              </a:cxn>
              <a:cxn ang="0">
                <a:pos x="T4" y="T5"/>
              </a:cxn>
              <a:cxn ang="0">
                <a:pos x="T6" y="T7"/>
              </a:cxn>
              <a:cxn ang="0">
                <a:pos x="T8" y="T9"/>
              </a:cxn>
            </a:cxnLst>
            <a:rect l="0" t="0" r="r" b="b"/>
            <a:pathLst>
              <a:path w="1" h="1">
                <a:moveTo>
                  <a:pt x="1" y="1"/>
                </a:moveTo>
                <a:lnTo>
                  <a:pt x="1" y="1"/>
                </a:lnTo>
                <a:cubicBezTo>
                  <a:pt x="1" y="1"/>
                  <a:pt x="1" y="1"/>
                  <a:pt x="1" y="0"/>
                </a:cubicBezTo>
                <a:cubicBezTo>
                  <a:pt x="1" y="0"/>
                  <a:pt x="1" y="0"/>
                  <a:pt x="0" y="0"/>
                </a:cubicBezTo>
                <a:cubicBezTo>
                  <a:pt x="0" y="1"/>
                  <a:pt x="1" y="1"/>
                  <a:pt x="1" y="1"/>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871" name="Freeform 1845"/>
          <p:cNvSpPr>
            <a:spLocks/>
          </p:cNvSpPr>
          <p:nvPr userDrawn="1"/>
        </p:nvSpPr>
        <p:spPr bwMode="auto">
          <a:xfrm>
            <a:off x="588963" y="342900"/>
            <a:ext cx="0" cy="1588"/>
          </a:xfrm>
          <a:custGeom>
            <a:avLst/>
            <a:gdLst>
              <a:gd name="T0" fmla="*/ 0 w 1"/>
              <a:gd name="T1" fmla="*/ 1 h 1"/>
              <a:gd name="T2" fmla="*/ 0 w 1"/>
              <a:gd name="T3" fmla="*/ 1 h 1"/>
              <a:gd name="T4" fmla="*/ 1 w 1"/>
              <a:gd name="T5" fmla="*/ 1 h 1"/>
              <a:gd name="T6" fmla="*/ 1 w 1"/>
              <a:gd name="T7" fmla="*/ 0 h 1"/>
              <a:gd name="T8" fmla="*/ 0 w 1"/>
              <a:gd name="T9" fmla="*/ 1 h 1"/>
            </a:gdLst>
            <a:ahLst/>
            <a:cxnLst>
              <a:cxn ang="0">
                <a:pos x="T0" y="T1"/>
              </a:cxn>
              <a:cxn ang="0">
                <a:pos x="T2" y="T3"/>
              </a:cxn>
              <a:cxn ang="0">
                <a:pos x="T4" y="T5"/>
              </a:cxn>
              <a:cxn ang="0">
                <a:pos x="T6" y="T7"/>
              </a:cxn>
              <a:cxn ang="0">
                <a:pos x="T8" y="T9"/>
              </a:cxn>
            </a:cxnLst>
            <a:rect l="0" t="0" r="r" b="b"/>
            <a:pathLst>
              <a:path w="1" h="1">
                <a:moveTo>
                  <a:pt x="0" y="1"/>
                </a:moveTo>
                <a:lnTo>
                  <a:pt x="0" y="1"/>
                </a:lnTo>
                <a:cubicBezTo>
                  <a:pt x="1" y="1"/>
                  <a:pt x="1" y="1"/>
                  <a:pt x="1" y="1"/>
                </a:cubicBezTo>
                <a:cubicBezTo>
                  <a:pt x="1" y="1"/>
                  <a:pt x="1" y="1"/>
                  <a:pt x="1" y="0"/>
                </a:cubicBezTo>
                <a:cubicBezTo>
                  <a:pt x="1" y="1"/>
                  <a:pt x="1" y="1"/>
                  <a:pt x="0" y="1"/>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872" name="Rectangle 1846"/>
          <p:cNvSpPr>
            <a:spLocks noChangeArrowheads="1"/>
          </p:cNvSpPr>
          <p:nvPr userDrawn="1"/>
        </p:nvSpPr>
        <p:spPr bwMode="auto">
          <a:xfrm>
            <a:off x="585788" y="341313"/>
            <a:ext cx="1588" cy="1588"/>
          </a:xfrm>
          <a:prstGeom prst="rect">
            <a:avLst/>
          </a:prstGeom>
          <a:solidFill>
            <a:srgbClr val="D5A03C"/>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ru-RU" dirty="0"/>
          </a:p>
        </p:txBody>
      </p:sp>
      <p:sp>
        <p:nvSpPr>
          <p:cNvPr id="873" name="Freeform 1847"/>
          <p:cNvSpPr>
            <a:spLocks/>
          </p:cNvSpPr>
          <p:nvPr userDrawn="1"/>
        </p:nvSpPr>
        <p:spPr bwMode="auto">
          <a:xfrm>
            <a:off x="585788" y="342900"/>
            <a:ext cx="1588" cy="1588"/>
          </a:xfrm>
          <a:custGeom>
            <a:avLst/>
            <a:gdLst>
              <a:gd name="T0" fmla="*/ 0 w 1"/>
              <a:gd name="T1" fmla="*/ 1 h 1"/>
              <a:gd name="T2" fmla="*/ 0 w 1"/>
              <a:gd name="T3" fmla="*/ 1 h 1"/>
              <a:gd name="T4" fmla="*/ 1 w 1"/>
              <a:gd name="T5" fmla="*/ 1 h 1"/>
              <a:gd name="T6" fmla="*/ 0 w 1"/>
              <a:gd name="T7" fmla="*/ 0 h 1"/>
              <a:gd name="T8" fmla="*/ 0 w 1"/>
              <a:gd name="T9" fmla="*/ 1 h 1"/>
            </a:gdLst>
            <a:ahLst/>
            <a:cxnLst>
              <a:cxn ang="0">
                <a:pos x="T0" y="T1"/>
              </a:cxn>
              <a:cxn ang="0">
                <a:pos x="T2" y="T3"/>
              </a:cxn>
              <a:cxn ang="0">
                <a:pos x="T4" y="T5"/>
              </a:cxn>
              <a:cxn ang="0">
                <a:pos x="T6" y="T7"/>
              </a:cxn>
              <a:cxn ang="0">
                <a:pos x="T8" y="T9"/>
              </a:cxn>
            </a:cxnLst>
            <a:rect l="0" t="0" r="r" b="b"/>
            <a:pathLst>
              <a:path w="1" h="1">
                <a:moveTo>
                  <a:pt x="0" y="1"/>
                </a:moveTo>
                <a:lnTo>
                  <a:pt x="0" y="1"/>
                </a:lnTo>
                <a:lnTo>
                  <a:pt x="1" y="1"/>
                </a:lnTo>
                <a:lnTo>
                  <a:pt x="0" y="0"/>
                </a:lnTo>
                <a:lnTo>
                  <a:pt x="0" y="1"/>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874" name="Freeform 1848"/>
          <p:cNvSpPr>
            <a:spLocks/>
          </p:cNvSpPr>
          <p:nvPr userDrawn="1"/>
        </p:nvSpPr>
        <p:spPr bwMode="auto">
          <a:xfrm>
            <a:off x="582613" y="341313"/>
            <a:ext cx="1588" cy="1588"/>
          </a:xfrm>
          <a:custGeom>
            <a:avLst/>
            <a:gdLst>
              <a:gd name="T0" fmla="*/ 1 w 1"/>
              <a:gd name="T1" fmla="*/ 1 h 1"/>
              <a:gd name="T2" fmla="*/ 1 w 1"/>
              <a:gd name="T3" fmla="*/ 1 h 1"/>
              <a:gd name="T4" fmla="*/ 1 w 1"/>
              <a:gd name="T5" fmla="*/ 0 h 1"/>
              <a:gd name="T6" fmla="*/ 0 w 1"/>
              <a:gd name="T7" fmla="*/ 0 h 1"/>
              <a:gd name="T8" fmla="*/ 1 w 1"/>
              <a:gd name="T9" fmla="*/ 1 h 1"/>
            </a:gdLst>
            <a:ahLst/>
            <a:cxnLst>
              <a:cxn ang="0">
                <a:pos x="T0" y="T1"/>
              </a:cxn>
              <a:cxn ang="0">
                <a:pos x="T2" y="T3"/>
              </a:cxn>
              <a:cxn ang="0">
                <a:pos x="T4" y="T5"/>
              </a:cxn>
              <a:cxn ang="0">
                <a:pos x="T6" y="T7"/>
              </a:cxn>
              <a:cxn ang="0">
                <a:pos x="T8" y="T9"/>
              </a:cxn>
            </a:cxnLst>
            <a:rect l="0" t="0" r="r" b="b"/>
            <a:pathLst>
              <a:path w="1" h="1">
                <a:moveTo>
                  <a:pt x="1" y="1"/>
                </a:moveTo>
                <a:lnTo>
                  <a:pt x="1" y="1"/>
                </a:lnTo>
                <a:lnTo>
                  <a:pt x="1" y="0"/>
                </a:lnTo>
                <a:lnTo>
                  <a:pt x="0" y="0"/>
                </a:lnTo>
                <a:lnTo>
                  <a:pt x="1" y="1"/>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875" name="Freeform 1849"/>
          <p:cNvSpPr>
            <a:spLocks/>
          </p:cNvSpPr>
          <p:nvPr userDrawn="1"/>
        </p:nvSpPr>
        <p:spPr bwMode="auto">
          <a:xfrm>
            <a:off x="584201" y="342900"/>
            <a:ext cx="0" cy="1588"/>
          </a:xfrm>
          <a:custGeom>
            <a:avLst/>
            <a:gdLst>
              <a:gd name="T0" fmla="*/ 1 h 1"/>
              <a:gd name="T1" fmla="*/ 1 h 1"/>
              <a:gd name="T2" fmla="*/ 1 h 1"/>
              <a:gd name="T3" fmla="*/ 0 h 1"/>
              <a:gd name="T4" fmla="*/ 1 h 1"/>
            </a:gdLst>
            <a:ahLst/>
            <a:cxnLst>
              <a:cxn ang="0">
                <a:pos x="0" y="T0"/>
              </a:cxn>
              <a:cxn ang="0">
                <a:pos x="0" y="T1"/>
              </a:cxn>
              <a:cxn ang="0">
                <a:pos x="0" y="T2"/>
              </a:cxn>
              <a:cxn ang="0">
                <a:pos x="0" y="T3"/>
              </a:cxn>
              <a:cxn ang="0">
                <a:pos x="0" y="T4"/>
              </a:cxn>
            </a:cxnLst>
            <a:rect l="0" t="0" r="r" b="b"/>
            <a:pathLst>
              <a:path h="1">
                <a:moveTo>
                  <a:pt x="0" y="1"/>
                </a:moveTo>
                <a:lnTo>
                  <a:pt x="0" y="1"/>
                </a:lnTo>
                <a:lnTo>
                  <a:pt x="0" y="1"/>
                </a:lnTo>
                <a:cubicBezTo>
                  <a:pt x="0" y="1"/>
                  <a:pt x="0" y="0"/>
                  <a:pt x="0" y="0"/>
                </a:cubicBezTo>
                <a:lnTo>
                  <a:pt x="0" y="1"/>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876" name="Freeform 1850"/>
          <p:cNvSpPr>
            <a:spLocks/>
          </p:cNvSpPr>
          <p:nvPr userDrawn="1"/>
        </p:nvSpPr>
        <p:spPr bwMode="auto">
          <a:xfrm>
            <a:off x="581026" y="341313"/>
            <a:ext cx="1588" cy="1588"/>
          </a:xfrm>
          <a:custGeom>
            <a:avLst/>
            <a:gdLst>
              <a:gd name="T0" fmla="*/ 0 w 1"/>
              <a:gd name="T1" fmla="*/ 1 h 1"/>
              <a:gd name="T2" fmla="*/ 0 w 1"/>
              <a:gd name="T3" fmla="*/ 1 h 1"/>
              <a:gd name="T4" fmla="*/ 1 w 1"/>
              <a:gd name="T5" fmla="*/ 0 h 1"/>
              <a:gd name="T6" fmla="*/ 0 w 1"/>
              <a:gd name="T7" fmla="*/ 1 h 1"/>
              <a:gd name="T8" fmla="*/ 0 w 1"/>
              <a:gd name="T9" fmla="*/ 1 h 1"/>
            </a:gdLst>
            <a:ahLst/>
            <a:cxnLst>
              <a:cxn ang="0">
                <a:pos x="T0" y="T1"/>
              </a:cxn>
              <a:cxn ang="0">
                <a:pos x="T2" y="T3"/>
              </a:cxn>
              <a:cxn ang="0">
                <a:pos x="T4" y="T5"/>
              </a:cxn>
              <a:cxn ang="0">
                <a:pos x="T6" y="T7"/>
              </a:cxn>
              <a:cxn ang="0">
                <a:pos x="T8" y="T9"/>
              </a:cxn>
            </a:cxnLst>
            <a:rect l="0" t="0" r="r" b="b"/>
            <a:pathLst>
              <a:path w="1" h="1">
                <a:moveTo>
                  <a:pt x="0" y="1"/>
                </a:moveTo>
                <a:lnTo>
                  <a:pt x="0" y="1"/>
                </a:lnTo>
                <a:cubicBezTo>
                  <a:pt x="1" y="1"/>
                  <a:pt x="1" y="1"/>
                  <a:pt x="1" y="0"/>
                </a:cubicBezTo>
                <a:cubicBezTo>
                  <a:pt x="0" y="0"/>
                  <a:pt x="0" y="0"/>
                  <a:pt x="0" y="1"/>
                </a:cubicBezTo>
                <a:lnTo>
                  <a:pt x="0" y="1"/>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877" name="Freeform 1851"/>
          <p:cNvSpPr>
            <a:spLocks/>
          </p:cNvSpPr>
          <p:nvPr userDrawn="1"/>
        </p:nvSpPr>
        <p:spPr bwMode="auto">
          <a:xfrm>
            <a:off x="582613" y="342900"/>
            <a:ext cx="0" cy="1588"/>
          </a:xfrm>
          <a:custGeom>
            <a:avLst/>
            <a:gdLst>
              <a:gd name="T0" fmla="*/ 1 h 1"/>
              <a:gd name="T1" fmla="*/ 1 h 1"/>
              <a:gd name="T2" fmla="*/ 1 h 1"/>
              <a:gd name="T3" fmla="*/ 0 h 1"/>
              <a:gd name="T4" fmla="*/ 1 h 1"/>
            </a:gdLst>
            <a:ahLst/>
            <a:cxnLst>
              <a:cxn ang="0">
                <a:pos x="0" y="T0"/>
              </a:cxn>
              <a:cxn ang="0">
                <a:pos x="0" y="T1"/>
              </a:cxn>
              <a:cxn ang="0">
                <a:pos x="0" y="T2"/>
              </a:cxn>
              <a:cxn ang="0">
                <a:pos x="0" y="T3"/>
              </a:cxn>
              <a:cxn ang="0">
                <a:pos x="0" y="T4"/>
              </a:cxn>
            </a:cxnLst>
            <a:rect l="0" t="0" r="r" b="b"/>
            <a:pathLst>
              <a:path h="1">
                <a:moveTo>
                  <a:pt x="0" y="1"/>
                </a:moveTo>
                <a:lnTo>
                  <a:pt x="0" y="1"/>
                </a:lnTo>
                <a:cubicBezTo>
                  <a:pt x="0" y="1"/>
                  <a:pt x="0" y="1"/>
                  <a:pt x="0" y="1"/>
                </a:cubicBezTo>
                <a:lnTo>
                  <a:pt x="0" y="0"/>
                </a:lnTo>
                <a:lnTo>
                  <a:pt x="0" y="1"/>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878" name="Freeform 1852"/>
          <p:cNvSpPr>
            <a:spLocks/>
          </p:cNvSpPr>
          <p:nvPr userDrawn="1"/>
        </p:nvSpPr>
        <p:spPr bwMode="auto">
          <a:xfrm>
            <a:off x="588963" y="342900"/>
            <a:ext cx="1588" cy="1588"/>
          </a:xfrm>
          <a:custGeom>
            <a:avLst/>
            <a:gdLst>
              <a:gd name="T0" fmla="*/ 1 w 2"/>
              <a:gd name="T1" fmla="*/ 0 h 2"/>
              <a:gd name="T2" fmla="*/ 1 w 2"/>
              <a:gd name="T3" fmla="*/ 0 h 2"/>
              <a:gd name="T4" fmla="*/ 0 w 2"/>
              <a:gd name="T5" fmla="*/ 1 h 2"/>
              <a:gd name="T6" fmla="*/ 1 w 2"/>
              <a:gd name="T7" fmla="*/ 2 h 2"/>
              <a:gd name="T8" fmla="*/ 2 w 2"/>
              <a:gd name="T9" fmla="*/ 1 h 2"/>
              <a:gd name="T10" fmla="*/ 1 w 2"/>
              <a:gd name="T11" fmla="*/ 0 h 2"/>
            </a:gdLst>
            <a:ahLst/>
            <a:cxnLst>
              <a:cxn ang="0">
                <a:pos x="T0" y="T1"/>
              </a:cxn>
              <a:cxn ang="0">
                <a:pos x="T2" y="T3"/>
              </a:cxn>
              <a:cxn ang="0">
                <a:pos x="T4" y="T5"/>
              </a:cxn>
              <a:cxn ang="0">
                <a:pos x="T6" y="T7"/>
              </a:cxn>
              <a:cxn ang="0">
                <a:pos x="T8" y="T9"/>
              </a:cxn>
              <a:cxn ang="0">
                <a:pos x="T10" y="T11"/>
              </a:cxn>
            </a:cxnLst>
            <a:rect l="0" t="0" r="r" b="b"/>
            <a:pathLst>
              <a:path w="2" h="2">
                <a:moveTo>
                  <a:pt x="1" y="0"/>
                </a:moveTo>
                <a:lnTo>
                  <a:pt x="1" y="0"/>
                </a:lnTo>
                <a:cubicBezTo>
                  <a:pt x="0" y="0"/>
                  <a:pt x="0" y="0"/>
                  <a:pt x="0" y="1"/>
                </a:cubicBezTo>
                <a:cubicBezTo>
                  <a:pt x="0" y="1"/>
                  <a:pt x="0" y="2"/>
                  <a:pt x="1" y="2"/>
                </a:cubicBezTo>
                <a:cubicBezTo>
                  <a:pt x="2" y="2"/>
                  <a:pt x="2" y="1"/>
                  <a:pt x="2" y="1"/>
                </a:cubicBezTo>
                <a:cubicBezTo>
                  <a:pt x="2" y="0"/>
                  <a:pt x="2" y="0"/>
                  <a:pt x="1"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879" name="Freeform 1853"/>
          <p:cNvSpPr>
            <a:spLocks/>
          </p:cNvSpPr>
          <p:nvPr userDrawn="1"/>
        </p:nvSpPr>
        <p:spPr bwMode="auto">
          <a:xfrm>
            <a:off x="587376" y="342900"/>
            <a:ext cx="1588" cy="1588"/>
          </a:xfrm>
          <a:custGeom>
            <a:avLst/>
            <a:gdLst>
              <a:gd name="T0" fmla="*/ 1 w 2"/>
              <a:gd name="T1" fmla="*/ 0 h 2"/>
              <a:gd name="T2" fmla="*/ 1 w 2"/>
              <a:gd name="T3" fmla="*/ 0 h 2"/>
              <a:gd name="T4" fmla="*/ 0 w 2"/>
              <a:gd name="T5" fmla="*/ 1 h 2"/>
              <a:gd name="T6" fmla="*/ 1 w 2"/>
              <a:gd name="T7" fmla="*/ 2 h 2"/>
              <a:gd name="T8" fmla="*/ 2 w 2"/>
              <a:gd name="T9" fmla="*/ 1 h 2"/>
              <a:gd name="T10" fmla="*/ 1 w 2"/>
              <a:gd name="T11" fmla="*/ 0 h 2"/>
            </a:gdLst>
            <a:ahLst/>
            <a:cxnLst>
              <a:cxn ang="0">
                <a:pos x="T0" y="T1"/>
              </a:cxn>
              <a:cxn ang="0">
                <a:pos x="T2" y="T3"/>
              </a:cxn>
              <a:cxn ang="0">
                <a:pos x="T4" y="T5"/>
              </a:cxn>
              <a:cxn ang="0">
                <a:pos x="T6" y="T7"/>
              </a:cxn>
              <a:cxn ang="0">
                <a:pos x="T8" y="T9"/>
              </a:cxn>
              <a:cxn ang="0">
                <a:pos x="T10" y="T11"/>
              </a:cxn>
            </a:cxnLst>
            <a:rect l="0" t="0" r="r" b="b"/>
            <a:pathLst>
              <a:path w="2" h="2">
                <a:moveTo>
                  <a:pt x="1" y="0"/>
                </a:moveTo>
                <a:lnTo>
                  <a:pt x="1" y="0"/>
                </a:lnTo>
                <a:cubicBezTo>
                  <a:pt x="0" y="0"/>
                  <a:pt x="0" y="0"/>
                  <a:pt x="0" y="1"/>
                </a:cubicBezTo>
                <a:cubicBezTo>
                  <a:pt x="0" y="1"/>
                  <a:pt x="0" y="2"/>
                  <a:pt x="1" y="2"/>
                </a:cubicBezTo>
                <a:cubicBezTo>
                  <a:pt x="2" y="2"/>
                  <a:pt x="2" y="1"/>
                  <a:pt x="2" y="1"/>
                </a:cubicBezTo>
                <a:cubicBezTo>
                  <a:pt x="2" y="0"/>
                  <a:pt x="2" y="0"/>
                  <a:pt x="1"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880" name="Freeform 1854"/>
          <p:cNvSpPr>
            <a:spLocks/>
          </p:cNvSpPr>
          <p:nvPr userDrawn="1"/>
        </p:nvSpPr>
        <p:spPr bwMode="auto">
          <a:xfrm>
            <a:off x="584201" y="342900"/>
            <a:ext cx="1588" cy="1588"/>
          </a:xfrm>
          <a:custGeom>
            <a:avLst/>
            <a:gdLst>
              <a:gd name="T0" fmla="*/ 1 w 2"/>
              <a:gd name="T1" fmla="*/ 0 h 2"/>
              <a:gd name="T2" fmla="*/ 1 w 2"/>
              <a:gd name="T3" fmla="*/ 0 h 2"/>
              <a:gd name="T4" fmla="*/ 0 w 2"/>
              <a:gd name="T5" fmla="*/ 0 h 2"/>
              <a:gd name="T6" fmla="*/ 1 w 2"/>
              <a:gd name="T7" fmla="*/ 2 h 2"/>
              <a:gd name="T8" fmla="*/ 2 w 2"/>
              <a:gd name="T9" fmla="*/ 1 h 2"/>
              <a:gd name="T10" fmla="*/ 1 w 2"/>
              <a:gd name="T11" fmla="*/ 0 h 2"/>
            </a:gdLst>
            <a:ahLst/>
            <a:cxnLst>
              <a:cxn ang="0">
                <a:pos x="T0" y="T1"/>
              </a:cxn>
              <a:cxn ang="0">
                <a:pos x="T2" y="T3"/>
              </a:cxn>
              <a:cxn ang="0">
                <a:pos x="T4" y="T5"/>
              </a:cxn>
              <a:cxn ang="0">
                <a:pos x="T6" y="T7"/>
              </a:cxn>
              <a:cxn ang="0">
                <a:pos x="T8" y="T9"/>
              </a:cxn>
              <a:cxn ang="0">
                <a:pos x="T10" y="T11"/>
              </a:cxn>
            </a:cxnLst>
            <a:rect l="0" t="0" r="r" b="b"/>
            <a:pathLst>
              <a:path w="2" h="2">
                <a:moveTo>
                  <a:pt x="1" y="0"/>
                </a:moveTo>
                <a:lnTo>
                  <a:pt x="1" y="0"/>
                </a:lnTo>
                <a:cubicBezTo>
                  <a:pt x="0" y="0"/>
                  <a:pt x="0" y="0"/>
                  <a:pt x="0" y="0"/>
                </a:cubicBezTo>
                <a:cubicBezTo>
                  <a:pt x="0" y="1"/>
                  <a:pt x="0" y="1"/>
                  <a:pt x="1" y="2"/>
                </a:cubicBezTo>
                <a:cubicBezTo>
                  <a:pt x="1" y="2"/>
                  <a:pt x="2" y="1"/>
                  <a:pt x="2" y="1"/>
                </a:cubicBezTo>
                <a:cubicBezTo>
                  <a:pt x="2" y="0"/>
                  <a:pt x="1" y="0"/>
                  <a:pt x="1"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881" name="Freeform 1855"/>
          <p:cNvSpPr>
            <a:spLocks/>
          </p:cNvSpPr>
          <p:nvPr userDrawn="1"/>
        </p:nvSpPr>
        <p:spPr bwMode="auto">
          <a:xfrm>
            <a:off x="582613" y="342900"/>
            <a:ext cx="0" cy="1588"/>
          </a:xfrm>
          <a:custGeom>
            <a:avLst/>
            <a:gdLst>
              <a:gd name="T0" fmla="*/ 1 w 2"/>
              <a:gd name="T1" fmla="*/ 0 h 2"/>
              <a:gd name="T2" fmla="*/ 1 w 2"/>
              <a:gd name="T3" fmla="*/ 0 h 2"/>
              <a:gd name="T4" fmla="*/ 0 w 2"/>
              <a:gd name="T5" fmla="*/ 0 h 2"/>
              <a:gd name="T6" fmla="*/ 1 w 2"/>
              <a:gd name="T7" fmla="*/ 2 h 2"/>
              <a:gd name="T8" fmla="*/ 2 w 2"/>
              <a:gd name="T9" fmla="*/ 1 h 2"/>
              <a:gd name="T10" fmla="*/ 1 w 2"/>
              <a:gd name="T11" fmla="*/ 0 h 2"/>
            </a:gdLst>
            <a:ahLst/>
            <a:cxnLst>
              <a:cxn ang="0">
                <a:pos x="T0" y="T1"/>
              </a:cxn>
              <a:cxn ang="0">
                <a:pos x="T2" y="T3"/>
              </a:cxn>
              <a:cxn ang="0">
                <a:pos x="T4" y="T5"/>
              </a:cxn>
              <a:cxn ang="0">
                <a:pos x="T6" y="T7"/>
              </a:cxn>
              <a:cxn ang="0">
                <a:pos x="T8" y="T9"/>
              </a:cxn>
              <a:cxn ang="0">
                <a:pos x="T10" y="T11"/>
              </a:cxn>
            </a:cxnLst>
            <a:rect l="0" t="0" r="r" b="b"/>
            <a:pathLst>
              <a:path w="2" h="2">
                <a:moveTo>
                  <a:pt x="1" y="0"/>
                </a:moveTo>
                <a:lnTo>
                  <a:pt x="1" y="0"/>
                </a:lnTo>
                <a:cubicBezTo>
                  <a:pt x="1" y="0"/>
                  <a:pt x="0" y="0"/>
                  <a:pt x="0" y="0"/>
                </a:cubicBezTo>
                <a:cubicBezTo>
                  <a:pt x="0" y="1"/>
                  <a:pt x="1" y="1"/>
                  <a:pt x="1" y="2"/>
                </a:cubicBezTo>
                <a:cubicBezTo>
                  <a:pt x="2" y="2"/>
                  <a:pt x="2" y="1"/>
                  <a:pt x="2" y="1"/>
                </a:cubicBezTo>
                <a:cubicBezTo>
                  <a:pt x="2" y="0"/>
                  <a:pt x="2" y="0"/>
                  <a:pt x="1"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882" name="Freeform 1856"/>
          <p:cNvSpPr>
            <a:spLocks/>
          </p:cNvSpPr>
          <p:nvPr userDrawn="1"/>
        </p:nvSpPr>
        <p:spPr bwMode="auto">
          <a:xfrm>
            <a:off x="579438" y="342900"/>
            <a:ext cx="1588" cy="1588"/>
          </a:xfrm>
          <a:custGeom>
            <a:avLst/>
            <a:gdLst>
              <a:gd name="T0" fmla="*/ 1 w 2"/>
              <a:gd name="T1" fmla="*/ 0 h 2"/>
              <a:gd name="T2" fmla="*/ 1 w 2"/>
              <a:gd name="T3" fmla="*/ 0 h 2"/>
              <a:gd name="T4" fmla="*/ 0 w 2"/>
              <a:gd name="T5" fmla="*/ 1 h 2"/>
              <a:gd name="T6" fmla="*/ 1 w 2"/>
              <a:gd name="T7" fmla="*/ 2 h 2"/>
              <a:gd name="T8" fmla="*/ 2 w 2"/>
              <a:gd name="T9" fmla="*/ 1 h 2"/>
              <a:gd name="T10" fmla="*/ 1 w 2"/>
              <a:gd name="T11" fmla="*/ 0 h 2"/>
            </a:gdLst>
            <a:ahLst/>
            <a:cxnLst>
              <a:cxn ang="0">
                <a:pos x="T0" y="T1"/>
              </a:cxn>
              <a:cxn ang="0">
                <a:pos x="T2" y="T3"/>
              </a:cxn>
              <a:cxn ang="0">
                <a:pos x="T4" y="T5"/>
              </a:cxn>
              <a:cxn ang="0">
                <a:pos x="T6" y="T7"/>
              </a:cxn>
              <a:cxn ang="0">
                <a:pos x="T8" y="T9"/>
              </a:cxn>
              <a:cxn ang="0">
                <a:pos x="T10" y="T11"/>
              </a:cxn>
            </a:cxnLst>
            <a:rect l="0" t="0" r="r" b="b"/>
            <a:pathLst>
              <a:path w="2" h="2">
                <a:moveTo>
                  <a:pt x="1" y="0"/>
                </a:moveTo>
                <a:lnTo>
                  <a:pt x="1" y="0"/>
                </a:lnTo>
                <a:cubicBezTo>
                  <a:pt x="1" y="0"/>
                  <a:pt x="0" y="0"/>
                  <a:pt x="0" y="1"/>
                </a:cubicBezTo>
                <a:cubicBezTo>
                  <a:pt x="0" y="1"/>
                  <a:pt x="1" y="1"/>
                  <a:pt x="1" y="2"/>
                </a:cubicBezTo>
                <a:cubicBezTo>
                  <a:pt x="2" y="2"/>
                  <a:pt x="2" y="1"/>
                  <a:pt x="2" y="1"/>
                </a:cubicBezTo>
                <a:cubicBezTo>
                  <a:pt x="2" y="1"/>
                  <a:pt x="2" y="0"/>
                  <a:pt x="1"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883" name="Freeform 1857"/>
          <p:cNvSpPr>
            <a:spLocks/>
          </p:cNvSpPr>
          <p:nvPr userDrawn="1"/>
        </p:nvSpPr>
        <p:spPr bwMode="auto">
          <a:xfrm>
            <a:off x="606426" y="342900"/>
            <a:ext cx="1588" cy="1588"/>
          </a:xfrm>
          <a:custGeom>
            <a:avLst/>
            <a:gdLst>
              <a:gd name="T0" fmla="*/ 1 w 1"/>
              <a:gd name="T1" fmla="*/ 0 h 1"/>
              <a:gd name="T2" fmla="*/ 1 w 1"/>
              <a:gd name="T3" fmla="*/ 0 h 1"/>
              <a:gd name="T4" fmla="*/ 0 w 1"/>
              <a:gd name="T5" fmla="*/ 1 h 1"/>
              <a:gd name="T6" fmla="*/ 1 w 1"/>
              <a:gd name="T7" fmla="*/ 1 h 1"/>
              <a:gd name="T8" fmla="*/ 1 w 1"/>
              <a:gd name="T9" fmla="*/ 0 h 1"/>
            </a:gdLst>
            <a:ahLst/>
            <a:cxnLst>
              <a:cxn ang="0">
                <a:pos x="T0" y="T1"/>
              </a:cxn>
              <a:cxn ang="0">
                <a:pos x="T2" y="T3"/>
              </a:cxn>
              <a:cxn ang="0">
                <a:pos x="T4" y="T5"/>
              </a:cxn>
              <a:cxn ang="0">
                <a:pos x="T6" y="T7"/>
              </a:cxn>
              <a:cxn ang="0">
                <a:pos x="T8" y="T9"/>
              </a:cxn>
            </a:cxnLst>
            <a:rect l="0" t="0" r="r" b="b"/>
            <a:pathLst>
              <a:path w="1" h="1">
                <a:moveTo>
                  <a:pt x="1" y="0"/>
                </a:moveTo>
                <a:lnTo>
                  <a:pt x="1" y="0"/>
                </a:lnTo>
                <a:cubicBezTo>
                  <a:pt x="0" y="0"/>
                  <a:pt x="0" y="1"/>
                  <a:pt x="0" y="1"/>
                </a:cubicBezTo>
                <a:cubicBezTo>
                  <a:pt x="0" y="1"/>
                  <a:pt x="0" y="1"/>
                  <a:pt x="1" y="1"/>
                </a:cubicBezTo>
                <a:lnTo>
                  <a:pt x="1" y="0"/>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884" name="Freeform 1858"/>
          <p:cNvSpPr>
            <a:spLocks/>
          </p:cNvSpPr>
          <p:nvPr userDrawn="1"/>
        </p:nvSpPr>
        <p:spPr bwMode="auto">
          <a:xfrm>
            <a:off x="595313" y="341313"/>
            <a:ext cx="0" cy="1588"/>
          </a:xfrm>
          <a:custGeom>
            <a:avLst/>
            <a:gdLst>
              <a:gd name="T0" fmla="*/ 0 w 1"/>
              <a:gd name="T1" fmla="*/ 1 h 1"/>
              <a:gd name="T2" fmla="*/ 0 w 1"/>
              <a:gd name="T3" fmla="*/ 1 h 1"/>
              <a:gd name="T4" fmla="*/ 1 w 1"/>
              <a:gd name="T5" fmla="*/ 0 h 1"/>
              <a:gd name="T6" fmla="*/ 0 w 1"/>
              <a:gd name="T7" fmla="*/ 0 h 1"/>
              <a:gd name="T8" fmla="*/ 0 w 1"/>
              <a:gd name="T9" fmla="*/ 1 h 1"/>
            </a:gdLst>
            <a:ahLst/>
            <a:cxnLst>
              <a:cxn ang="0">
                <a:pos x="T0" y="T1"/>
              </a:cxn>
              <a:cxn ang="0">
                <a:pos x="T2" y="T3"/>
              </a:cxn>
              <a:cxn ang="0">
                <a:pos x="T4" y="T5"/>
              </a:cxn>
              <a:cxn ang="0">
                <a:pos x="T6" y="T7"/>
              </a:cxn>
              <a:cxn ang="0">
                <a:pos x="T8" y="T9"/>
              </a:cxn>
            </a:cxnLst>
            <a:rect l="0" t="0" r="r" b="b"/>
            <a:pathLst>
              <a:path w="1" h="1">
                <a:moveTo>
                  <a:pt x="0" y="1"/>
                </a:moveTo>
                <a:lnTo>
                  <a:pt x="0" y="1"/>
                </a:lnTo>
                <a:cubicBezTo>
                  <a:pt x="0" y="1"/>
                  <a:pt x="0" y="1"/>
                  <a:pt x="1" y="0"/>
                </a:cubicBezTo>
                <a:cubicBezTo>
                  <a:pt x="0" y="0"/>
                  <a:pt x="0" y="0"/>
                  <a:pt x="0" y="0"/>
                </a:cubicBezTo>
                <a:cubicBezTo>
                  <a:pt x="0" y="1"/>
                  <a:pt x="0" y="1"/>
                  <a:pt x="0" y="1"/>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885" name="Freeform 1859"/>
          <p:cNvSpPr>
            <a:spLocks/>
          </p:cNvSpPr>
          <p:nvPr userDrawn="1"/>
        </p:nvSpPr>
        <p:spPr bwMode="auto">
          <a:xfrm>
            <a:off x="595313" y="342900"/>
            <a:ext cx="0" cy="1588"/>
          </a:xfrm>
          <a:custGeom>
            <a:avLst/>
            <a:gdLst>
              <a:gd name="T0" fmla="*/ 1 w 1"/>
              <a:gd name="T1" fmla="*/ 1 h 1"/>
              <a:gd name="T2" fmla="*/ 1 w 1"/>
              <a:gd name="T3" fmla="*/ 1 h 1"/>
              <a:gd name="T4" fmla="*/ 0 w 1"/>
              <a:gd name="T5" fmla="*/ 0 h 1"/>
              <a:gd name="T6" fmla="*/ 0 w 1"/>
              <a:gd name="T7" fmla="*/ 1 h 1"/>
              <a:gd name="T8" fmla="*/ 1 w 1"/>
              <a:gd name="T9" fmla="*/ 1 h 1"/>
            </a:gdLst>
            <a:ahLst/>
            <a:cxnLst>
              <a:cxn ang="0">
                <a:pos x="T0" y="T1"/>
              </a:cxn>
              <a:cxn ang="0">
                <a:pos x="T2" y="T3"/>
              </a:cxn>
              <a:cxn ang="0">
                <a:pos x="T4" y="T5"/>
              </a:cxn>
              <a:cxn ang="0">
                <a:pos x="T6" y="T7"/>
              </a:cxn>
              <a:cxn ang="0">
                <a:pos x="T8" y="T9"/>
              </a:cxn>
            </a:cxnLst>
            <a:rect l="0" t="0" r="r" b="b"/>
            <a:pathLst>
              <a:path w="1" h="1">
                <a:moveTo>
                  <a:pt x="1" y="1"/>
                </a:moveTo>
                <a:lnTo>
                  <a:pt x="1" y="1"/>
                </a:lnTo>
                <a:cubicBezTo>
                  <a:pt x="0" y="1"/>
                  <a:pt x="0" y="1"/>
                  <a:pt x="0" y="0"/>
                </a:cubicBezTo>
                <a:cubicBezTo>
                  <a:pt x="0" y="1"/>
                  <a:pt x="0" y="1"/>
                  <a:pt x="0" y="1"/>
                </a:cubicBezTo>
                <a:lnTo>
                  <a:pt x="1" y="1"/>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886" name="Freeform 1860"/>
          <p:cNvSpPr>
            <a:spLocks/>
          </p:cNvSpPr>
          <p:nvPr userDrawn="1"/>
        </p:nvSpPr>
        <p:spPr bwMode="auto">
          <a:xfrm>
            <a:off x="596901" y="341313"/>
            <a:ext cx="1588" cy="1588"/>
          </a:xfrm>
          <a:custGeom>
            <a:avLst/>
            <a:gdLst>
              <a:gd name="T0" fmla="*/ 0 w 1"/>
              <a:gd name="T1" fmla="*/ 1 h 1"/>
              <a:gd name="T2" fmla="*/ 0 w 1"/>
              <a:gd name="T3" fmla="*/ 1 h 1"/>
              <a:gd name="T4" fmla="*/ 1 w 1"/>
              <a:gd name="T5" fmla="*/ 0 h 1"/>
              <a:gd name="T6" fmla="*/ 0 w 1"/>
              <a:gd name="T7" fmla="*/ 0 h 1"/>
              <a:gd name="T8" fmla="*/ 0 w 1"/>
              <a:gd name="T9" fmla="*/ 1 h 1"/>
            </a:gdLst>
            <a:ahLst/>
            <a:cxnLst>
              <a:cxn ang="0">
                <a:pos x="T0" y="T1"/>
              </a:cxn>
              <a:cxn ang="0">
                <a:pos x="T2" y="T3"/>
              </a:cxn>
              <a:cxn ang="0">
                <a:pos x="T4" y="T5"/>
              </a:cxn>
              <a:cxn ang="0">
                <a:pos x="T6" y="T7"/>
              </a:cxn>
              <a:cxn ang="0">
                <a:pos x="T8" y="T9"/>
              </a:cxn>
            </a:cxnLst>
            <a:rect l="0" t="0" r="r" b="b"/>
            <a:pathLst>
              <a:path w="1" h="1">
                <a:moveTo>
                  <a:pt x="0" y="1"/>
                </a:moveTo>
                <a:lnTo>
                  <a:pt x="0" y="1"/>
                </a:lnTo>
                <a:cubicBezTo>
                  <a:pt x="0" y="1"/>
                  <a:pt x="1" y="1"/>
                  <a:pt x="1" y="0"/>
                </a:cubicBezTo>
                <a:cubicBezTo>
                  <a:pt x="0" y="0"/>
                  <a:pt x="0" y="0"/>
                  <a:pt x="0" y="0"/>
                </a:cubicBezTo>
                <a:cubicBezTo>
                  <a:pt x="0" y="1"/>
                  <a:pt x="0" y="1"/>
                  <a:pt x="0" y="1"/>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887" name="Freeform 1861"/>
          <p:cNvSpPr>
            <a:spLocks/>
          </p:cNvSpPr>
          <p:nvPr userDrawn="1"/>
        </p:nvSpPr>
        <p:spPr bwMode="auto">
          <a:xfrm>
            <a:off x="596901" y="342900"/>
            <a:ext cx="1588" cy="1588"/>
          </a:xfrm>
          <a:custGeom>
            <a:avLst/>
            <a:gdLst>
              <a:gd name="T0" fmla="*/ 1 w 1"/>
              <a:gd name="T1" fmla="*/ 1 h 1"/>
              <a:gd name="T2" fmla="*/ 1 w 1"/>
              <a:gd name="T3" fmla="*/ 1 h 1"/>
              <a:gd name="T4" fmla="*/ 0 w 1"/>
              <a:gd name="T5" fmla="*/ 0 h 1"/>
              <a:gd name="T6" fmla="*/ 0 w 1"/>
              <a:gd name="T7" fmla="*/ 1 h 1"/>
              <a:gd name="T8" fmla="*/ 1 w 1"/>
              <a:gd name="T9" fmla="*/ 1 h 1"/>
            </a:gdLst>
            <a:ahLst/>
            <a:cxnLst>
              <a:cxn ang="0">
                <a:pos x="T0" y="T1"/>
              </a:cxn>
              <a:cxn ang="0">
                <a:pos x="T2" y="T3"/>
              </a:cxn>
              <a:cxn ang="0">
                <a:pos x="T4" y="T5"/>
              </a:cxn>
              <a:cxn ang="0">
                <a:pos x="T6" y="T7"/>
              </a:cxn>
              <a:cxn ang="0">
                <a:pos x="T8" y="T9"/>
              </a:cxn>
            </a:cxnLst>
            <a:rect l="0" t="0" r="r" b="b"/>
            <a:pathLst>
              <a:path w="1" h="1">
                <a:moveTo>
                  <a:pt x="1" y="1"/>
                </a:moveTo>
                <a:lnTo>
                  <a:pt x="1" y="1"/>
                </a:lnTo>
                <a:cubicBezTo>
                  <a:pt x="0" y="1"/>
                  <a:pt x="0" y="1"/>
                  <a:pt x="0" y="0"/>
                </a:cubicBezTo>
                <a:cubicBezTo>
                  <a:pt x="0" y="1"/>
                  <a:pt x="0" y="1"/>
                  <a:pt x="0" y="1"/>
                </a:cubicBezTo>
                <a:cubicBezTo>
                  <a:pt x="0" y="1"/>
                  <a:pt x="0" y="1"/>
                  <a:pt x="1" y="1"/>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888" name="Rectangle 1862"/>
          <p:cNvSpPr>
            <a:spLocks noChangeArrowheads="1"/>
          </p:cNvSpPr>
          <p:nvPr userDrawn="1"/>
        </p:nvSpPr>
        <p:spPr bwMode="auto">
          <a:xfrm>
            <a:off x="600076" y="341313"/>
            <a:ext cx="1588" cy="1588"/>
          </a:xfrm>
          <a:prstGeom prst="rect">
            <a:avLst/>
          </a:prstGeom>
          <a:solidFill>
            <a:srgbClr val="D5A03C"/>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ru-RU" dirty="0"/>
          </a:p>
        </p:txBody>
      </p:sp>
      <p:sp>
        <p:nvSpPr>
          <p:cNvPr id="889" name="Freeform 1863"/>
          <p:cNvSpPr>
            <a:spLocks/>
          </p:cNvSpPr>
          <p:nvPr userDrawn="1"/>
        </p:nvSpPr>
        <p:spPr bwMode="auto">
          <a:xfrm>
            <a:off x="600076" y="342900"/>
            <a:ext cx="0" cy="1588"/>
          </a:xfrm>
          <a:custGeom>
            <a:avLst/>
            <a:gdLst>
              <a:gd name="T0" fmla="*/ 1 w 1"/>
              <a:gd name="T1" fmla="*/ 1 h 1"/>
              <a:gd name="T2" fmla="*/ 1 w 1"/>
              <a:gd name="T3" fmla="*/ 1 h 1"/>
              <a:gd name="T4" fmla="*/ 1 w 1"/>
              <a:gd name="T5" fmla="*/ 0 h 1"/>
              <a:gd name="T6" fmla="*/ 0 w 1"/>
              <a:gd name="T7" fmla="*/ 1 h 1"/>
              <a:gd name="T8" fmla="*/ 1 w 1"/>
              <a:gd name="T9" fmla="*/ 1 h 1"/>
            </a:gdLst>
            <a:ahLst/>
            <a:cxnLst>
              <a:cxn ang="0">
                <a:pos x="T0" y="T1"/>
              </a:cxn>
              <a:cxn ang="0">
                <a:pos x="T2" y="T3"/>
              </a:cxn>
              <a:cxn ang="0">
                <a:pos x="T4" y="T5"/>
              </a:cxn>
              <a:cxn ang="0">
                <a:pos x="T6" y="T7"/>
              </a:cxn>
              <a:cxn ang="0">
                <a:pos x="T8" y="T9"/>
              </a:cxn>
            </a:cxnLst>
            <a:rect l="0" t="0" r="r" b="b"/>
            <a:pathLst>
              <a:path w="1" h="1">
                <a:moveTo>
                  <a:pt x="1" y="1"/>
                </a:moveTo>
                <a:lnTo>
                  <a:pt x="1" y="1"/>
                </a:lnTo>
                <a:lnTo>
                  <a:pt x="1" y="0"/>
                </a:lnTo>
                <a:lnTo>
                  <a:pt x="0" y="1"/>
                </a:lnTo>
                <a:lnTo>
                  <a:pt x="1" y="1"/>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890" name="Freeform 1864"/>
          <p:cNvSpPr>
            <a:spLocks/>
          </p:cNvSpPr>
          <p:nvPr userDrawn="1"/>
        </p:nvSpPr>
        <p:spPr bwMode="auto">
          <a:xfrm>
            <a:off x="603251" y="341313"/>
            <a:ext cx="0" cy="1588"/>
          </a:xfrm>
          <a:custGeom>
            <a:avLst/>
            <a:gdLst>
              <a:gd name="T0" fmla="*/ 0 w 1"/>
              <a:gd name="T1" fmla="*/ 1 h 1"/>
              <a:gd name="T2" fmla="*/ 0 w 1"/>
              <a:gd name="T3" fmla="*/ 1 h 1"/>
              <a:gd name="T4" fmla="*/ 1 w 1"/>
              <a:gd name="T5" fmla="*/ 0 h 1"/>
              <a:gd name="T6" fmla="*/ 0 w 1"/>
              <a:gd name="T7" fmla="*/ 0 h 1"/>
              <a:gd name="T8" fmla="*/ 0 w 1"/>
              <a:gd name="T9" fmla="*/ 1 h 1"/>
            </a:gdLst>
            <a:ahLst/>
            <a:cxnLst>
              <a:cxn ang="0">
                <a:pos x="T0" y="T1"/>
              </a:cxn>
              <a:cxn ang="0">
                <a:pos x="T2" y="T3"/>
              </a:cxn>
              <a:cxn ang="0">
                <a:pos x="T4" y="T5"/>
              </a:cxn>
              <a:cxn ang="0">
                <a:pos x="T6" y="T7"/>
              </a:cxn>
              <a:cxn ang="0">
                <a:pos x="T8" y="T9"/>
              </a:cxn>
            </a:cxnLst>
            <a:rect l="0" t="0" r="r" b="b"/>
            <a:pathLst>
              <a:path w="1" h="1">
                <a:moveTo>
                  <a:pt x="0" y="1"/>
                </a:moveTo>
                <a:lnTo>
                  <a:pt x="0" y="1"/>
                </a:lnTo>
                <a:lnTo>
                  <a:pt x="1" y="0"/>
                </a:lnTo>
                <a:lnTo>
                  <a:pt x="0" y="0"/>
                </a:lnTo>
                <a:lnTo>
                  <a:pt x="0" y="1"/>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891" name="Freeform 1865"/>
          <p:cNvSpPr>
            <a:spLocks/>
          </p:cNvSpPr>
          <p:nvPr userDrawn="1"/>
        </p:nvSpPr>
        <p:spPr bwMode="auto">
          <a:xfrm>
            <a:off x="603251" y="342900"/>
            <a:ext cx="0" cy="1588"/>
          </a:xfrm>
          <a:custGeom>
            <a:avLst/>
            <a:gdLst>
              <a:gd name="T0" fmla="*/ 1 h 1"/>
              <a:gd name="T1" fmla="*/ 1 h 1"/>
              <a:gd name="T2" fmla="*/ 0 h 1"/>
              <a:gd name="T3" fmla="*/ 1 h 1"/>
              <a:gd name="T4" fmla="*/ 1 h 1"/>
            </a:gdLst>
            <a:ahLst/>
            <a:cxnLst>
              <a:cxn ang="0">
                <a:pos x="0" y="T0"/>
              </a:cxn>
              <a:cxn ang="0">
                <a:pos x="0" y="T1"/>
              </a:cxn>
              <a:cxn ang="0">
                <a:pos x="0" y="T2"/>
              </a:cxn>
              <a:cxn ang="0">
                <a:pos x="0" y="T3"/>
              </a:cxn>
              <a:cxn ang="0">
                <a:pos x="0" y="T4"/>
              </a:cxn>
            </a:cxnLst>
            <a:rect l="0" t="0" r="r" b="b"/>
            <a:pathLst>
              <a:path h="1">
                <a:moveTo>
                  <a:pt x="0" y="1"/>
                </a:moveTo>
                <a:lnTo>
                  <a:pt x="0" y="1"/>
                </a:lnTo>
                <a:lnTo>
                  <a:pt x="0" y="0"/>
                </a:lnTo>
                <a:lnTo>
                  <a:pt x="0" y="1"/>
                </a:lnTo>
                <a:lnTo>
                  <a:pt x="0" y="1"/>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892" name="Freeform 1866"/>
          <p:cNvSpPr>
            <a:spLocks/>
          </p:cNvSpPr>
          <p:nvPr userDrawn="1"/>
        </p:nvSpPr>
        <p:spPr bwMode="auto">
          <a:xfrm>
            <a:off x="604838" y="341313"/>
            <a:ext cx="0" cy="1588"/>
          </a:xfrm>
          <a:custGeom>
            <a:avLst/>
            <a:gdLst>
              <a:gd name="T0" fmla="*/ 1 w 1"/>
              <a:gd name="T1" fmla="*/ 1 h 1"/>
              <a:gd name="T2" fmla="*/ 1 w 1"/>
              <a:gd name="T3" fmla="*/ 1 h 1"/>
              <a:gd name="T4" fmla="*/ 1 w 1"/>
              <a:gd name="T5" fmla="*/ 1 h 1"/>
              <a:gd name="T6" fmla="*/ 0 w 1"/>
              <a:gd name="T7" fmla="*/ 0 h 1"/>
              <a:gd name="T8" fmla="*/ 1 w 1"/>
              <a:gd name="T9" fmla="*/ 1 h 1"/>
            </a:gdLst>
            <a:ahLst/>
            <a:cxnLst>
              <a:cxn ang="0">
                <a:pos x="T0" y="T1"/>
              </a:cxn>
              <a:cxn ang="0">
                <a:pos x="T2" y="T3"/>
              </a:cxn>
              <a:cxn ang="0">
                <a:pos x="T4" y="T5"/>
              </a:cxn>
              <a:cxn ang="0">
                <a:pos x="T6" y="T7"/>
              </a:cxn>
              <a:cxn ang="0">
                <a:pos x="T8" y="T9"/>
              </a:cxn>
            </a:cxnLst>
            <a:rect l="0" t="0" r="r" b="b"/>
            <a:pathLst>
              <a:path w="1" h="1">
                <a:moveTo>
                  <a:pt x="1" y="1"/>
                </a:moveTo>
                <a:lnTo>
                  <a:pt x="1" y="1"/>
                </a:lnTo>
                <a:lnTo>
                  <a:pt x="1" y="1"/>
                </a:lnTo>
                <a:lnTo>
                  <a:pt x="0" y="0"/>
                </a:lnTo>
                <a:lnTo>
                  <a:pt x="1" y="1"/>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893" name="Freeform 1867"/>
          <p:cNvSpPr>
            <a:spLocks/>
          </p:cNvSpPr>
          <p:nvPr userDrawn="1"/>
        </p:nvSpPr>
        <p:spPr bwMode="auto">
          <a:xfrm>
            <a:off x="604838" y="342900"/>
            <a:ext cx="0" cy="1588"/>
          </a:xfrm>
          <a:custGeom>
            <a:avLst/>
            <a:gdLst>
              <a:gd name="T0" fmla="*/ 1 h 1"/>
              <a:gd name="T1" fmla="*/ 1 h 1"/>
              <a:gd name="T2" fmla="*/ 0 h 1"/>
              <a:gd name="T3" fmla="*/ 1 h 1"/>
              <a:gd name="T4" fmla="*/ 1 h 1"/>
            </a:gdLst>
            <a:ahLst/>
            <a:cxnLst>
              <a:cxn ang="0">
                <a:pos x="0" y="T0"/>
              </a:cxn>
              <a:cxn ang="0">
                <a:pos x="0" y="T1"/>
              </a:cxn>
              <a:cxn ang="0">
                <a:pos x="0" y="T2"/>
              </a:cxn>
              <a:cxn ang="0">
                <a:pos x="0" y="T3"/>
              </a:cxn>
              <a:cxn ang="0">
                <a:pos x="0" y="T4"/>
              </a:cxn>
            </a:cxnLst>
            <a:rect l="0" t="0" r="r" b="b"/>
            <a:pathLst>
              <a:path h="1">
                <a:moveTo>
                  <a:pt x="0" y="1"/>
                </a:moveTo>
                <a:lnTo>
                  <a:pt x="0" y="1"/>
                </a:lnTo>
                <a:lnTo>
                  <a:pt x="0" y="0"/>
                </a:lnTo>
                <a:cubicBezTo>
                  <a:pt x="0" y="1"/>
                  <a:pt x="0" y="1"/>
                  <a:pt x="0" y="1"/>
                </a:cubicBezTo>
                <a:lnTo>
                  <a:pt x="0" y="1"/>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894" name="Freeform 1868"/>
          <p:cNvSpPr>
            <a:spLocks/>
          </p:cNvSpPr>
          <p:nvPr userDrawn="1"/>
        </p:nvSpPr>
        <p:spPr bwMode="auto">
          <a:xfrm>
            <a:off x="595313" y="342900"/>
            <a:ext cx="1588" cy="1588"/>
          </a:xfrm>
          <a:custGeom>
            <a:avLst/>
            <a:gdLst>
              <a:gd name="T0" fmla="*/ 1 w 2"/>
              <a:gd name="T1" fmla="*/ 0 h 2"/>
              <a:gd name="T2" fmla="*/ 1 w 2"/>
              <a:gd name="T3" fmla="*/ 0 h 2"/>
              <a:gd name="T4" fmla="*/ 0 w 2"/>
              <a:gd name="T5" fmla="*/ 1 h 2"/>
              <a:gd name="T6" fmla="*/ 1 w 2"/>
              <a:gd name="T7" fmla="*/ 2 h 2"/>
              <a:gd name="T8" fmla="*/ 2 w 2"/>
              <a:gd name="T9" fmla="*/ 1 h 2"/>
              <a:gd name="T10" fmla="*/ 1 w 2"/>
              <a:gd name="T11" fmla="*/ 0 h 2"/>
            </a:gdLst>
            <a:ahLst/>
            <a:cxnLst>
              <a:cxn ang="0">
                <a:pos x="T0" y="T1"/>
              </a:cxn>
              <a:cxn ang="0">
                <a:pos x="T2" y="T3"/>
              </a:cxn>
              <a:cxn ang="0">
                <a:pos x="T4" y="T5"/>
              </a:cxn>
              <a:cxn ang="0">
                <a:pos x="T6" y="T7"/>
              </a:cxn>
              <a:cxn ang="0">
                <a:pos x="T8" y="T9"/>
              </a:cxn>
              <a:cxn ang="0">
                <a:pos x="T10" y="T11"/>
              </a:cxn>
            </a:cxnLst>
            <a:rect l="0" t="0" r="r" b="b"/>
            <a:pathLst>
              <a:path w="2" h="2">
                <a:moveTo>
                  <a:pt x="1" y="0"/>
                </a:moveTo>
                <a:lnTo>
                  <a:pt x="1" y="0"/>
                </a:lnTo>
                <a:cubicBezTo>
                  <a:pt x="1" y="0"/>
                  <a:pt x="0" y="0"/>
                  <a:pt x="0" y="1"/>
                </a:cubicBezTo>
                <a:cubicBezTo>
                  <a:pt x="0" y="1"/>
                  <a:pt x="1" y="2"/>
                  <a:pt x="1" y="2"/>
                </a:cubicBezTo>
                <a:cubicBezTo>
                  <a:pt x="2" y="2"/>
                  <a:pt x="2" y="1"/>
                  <a:pt x="2" y="1"/>
                </a:cubicBezTo>
                <a:cubicBezTo>
                  <a:pt x="2" y="0"/>
                  <a:pt x="2" y="0"/>
                  <a:pt x="1"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895" name="Freeform 1869"/>
          <p:cNvSpPr>
            <a:spLocks/>
          </p:cNvSpPr>
          <p:nvPr userDrawn="1"/>
        </p:nvSpPr>
        <p:spPr bwMode="auto">
          <a:xfrm>
            <a:off x="598488" y="342900"/>
            <a:ext cx="1588" cy="1588"/>
          </a:xfrm>
          <a:custGeom>
            <a:avLst/>
            <a:gdLst>
              <a:gd name="T0" fmla="*/ 1 w 2"/>
              <a:gd name="T1" fmla="*/ 0 h 2"/>
              <a:gd name="T2" fmla="*/ 1 w 2"/>
              <a:gd name="T3" fmla="*/ 0 h 2"/>
              <a:gd name="T4" fmla="*/ 0 w 2"/>
              <a:gd name="T5" fmla="*/ 1 h 2"/>
              <a:gd name="T6" fmla="*/ 1 w 2"/>
              <a:gd name="T7" fmla="*/ 2 h 2"/>
              <a:gd name="T8" fmla="*/ 2 w 2"/>
              <a:gd name="T9" fmla="*/ 1 h 2"/>
              <a:gd name="T10" fmla="*/ 1 w 2"/>
              <a:gd name="T11" fmla="*/ 0 h 2"/>
            </a:gdLst>
            <a:ahLst/>
            <a:cxnLst>
              <a:cxn ang="0">
                <a:pos x="T0" y="T1"/>
              </a:cxn>
              <a:cxn ang="0">
                <a:pos x="T2" y="T3"/>
              </a:cxn>
              <a:cxn ang="0">
                <a:pos x="T4" y="T5"/>
              </a:cxn>
              <a:cxn ang="0">
                <a:pos x="T6" y="T7"/>
              </a:cxn>
              <a:cxn ang="0">
                <a:pos x="T8" y="T9"/>
              </a:cxn>
              <a:cxn ang="0">
                <a:pos x="T10" y="T11"/>
              </a:cxn>
            </a:cxnLst>
            <a:rect l="0" t="0" r="r" b="b"/>
            <a:pathLst>
              <a:path w="2" h="2">
                <a:moveTo>
                  <a:pt x="1" y="0"/>
                </a:moveTo>
                <a:lnTo>
                  <a:pt x="1" y="0"/>
                </a:lnTo>
                <a:cubicBezTo>
                  <a:pt x="0" y="0"/>
                  <a:pt x="0" y="0"/>
                  <a:pt x="0" y="1"/>
                </a:cubicBezTo>
                <a:cubicBezTo>
                  <a:pt x="0" y="1"/>
                  <a:pt x="0" y="2"/>
                  <a:pt x="1" y="2"/>
                </a:cubicBezTo>
                <a:cubicBezTo>
                  <a:pt x="2" y="2"/>
                  <a:pt x="2" y="1"/>
                  <a:pt x="2" y="1"/>
                </a:cubicBezTo>
                <a:cubicBezTo>
                  <a:pt x="2" y="0"/>
                  <a:pt x="2" y="0"/>
                  <a:pt x="1"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896" name="Freeform 1870"/>
          <p:cNvSpPr>
            <a:spLocks/>
          </p:cNvSpPr>
          <p:nvPr userDrawn="1"/>
        </p:nvSpPr>
        <p:spPr bwMode="auto">
          <a:xfrm>
            <a:off x="601663" y="342900"/>
            <a:ext cx="1588" cy="1588"/>
          </a:xfrm>
          <a:custGeom>
            <a:avLst/>
            <a:gdLst>
              <a:gd name="T0" fmla="*/ 1 w 2"/>
              <a:gd name="T1" fmla="*/ 0 h 2"/>
              <a:gd name="T2" fmla="*/ 1 w 2"/>
              <a:gd name="T3" fmla="*/ 0 h 2"/>
              <a:gd name="T4" fmla="*/ 0 w 2"/>
              <a:gd name="T5" fmla="*/ 1 h 2"/>
              <a:gd name="T6" fmla="*/ 1 w 2"/>
              <a:gd name="T7" fmla="*/ 2 h 2"/>
              <a:gd name="T8" fmla="*/ 2 w 2"/>
              <a:gd name="T9" fmla="*/ 0 h 2"/>
              <a:gd name="T10" fmla="*/ 1 w 2"/>
              <a:gd name="T11" fmla="*/ 0 h 2"/>
            </a:gdLst>
            <a:ahLst/>
            <a:cxnLst>
              <a:cxn ang="0">
                <a:pos x="T0" y="T1"/>
              </a:cxn>
              <a:cxn ang="0">
                <a:pos x="T2" y="T3"/>
              </a:cxn>
              <a:cxn ang="0">
                <a:pos x="T4" y="T5"/>
              </a:cxn>
              <a:cxn ang="0">
                <a:pos x="T6" y="T7"/>
              </a:cxn>
              <a:cxn ang="0">
                <a:pos x="T8" y="T9"/>
              </a:cxn>
              <a:cxn ang="0">
                <a:pos x="T10" y="T11"/>
              </a:cxn>
            </a:cxnLst>
            <a:rect l="0" t="0" r="r" b="b"/>
            <a:pathLst>
              <a:path w="2" h="2">
                <a:moveTo>
                  <a:pt x="1" y="0"/>
                </a:moveTo>
                <a:lnTo>
                  <a:pt x="1" y="0"/>
                </a:lnTo>
                <a:cubicBezTo>
                  <a:pt x="0" y="0"/>
                  <a:pt x="0" y="0"/>
                  <a:pt x="0" y="1"/>
                </a:cubicBezTo>
                <a:cubicBezTo>
                  <a:pt x="0" y="1"/>
                  <a:pt x="0" y="2"/>
                  <a:pt x="1" y="2"/>
                </a:cubicBezTo>
                <a:cubicBezTo>
                  <a:pt x="1" y="1"/>
                  <a:pt x="2" y="1"/>
                  <a:pt x="2" y="0"/>
                </a:cubicBezTo>
                <a:cubicBezTo>
                  <a:pt x="2" y="0"/>
                  <a:pt x="1" y="0"/>
                  <a:pt x="1"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897" name="Freeform 1871"/>
          <p:cNvSpPr>
            <a:spLocks/>
          </p:cNvSpPr>
          <p:nvPr userDrawn="1"/>
        </p:nvSpPr>
        <p:spPr bwMode="auto">
          <a:xfrm>
            <a:off x="603251" y="342900"/>
            <a:ext cx="1588" cy="1588"/>
          </a:xfrm>
          <a:custGeom>
            <a:avLst/>
            <a:gdLst>
              <a:gd name="T0" fmla="*/ 1 w 2"/>
              <a:gd name="T1" fmla="*/ 0 h 2"/>
              <a:gd name="T2" fmla="*/ 1 w 2"/>
              <a:gd name="T3" fmla="*/ 0 h 2"/>
              <a:gd name="T4" fmla="*/ 0 w 2"/>
              <a:gd name="T5" fmla="*/ 1 h 2"/>
              <a:gd name="T6" fmla="*/ 1 w 2"/>
              <a:gd name="T7" fmla="*/ 2 h 2"/>
              <a:gd name="T8" fmla="*/ 2 w 2"/>
              <a:gd name="T9" fmla="*/ 0 h 2"/>
              <a:gd name="T10" fmla="*/ 1 w 2"/>
              <a:gd name="T11" fmla="*/ 0 h 2"/>
            </a:gdLst>
            <a:ahLst/>
            <a:cxnLst>
              <a:cxn ang="0">
                <a:pos x="T0" y="T1"/>
              </a:cxn>
              <a:cxn ang="0">
                <a:pos x="T2" y="T3"/>
              </a:cxn>
              <a:cxn ang="0">
                <a:pos x="T4" y="T5"/>
              </a:cxn>
              <a:cxn ang="0">
                <a:pos x="T6" y="T7"/>
              </a:cxn>
              <a:cxn ang="0">
                <a:pos x="T8" y="T9"/>
              </a:cxn>
              <a:cxn ang="0">
                <a:pos x="T10" y="T11"/>
              </a:cxn>
            </a:cxnLst>
            <a:rect l="0" t="0" r="r" b="b"/>
            <a:pathLst>
              <a:path w="2" h="2">
                <a:moveTo>
                  <a:pt x="1" y="0"/>
                </a:moveTo>
                <a:lnTo>
                  <a:pt x="1" y="0"/>
                </a:lnTo>
                <a:cubicBezTo>
                  <a:pt x="0" y="0"/>
                  <a:pt x="0" y="0"/>
                  <a:pt x="0" y="1"/>
                </a:cubicBezTo>
                <a:cubicBezTo>
                  <a:pt x="0" y="1"/>
                  <a:pt x="0" y="2"/>
                  <a:pt x="1" y="2"/>
                </a:cubicBezTo>
                <a:cubicBezTo>
                  <a:pt x="1" y="1"/>
                  <a:pt x="2" y="1"/>
                  <a:pt x="2" y="0"/>
                </a:cubicBezTo>
                <a:cubicBezTo>
                  <a:pt x="2" y="0"/>
                  <a:pt x="1" y="0"/>
                  <a:pt x="1"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898" name="Freeform 1872"/>
          <p:cNvSpPr>
            <a:spLocks/>
          </p:cNvSpPr>
          <p:nvPr userDrawn="1"/>
        </p:nvSpPr>
        <p:spPr bwMode="auto">
          <a:xfrm>
            <a:off x="604838" y="342900"/>
            <a:ext cx="1588" cy="1588"/>
          </a:xfrm>
          <a:custGeom>
            <a:avLst/>
            <a:gdLst>
              <a:gd name="T0" fmla="*/ 1 w 2"/>
              <a:gd name="T1" fmla="*/ 0 h 2"/>
              <a:gd name="T2" fmla="*/ 1 w 2"/>
              <a:gd name="T3" fmla="*/ 0 h 2"/>
              <a:gd name="T4" fmla="*/ 0 w 2"/>
              <a:gd name="T5" fmla="*/ 1 h 2"/>
              <a:gd name="T6" fmla="*/ 1 w 2"/>
              <a:gd name="T7" fmla="*/ 2 h 2"/>
              <a:gd name="T8" fmla="*/ 2 w 2"/>
              <a:gd name="T9" fmla="*/ 1 h 2"/>
              <a:gd name="T10" fmla="*/ 1 w 2"/>
              <a:gd name="T11" fmla="*/ 0 h 2"/>
            </a:gdLst>
            <a:ahLst/>
            <a:cxnLst>
              <a:cxn ang="0">
                <a:pos x="T0" y="T1"/>
              </a:cxn>
              <a:cxn ang="0">
                <a:pos x="T2" y="T3"/>
              </a:cxn>
              <a:cxn ang="0">
                <a:pos x="T4" y="T5"/>
              </a:cxn>
              <a:cxn ang="0">
                <a:pos x="T6" y="T7"/>
              </a:cxn>
              <a:cxn ang="0">
                <a:pos x="T8" y="T9"/>
              </a:cxn>
              <a:cxn ang="0">
                <a:pos x="T10" y="T11"/>
              </a:cxn>
            </a:cxnLst>
            <a:rect l="0" t="0" r="r" b="b"/>
            <a:pathLst>
              <a:path w="2" h="2">
                <a:moveTo>
                  <a:pt x="1" y="0"/>
                </a:moveTo>
                <a:lnTo>
                  <a:pt x="1" y="0"/>
                </a:lnTo>
                <a:cubicBezTo>
                  <a:pt x="0" y="0"/>
                  <a:pt x="0" y="1"/>
                  <a:pt x="0" y="1"/>
                </a:cubicBezTo>
                <a:cubicBezTo>
                  <a:pt x="0" y="1"/>
                  <a:pt x="0" y="2"/>
                  <a:pt x="1" y="2"/>
                </a:cubicBezTo>
                <a:cubicBezTo>
                  <a:pt x="1" y="1"/>
                  <a:pt x="2" y="1"/>
                  <a:pt x="2" y="1"/>
                </a:cubicBezTo>
                <a:cubicBezTo>
                  <a:pt x="2" y="0"/>
                  <a:pt x="1" y="0"/>
                  <a:pt x="1"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899" name="Freeform 1873"/>
          <p:cNvSpPr>
            <a:spLocks/>
          </p:cNvSpPr>
          <p:nvPr userDrawn="1"/>
        </p:nvSpPr>
        <p:spPr bwMode="auto">
          <a:xfrm>
            <a:off x="592138" y="342900"/>
            <a:ext cx="1588" cy="1588"/>
          </a:xfrm>
          <a:custGeom>
            <a:avLst/>
            <a:gdLst>
              <a:gd name="T0" fmla="*/ 0 w 2"/>
              <a:gd name="T1" fmla="*/ 1 h 2"/>
              <a:gd name="T2" fmla="*/ 0 w 2"/>
              <a:gd name="T3" fmla="*/ 1 h 2"/>
              <a:gd name="T4" fmla="*/ 1 w 2"/>
              <a:gd name="T5" fmla="*/ 2 h 2"/>
              <a:gd name="T6" fmla="*/ 2 w 2"/>
              <a:gd name="T7" fmla="*/ 1 h 2"/>
              <a:gd name="T8" fmla="*/ 1 w 2"/>
              <a:gd name="T9" fmla="*/ 0 h 2"/>
              <a:gd name="T10" fmla="*/ 0 w 2"/>
              <a:gd name="T11" fmla="*/ 1 h 2"/>
            </a:gdLst>
            <a:ahLst/>
            <a:cxnLst>
              <a:cxn ang="0">
                <a:pos x="T0" y="T1"/>
              </a:cxn>
              <a:cxn ang="0">
                <a:pos x="T2" y="T3"/>
              </a:cxn>
              <a:cxn ang="0">
                <a:pos x="T4" y="T5"/>
              </a:cxn>
              <a:cxn ang="0">
                <a:pos x="T6" y="T7"/>
              </a:cxn>
              <a:cxn ang="0">
                <a:pos x="T8" y="T9"/>
              </a:cxn>
              <a:cxn ang="0">
                <a:pos x="T10" y="T11"/>
              </a:cxn>
            </a:cxnLst>
            <a:rect l="0" t="0" r="r" b="b"/>
            <a:pathLst>
              <a:path w="2" h="2">
                <a:moveTo>
                  <a:pt x="0" y="1"/>
                </a:moveTo>
                <a:lnTo>
                  <a:pt x="0" y="1"/>
                </a:lnTo>
                <a:cubicBezTo>
                  <a:pt x="0" y="1"/>
                  <a:pt x="0" y="2"/>
                  <a:pt x="1" y="2"/>
                </a:cubicBezTo>
                <a:cubicBezTo>
                  <a:pt x="2" y="2"/>
                  <a:pt x="2" y="1"/>
                  <a:pt x="2" y="1"/>
                </a:cubicBezTo>
                <a:cubicBezTo>
                  <a:pt x="2" y="0"/>
                  <a:pt x="2" y="0"/>
                  <a:pt x="1" y="0"/>
                </a:cubicBezTo>
                <a:cubicBezTo>
                  <a:pt x="0" y="0"/>
                  <a:pt x="0" y="0"/>
                  <a:pt x="0" y="1"/>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900" name="Freeform 1874"/>
          <p:cNvSpPr>
            <a:spLocks/>
          </p:cNvSpPr>
          <p:nvPr userDrawn="1"/>
        </p:nvSpPr>
        <p:spPr bwMode="auto">
          <a:xfrm>
            <a:off x="579438" y="341313"/>
            <a:ext cx="28575" cy="0"/>
          </a:xfrm>
          <a:custGeom>
            <a:avLst/>
            <a:gdLst>
              <a:gd name="T0" fmla="*/ 19 w 39"/>
              <a:gd name="T1" fmla="*/ 2 h 2"/>
              <a:gd name="T2" fmla="*/ 19 w 39"/>
              <a:gd name="T3" fmla="*/ 2 h 2"/>
              <a:gd name="T4" fmla="*/ 39 w 39"/>
              <a:gd name="T5" fmla="*/ 2 h 2"/>
              <a:gd name="T6" fmla="*/ 39 w 39"/>
              <a:gd name="T7" fmla="*/ 1 h 2"/>
              <a:gd name="T8" fmla="*/ 19 w 39"/>
              <a:gd name="T9" fmla="*/ 1 h 2"/>
              <a:gd name="T10" fmla="*/ 0 w 39"/>
              <a:gd name="T11" fmla="*/ 1 h 2"/>
              <a:gd name="T12" fmla="*/ 0 w 39"/>
              <a:gd name="T13" fmla="*/ 2 h 2"/>
              <a:gd name="T14" fmla="*/ 19 w 39"/>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2">
                <a:moveTo>
                  <a:pt x="19" y="2"/>
                </a:moveTo>
                <a:lnTo>
                  <a:pt x="19" y="2"/>
                </a:lnTo>
                <a:cubicBezTo>
                  <a:pt x="28" y="2"/>
                  <a:pt x="35" y="1"/>
                  <a:pt x="39" y="2"/>
                </a:cubicBezTo>
                <a:lnTo>
                  <a:pt x="39" y="1"/>
                </a:lnTo>
                <a:cubicBezTo>
                  <a:pt x="35" y="0"/>
                  <a:pt x="28" y="1"/>
                  <a:pt x="19" y="1"/>
                </a:cubicBezTo>
                <a:cubicBezTo>
                  <a:pt x="10" y="1"/>
                  <a:pt x="3" y="0"/>
                  <a:pt x="0" y="1"/>
                </a:cubicBezTo>
                <a:lnTo>
                  <a:pt x="0" y="2"/>
                </a:lnTo>
                <a:cubicBezTo>
                  <a:pt x="3" y="1"/>
                  <a:pt x="10" y="2"/>
                  <a:pt x="19" y="2"/>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901" name="Freeform 1875"/>
          <p:cNvSpPr>
            <a:spLocks/>
          </p:cNvSpPr>
          <p:nvPr userDrawn="1"/>
        </p:nvSpPr>
        <p:spPr bwMode="auto">
          <a:xfrm>
            <a:off x="579438" y="344488"/>
            <a:ext cx="28575" cy="1588"/>
          </a:xfrm>
          <a:custGeom>
            <a:avLst/>
            <a:gdLst>
              <a:gd name="T0" fmla="*/ 19 w 39"/>
              <a:gd name="T1" fmla="*/ 2 h 2"/>
              <a:gd name="T2" fmla="*/ 19 w 39"/>
              <a:gd name="T3" fmla="*/ 2 h 2"/>
              <a:gd name="T4" fmla="*/ 39 w 39"/>
              <a:gd name="T5" fmla="*/ 2 h 2"/>
              <a:gd name="T6" fmla="*/ 39 w 39"/>
              <a:gd name="T7" fmla="*/ 1 h 2"/>
              <a:gd name="T8" fmla="*/ 19 w 39"/>
              <a:gd name="T9" fmla="*/ 1 h 2"/>
              <a:gd name="T10" fmla="*/ 0 w 39"/>
              <a:gd name="T11" fmla="*/ 1 h 2"/>
              <a:gd name="T12" fmla="*/ 0 w 39"/>
              <a:gd name="T13" fmla="*/ 2 h 2"/>
              <a:gd name="T14" fmla="*/ 19 w 39"/>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2">
                <a:moveTo>
                  <a:pt x="19" y="2"/>
                </a:moveTo>
                <a:lnTo>
                  <a:pt x="19" y="2"/>
                </a:lnTo>
                <a:cubicBezTo>
                  <a:pt x="28" y="2"/>
                  <a:pt x="35" y="1"/>
                  <a:pt x="39" y="2"/>
                </a:cubicBezTo>
                <a:lnTo>
                  <a:pt x="39" y="1"/>
                </a:lnTo>
                <a:cubicBezTo>
                  <a:pt x="35" y="0"/>
                  <a:pt x="28" y="1"/>
                  <a:pt x="19" y="1"/>
                </a:cubicBezTo>
                <a:cubicBezTo>
                  <a:pt x="10" y="1"/>
                  <a:pt x="3" y="0"/>
                  <a:pt x="0" y="1"/>
                </a:cubicBezTo>
                <a:lnTo>
                  <a:pt x="0" y="2"/>
                </a:lnTo>
                <a:cubicBezTo>
                  <a:pt x="3" y="1"/>
                  <a:pt x="10" y="2"/>
                  <a:pt x="19" y="2"/>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902" name="Freeform 1876"/>
          <p:cNvSpPr>
            <a:spLocks noEditPoints="1"/>
          </p:cNvSpPr>
          <p:nvPr userDrawn="1"/>
        </p:nvSpPr>
        <p:spPr bwMode="auto">
          <a:xfrm>
            <a:off x="592138" y="314325"/>
            <a:ext cx="3175" cy="14288"/>
          </a:xfrm>
          <a:custGeom>
            <a:avLst/>
            <a:gdLst>
              <a:gd name="T0" fmla="*/ 2 w 5"/>
              <a:gd name="T1" fmla="*/ 1 h 21"/>
              <a:gd name="T2" fmla="*/ 2 w 5"/>
              <a:gd name="T3" fmla="*/ 4 h 21"/>
              <a:gd name="T4" fmla="*/ 2 w 5"/>
              <a:gd name="T5" fmla="*/ 1 h 21"/>
              <a:gd name="T6" fmla="*/ 2 w 5"/>
              <a:gd name="T7" fmla="*/ 8 h 21"/>
              <a:gd name="T8" fmla="*/ 1 w 5"/>
              <a:gd name="T9" fmla="*/ 7 h 21"/>
              <a:gd name="T10" fmla="*/ 2 w 5"/>
              <a:gd name="T11" fmla="*/ 5 h 21"/>
              <a:gd name="T12" fmla="*/ 3 w 5"/>
              <a:gd name="T13" fmla="*/ 7 h 21"/>
              <a:gd name="T14" fmla="*/ 2 w 5"/>
              <a:gd name="T15" fmla="*/ 9 h 21"/>
              <a:gd name="T16" fmla="*/ 3 w 5"/>
              <a:gd name="T17" fmla="*/ 10 h 21"/>
              <a:gd name="T18" fmla="*/ 1 w 5"/>
              <a:gd name="T19" fmla="*/ 10 h 21"/>
              <a:gd name="T20" fmla="*/ 2 w 5"/>
              <a:gd name="T21" fmla="*/ 9 h 21"/>
              <a:gd name="T22" fmla="*/ 2 w 5"/>
              <a:gd name="T23" fmla="*/ 12 h 21"/>
              <a:gd name="T24" fmla="*/ 3 w 5"/>
              <a:gd name="T25" fmla="*/ 13 h 21"/>
              <a:gd name="T26" fmla="*/ 1 w 5"/>
              <a:gd name="T27" fmla="*/ 13 h 21"/>
              <a:gd name="T28" fmla="*/ 2 w 5"/>
              <a:gd name="T29" fmla="*/ 12 h 21"/>
              <a:gd name="T30" fmla="*/ 2 w 5"/>
              <a:gd name="T31" fmla="*/ 18 h 21"/>
              <a:gd name="T32" fmla="*/ 2 w 5"/>
              <a:gd name="T33" fmla="*/ 18 h 21"/>
              <a:gd name="T34" fmla="*/ 3 w 5"/>
              <a:gd name="T35" fmla="*/ 19 h 21"/>
              <a:gd name="T36" fmla="*/ 1 w 5"/>
              <a:gd name="T37" fmla="*/ 19 h 21"/>
              <a:gd name="T38" fmla="*/ 1 w 5"/>
              <a:gd name="T39" fmla="*/ 15 h 21"/>
              <a:gd name="T40" fmla="*/ 0 w 5"/>
              <a:gd name="T41" fmla="*/ 16 h 21"/>
              <a:gd name="T42" fmla="*/ 0 w 5"/>
              <a:gd name="T43" fmla="*/ 19 h 21"/>
              <a:gd name="T44" fmla="*/ 4 w 5"/>
              <a:gd name="T45" fmla="*/ 19 h 21"/>
              <a:gd name="T46" fmla="*/ 4 w 5"/>
              <a:gd name="T47" fmla="*/ 16 h 21"/>
              <a:gd name="T48" fmla="*/ 4 w 5"/>
              <a:gd name="T49" fmla="*/ 13 h 21"/>
              <a:gd name="T50" fmla="*/ 4 w 5"/>
              <a:gd name="T51" fmla="*/ 10 h 21"/>
              <a:gd name="T52" fmla="*/ 4 w 5"/>
              <a:gd name="T53" fmla="*/ 7 h 21"/>
              <a:gd name="T54" fmla="*/ 5 w 5"/>
              <a:gd name="T55" fmla="*/ 3 h 21"/>
              <a:gd name="T56" fmla="*/ 0 w 5"/>
              <a:gd name="T57" fmla="*/ 3 h 21"/>
              <a:gd name="T58" fmla="*/ 0 w 5"/>
              <a:gd name="T59" fmla="*/ 7 h 21"/>
              <a:gd name="T60" fmla="*/ 0 w 5"/>
              <a:gd name="T61" fmla="*/ 10 h 21"/>
              <a:gd name="T62" fmla="*/ 0 w 5"/>
              <a:gd name="T63" fmla="*/ 13 h 21"/>
              <a:gd name="T64" fmla="*/ 2 w 5"/>
              <a:gd name="T65" fmla="*/ 15 h 21"/>
              <a:gd name="T66" fmla="*/ 3 w 5"/>
              <a:gd name="T67" fmla="*/ 16 h 21"/>
              <a:gd name="T68" fmla="*/ 1 w 5"/>
              <a:gd name="T69" fmla="*/ 16 h 21"/>
              <a:gd name="T70" fmla="*/ 2 w 5"/>
              <a:gd name="T71" fmla="*/ 15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 h="21">
                <a:moveTo>
                  <a:pt x="2" y="1"/>
                </a:moveTo>
                <a:lnTo>
                  <a:pt x="2" y="1"/>
                </a:lnTo>
                <a:cubicBezTo>
                  <a:pt x="3" y="1"/>
                  <a:pt x="4" y="2"/>
                  <a:pt x="4" y="3"/>
                </a:cubicBezTo>
                <a:cubicBezTo>
                  <a:pt x="4" y="4"/>
                  <a:pt x="3" y="4"/>
                  <a:pt x="2" y="4"/>
                </a:cubicBezTo>
                <a:cubicBezTo>
                  <a:pt x="1" y="4"/>
                  <a:pt x="1" y="4"/>
                  <a:pt x="1" y="3"/>
                </a:cubicBezTo>
                <a:cubicBezTo>
                  <a:pt x="1" y="2"/>
                  <a:pt x="1" y="1"/>
                  <a:pt x="2" y="1"/>
                </a:cubicBezTo>
                <a:close/>
                <a:moveTo>
                  <a:pt x="2" y="8"/>
                </a:moveTo>
                <a:lnTo>
                  <a:pt x="2" y="8"/>
                </a:lnTo>
                <a:lnTo>
                  <a:pt x="2" y="8"/>
                </a:lnTo>
                <a:cubicBezTo>
                  <a:pt x="1" y="8"/>
                  <a:pt x="1" y="7"/>
                  <a:pt x="1" y="7"/>
                </a:cubicBezTo>
                <a:cubicBezTo>
                  <a:pt x="1" y="6"/>
                  <a:pt x="1" y="5"/>
                  <a:pt x="2" y="5"/>
                </a:cubicBezTo>
                <a:cubicBezTo>
                  <a:pt x="2" y="5"/>
                  <a:pt x="2" y="5"/>
                  <a:pt x="2" y="5"/>
                </a:cubicBezTo>
                <a:cubicBezTo>
                  <a:pt x="2" y="5"/>
                  <a:pt x="2" y="5"/>
                  <a:pt x="2" y="5"/>
                </a:cubicBezTo>
                <a:cubicBezTo>
                  <a:pt x="3" y="5"/>
                  <a:pt x="3" y="6"/>
                  <a:pt x="3" y="7"/>
                </a:cubicBezTo>
                <a:cubicBezTo>
                  <a:pt x="3" y="7"/>
                  <a:pt x="3" y="8"/>
                  <a:pt x="2" y="8"/>
                </a:cubicBezTo>
                <a:close/>
                <a:moveTo>
                  <a:pt x="2" y="9"/>
                </a:moveTo>
                <a:lnTo>
                  <a:pt x="2" y="9"/>
                </a:lnTo>
                <a:cubicBezTo>
                  <a:pt x="3" y="9"/>
                  <a:pt x="3" y="9"/>
                  <a:pt x="3" y="10"/>
                </a:cubicBezTo>
                <a:cubicBezTo>
                  <a:pt x="3" y="11"/>
                  <a:pt x="3" y="11"/>
                  <a:pt x="2" y="11"/>
                </a:cubicBezTo>
                <a:cubicBezTo>
                  <a:pt x="1" y="11"/>
                  <a:pt x="1" y="11"/>
                  <a:pt x="1" y="10"/>
                </a:cubicBezTo>
                <a:cubicBezTo>
                  <a:pt x="1" y="9"/>
                  <a:pt x="1" y="9"/>
                  <a:pt x="2" y="9"/>
                </a:cubicBezTo>
                <a:cubicBezTo>
                  <a:pt x="2" y="9"/>
                  <a:pt x="2" y="9"/>
                  <a:pt x="2" y="9"/>
                </a:cubicBezTo>
                <a:cubicBezTo>
                  <a:pt x="2" y="9"/>
                  <a:pt x="2" y="9"/>
                  <a:pt x="2" y="9"/>
                </a:cubicBezTo>
                <a:close/>
                <a:moveTo>
                  <a:pt x="2" y="12"/>
                </a:moveTo>
                <a:lnTo>
                  <a:pt x="2" y="12"/>
                </a:lnTo>
                <a:cubicBezTo>
                  <a:pt x="3" y="12"/>
                  <a:pt x="3" y="13"/>
                  <a:pt x="3" y="13"/>
                </a:cubicBezTo>
                <a:cubicBezTo>
                  <a:pt x="3" y="14"/>
                  <a:pt x="3" y="14"/>
                  <a:pt x="2" y="14"/>
                </a:cubicBezTo>
                <a:cubicBezTo>
                  <a:pt x="1" y="14"/>
                  <a:pt x="1" y="14"/>
                  <a:pt x="1" y="13"/>
                </a:cubicBezTo>
                <a:cubicBezTo>
                  <a:pt x="1" y="13"/>
                  <a:pt x="1" y="12"/>
                  <a:pt x="2" y="12"/>
                </a:cubicBezTo>
                <a:lnTo>
                  <a:pt x="2" y="12"/>
                </a:lnTo>
                <a:lnTo>
                  <a:pt x="2" y="12"/>
                </a:lnTo>
                <a:close/>
                <a:moveTo>
                  <a:pt x="2" y="18"/>
                </a:moveTo>
                <a:lnTo>
                  <a:pt x="2" y="18"/>
                </a:lnTo>
                <a:lnTo>
                  <a:pt x="2" y="18"/>
                </a:lnTo>
                <a:lnTo>
                  <a:pt x="2" y="18"/>
                </a:lnTo>
                <a:cubicBezTo>
                  <a:pt x="3" y="18"/>
                  <a:pt x="3" y="19"/>
                  <a:pt x="3" y="19"/>
                </a:cubicBezTo>
                <a:cubicBezTo>
                  <a:pt x="3" y="20"/>
                  <a:pt x="3" y="20"/>
                  <a:pt x="2" y="20"/>
                </a:cubicBezTo>
                <a:cubicBezTo>
                  <a:pt x="2" y="20"/>
                  <a:pt x="1" y="20"/>
                  <a:pt x="1" y="19"/>
                </a:cubicBezTo>
                <a:cubicBezTo>
                  <a:pt x="1" y="19"/>
                  <a:pt x="1" y="18"/>
                  <a:pt x="2" y="18"/>
                </a:cubicBezTo>
                <a:close/>
                <a:moveTo>
                  <a:pt x="1" y="15"/>
                </a:moveTo>
                <a:lnTo>
                  <a:pt x="1" y="15"/>
                </a:lnTo>
                <a:cubicBezTo>
                  <a:pt x="1" y="15"/>
                  <a:pt x="0" y="16"/>
                  <a:pt x="0" y="16"/>
                </a:cubicBezTo>
                <a:cubicBezTo>
                  <a:pt x="0" y="17"/>
                  <a:pt x="1" y="17"/>
                  <a:pt x="1" y="18"/>
                </a:cubicBezTo>
                <a:cubicBezTo>
                  <a:pt x="1" y="18"/>
                  <a:pt x="0" y="19"/>
                  <a:pt x="0" y="19"/>
                </a:cubicBezTo>
                <a:cubicBezTo>
                  <a:pt x="0" y="20"/>
                  <a:pt x="1" y="21"/>
                  <a:pt x="2" y="21"/>
                </a:cubicBezTo>
                <a:cubicBezTo>
                  <a:pt x="3" y="21"/>
                  <a:pt x="4" y="20"/>
                  <a:pt x="4" y="19"/>
                </a:cubicBezTo>
                <a:cubicBezTo>
                  <a:pt x="4" y="19"/>
                  <a:pt x="4" y="18"/>
                  <a:pt x="3" y="18"/>
                </a:cubicBezTo>
                <a:cubicBezTo>
                  <a:pt x="4" y="17"/>
                  <a:pt x="4" y="17"/>
                  <a:pt x="4" y="16"/>
                </a:cubicBezTo>
                <a:cubicBezTo>
                  <a:pt x="4" y="16"/>
                  <a:pt x="4" y="15"/>
                  <a:pt x="3" y="15"/>
                </a:cubicBezTo>
                <a:cubicBezTo>
                  <a:pt x="4" y="14"/>
                  <a:pt x="4" y="14"/>
                  <a:pt x="4" y="13"/>
                </a:cubicBezTo>
                <a:cubicBezTo>
                  <a:pt x="4" y="13"/>
                  <a:pt x="4" y="12"/>
                  <a:pt x="3" y="12"/>
                </a:cubicBezTo>
                <a:cubicBezTo>
                  <a:pt x="4" y="11"/>
                  <a:pt x="4" y="11"/>
                  <a:pt x="4" y="10"/>
                </a:cubicBezTo>
                <a:cubicBezTo>
                  <a:pt x="4" y="9"/>
                  <a:pt x="4" y="9"/>
                  <a:pt x="3" y="8"/>
                </a:cubicBezTo>
                <a:cubicBezTo>
                  <a:pt x="4" y="8"/>
                  <a:pt x="4" y="7"/>
                  <a:pt x="4" y="7"/>
                </a:cubicBezTo>
                <a:cubicBezTo>
                  <a:pt x="4" y="6"/>
                  <a:pt x="4" y="5"/>
                  <a:pt x="4" y="5"/>
                </a:cubicBezTo>
                <a:cubicBezTo>
                  <a:pt x="4" y="4"/>
                  <a:pt x="5" y="4"/>
                  <a:pt x="5" y="3"/>
                </a:cubicBezTo>
                <a:cubicBezTo>
                  <a:pt x="5" y="2"/>
                  <a:pt x="3" y="0"/>
                  <a:pt x="2" y="0"/>
                </a:cubicBezTo>
                <a:cubicBezTo>
                  <a:pt x="1" y="0"/>
                  <a:pt x="0" y="2"/>
                  <a:pt x="0" y="3"/>
                </a:cubicBezTo>
                <a:cubicBezTo>
                  <a:pt x="0" y="4"/>
                  <a:pt x="0" y="4"/>
                  <a:pt x="1" y="5"/>
                </a:cubicBezTo>
                <a:cubicBezTo>
                  <a:pt x="0" y="5"/>
                  <a:pt x="0" y="6"/>
                  <a:pt x="0" y="7"/>
                </a:cubicBezTo>
                <a:cubicBezTo>
                  <a:pt x="0" y="7"/>
                  <a:pt x="0" y="8"/>
                  <a:pt x="1" y="8"/>
                </a:cubicBezTo>
                <a:cubicBezTo>
                  <a:pt x="0" y="9"/>
                  <a:pt x="0" y="9"/>
                  <a:pt x="0" y="10"/>
                </a:cubicBezTo>
                <a:cubicBezTo>
                  <a:pt x="0" y="11"/>
                  <a:pt x="0" y="11"/>
                  <a:pt x="1" y="12"/>
                </a:cubicBezTo>
                <a:cubicBezTo>
                  <a:pt x="0" y="12"/>
                  <a:pt x="0" y="13"/>
                  <a:pt x="0" y="13"/>
                </a:cubicBezTo>
                <a:cubicBezTo>
                  <a:pt x="0" y="14"/>
                  <a:pt x="0" y="14"/>
                  <a:pt x="1" y="15"/>
                </a:cubicBezTo>
                <a:close/>
                <a:moveTo>
                  <a:pt x="2" y="15"/>
                </a:moveTo>
                <a:lnTo>
                  <a:pt x="2" y="15"/>
                </a:lnTo>
                <a:cubicBezTo>
                  <a:pt x="3" y="15"/>
                  <a:pt x="3" y="16"/>
                  <a:pt x="3" y="16"/>
                </a:cubicBezTo>
                <a:cubicBezTo>
                  <a:pt x="3" y="17"/>
                  <a:pt x="3" y="17"/>
                  <a:pt x="2" y="17"/>
                </a:cubicBezTo>
                <a:cubicBezTo>
                  <a:pt x="2" y="17"/>
                  <a:pt x="1" y="17"/>
                  <a:pt x="1" y="16"/>
                </a:cubicBezTo>
                <a:cubicBezTo>
                  <a:pt x="1" y="16"/>
                  <a:pt x="1" y="15"/>
                  <a:pt x="2" y="15"/>
                </a:cubicBezTo>
                <a:lnTo>
                  <a:pt x="2" y="15"/>
                </a:lnTo>
                <a:lnTo>
                  <a:pt x="2" y="15"/>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903" name="Freeform 1877"/>
          <p:cNvSpPr>
            <a:spLocks noEditPoints="1"/>
          </p:cNvSpPr>
          <p:nvPr userDrawn="1"/>
        </p:nvSpPr>
        <p:spPr bwMode="auto">
          <a:xfrm>
            <a:off x="315913" y="490538"/>
            <a:ext cx="165100" cy="193675"/>
          </a:xfrm>
          <a:custGeom>
            <a:avLst/>
            <a:gdLst>
              <a:gd name="T0" fmla="*/ 180 w 231"/>
              <a:gd name="T1" fmla="*/ 195 h 269"/>
              <a:gd name="T2" fmla="*/ 192 w 231"/>
              <a:gd name="T3" fmla="*/ 189 h 269"/>
              <a:gd name="T4" fmla="*/ 197 w 231"/>
              <a:gd name="T5" fmla="*/ 187 h 269"/>
              <a:gd name="T6" fmla="*/ 204 w 231"/>
              <a:gd name="T7" fmla="*/ 178 h 269"/>
              <a:gd name="T8" fmla="*/ 208 w 231"/>
              <a:gd name="T9" fmla="*/ 183 h 269"/>
              <a:gd name="T10" fmla="*/ 208 w 231"/>
              <a:gd name="T11" fmla="*/ 185 h 269"/>
              <a:gd name="T12" fmla="*/ 212 w 231"/>
              <a:gd name="T13" fmla="*/ 186 h 269"/>
              <a:gd name="T14" fmla="*/ 213 w 231"/>
              <a:gd name="T15" fmla="*/ 179 h 269"/>
              <a:gd name="T16" fmla="*/ 221 w 231"/>
              <a:gd name="T17" fmla="*/ 184 h 269"/>
              <a:gd name="T18" fmla="*/ 231 w 231"/>
              <a:gd name="T19" fmla="*/ 202 h 269"/>
              <a:gd name="T20" fmla="*/ 208 w 231"/>
              <a:gd name="T21" fmla="*/ 208 h 269"/>
              <a:gd name="T22" fmla="*/ 150 w 231"/>
              <a:gd name="T23" fmla="*/ 226 h 269"/>
              <a:gd name="T24" fmla="*/ 138 w 231"/>
              <a:gd name="T25" fmla="*/ 242 h 269"/>
              <a:gd name="T26" fmla="*/ 140 w 231"/>
              <a:gd name="T27" fmla="*/ 259 h 269"/>
              <a:gd name="T28" fmla="*/ 131 w 231"/>
              <a:gd name="T29" fmla="*/ 265 h 269"/>
              <a:gd name="T30" fmla="*/ 119 w 231"/>
              <a:gd name="T31" fmla="*/ 248 h 269"/>
              <a:gd name="T32" fmla="*/ 102 w 231"/>
              <a:gd name="T33" fmla="*/ 235 h 269"/>
              <a:gd name="T34" fmla="*/ 86 w 231"/>
              <a:gd name="T35" fmla="*/ 216 h 269"/>
              <a:gd name="T36" fmla="*/ 92 w 231"/>
              <a:gd name="T37" fmla="*/ 190 h 269"/>
              <a:gd name="T38" fmla="*/ 83 w 231"/>
              <a:gd name="T39" fmla="*/ 166 h 269"/>
              <a:gd name="T40" fmla="*/ 81 w 231"/>
              <a:gd name="T41" fmla="*/ 161 h 269"/>
              <a:gd name="T42" fmla="*/ 41 w 231"/>
              <a:gd name="T43" fmla="*/ 63 h 269"/>
              <a:gd name="T44" fmla="*/ 30 w 231"/>
              <a:gd name="T45" fmla="*/ 48 h 269"/>
              <a:gd name="T46" fmla="*/ 22 w 231"/>
              <a:gd name="T47" fmla="*/ 45 h 269"/>
              <a:gd name="T48" fmla="*/ 7 w 231"/>
              <a:gd name="T49" fmla="*/ 35 h 269"/>
              <a:gd name="T50" fmla="*/ 10 w 231"/>
              <a:gd name="T51" fmla="*/ 20 h 269"/>
              <a:gd name="T52" fmla="*/ 14 w 231"/>
              <a:gd name="T53" fmla="*/ 9 h 269"/>
              <a:gd name="T54" fmla="*/ 16 w 231"/>
              <a:gd name="T55" fmla="*/ 2 h 269"/>
              <a:gd name="T56" fmla="*/ 18 w 231"/>
              <a:gd name="T57" fmla="*/ 1 h 269"/>
              <a:gd name="T58" fmla="*/ 24 w 231"/>
              <a:gd name="T59" fmla="*/ 4 h 269"/>
              <a:gd name="T60" fmla="*/ 35 w 231"/>
              <a:gd name="T61" fmla="*/ 9 h 269"/>
              <a:gd name="T62" fmla="*/ 49 w 231"/>
              <a:gd name="T63" fmla="*/ 16 h 269"/>
              <a:gd name="T64" fmla="*/ 47 w 231"/>
              <a:gd name="T65" fmla="*/ 32 h 269"/>
              <a:gd name="T66" fmla="*/ 43 w 231"/>
              <a:gd name="T67" fmla="*/ 42 h 269"/>
              <a:gd name="T68" fmla="*/ 46 w 231"/>
              <a:gd name="T69" fmla="*/ 51 h 269"/>
              <a:gd name="T70" fmla="*/ 48 w 231"/>
              <a:gd name="T71" fmla="*/ 60 h 269"/>
              <a:gd name="T72" fmla="*/ 94 w 231"/>
              <a:gd name="T73" fmla="*/ 155 h 269"/>
              <a:gd name="T74" fmla="*/ 96 w 231"/>
              <a:gd name="T75" fmla="*/ 161 h 269"/>
              <a:gd name="T76" fmla="*/ 107 w 231"/>
              <a:gd name="T77" fmla="*/ 183 h 269"/>
              <a:gd name="T78" fmla="*/ 118 w 231"/>
              <a:gd name="T79" fmla="*/ 188 h 269"/>
              <a:gd name="T80" fmla="*/ 152 w 231"/>
              <a:gd name="T81" fmla="*/ 205 h 269"/>
              <a:gd name="T82" fmla="*/ 22 w 231"/>
              <a:gd name="T83" fmla="*/ 40 h 269"/>
              <a:gd name="T84" fmla="*/ 26 w 231"/>
              <a:gd name="T85" fmla="*/ 42 h 269"/>
              <a:gd name="T86" fmla="*/ 22 w 231"/>
              <a:gd name="T87" fmla="*/ 40 h 269"/>
              <a:gd name="T88" fmla="*/ 35 w 231"/>
              <a:gd name="T89" fmla="*/ 20 h 269"/>
              <a:gd name="T90" fmla="*/ 33 w 231"/>
              <a:gd name="T91" fmla="*/ 15 h 269"/>
              <a:gd name="T92" fmla="*/ 31 w 231"/>
              <a:gd name="T93" fmla="*/ 17 h 269"/>
              <a:gd name="T94" fmla="*/ 35 w 231"/>
              <a:gd name="T95" fmla="*/ 20 h 269"/>
              <a:gd name="T96" fmla="*/ 23 w 231"/>
              <a:gd name="T97" fmla="*/ 15 h 269"/>
              <a:gd name="T98" fmla="*/ 23 w 231"/>
              <a:gd name="T99" fmla="*/ 13 h 269"/>
              <a:gd name="T100" fmla="*/ 23 w 231"/>
              <a:gd name="T101" fmla="*/ 10 h 269"/>
              <a:gd name="T102" fmla="*/ 19 w 231"/>
              <a:gd name="T103" fmla="*/ 13 h 269"/>
              <a:gd name="T104" fmla="*/ 21 w 231"/>
              <a:gd name="T105" fmla="*/ 15 h 269"/>
              <a:gd name="T106" fmla="*/ 19 w 231"/>
              <a:gd name="T107" fmla="*/ 27 h 269"/>
              <a:gd name="T108" fmla="*/ 18 w 231"/>
              <a:gd name="T109" fmla="*/ 23 h 269"/>
              <a:gd name="T110" fmla="*/ 19 w 231"/>
              <a:gd name="T111" fmla="*/ 22 h 269"/>
              <a:gd name="T112" fmla="*/ 18 w 231"/>
              <a:gd name="T113" fmla="*/ 28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31" h="269">
                <a:moveTo>
                  <a:pt x="180" y="195"/>
                </a:moveTo>
                <a:lnTo>
                  <a:pt x="180" y="195"/>
                </a:lnTo>
                <a:cubicBezTo>
                  <a:pt x="185" y="192"/>
                  <a:pt x="188" y="191"/>
                  <a:pt x="192" y="188"/>
                </a:cubicBezTo>
                <a:lnTo>
                  <a:pt x="192" y="189"/>
                </a:lnTo>
                <a:cubicBezTo>
                  <a:pt x="194" y="189"/>
                  <a:pt x="194" y="189"/>
                  <a:pt x="195" y="189"/>
                </a:cubicBezTo>
                <a:cubicBezTo>
                  <a:pt x="195" y="189"/>
                  <a:pt x="196" y="188"/>
                  <a:pt x="197" y="187"/>
                </a:cubicBezTo>
                <a:cubicBezTo>
                  <a:pt x="200" y="185"/>
                  <a:pt x="201" y="182"/>
                  <a:pt x="203" y="179"/>
                </a:cubicBezTo>
                <a:lnTo>
                  <a:pt x="204" y="178"/>
                </a:lnTo>
                <a:cubicBezTo>
                  <a:pt x="206" y="179"/>
                  <a:pt x="207" y="180"/>
                  <a:pt x="208" y="182"/>
                </a:cubicBezTo>
                <a:cubicBezTo>
                  <a:pt x="208" y="182"/>
                  <a:pt x="208" y="183"/>
                  <a:pt x="208" y="183"/>
                </a:cubicBezTo>
                <a:lnTo>
                  <a:pt x="208" y="184"/>
                </a:lnTo>
                <a:cubicBezTo>
                  <a:pt x="208" y="184"/>
                  <a:pt x="208" y="185"/>
                  <a:pt x="208" y="185"/>
                </a:cubicBezTo>
                <a:cubicBezTo>
                  <a:pt x="209" y="187"/>
                  <a:pt x="210" y="188"/>
                  <a:pt x="211" y="187"/>
                </a:cubicBezTo>
                <a:cubicBezTo>
                  <a:pt x="211" y="187"/>
                  <a:pt x="211" y="186"/>
                  <a:pt x="212" y="186"/>
                </a:cubicBezTo>
                <a:cubicBezTo>
                  <a:pt x="212" y="186"/>
                  <a:pt x="212" y="185"/>
                  <a:pt x="212" y="185"/>
                </a:cubicBezTo>
                <a:cubicBezTo>
                  <a:pt x="212" y="183"/>
                  <a:pt x="212" y="181"/>
                  <a:pt x="213" y="179"/>
                </a:cubicBezTo>
                <a:lnTo>
                  <a:pt x="214" y="180"/>
                </a:lnTo>
                <a:cubicBezTo>
                  <a:pt x="216" y="181"/>
                  <a:pt x="218" y="183"/>
                  <a:pt x="221" y="184"/>
                </a:cubicBezTo>
                <a:cubicBezTo>
                  <a:pt x="222" y="185"/>
                  <a:pt x="223" y="189"/>
                  <a:pt x="224" y="191"/>
                </a:cubicBezTo>
                <a:cubicBezTo>
                  <a:pt x="226" y="195"/>
                  <a:pt x="230" y="198"/>
                  <a:pt x="231" y="202"/>
                </a:cubicBezTo>
                <a:cubicBezTo>
                  <a:pt x="231" y="204"/>
                  <a:pt x="230" y="206"/>
                  <a:pt x="229" y="207"/>
                </a:cubicBezTo>
                <a:cubicBezTo>
                  <a:pt x="223" y="211"/>
                  <a:pt x="214" y="209"/>
                  <a:pt x="208" y="208"/>
                </a:cubicBezTo>
                <a:cubicBezTo>
                  <a:pt x="203" y="208"/>
                  <a:pt x="196" y="208"/>
                  <a:pt x="192" y="209"/>
                </a:cubicBezTo>
                <a:cubicBezTo>
                  <a:pt x="176" y="210"/>
                  <a:pt x="162" y="217"/>
                  <a:pt x="150" y="226"/>
                </a:cubicBezTo>
                <a:cubicBezTo>
                  <a:pt x="148" y="228"/>
                  <a:pt x="141" y="232"/>
                  <a:pt x="136" y="235"/>
                </a:cubicBezTo>
                <a:cubicBezTo>
                  <a:pt x="137" y="237"/>
                  <a:pt x="138" y="240"/>
                  <a:pt x="138" y="242"/>
                </a:cubicBezTo>
                <a:cubicBezTo>
                  <a:pt x="140" y="244"/>
                  <a:pt x="142" y="248"/>
                  <a:pt x="140" y="252"/>
                </a:cubicBezTo>
                <a:cubicBezTo>
                  <a:pt x="141" y="255"/>
                  <a:pt x="142" y="258"/>
                  <a:pt x="140" y="259"/>
                </a:cubicBezTo>
                <a:cubicBezTo>
                  <a:pt x="143" y="263"/>
                  <a:pt x="140" y="267"/>
                  <a:pt x="139" y="268"/>
                </a:cubicBezTo>
                <a:cubicBezTo>
                  <a:pt x="137" y="269"/>
                  <a:pt x="133" y="269"/>
                  <a:pt x="131" y="265"/>
                </a:cubicBezTo>
                <a:cubicBezTo>
                  <a:pt x="127" y="265"/>
                  <a:pt x="125" y="262"/>
                  <a:pt x="124" y="260"/>
                </a:cubicBezTo>
                <a:cubicBezTo>
                  <a:pt x="118" y="258"/>
                  <a:pt x="116" y="253"/>
                  <a:pt x="119" y="248"/>
                </a:cubicBezTo>
                <a:cubicBezTo>
                  <a:pt x="115" y="247"/>
                  <a:pt x="114" y="246"/>
                  <a:pt x="111" y="243"/>
                </a:cubicBezTo>
                <a:cubicBezTo>
                  <a:pt x="107" y="243"/>
                  <a:pt x="102" y="241"/>
                  <a:pt x="102" y="235"/>
                </a:cubicBezTo>
                <a:cubicBezTo>
                  <a:pt x="95" y="235"/>
                  <a:pt x="91" y="231"/>
                  <a:pt x="92" y="223"/>
                </a:cubicBezTo>
                <a:cubicBezTo>
                  <a:pt x="89" y="222"/>
                  <a:pt x="87" y="221"/>
                  <a:pt x="86" y="216"/>
                </a:cubicBezTo>
                <a:cubicBezTo>
                  <a:pt x="85" y="210"/>
                  <a:pt x="91" y="205"/>
                  <a:pt x="94" y="201"/>
                </a:cubicBezTo>
                <a:cubicBezTo>
                  <a:pt x="94" y="199"/>
                  <a:pt x="92" y="192"/>
                  <a:pt x="92" y="190"/>
                </a:cubicBezTo>
                <a:cubicBezTo>
                  <a:pt x="87" y="188"/>
                  <a:pt x="86" y="184"/>
                  <a:pt x="86" y="180"/>
                </a:cubicBezTo>
                <a:cubicBezTo>
                  <a:pt x="80" y="175"/>
                  <a:pt x="84" y="169"/>
                  <a:pt x="83" y="166"/>
                </a:cubicBezTo>
                <a:cubicBezTo>
                  <a:pt x="82" y="164"/>
                  <a:pt x="80" y="164"/>
                  <a:pt x="79" y="165"/>
                </a:cubicBezTo>
                <a:cubicBezTo>
                  <a:pt x="79" y="163"/>
                  <a:pt x="80" y="162"/>
                  <a:pt x="81" y="161"/>
                </a:cubicBezTo>
                <a:cubicBezTo>
                  <a:pt x="77" y="159"/>
                  <a:pt x="76" y="156"/>
                  <a:pt x="77" y="152"/>
                </a:cubicBezTo>
                <a:lnTo>
                  <a:pt x="41" y="63"/>
                </a:lnTo>
                <a:cubicBezTo>
                  <a:pt x="36" y="62"/>
                  <a:pt x="35" y="60"/>
                  <a:pt x="36" y="57"/>
                </a:cubicBezTo>
                <a:cubicBezTo>
                  <a:pt x="32" y="56"/>
                  <a:pt x="30" y="52"/>
                  <a:pt x="30" y="48"/>
                </a:cubicBezTo>
                <a:cubicBezTo>
                  <a:pt x="30" y="48"/>
                  <a:pt x="30" y="48"/>
                  <a:pt x="30" y="48"/>
                </a:cubicBezTo>
                <a:cubicBezTo>
                  <a:pt x="27" y="49"/>
                  <a:pt x="24" y="49"/>
                  <a:pt x="22" y="45"/>
                </a:cubicBezTo>
                <a:lnTo>
                  <a:pt x="12" y="39"/>
                </a:lnTo>
                <a:cubicBezTo>
                  <a:pt x="13" y="38"/>
                  <a:pt x="10" y="39"/>
                  <a:pt x="7" y="35"/>
                </a:cubicBezTo>
                <a:cubicBezTo>
                  <a:pt x="0" y="29"/>
                  <a:pt x="1" y="18"/>
                  <a:pt x="1" y="16"/>
                </a:cubicBezTo>
                <a:lnTo>
                  <a:pt x="10" y="20"/>
                </a:lnTo>
                <a:cubicBezTo>
                  <a:pt x="10" y="19"/>
                  <a:pt x="11" y="18"/>
                  <a:pt x="12" y="17"/>
                </a:cubicBezTo>
                <a:cubicBezTo>
                  <a:pt x="9" y="13"/>
                  <a:pt x="11" y="10"/>
                  <a:pt x="14" y="9"/>
                </a:cubicBezTo>
                <a:cubicBezTo>
                  <a:pt x="13" y="6"/>
                  <a:pt x="13" y="4"/>
                  <a:pt x="16" y="2"/>
                </a:cubicBezTo>
                <a:cubicBezTo>
                  <a:pt x="16" y="2"/>
                  <a:pt x="16" y="2"/>
                  <a:pt x="16" y="2"/>
                </a:cubicBezTo>
                <a:cubicBezTo>
                  <a:pt x="15" y="1"/>
                  <a:pt x="16" y="0"/>
                  <a:pt x="16" y="0"/>
                </a:cubicBezTo>
                <a:cubicBezTo>
                  <a:pt x="17" y="0"/>
                  <a:pt x="18" y="0"/>
                  <a:pt x="18" y="1"/>
                </a:cubicBezTo>
                <a:cubicBezTo>
                  <a:pt x="18" y="1"/>
                  <a:pt x="18" y="1"/>
                  <a:pt x="18" y="1"/>
                </a:cubicBezTo>
                <a:cubicBezTo>
                  <a:pt x="21" y="0"/>
                  <a:pt x="23" y="1"/>
                  <a:pt x="24" y="4"/>
                </a:cubicBezTo>
                <a:cubicBezTo>
                  <a:pt x="27" y="3"/>
                  <a:pt x="31" y="4"/>
                  <a:pt x="32" y="8"/>
                </a:cubicBezTo>
                <a:cubicBezTo>
                  <a:pt x="33" y="8"/>
                  <a:pt x="34" y="8"/>
                  <a:pt x="35" y="9"/>
                </a:cubicBezTo>
                <a:lnTo>
                  <a:pt x="38" y="0"/>
                </a:lnTo>
                <a:cubicBezTo>
                  <a:pt x="40" y="0"/>
                  <a:pt x="48" y="7"/>
                  <a:pt x="49" y="16"/>
                </a:cubicBezTo>
                <a:cubicBezTo>
                  <a:pt x="49" y="21"/>
                  <a:pt x="46" y="27"/>
                  <a:pt x="44" y="30"/>
                </a:cubicBezTo>
                <a:cubicBezTo>
                  <a:pt x="46" y="30"/>
                  <a:pt x="47" y="31"/>
                  <a:pt x="47" y="32"/>
                </a:cubicBezTo>
                <a:cubicBezTo>
                  <a:pt x="48" y="34"/>
                  <a:pt x="48" y="35"/>
                  <a:pt x="47" y="37"/>
                </a:cubicBezTo>
                <a:cubicBezTo>
                  <a:pt x="47" y="39"/>
                  <a:pt x="45" y="41"/>
                  <a:pt x="43" y="42"/>
                </a:cubicBezTo>
                <a:cubicBezTo>
                  <a:pt x="45" y="43"/>
                  <a:pt x="47" y="46"/>
                  <a:pt x="47" y="48"/>
                </a:cubicBezTo>
                <a:cubicBezTo>
                  <a:pt x="47" y="49"/>
                  <a:pt x="46" y="50"/>
                  <a:pt x="46" y="51"/>
                </a:cubicBezTo>
                <a:cubicBezTo>
                  <a:pt x="46" y="52"/>
                  <a:pt x="46" y="52"/>
                  <a:pt x="46" y="52"/>
                </a:cubicBezTo>
                <a:cubicBezTo>
                  <a:pt x="49" y="53"/>
                  <a:pt x="50" y="57"/>
                  <a:pt x="48" y="60"/>
                </a:cubicBezTo>
                <a:lnTo>
                  <a:pt x="89" y="146"/>
                </a:lnTo>
                <a:cubicBezTo>
                  <a:pt x="94" y="147"/>
                  <a:pt x="95" y="151"/>
                  <a:pt x="94" y="155"/>
                </a:cubicBezTo>
                <a:cubicBezTo>
                  <a:pt x="95" y="155"/>
                  <a:pt x="97" y="155"/>
                  <a:pt x="98" y="157"/>
                </a:cubicBezTo>
                <a:cubicBezTo>
                  <a:pt x="96" y="157"/>
                  <a:pt x="95" y="159"/>
                  <a:pt x="96" y="161"/>
                </a:cubicBezTo>
                <a:cubicBezTo>
                  <a:pt x="98" y="164"/>
                  <a:pt x="103" y="164"/>
                  <a:pt x="104" y="172"/>
                </a:cubicBezTo>
                <a:cubicBezTo>
                  <a:pt x="107" y="174"/>
                  <a:pt x="109" y="179"/>
                  <a:pt x="107" y="183"/>
                </a:cubicBezTo>
                <a:cubicBezTo>
                  <a:pt x="109" y="185"/>
                  <a:pt x="111" y="189"/>
                  <a:pt x="111" y="189"/>
                </a:cubicBezTo>
                <a:cubicBezTo>
                  <a:pt x="112" y="186"/>
                  <a:pt x="116" y="187"/>
                  <a:pt x="118" y="188"/>
                </a:cubicBezTo>
                <a:cubicBezTo>
                  <a:pt x="123" y="183"/>
                  <a:pt x="130" y="186"/>
                  <a:pt x="132" y="194"/>
                </a:cubicBezTo>
                <a:cubicBezTo>
                  <a:pt x="135" y="202"/>
                  <a:pt x="146" y="206"/>
                  <a:pt x="152" y="205"/>
                </a:cubicBezTo>
                <a:cubicBezTo>
                  <a:pt x="160" y="204"/>
                  <a:pt x="173" y="199"/>
                  <a:pt x="180" y="195"/>
                </a:cubicBezTo>
                <a:close/>
                <a:moveTo>
                  <a:pt x="22" y="40"/>
                </a:moveTo>
                <a:lnTo>
                  <a:pt x="22" y="40"/>
                </a:lnTo>
                <a:lnTo>
                  <a:pt x="26" y="42"/>
                </a:lnTo>
                <a:cubicBezTo>
                  <a:pt x="26" y="41"/>
                  <a:pt x="26" y="40"/>
                  <a:pt x="26" y="39"/>
                </a:cubicBezTo>
                <a:cubicBezTo>
                  <a:pt x="25" y="38"/>
                  <a:pt x="23" y="38"/>
                  <a:pt x="22" y="40"/>
                </a:cubicBezTo>
                <a:close/>
                <a:moveTo>
                  <a:pt x="35" y="20"/>
                </a:moveTo>
                <a:lnTo>
                  <a:pt x="35" y="20"/>
                </a:lnTo>
                <a:cubicBezTo>
                  <a:pt x="35" y="20"/>
                  <a:pt x="35" y="20"/>
                  <a:pt x="36" y="20"/>
                </a:cubicBezTo>
                <a:cubicBezTo>
                  <a:pt x="37" y="18"/>
                  <a:pt x="35" y="17"/>
                  <a:pt x="33" y="15"/>
                </a:cubicBezTo>
                <a:cubicBezTo>
                  <a:pt x="33" y="16"/>
                  <a:pt x="32" y="16"/>
                  <a:pt x="31" y="16"/>
                </a:cubicBezTo>
                <a:cubicBezTo>
                  <a:pt x="31" y="17"/>
                  <a:pt x="31" y="17"/>
                  <a:pt x="31" y="17"/>
                </a:cubicBezTo>
                <a:lnTo>
                  <a:pt x="32" y="17"/>
                </a:lnTo>
                <a:cubicBezTo>
                  <a:pt x="33" y="18"/>
                  <a:pt x="34" y="19"/>
                  <a:pt x="35" y="20"/>
                </a:cubicBezTo>
                <a:close/>
                <a:moveTo>
                  <a:pt x="23" y="15"/>
                </a:moveTo>
                <a:lnTo>
                  <a:pt x="23" y="15"/>
                </a:lnTo>
                <a:cubicBezTo>
                  <a:pt x="23" y="15"/>
                  <a:pt x="24" y="14"/>
                  <a:pt x="24" y="13"/>
                </a:cubicBezTo>
                <a:cubicBezTo>
                  <a:pt x="24" y="13"/>
                  <a:pt x="23" y="13"/>
                  <a:pt x="23" y="13"/>
                </a:cubicBezTo>
                <a:lnTo>
                  <a:pt x="24" y="11"/>
                </a:lnTo>
                <a:lnTo>
                  <a:pt x="23" y="10"/>
                </a:lnTo>
                <a:lnTo>
                  <a:pt x="19" y="12"/>
                </a:lnTo>
                <a:lnTo>
                  <a:pt x="19" y="13"/>
                </a:lnTo>
                <a:lnTo>
                  <a:pt x="21" y="14"/>
                </a:lnTo>
                <a:cubicBezTo>
                  <a:pt x="21" y="14"/>
                  <a:pt x="21" y="14"/>
                  <a:pt x="21" y="15"/>
                </a:cubicBezTo>
                <a:cubicBezTo>
                  <a:pt x="21" y="15"/>
                  <a:pt x="23" y="15"/>
                  <a:pt x="23" y="15"/>
                </a:cubicBezTo>
                <a:close/>
                <a:moveTo>
                  <a:pt x="19" y="27"/>
                </a:moveTo>
                <a:lnTo>
                  <a:pt x="19" y="27"/>
                </a:lnTo>
                <a:cubicBezTo>
                  <a:pt x="19" y="26"/>
                  <a:pt x="18" y="24"/>
                  <a:pt x="18" y="23"/>
                </a:cubicBezTo>
                <a:lnTo>
                  <a:pt x="19" y="22"/>
                </a:lnTo>
                <a:cubicBezTo>
                  <a:pt x="19" y="22"/>
                  <a:pt x="19" y="22"/>
                  <a:pt x="19" y="22"/>
                </a:cubicBezTo>
                <a:cubicBezTo>
                  <a:pt x="18" y="23"/>
                  <a:pt x="17" y="23"/>
                  <a:pt x="16" y="23"/>
                </a:cubicBezTo>
                <a:cubicBezTo>
                  <a:pt x="16" y="25"/>
                  <a:pt x="16" y="27"/>
                  <a:pt x="18" y="28"/>
                </a:cubicBezTo>
                <a:cubicBezTo>
                  <a:pt x="18" y="28"/>
                  <a:pt x="19" y="27"/>
                  <a:pt x="19" y="27"/>
                </a:cubicBez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904" name="Freeform 1878"/>
          <p:cNvSpPr>
            <a:spLocks/>
          </p:cNvSpPr>
          <p:nvPr userDrawn="1"/>
        </p:nvSpPr>
        <p:spPr bwMode="auto">
          <a:xfrm>
            <a:off x="339726" y="520700"/>
            <a:ext cx="7938" cy="7938"/>
          </a:xfrm>
          <a:custGeom>
            <a:avLst/>
            <a:gdLst>
              <a:gd name="T0" fmla="*/ 0 w 11"/>
              <a:gd name="T1" fmla="*/ 5 h 11"/>
              <a:gd name="T2" fmla="*/ 0 w 11"/>
              <a:gd name="T3" fmla="*/ 5 h 11"/>
              <a:gd name="T4" fmla="*/ 5 w 11"/>
              <a:gd name="T5" fmla="*/ 0 h 11"/>
              <a:gd name="T6" fmla="*/ 11 w 11"/>
              <a:gd name="T7" fmla="*/ 5 h 11"/>
              <a:gd name="T8" fmla="*/ 5 w 11"/>
              <a:gd name="T9" fmla="*/ 11 h 11"/>
              <a:gd name="T10" fmla="*/ 0 w 11"/>
              <a:gd name="T11" fmla="*/ 5 h 11"/>
            </a:gdLst>
            <a:ahLst/>
            <a:cxnLst>
              <a:cxn ang="0">
                <a:pos x="T0" y="T1"/>
              </a:cxn>
              <a:cxn ang="0">
                <a:pos x="T2" y="T3"/>
              </a:cxn>
              <a:cxn ang="0">
                <a:pos x="T4" y="T5"/>
              </a:cxn>
              <a:cxn ang="0">
                <a:pos x="T6" y="T7"/>
              </a:cxn>
              <a:cxn ang="0">
                <a:pos x="T8" y="T9"/>
              </a:cxn>
              <a:cxn ang="0">
                <a:pos x="T10" y="T11"/>
              </a:cxn>
            </a:cxnLst>
            <a:rect l="0" t="0" r="r" b="b"/>
            <a:pathLst>
              <a:path w="11" h="11">
                <a:moveTo>
                  <a:pt x="0" y="5"/>
                </a:moveTo>
                <a:lnTo>
                  <a:pt x="0" y="5"/>
                </a:lnTo>
                <a:cubicBezTo>
                  <a:pt x="0" y="2"/>
                  <a:pt x="2" y="0"/>
                  <a:pt x="5" y="0"/>
                </a:cubicBezTo>
                <a:cubicBezTo>
                  <a:pt x="8" y="0"/>
                  <a:pt x="11" y="2"/>
                  <a:pt x="11" y="5"/>
                </a:cubicBezTo>
                <a:cubicBezTo>
                  <a:pt x="11" y="8"/>
                  <a:pt x="8" y="11"/>
                  <a:pt x="5" y="11"/>
                </a:cubicBezTo>
                <a:cubicBezTo>
                  <a:pt x="2" y="11"/>
                  <a:pt x="0" y="8"/>
                  <a:pt x="0" y="5"/>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905" name="Freeform 1879"/>
          <p:cNvSpPr>
            <a:spLocks/>
          </p:cNvSpPr>
          <p:nvPr userDrawn="1"/>
        </p:nvSpPr>
        <p:spPr bwMode="auto">
          <a:xfrm>
            <a:off x="407988" y="674688"/>
            <a:ext cx="7938" cy="4763"/>
          </a:xfrm>
          <a:custGeom>
            <a:avLst/>
            <a:gdLst>
              <a:gd name="T0" fmla="*/ 10 w 11"/>
              <a:gd name="T1" fmla="*/ 0 h 7"/>
              <a:gd name="T2" fmla="*/ 10 w 11"/>
              <a:gd name="T3" fmla="*/ 0 h 7"/>
              <a:gd name="T4" fmla="*/ 8 w 11"/>
              <a:gd name="T5" fmla="*/ 6 h 7"/>
              <a:gd name="T6" fmla="*/ 0 w 11"/>
              <a:gd name="T7" fmla="*/ 4 h 7"/>
              <a:gd name="T8" fmla="*/ 10 w 11"/>
              <a:gd name="T9" fmla="*/ 0 h 7"/>
            </a:gdLst>
            <a:ahLst/>
            <a:cxnLst>
              <a:cxn ang="0">
                <a:pos x="T0" y="T1"/>
              </a:cxn>
              <a:cxn ang="0">
                <a:pos x="T2" y="T3"/>
              </a:cxn>
              <a:cxn ang="0">
                <a:pos x="T4" y="T5"/>
              </a:cxn>
              <a:cxn ang="0">
                <a:pos x="T6" y="T7"/>
              </a:cxn>
              <a:cxn ang="0">
                <a:pos x="T8" y="T9"/>
              </a:cxn>
            </a:cxnLst>
            <a:rect l="0" t="0" r="r" b="b"/>
            <a:pathLst>
              <a:path w="11" h="7">
                <a:moveTo>
                  <a:pt x="10" y="0"/>
                </a:moveTo>
                <a:lnTo>
                  <a:pt x="10" y="0"/>
                </a:lnTo>
                <a:cubicBezTo>
                  <a:pt x="11" y="2"/>
                  <a:pt x="10" y="5"/>
                  <a:pt x="8" y="6"/>
                </a:cubicBezTo>
                <a:cubicBezTo>
                  <a:pt x="6" y="7"/>
                  <a:pt x="2" y="7"/>
                  <a:pt x="0" y="4"/>
                </a:cubicBezTo>
                <a:cubicBezTo>
                  <a:pt x="4" y="5"/>
                  <a:pt x="8" y="2"/>
                  <a:pt x="10"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906" name="Freeform 1880"/>
          <p:cNvSpPr>
            <a:spLocks/>
          </p:cNvSpPr>
          <p:nvPr userDrawn="1"/>
        </p:nvSpPr>
        <p:spPr bwMode="auto">
          <a:xfrm>
            <a:off x="395288" y="660400"/>
            <a:ext cx="14288" cy="7938"/>
          </a:xfrm>
          <a:custGeom>
            <a:avLst/>
            <a:gdLst>
              <a:gd name="T0" fmla="*/ 10 w 20"/>
              <a:gd name="T1" fmla="*/ 1 h 12"/>
              <a:gd name="T2" fmla="*/ 10 w 20"/>
              <a:gd name="T3" fmla="*/ 1 h 12"/>
              <a:gd name="T4" fmla="*/ 16 w 20"/>
              <a:gd name="T5" fmla="*/ 9 h 12"/>
              <a:gd name="T6" fmla="*/ 4 w 20"/>
              <a:gd name="T7" fmla="*/ 6 h 12"/>
              <a:gd name="T8" fmla="*/ 1 w 20"/>
              <a:gd name="T9" fmla="*/ 4 h 12"/>
              <a:gd name="T10" fmla="*/ 1 w 20"/>
              <a:gd name="T11" fmla="*/ 3 h 12"/>
              <a:gd name="T12" fmla="*/ 3 w 20"/>
              <a:gd name="T13" fmla="*/ 3 h 12"/>
              <a:gd name="T14" fmla="*/ 4 w 20"/>
              <a:gd name="T15" fmla="*/ 5 h 12"/>
              <a:gd name="T16" fmla="*/ 6 w 20"/>
              <a:gd name="T17" fmla="*/ 4 h 12"/>
              <a:gd name="T18" fmla="*/ 7 w 20"/>
              <a:gd name="T19" fmla="*/ 6 h 12"/>
              <a:gd name="T20" fmla="*/ 8 w 20"/>
              <a:gd name="T21" fmla="*/ 3 h 12"/>
              <a:gd name="T22" fmla="*/ 10 w 20"/>
              <a:gd name="T23" fmla="*/ 1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 h="12">
                <a:moveTo>
                  <a:pt x="10" y="1"/>
                </a:moveTo>
                <a:lnTo>
                  <a:pt x="10" y="1"/>
                </a:lnTo>
                <a:cubicBezTo>
                  <a:pt x="15" y="0"/>
                  <a:pt x="20" y="4"/>
                  <a:pt x="16" y="9"/>
                </a:cubicBezTo>
                <a:cubicBezTo>
                  <a:pt x="13" y="12"/>
                  <a:pt x="6" y="8"/>
                  <a:pt x="4" y="6"/>
                </a:cubicBezTo>
                <a:lnTo>
                  <a:pt x="1" y="4"/>
                </a:lnTo>
                <a:cubicBezTo>
                  <a:pt x="1" y="4"/>
                  <a:pt x="0" y="3"/>
                  <a:pt x="1" y="3"/>
                </a:cubicBezTo>
                <a:lnTo>
                  <a:pt x="3" y="3"/>
                </a:lnTo>
                <a:cubicBezTo>
                  <a:pt x="3" y="4"/>
                  <a:pt x="3" y="4"/>
                  <a:pt x="4" y="5"/>
                </a:cubicBezTo>
                <a:cubicBezTo>
                  <a:pt x="4" y="4"/>
                  <a:pt x="5" y="3"/>
                  <a:pt x="6" y="4"/>
                </a:cubicBezTo>
                <a:cubicBezTo>
                  <a:pt x="6" y="5"/>
                  <a:pt x="6" y="6"/>
                  <a:pt x="7" y="6"/>
                </a:cubicBezTo>
                <a:cubicBezTo>
                  <a:pt x="7" y="6"/>
                  <a:pt x="7" y="4"/>
                  <a:pt x="8" y="3"/>
                </a:cubicBezTo>
                <a:cubicBezTo>
                  <a:pt x="9" y="3"/>
                  <a:pt x="10" y="2"/>
                  <a:pt x="10" y="1"/>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907" name="Freeform 1881"/>
          <p:cNvSpPr>
            <a:spLocks/>
          </p:cNvSpPr>
          <p:nvPr userDrawn="1"/>
        </p:nvSpPr>
        <p:spPr bwMode="auto">
          <a:xfrm>
            <a:off x="401638" y="652463"/>
            <a:ext cx="3175" cy="3175"/>
          </a:xfrm>
          <a:custGeom>
            <a:avLst/>
            <a:gdLst>
              <a:gd name="T0" fmla="*/ 3 w 3"/>
              <a:gd name="T1" fmla="*/ 0 h 4"/>
              <a:gd name="T2" fmla="*/ 3 w 3"/>
              <a:gd name="T3" fmla="*/ 0 h 4"/>
              <a:gd name="T4" fmla="*/ 1 w 3"/>
              <a:gd name="T5" fmla="*/ 4 h 4"/>
              <a:gd name="T6" fmla="*/ 0 w 3"/>
              <a:gd name="T7" fmla="*/ 2 h 4"/>
              <a:gd name="T8" fmla="*/ 3 w 3"/>
              <a:gd name="T9" fmla="*/ 0 h 4"/>
            </a:gdLst>
            <a:ahLst/>
            <a:cxnLst>
              <a:cxn ang="0">
                <a:pos x="T0" y="T1"/>
              </a:cxn>
              <a:cxn ang="0">
                <a:pos x="T2" y="T3"/>
              </a:cxn>
              <a:cxn ang="0">
                <a:pos x="T4" y="T5"/>
              </a:cxn>
              <a:cxn ang="0">
                <a:pos x="T6" y="T7"/>
              </a:cxn>
              <a:cxn ang="0">
                <a:pos x="T8" y="T9"/>
              </a:cxn>
            </a:cxnLst>
            <a:rect l="0" t="0" r="r" b="b"/>
            <a:pathLst>
              <a:path w="3" h="4">
                <a:moveTo>
                  <a:pt x="3" y="0"/>
                </a:moveTo>
                <a:lnTo>
                  <a:pt x="3" y="0"/>
                </a:lnTo>
                <a:cubicBezTo>
                  <a:pt x="3" y="1"/>
                  <a:pt x="3" y="3"/>
                  <a:pt x="1" y="4"/>
                </a:cubicBezTo>
                <a:cubicBezTo>
                  <a:pt x="1" y="3"/>
                  <a:pt x="1" y="3"/>
                  <a:pt x="0" y="2"/>
                </a:cubicBezTo>
                <a:cubicBezTo>
                  <a:pt x="1" y="2"/>
                  <a:pt x="2" y="0"/>
                  <a:pt x="3"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908" name="Freeform 1882"/>
          <p:cNvSpPr>
            <a:spLocks/>
          </p:cNvSpPr>
          <p:nvPr userDrawn="1"/>
        </p:nvSpPr>
        <p:spPr bwMode="auto">
          <a:xfrm>
            <a:off x="384176" y="650875"/>
            <a:ext cx="17463" cy="9525"/>
          </a:xfrm>
          <a:custGeom>
            <a:avLst/>
            <a:gdLst>
              <a:gd name="T0" fmla="*/ 1 w 25"/>
              <a:gd name="T1" fmla="*/ 0 h 14"/>
              <a:gd name="T2" fmla="*/ 1 w 25"/>
              <a:gd name="T3" fmla="*/ 0 h 14"/>
              <a:gd name="T4" fmla="*/ 5 w 25"/>
              <a:gd name="T5" fmla="*/ 1 h 14"/>
              <a:gd name="T6" fmla="*/ 5 w 25"/>
              <a:gd name="T7" fmla="*/ 5 h 14"/>
              <a:gd name="T8" fmla="*/ 8 w 25"/>
              <a:gd name="T9" fmla="*/ 3 h 14"/>
              <a:gd name="T10" fmla="*/ 8 w 25"/>
              <a:gd name="T11" fmla="*/ 7 h 14"/>
              <a:gd name="T12" fmla="*/ 11 w 25"/>
              <a:gd name="T13" fmla="*/ 6 h 14"/>
              <a:gd name="T14" fmla="*/ 11 w 25"/>
              <a:gd name="T15" fmla="*/ 8 h 14"/>
              <a:gd name="T16" fmla="*/ 14 w 25"/>
              <a:gd name="T17" fmla="*/ 7 h 14"/>
              <a:gd name="T18" fmla="*/ 22 w 25"/>
              <a:gd name="T19" fmla="*/ 5 h 14"/>
              <a:gd name="T20" fmla="*/ 25 w 25"/>
              <a:gd name="T21" fmla="*/ 10 h 14"/>
              <a:gd name="T22" fmla="*/ 17 w 25"/>
              <a:gd name="T23" fmla="*/ 12 h 14"/>
              <a:gd name="T24" fmla="*/ 3 w 25"/>
              <a:gd name="T25" fmla="*/ 7 h 14"/>
              <a:gd name="T26" fmla="*/ 1 w 25"/>
              <a:gd name="T27"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 h="14">
                <a:moveTo>
                  <a:pt x="1" y="0"/>
                </a:moveTo>
                <a:lnTo>
                  <a:pt x="1" y="0"/>
                </a:lnTo>
                <a:cubicBezTo>
                  <a:pt x="4" y="0"/>
                  <a:pt x="5" y="1"/>
                  <a:pt x="5" y="1"/>
                </a:cubicBezTo>
                <a:cubicBezTo>
                  <a:pt x="5" y="1"/>
                  <a:pt x="4" y="4"/>
                  <a:pt x="5" y="5"/>
                </a:cubicBezTo>
                <a:cubicBezTo>
                  <a:pt x="5" y="3"/>
                  <a:pt x="7" y="2"/>
                  <a:pt x="8" y="3"/>
                </a:cubicBezTo>
                <a:cubicBezTo>
                  <a:pt x="7" y="4"/>
                  <a:pt x="7" y="6"/>
                  <a:pt x="8" y="7"/>
                </a:cubicBezTo>
                <a:cubicBezTo>
                  <a:pt x="8" y="5"/>
                  <a:pt x="10" y="4"/>
                  <a:pt x="11" y="6"/>
                </a:cubicBezTo>
                <a:cubicBezTo>
                  <a:pt x="11" y="6"/>
                  <a:pt x="10" y="7"/>
                  <a:pt x="11" y="8"/>
                </a:cubicBezTo>
                <a:cubicBezTo>
                  <a:pt x="12" y="6"/>
                  <a:pt x="13" y="6"/>
                  <a:pt x="14" y="7"/>
                </a:cubicBezTo>
                <a:cubicBezTo>
                  <a:pt x="14" y="7"/>
                  <a:pt x="17" y="8"/>
                  <a:pt x="22" y="5"/>
                </a:cubicBezTo>
                <a:cubicBezTo>
                  <a:pt x="24" y="6"/>
                  <a:pt x="25" y="8"/>
                  <a:pt x="25" y="10"/>
                </a:cubicBezTo>
                <a:cubicBezTo>
                  <a:pt x="24" y="14"/>
                  <a:pt x="20" y="14"/>
                  <a:pt x="17" y="12"/>
                </a:cubicBezTo>
                <a:cubicBezTo>
                  <a:pt x="11" y="8"/>
                  <a:pt x="5" y="10"/>
                  <a:pt x="3" y="7"/>
                </a:cubicBezTo>
                <a:cubicBezTo>
                  <a:pt x="1" y="6"/>
                  <a:pt x="0" y="3"/>
                  <a:pt x="1"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909" name="Freeform 1883"/>
          <p:cNvSpPr>
            <a:spLocks/>
          </p:cNvSpPr>
          <p:nvPr userDrawn="1"/>
        </p:nvSpPr>
        <p:spPr bwMode="auto">
          <a:xfrm>
            <a:off x="398463" y="642938"/>
            <a:ext cx="3175" cy="3175"/>
          </a:xfrm>
          <a:custGeom>
            <a:avLst/>
            <a:gdLst>
              <a:gd name="T0" fmla="*/ 2 w 4"/>
              <a:gd name="T1" fmla="*/ 0 h 4"/>
              <a:gd name="T2" fmla="*/ 2 w 4"/>
              <a:gd name="T3" fmla="*/ 0 h 4"/>
              <a:gd name="T4" fmla="*/ 4 w 4"/>
              <a:gd name="T5" fmla="*/ 4 h 4"/>
              <a:gd name="T6" fmla="*/ 0 w 4"/>
              <a:gd name="T7" fmla="*/ 0 h 4"/>
              <a:gd name="T8" fmla="*/ 2 w 4"/>
              <a:gd name="T9" fmla="*/ 0 h 4"/>
            </a:gdLst>
            <a:ahLst/>
            <a:cxnLst>
              <a:cxn ang="0">
                <a:pos x="T0" y="T1"/>
              </a:cxn>
              <a:cxn ang="0">
                <a:pos x="T2" y="T3"/>
              </a:cxn>
              <a:cxn ang="0">
                <a:pos x="T4" y="T5"/>
              </a:cxn>
              <a:cxn ang="0">
                <a:pos x="T6" y="T7"/>
              </a:cxn>
              <a:cxn ang="0">
                <a:pos x="T8" y="T9"/>
              </a:cxn>
            </a:cxnLst>
            <a:rect l="0" t="0" r="r" b="b"/>
            <a:pathLst>
              <a:path w="4" h="4">
                <a:moveTo>
                  <a:pt x="2" y="0"/>
                </a:moveTo>
                <a:lnTo>
                  <a:pt x="2" y="0"/>
                </a:lnTo>
                <a:cubicBezTo>
                  <a:pt x="2" y="1"/>
                  <a:pt x="3" y="2"/>
                  <a:pt x="4" y="4"/>
                </a:cubicBezTo>
                <a:cubicBezTo>
                  <a:pt x="2" y="3"/>
                  <a:pt x="0" y="2"/>
                  <a:pt x="0" y="0"/>
                </a:cubicBezTo>
                <a:lnTo>
                  <a:pt x="2" y="0"/>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910" name="Freeform 1884"/>
          <p:cNvSpPr>
            <a:spLocks/>
          </p:cNvSpPr>
          <p:nvPr userDrawn="1"/>
        </p:nvSpPr>
        <p:spPr bwMode="auto">
          <a:xfrm>
            <a:off x="400051" y="641350"/>
            <a:ext cx="12700" cy="30163"/>
          </a:xfrm>
          <a:custGeom>
            <a:avLst/>
            <a:gdLst>
              <a:gd name="T0" fmla="*/ 4 w 19"/>
              <a:gd name="T1" fmla="*/ 0 h 42"/>
              <a:gd name="T2" fmla="*/ 4 w 19"/>
              <a:gd name="T3" fmla="*/ 0 h 42"/>
              <a:gd name="T4" fmla="*/ 18 w 19"/>
              <a:gd name="T5" fmla="*/ 33 h 42"/>
              <a:gd name="T6" fmla="*/ 12 w 19"/>
              <a:gd name="T7" fmla="*/ 40 h 42"/>
              <a:gd name="T8" fmla="*/ 4 w 19"/>
              <a:gd name="T9" fmla="*/ 38 h 42"/>
              <a:gd name="T10" fmla="*/ 13 w 19"/>
              <a:gd name="T11" fmla="*/ 28 h 42"/>
              <a:gd name="T12" fmla="*/ 11 w 19"/>
              <a:gd name="T13" fmla="*/ 18 h 42"/>
              <a:gd name="T14" fmla="*/ 9 w 19"/>
              <a:gd name="T15" fmla="*/ 24 h 42"/>
              <a:gd name="T16" fmla="*/ 4 w 19"/>
              <a:gd name="T17" fmla="*/ 23 h 42"/>
              <a:gd name="T18" fmla="*/ 5 w 19"/>
              <a:gd name="T19" fmla="*/ 21 h 42"/>
              <a:gd name="T20" fmla="*/ 6 w 19"/>
              <a:gd name="T21" fmla="*/ 10 h 42"/>
              <a:gd name="T22" fmla="*/ 2 w 19"/>
              <a:gd name="T23" fmla="*/ 15 h 42"/>
              <a:gd name="T24" fmla="*/ 0 w 19"/>
              <a:gd name="T25" fmla="*/ 15 h 42"/>
              <a:gd name="T26" fmla="*/ 0 w 19"/>
              <a:gd name="T27" fmla="*/ 6 h 42"/>
              <a:gd name="T28" fmla="*/ 6 w 19"/>
              <a:gd name="T29" fmla="*/ 8 h 42"/>
              <a:gd name="T30" fmla="*/ 4 w 19"/>
              <a:gd name="T31"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 h="42">
                <a:moveTo>
                  <a:pt x="4" y="0"/>
                </a:moveTo>
                <a:lnTo>
                  <a:pt x="4" y="0"/>
                </a:lnTo>
                <a:cubicBezTo>
                  <a:pt x="9" y="4"/>
                  <a:pt x="19" y="26"/>
                  <a:pt x="18" y="33"/>
                </a:cubicBezTo>
                <a:cubicBezTo>
                  <a:pt x="17" y="36"/>
                  <a:pt x="15" y="39"/>
                  <a:pt x="12" y="40"/>
                </a:cubicBezTo>
                <a:cubicBezTo>
                  <a:pt x="8" y="42"/>
                  <a:pt x="4" y="40"/>
                  <a:pt x="4" y="38"/>
                </a:cubicBezTo>
                <a:cubicBezTo>
                  <a:pt x="11" y="39"/>
                  <a:pt x="15" y="33"/>
                  <a:pt x="13" y="28"/>
                </a:cubicBezTo>
                <a:cubicBezTo>
                  <a:pt x="14" y="24"/>
                  <a:pt x="14" y="22"/>
                  <a:pt x="11" y="18"/>
                </a:cubicBezTo>
                <a:cubicBezTo>
                  <a:pt x="11" y="21"/>
                  <a:pt x="10" y="23"/>
                  <a:pt x="9" y="24"/>
                </a:cubicBezTo>
                <a:cubicBezTo>
                  <a:pt x="8" y="23"/>
                  <a:pt x="6" y="23"/>
                  <a:pt x="4" y="23"/>
                </a:cubicBezTo>
                <a:cubicBezTo>
                  <a:pt x="5" y="23"/>
                  <a:pt x="5" y="21"/>
                  <a:pt x="5" y="21"/>
                </a:cubicBezTo>
                <a:cubicBezTo>
                  <a:pt x="8" y="19"/>
                  <a:pt x="8" y="14"/>
                  <a:pt x="6" y="10"/>
                </a:cubicBezTo>
                <a:cubicBezTo>
                  <a:pt x="5" y="13"/>
                  <a:pt x="4" y="14"/>
                  <a:pt x="2" y="15"/>
                </a:cubicBezTo>
                <a:lnTo>
                  <a:pt x="0" y="15"/>
                </a:lnTo>
                <a:cubicBezTo>
                  <a:pt x="2" y="12"/>
                  <a:pt x="1" y="10"/>
                  <a:pt x="0" y="6"/>
                </a:cubicBezTo>
                <a:cubicBezTo>
                  <a:pt x="2" y="8"/>
                  <a:pt x="4" y="9"/>
                  <a:pt x="6" y="8"/>
                </a:cubicBezTo>
                <a:cubicBezTo>
                  <a:pt x="4" y="6"/>
                  <a:pt x="3" y="2"/>
                  <a:pt x="4"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911" name="Freeform 1885"/>
          <p:cNvSpPr>
            <a:spLocks/>
          </p:cNvSpPr>
          <p:nvPr userDrawn="1"/>
        </p:nvSpPr>
        <p:spPr bwMode="auto">
          <a:xfrm>
            <a:off x="377826" y="638175"/>
            <a:ext cx="20638" cy="15875"/>
          </a:xfrm>
          <a:custGeom>
            <a:avLst/>
            <a:gdLst>
              <a:gd name="T0" fmla="*/ 9 w 31"/>
              <a:gd name="T1" fmla="*/ 0 h 22"/>
              <a:gd name="T2" fmla="*/ 9 w 31"/>
              <a:gd name="T3" fmla="*/ 0 h 22"/>
              <a:gd name="T4" fmla="*/ 7 w 31"/>
              <a:gd name="T5" fmla="*/ 10 h 22"/>
              <a:gd name="T6" fmla="*/ 7 w 31"/>
              <a:gd name="T7" fmla="*/ 10 h 22"/>
              <a:gd name="T8" fmla="*/ 7 w 31"/>
              <a:gd name="T9" fmla="*/ 11 h 22"/>
              <a:gd name="T10" fmla="*/ 8 w 31"/>
              <a:gd name="T11" fmla="*/ 11 h 22"/>
              <a:gd name="T12" fmla="*/ 9 w 31"/>
              <a:gd name="T13" fmla="*/ 8 h 22"/>
              <a:gd name="T14" fmla="*/ 11 w 31"/>
              <a:gd name="T15" fmla="*/ 10 h 22"/>
              <a:gd name="T16" fmla="*/ 11 w 31"/>
              <a:gd name="T17" fmla="*/ 11 h 22"/>
              <a:gd name="T18" fmla="*/ 10 w 31"/>
              <a:gd name="T19" fmla="*/ 12 h 22"/>
              <a:gd name="T20" fmla="*/ 11 w 31"/>
              <a:gd name="T21" fmla="*/ 12 h 22"/>
              <a:gd name="T22" fmla="*/ 13 w 31"/>
              <a:gd name="T23" fmla="*/ 10 h 22"/>
              <a:gd name="T24" fmla="*/ 15 w 31"/>
              <a:gd name="T25" fmla="*/ 13 h 22"/>
              <a:gd name="T26" fmla="*/ 15 w 31"/>
              <a:gd name="T27" fmla="*/ 13 h 22"/>
              <a:gd name="T28" fmla="*/ 16 w 31"/>
              <a:gd name="T29" fmla="*/ 13 h 22"/>
              <a:gd name="T30" fmla="*/ 16 w 31"/>
              <a:gd name="T31" fmla="*/ 12 h 22"/>
              <a:gd name="T32" fmla="*/ 16 w 31"/>
              <a:gd name="T33" fmla="*/ 11 h 22"/>
              <a:gd name="T34" fmla="*/ 20 w 31"/>
              <a:gd name="T35" fmla="*/ 14 h 22"/>
              <a:gd name="T36" fmla="*/ 26 w 31"/>
              <a:gd name="T37" fmla="*/ 11 h 22"/>
              <a:gd name="T38" fmla="*/ 30 w 31"/>
              <a:gd name="T39" fmla="*/ 14 h 22"/>
              <a:gd name="T40" fmla="*/ 26 w 31"/>
              <a:gd name="T41" fmla="*/ 21 h 22"/>
              <a:gd name="T42" fmla="*/ 14 w 31"/>
              <a:gd name="T43" fmla="*/ 15 h 22"/>
              <a:gd name="T44" fmla="*/ 7 w 31"/>
              <a:gd name="T45" fmla="*/ 13 h 22"/>
              <a:gd name="T46" fmla="*/ 9 w 31"/>
              <a:gd name="T47"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1" h="22">
                <a:moveTo>
                  <a:pt x="9" y="0"/>
                </a:moveTo>
                <a:lnTo>
                  <a:pt x="9" y="0"/>
                </a:lnTo>
                <a:cubicBezTo>
                  <a:pt x="14" y="4"/>
                  <a:pt x="8" y="6"/>
                  <a:pt x="7" y="10"/>
                </a:cubicBezTo>
                <a:lnTo>
                  <a:pt x="7" y="10"/>
                </a:lnTo>
                <a:lnTo>
                  <a:pt x="7" y="11"/>
                </a:lnTo>
                <a:lnTo>
                  <a:pt x="8" y="11"/>
                </a:lnTo>
                <a:cubicBezTo>
                  <a:pt x="8" y="9"/>
                  <a:pt x="9" y="8"/>
                  <a:pt x="9" y="8"/>
                </a:cubicBezTo>
                <a:cubicBezTo>
                  <a:pt x="9" y="7"/>
                  <a:pt x="11" y="10"/>
                  <a:pt x="11" y="10"/>
                </a:cubicBezTo>
                <a:cubicBezTo>
                  <a:pt x="11" y="10"/>
                  <a:pt x="11" y="10"/>
                  <a:pt x="11" y="11"/>
                </a:cubicBezTo>
                <a:cubicBezTo>
                  <a:pt x="10" y="11"/>
                  <a:pt x="10" y="11"/>
                  <a:pt x="10" y="12"/>
                </a:cubicBezTo>
                <a:lnTo>
                  <a:pt x="11" y="12"/>
                </a:lnTo>
                <a:cubicBezTo>
                  <a:pt x="11" y="11"/>
                  <a:pt x="12" y="11"/>
                  <a:pt x="13" y="10"/>
                </a:cubicBezTo>
                <a:cubicBezTo>
                  <a:pt x="14" y="10"/>
                  <a:pt x="14" y="12"/>
                  <a:pt x="15" y="13"/>
                </a:cubicBezTo>
                <a:lnTo>
                  <a:pt x="15" y="13"/>
                </a:lnTo>
                <a:lnTo>
                  <a:pt x="16" y="13"/>
                </a:lnTo>
                <a:cubicBezTo>
                  <a:pt x="16" y="13"/>
                  <a:pt x="16" y="12"/>
                  <a:pt x="16" y="12"/>
                </a:cubicBezTo>
                <a:lnTo>
                  <a:pt x="16" y="11"/>
                </a:lnTo>
                <a:cubicBezTo>
                  <a:pt x="18" y="11"/>
                  <a:pt x="19" y="13"/>
                  <a:pt x="20" y="14"/>
                </a:cubicBezTo>
                <a:cubicBezTo>
                  <a:pt x="22" y="14"/>
                  <a:pt x="23" y="10"/>
                  <a:pt x="26" y="11"/>
                </a:cubicBezTo>
                <a:cubicBezTo>
                  <a:pt x="26" y="11"/>
                  <a:pt x="29" y="12"/>
                  <a:pt x="30" y="14"/>
                </a:cubicBezTo>
                <a:cubicBezTo>
                  <a:pt x="31" y="19"/>
                  <a:pt x="29" y="20"/>
                  <a:pt x="26" y="21"/>
                </a:cubicBezTo>
                <a:cubicBezTo>
                  <a:pt x="21" y="22"/>
                  <a:pt x="18" y="17"/>
                  <a:pt x="14" y="15"/>
                </a:cubicBezTo>
                <a:cubicBezTo>
                  <a:pt x="12" y="14"/>
                  <a:pt x="9" y="14"/>
                  <a:pt x="7" y="13"/>
                </a:cubicBezTo>
                <a:cubicBezTo>
                  <a:pt x="0" y="10"/>
                  <a:pt x="7" y="3"/>
                  <a:pt x="9"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912" name="Freeform 1886"/>
          <p:cNvSpPr>
            <a:spLocks/>
          </p:cNvSpPr>
          <p:nvPr userDrawn="1"/>
        </p:nvSpPr>
        <p:spPr bwMode="auto">
          <a:xfrm>
            <a:off x="396876" y="625475"/>
            <a:ext cx="3175" cy="4763"/>
          </a:xfrm>
          <a:custGeom>
            <a:avLst/>
            <a:gdLst>
              <a:gd name="T0" fmla="*/ 5 w 5"/>
              <a:gd name="T1" fmla="*/ 1 h 5"/>
              <a:gd name="T2" fmla="*/ 5 w 5"/>
              <a:gd name="T3" fmla="*/ 1 h 5"/>
              <a:gd name="T4" fmla="*/ 2 w 5"/>
              <a:gd name="T5" fmla="*/ 5 h 5"/>
              <a:gd name="T6" fmla="*/ 0 w 5"/>
              <a:gd name="T7" fmla="*/ 2 h 5"/>
              <a:gd name="T8" fmla="*/ 5 w 5"/>
              <a:gd name="T9" fmla="*/ 1 h 5"/>
            </a:gdLst>
            <a:ahLst/>
            <a:cxnLst>
              <a:cxn ang="0">
                <a:pos x="T0" y="T1"/>
              </a:cxn>
              <a:cxn ang="0">
                <a:pos x="T2" y="T3"/>
              </a:cxn>
              <a:cxn ang="0">
                <a:pos x="T4" y="T5"/>
              </a:cxn>
              <a:cxn ang="0">
                <a:pos x="T6" y="T7"/>
              </a:cxn>
              <a:cxn ang="0">
                <a:pos x="T8" y="T9"/>
              </a:cxn>
            </a:cxnLst>
            <a:rect l="0" t="0" r="r" b="b"/>
            <a:pathLst>
              <a:path w="5" h="5">
                <a:moveTo>
                  <a:pt x="5" y="1"/>
                </a:moveTo>
                <a:lnTo>
                  <a:pt x="5" y="1"/>
                </a:lnTo>
                <a:cubicBezTo>
                  <a:pt x="4" y="3"/>
                  <a:pt x="3" y="4"/>
                  <a:pt x="2" y="5"/>
                </a:cubicBezTo>
                <a:cubicBezTo>
                  <a:pt x="2" y="5"/>
                  <a:pt x="1" y="3"/>
                  <a:pt x="0" y="2"/>
                </a:cubicBezTo>
                <a:cubicBezTo>
                  <a:pt x="2" y="0"/>
                  <a:pt x="3" y="0"/>
                  <a:pt x="5" y="1"/>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913" name="Freeform 1887"/>
          <p:cNvSpPr>
            <a:spLocks/>
          </p:cNvSpPr>
          <p:nvPr userDrawn="1"/>
        </p:nvSpPr>
        <p:spPr bwMode="auto">
          <a:xfrm>
            <a:off x="384176" y="623888"/>
            <a:ext cx="11113" cy="22225"/>
          </a:xfrm>
          <a:custGeom>
            <a:avLst/>
            <a:gdLst>
              <a:gd name="T0" fmla="*/ 10 w 16"/>
              <a:gd name="T1" fmla="*/ 0 h 31"/>
              <a:gd name="T2" fmla="*/ 10 w 16"/>
              <a:gd name="T3" fmla="*/ 0 h 31"/>
              <a:gd name="T4" fmla="*/ 16 w 16"/>
              <a:gd name="T5" fmla="*/ 11 h 31"/>
              <a:gd name="T6" fmla="*/ 12 w 16"/>
              <a:gd name="T7" fmla="*/ 15 h 31"/>
              <a:gd name="T8" fmla="*/ 15 w 16"/>
              <a:gd name="T9" fmla="*/ 28 h 31"/>
              <a:gd name="T10" fmla="*/ 9 w 16"/>
              <a:gd name="T11" fmla="*/ 30 h 31"/>
              <a:gd name="T12" fmla="*/ 0 w 16"/>
              <a:gd name="T13" fmla="*/ 5 h 31"/>
              <a:gd name="T14" fmla="*/ 10 w 16"/>
              <a:gd name="T15" fmla="*/ 0 h 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31">
                <a:moveTo>
                  <a:pt x="10" y="0"/>
                </a:moveTo>
                <a:lnTo>
                  <a:pt x="10" y="0"/>
                </a:lnTo>
                <a:cubicBezTo>
                  <a:pt x="13" y="4"/>
                  <a:pt x="14" y="8"/>
                  <a:pt x="16" y="11"/>
                </a:cubicBezTo>
                <a:cubicBezTo>
                  <a:pt x="16" y="11"/>
                  <a:pt x="13" y="14"/>
                  <a:pt x="12" y="15"/>
                </a:cubicBezTo>
                <a:cubicBezTo>
                  <a:pt x="10" y="20"/>
                  <a:pt x="12" y="25"/>
                  <a:pt x="15" y="28"/>
                </a:cubicBezTo>
                <a:cubicBezTo>
                  <a:pt x="15" y="28"/>
                  <a:pt x="11" y="31"/>
                  <a:pt x="9" y="30"/>
                </a:cubicBezTo>
                <a:cubicBezTo>
                  <a:pt x="6" y="29"/>
                  <a:pt x="0" y="9"/>
                  <a:pt x="0" y="5"/>
                </a:cubicBezTo>
                <a:cubicBezTo>
                  <a:pt x="4" y="4"/>
                  <a:pt x="7" y="3"/>
                  <a:pt x="10"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914" name="Freeform 1888"/>
          <p:cNvSpPr>
            <a:spLocks/>
          </p:cNvSpPr>
          <p:nvPr userDrawn="1"/>
        </p:nvSpPr>
        <p:spPr bwMode="auto">
          <a:xfrm>
            <a:off x="393701" y="619125"/>
            <a:ext cx="85725" cy="38100"/>
          </a:xfrm>
          <a:custGeom>
            <a:avLst/>
            <a:gdLst>
              <a:gd name="T0" fmla="*/ 110 w 119"/>
              <a:gd name="T1" fmla="*/ 6 h 52"/>
              <a:gd name="T2" fmla="*/ 110 w 119"/>
              <a:gd name="T3" fmla="*/ 6 h 52"/>
              <a:gd name="T4" fmla="*/ 112 w 119"/>
              <a:gd name="T5" fmla="*/ 13 h 52"/>
              <a:gd name="T6" fmla="*/ 117 w 119"/>
              <a:gd name="T7" fmla="*/ 20 h 52"/>
              <a:gd name="T8" fmla="*/ 113 w 119"/>
              <a:gd name="T9" fmla="*/ 26 h 52"/>
              <a:gd name="T10" fmla="*/ 89 w 119"/>
              <a:gd name="T11" fmla="*/ 25 h 52"/>
              <a:gd name="T12" fmla="*/ 83 w 119"/>
              <a:gd name="T13" fmla="*/ 25 h 52"/>
              <a:gd name="T14" fmla="*/ 81 w 119"/>
              <a:gd name="T15" fmla="*/ 21 h 52"/>
              <a:gd name="T16" fmla="*/ 77 w 119"/>
              <a:gd name="T17" fmla="*/ 27 h 52"/>
              <a:gd name="T18" fmla="*/ 75 w 119"/>
              <a:gd name="T19" fmla="*/ 22 h 52"/>
              <a:gd name="T20" fmla="*/ 71 w 119"/>
              <a:gd name="T21" fmla="*/ 28 h 52"/>
              <a:gd name="T22" fmla="*/ 70 w 119"/>
              <a:gd name="T23" fmla="*/ 23 h 52"/>
              <a:gd name="T24" fmla="*/ 66 w 119"/>
              <a:gd name="T25" fmla="*/ 30 h 52"/>
              <a:gd name="T26" fmla="*/ 64 w 119"/>
              <a:gd name="T27" fmla="*/ 25 h 52"/>
              <a:gd name="T28" fmla="*/ 60 w 119"/>
              <a:gd name="T29" fmla="*/ 32 h 52"/>
              <a:gd name="T30" fmla="*/ 58 w 119"/>
              <a:gd name="T31" fmla="*/ 27 h 52"/>
              <a:gd name="T32" fmla="*/ 55 w 119"/>
              <a:gd name="T33" fmla="*/ 34 h 52"/>
              <a:gd name="T34" fmla="*/ 53 w 119"/>
              <a:gd name="T35" fmla="*/ 30 h 52"/>
              <a:gd name="T36" fmla="*/ 49 w 119"/>
              <a:gd name="T37" fmla="*/ 37 h 52"/>
              <a:gd name="T38" fmla="*/ 48 w 119"/>
              <a:gd name="T39" fmla="*/ 32 h 52"/>
              <a:gd name="T40" fmla="*/ 43 w 119"/>
              <a:gd name="T41" fmla="*/ 42 h 52"/>
              <a:gd name="T42" fmla="*/ 26 w 119"/>
              <a:gd name="T43" fmla="*/ 52 h 52"/>
              <a:gd name="T44" fmla="*/ 21 w 119"/>
              <a:gd name="T45" fmla="*/ 39 h 52"/>
              <a:gd name="T46" fmla="*/ 31 w 119"/>
              <a:gd name="T47" fmla="*/ 39 h 52"/>
              <a:gd name="T48" fmla="*/ 39 w 119"/>
              <a:gd name="T49" fmla="*/ 35 h 52"/>
              <a:gd name="T50" fmla="*/ 31 w 119"/>
              <a:gd name="T51" fmla="*/ 37 h 52"/>
              <a:gd name="T52" fmla="*/ 15 w 119"/>
              <a:gd name="T53" fmla="*/ 29 h 52"/>
              <a:gd name="T54" fmla="*/ 16 w 119"/>
              <a:gd name="T55" fmla="*/ 28 h 52"/>
              <a:gd name="T56" fmla="*/ 27 w 119"/>
              <a:gd name="T57" fmla="*/ 31 h 52"/>
              <a:gd name="T58" fmla="*/ 16 w 119"/>
              <a:gd name="T59" fmla="*/ 23 h 52"/>
              <a:gd name="T60" fmla="*/ 15 w 119"/>
              <a:gd name="T61" fmla="*/ 17 h 52"/>
              <a:gd name="T62" fmla="*/ 15 w 119"/>
              <a:gd name="T63" fmla="*/ 22 h 52"/>
              <a:gd name="T64" fmla="*/ 10 w 119"/>
              <a:gd name="T65" fmla="*/ 18 h 52"/>
              <a:gd name="T66" fmla="*/ 10 w 119"/>
              <a:gd name="T67" fmla="*/ 20 h 52"/>
              <a:gd name="T68" fmla="*/ 7 w 119"/>
              <a:gd name="T69" fmla="*/ 20 h 52"/>
              <a:gd name="T70" fmla="*/ 11 w 119"/>
              <a:gd name="T71" fmla="*/ 23 h 52"/>
              <a:gd name="T72" fmla="*/ 2 w 119"/>
              <a:gd name="T73" fmla="*/ 29 h 52"/>
              <a:gd name="T74" fmla="*/ 2 w 119"/>
              <a:gd name="T75" fmla="*/ 20 h 52"/>
              <a:gd name="T76" fmla="*/ 11 w 119"/>
              <a:gd name="T77" fmla="*/ 11 h 52"/>
              <a:gd name="T78" fmla="*/ 19 w 119"/>
              <a:gd name="T79" fmla="*/ 13 h 52"/>
              <a:gd name="T80" fmla="*/ 36 w 119"/>
              <a:gd name="T81" fmla="*/ 27 h 52"/>
              <a:gd name="T82" fmla="*/ 63 w 119"/>
              <a:gd name="T83" fmla="*/ 21 h 52"/>
              <a:gd name="T84" fmla="*/ 69 w 119"/>
              <a:gd name="T85" fmla="*/ 22 h 52"/>
              <a:gd name="T86" fmla="*/ 69 w 119"/>
              <a:gd name="T87" fmla="*/ 19 h 52"/>
              <a:gd name="T88" fmla="*/ 73 w 119"/>
              <a:gd name="T89" fmla="*/ 19 h 52"/>
              <a:gd name="T90" fmla="*/ 74 w 119"/>
              <a:gd name="T91" fmla="*/ 17 h 52"/>
              <a:gd name="T92" fmla="*/ 78 w 119"/>
              <a:gd name="T93" fmla="*/ 17 h 52"/>
              <a:gd name="T94" fmla="*/ 79 w 119"/>
              <a:gd name="T95" fmla="*/ 14 h 52"/>
              <a:gd name="T96" fmla="*/ 82 w 119"/>
              <a:gd name="T97" fmla="*/ 12 h 52"/>
              <a:gd name="T98" fmla="*/ 95 w 119"/>
              <a:gd name="T99" fmla="*/ 0 h 52"/>
              <a:gd name="T100" fmla="*/ 100 w 119"/>
              <a:gd name="T101" fmla="*/ 11 h 52"/>
              <a:gd name="T102" fmla="*/ 105 w 119"/>
              <a:gd name="T103" fmla="*/ 3 h 52"/>
              <a:gd name="T104" fmla="*/ 110 w 119"/>
              <a:gd name="T105" fmla="*/ 6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19" h="52">
                <a:moveTo>
                  <a:pt x="110" y="6"/>
                </a:moveTo>
                <a:lnTo>
                  <a:pt x="110" y="6"/>
                </a:lnTo>
                <a:cubicBezTo>
                  <a:pt x="111" y="8"/>
                  <a:pt x="112" y="11"/>
                  <a:pt x="112" y="13"/>
                </a:cubicBezTo>
                <a:cubicBezTo>
                  <a:pt x="113" y="15"/>
                  <a:pt x="116" y="19"/>
                  <a:pt x="117" y="20"/>
                </a:cubicBezTo>
                <a:cubicBezTo>
                  <a:pt x="119" y="23"/>
                  <a:pt x="117" y="26"/>
                  <a:pt x="113" y="26"/>
                </a:cubicBezTo>
                <a:cubicBezTo>
                  <a:pt x="101" y="26"/>
                  <a:pt x="97" y="25"/>
                  <a:pt x="89" y="25"/>
                </a:cubicBezTo>
                <a:cubicBezTo>
                  <a:pt x="87" y="26"/>
                  <a:pt x="83" y="25"/>
                  <a:pt x="83" y="25"/>
                </a:cubicBezTo>
                <a:cubicBezTo>
                  <a:pt x="83" y="24"/>
                  <a:pt x="83" y="22"/>
                  <a:pt x="81" y="21"/>
                </a:cubicBezTo>
                <a:cubicBezTo>
                  <a:pt x="82" y="24"/>
                  <a:pt x="80" y="27"/>
                  <a:pt x="77" y="27"/>
                </a:cubicBezTo>
                <a:cubicBezTo>
                  <a:pt x="77" y="27"/>
                  <a:pt x="78" y="24"/>
                  <a:pt x="75" y="22"/>
                </a:cubicBezTo>
                <a:cubicBezTo>
                  <a:pt x="76" y="25"/>
                  <a:pt x="74" y="28"/>
                  <a:pt x="71" y="28"/>
                </a:cubicBezTo>
                <a:cubicBezTo>
                  <a:pt x="72" y="26"/>
                  <a:pt x="71" y="24"/>
                  <a:pt x="70" y="23"/>
                </a:cubicBezTo>
                <a:cubicBezTo>
                  <a:pt x="70" y="27"/>
                  <a:pt x="69" y="29"/>
                  <a:pt x="66" y="30"/>
                </a:cubicBezTo>
                <a:cubicBezTo>
                  <a:pt x="66" y="28"/>
                  <a:pt x="65" y="26"/>
                  <a:pt x="64" y="25"/>
                </a:cubicBezTo>
                <a:cubicBezTo>
                  <a:pt x="65" y="28"/>
                  <a:pt x="63" y="32"/>
                  <a:pt x="60" y="32"/>
                </a:cubicBezTo>
                <a:cubicBezTo>
                  <a:pt x="60" y="31"/>
                  <a:pt x="60" y="29"/>
                  <a:pt x="58" y="27"/>
                </a:cubicBezTo>
                <a:cubicBezTo>
                  <a:pt x="59" y="33"/>
                  <a:pt x="57" y="34"/>
                  <a:pt x="55" y="34"/>
                </a:cubicBezTo>
                <a:cubicBezTo>
                  <a:pt x="55" y="32"/>
                  <a:pt x="54" y="31"/>
                  <a:pt x="53" y="30"/>
                </a:cubicBezTo>
                <a:cubicBezTo>
                  <a:pt x="54" y="33"/>
                  <a:pt x="53" y="37"/>
                  <a:pt x="49" y="37"/>
                </a:cubicBezTo>
                <a:cubicBezTo>
                  <a:pt x="49" y="37"/>
                  <a:pt x="50" y="34"/>
                  <a:pt x="48" y="32"/>
                </a:cubicBezTo>
                <a:cubicBezTo>
                  <a:pt x="48" y="36"/>
                  <a:pt x="46" y="39"/>
                  <a:pt x="43" y="42"/>
                </a:cubicBezTo>
                <a:cubicBezTo>
                  <a:pt x="37" y="46"/>
                  <a:pt x="32" y="49"/>
                  <a:pt x="26" y="52"/>
                </a:cubicBezTo>
                <a:cubicBezTo>
                  <a:pt x="24" y="48"/>
                  <a:pt x="23" y="43"/>
                  <a:pt x="21" y="39"/>
                </a:cubicBezTo>
                <a:cubicBezTo>
                  <a:pt x="25" y="39"/>
                  <a:pt x="28" y="40"/>
                  <a:pt x="31" y="39"/>
                </a:cubicBezTo>
                <a:cubicBezTo>
                  <a:pt x="34" y="39"/>
                  <a:pt x="39" y="37"/>
                  <a:pt x="39" y="35"/>
                </a:cubicBezTo>
                <a:cubicBezTo>
                  <a:pt x="36" y="37"/>
                  <a:pt x="32" y="37"/>
                  <a:pt x="31" y="37"/>
                </a:cubicBezTo>
                <a:cubicBezTo>
                  <a:pt x="23" y="37"/>
                  <a:pt x="18" y="35"/>
                  <a:pt x="15" y="29"/>
                </a:cubicBezTo>
                <a:cubicBezTo>
                  <a:pt x="15" y="29"/>
                  <a:pt x="15" y="28"/>
                  <a:pt x="16" y="28"/>
                </a:cubicBezTo>
                <a:cubicBezTo>
                  <a:pt x="18" y="31"/>
                  <a:pt x="23" y="33"/>
                  <a:pt x="27" y="31"/>
                </a:cubicBezTo>
                <a:cubicBezTo>
                  <a:pt x="23" y="31"/>
                  <a:pt x="16" y="28"/>
                  <a:pt x="16" y="23"/>
                </a:cubicBezTo>
                <a:cubicBezTo>
                  <a:pt x="17" y="21"/>
                  <a:pt x="18" y="18"/>
                  <a:pt x="15" y="17"/>
                </a:cubicBezTo>
                <a:cubicBezTo>
                  <a:pt x="16" y="19"/>
                  <a:pt x="16" y="19"/>
                  <a:pt x="15" y="22"/>
                </a:cubicBezTo>
                <a:cubicBezTo>
                  <a:pt x="13" y="20"/>
                  <a:pt x="12" y="18"/>
                  <a:pt x="10" y="18"/>
                </a:cubicBezTo>
                <a:cubicBezTo>
                  <a:pt x="10" y="19"/>
                  <a:pt x="10" y="19"/>
                  <a:pt x="10" y="20"/>
                </a:cubicBezTo>
                <a:cubicBezTo>
                  <a:pt x="9" y="20"/>
                  <a:pt x="8" y="20"/>
                  <a:pt x="7" y="20"/>
                </a:cubicBezTo>
                <a:cubicBezTo>
                  <a:pt x="7" y="21"/>
                  <a:pt x="11" y="21"/>
                  <a:pt x="11" y="23"/>
                </a:cubicBezTo>
                <a:cubicBezTo>
                  <a:pt x="14" y="30"/>
                  <a:pt x="6" y="33"/>
                  <a:pt x="2" y="29"/>
                </a:cubicBezTo>
                <a:cubicBezTo>
                  <a:pt x="0" y="26"/>
                  <a:pt x="0" y="22"/>
                  <a:pt x="2" y="20"/>
                </a:cubicBezTo>
                <a:cubicBezTo>
                  <a:pt x="7" y="16"/>
                  <a:pt x="8" y="14"/>
                  <a:pt x="11" y="11"/>
                </a:cubicBezTo>
                <a:cubicBezTo>
                  <a:pt x="14" y="7"/>
                  <a:pt x="18" y="10"/>
                  <a:pt x="19" y="13"/>
                </a:cubicBezTo>
                <a:cubicBezTo>
                  <a:pt x="23" y="22"/>
                  <a:pt x="29" y="26"/>
                  <a:pt x="36" y="27"/>
                </a:cubicBezTo>
                <a:cubicBezTo>
                  <a:pt x="44" y="29"/>
                  <a:pt x="53" y="25"/>
                  <a:pt x="63" y="21"/>
                </a:cubicBezTo>
                <a:cubicBezTo>
                  <a:pt x="67" y="20"/>
                  <a:pt x="68" y="19"/>
                  <a:pt x="69" y="22"/>
                </a:cubicBezTo>
                <a:cubicBezTo>
                  <a:pt x="70" y="20"/>
                  <a:pt x="69" y="19"/>
                  <a:pt x="69" y="19"/>
                </a:cubicBezTo>
                <a:cubicBezTo>
                  <a:pt x="70" y="17"/>
                  <a:pt x="73" y="17"/>
                  <a:pt x="73" y="19"/>
                </a:cubicBezTo>
                <a:cubicBezTo>
                  <a:pt x="74" y="18"/>
                  <a:pt x="74" y="17"/>
                  <a:pt x="74" y="17"/>
                </a:cubicBezTo>
                <a:cubicBezTo>
                  <a:pt x="76" y="14"/>
                  <a:pt x="78" y="16"/>
                  <a:pt x="78" y="17"/>
                </a:cubicBezTo>
                <a:cubicBezTo>
                  <a:pt x="80" y="16"/>
                  <a:pt x="79" y="14"/>
                  <a:pt x="79" y="14"/>
                </a:cubicBezTo>
                <a:cubicBezTo>
                  <a:pt x="80" y="13"/>
                  <a:pt x="81" y="13"/>
                  <a:pt x="82" y="12"/>
                </a:cubicBezTo>
                <a:cubicBezTo>
                  <a:pt x="88" y="12"/>
                  <a:pt x="93" y="8"/>
                  <a:pt x="95" y="0"/>
                </a:cubicBezTo>
                <a:cubicBezTo>
                  <a:pt x="98" y="4"/>
                  <a:pt x="99" y="5"/>
                  <a:pt x="100" y="11"/>
                </a:cubicBezTo>
                <a:cubicBezTo>
                  <a:pt x="103" y="9"/>
                  <a:pt x="104" y="7"/>
                  <a:pt x="105" y="3"/>
                </a:cubicBezTo>
                <a:cubicBezTo>
                  <a:pt x="106" y="4"/>
                  <a:pt x="108" y="5"/>
                  <a:pt x="110" y="6"/>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915" name="Freeform 1889"/>
          <p:cNvSpPr>
            <a:spLocks/>
          </p:cNvSpPr>
          <p:nvPr userDrawn="1"/>
        </p:nvSpPr>
        <p:spPr bwMode="auto">
          <a:xfrm>
            <a:off x="379413" y="615950"/>
            <a:ext cx="12700" cy="7938"/>
          </a:xfrm>
          <a:custGeom>
            <a:avLst/>
            <a:gdLst>
              <a:gd name="T0" fmla="*/ 0 w 17"/>
              <a:gd name="T1" fmla="*/ 6 h 11"/>
              <a:gd name="T2" fmla="*/ 0 w 17"/>
              <a:gd name="T3" fmla="*/ 6 h 11"/>
              <a:gd name="T4" fmla="*/ 9 w 17"/>
              <a:gd name="T5" fmla="*/ 6 h 11"/>
              <a:gd name="T6" fmla="*/ 15 w 17"/>
              <a:gd name="T7" fmla="*/ 0 h 11"/>
              <a:gd name="T8" fmla="*/ 10 w 17"/>
              <a:gd name="T9" fmla="*/ 9 h 11"/>
              <a:gd name="T10" fmla="*/ 0 w 17"/>
              <a:gd name="T11" fmla="*/ 6 h 11"/>
            </a:gdLst>
            <a:ahLst/>
            <a:cxnLst>
              <a:cxn ang="0">
                <a:pos x="T0" y="T1"/>
              </a:cxn>
              <a:cxn ang="0">
                <a:pos x="T2" y="T3"/>
              </a:cxn>
              <a:cxn ang="0">
                <a:pos x="T4" y="T5"/>
              </a:cxn>
              <a:cxn ang="0">
                <a:pos x="T6" y="T7"/>
              </a:cxn>
              <a:cxn ang="0">
                <a:pos x="T8" y="T9"/>
              </a:cxn>
              <a:cxn ang="0">
                <a:pos x="T10" y="T11"/>
              </a:cxn>
            </a:cxnLst>
            <a:rect l="0" t="0" r="r" b="b"/>
            <a:pathLst>
              <a:path w="17" h="11">
                <a:moveTo>
                  <a:pt x="0" y="6"/>
                </a:moveTo>
                <a:lnTo>
                  <a:pt x="0" y="6"/>
                </a:lnTo>
                <a:cubicBezTo>
                  <a:pt x="1" y="7"/>
                  <a:pt x="6" y="8"/>
                  <a:pt x="9" y="6"/>
                </a:cubicBezTo>
                <a:cubicBezTo>
                  <a:pt x="13" y="5"/>
                  <a:pt x="15" y="2"/>
                  <a:pt x="15" y="0"/>
                </a:cubicBezTo>
                <a:cubicBezTo>
                  <a:pt x="17" y="3"/>
                  <a:pt x="14" y="7"/>
                  <a:pt x="10" y="9"/>
                </a:cubicBezTo>
                <a:cubicBezTo>
                  <a:pt x="7" y="11"/>
                  <a:pt x="1" y="11"/>
                  <a:pt x="0" y="6"/>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916" name="Freeform 1890"/>
          <p:cNvSpPr>
            <a:spLocks/>
          </p:cNvSpPr>
          <p:nvPr userDrawn="1"/>
        </p:nvSpPr>
        <p:spPr bwMode="auto">
          <a:xfrm>
            <a:off x="377826" y="604838"/>
            <a:ext cx="11113" cy="15875"/>
          </a:xfrm>
          <a:custGeom>
            <a:avLst/>
            <a:gdLst>
              <a:gd name="T0" fmla="*/ 8 w 17"/>
              <a:gd name="T1" fmla="*/ 0 h 21"/>
              <a:gd name="T2" fmla="*/ 8 w 17"/>
              <a:gd name="T3" fmla="*/ 0 h 21"/>
              <a:gd name="T4" fmla="*/ 14 w 17"/>
              <a:gd name="T5" fmla="*/ 8 h 21"/>
              <a:gd name="T6" fmla="*/ 12 w 17"/>
              <a:gd name="T7" fmla="*/ 19 h 21"/>
              <a:gd name="T8" fmla="*/ 1 w 17"/>
              <a:gd name="T9" fmla="*/ 14 h 21"/>
              <a:gd name="T10" fmla="*/ 0 w 17"/>
              <a:gd name="T11" fmla="*/ 3 h 21"/>
              <a:gd name="T12" fmla="*/ 6 w 17"/>
              <a:gd name="T13" fmla="*/ 7 h 21"/>
              <a:gd name="T14" fmla="*/ 8 w 17"/>
              <a:gd name="T15" fmla="*/ 0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21">
                <a:moveTo>
                  <a:pt x="8" y="0"/>
                </a:moveTo>
                <a:lnTo>
                  <a:pt x="8" y="0"/>
                </a:lnTo>
                <a:cubicBezTo>
                  <a:pt x="9" y="4"/>
                  <a:pt x="12" y="5"/>
                  <a:pt x="14" y="8"/>
                </a:cubicBezTo>
                <a:cubicBezTo>
                  <a:pt x="17" y="12"/>
                  <a:pt x="16" y="17"/>
                  <a:pt x="12" y="19"/>
                </a:cubicBezTo>
                <a:cubicBezTo>
                  <a:pt x="8" y="21"/>
                  <a:pt x="3" y="19"/>
                  <a:pt x="1" y="14"/>
                </a:cubicBezTo>
                <a:cubicBezTo>
                  <a:pt x="0" y="11"/>
                  <a:pt x="3" y="8"/>
                  <a:pt x="0" y="3"/>
                </a:cubicBezTo>
                <a:cubicBezTo>
                  <a:pt x="2" y="6"/>
                  <a:pt x="5" y="7"/>
                  <a:pt x="6" y="7"/>
                </a:cubicBezTo>
                <a:cubicBezTo>
                  <a:pt x="7" y="6"/>
                  <a:pt x="8" y="2"/>
                  <a:pt x="8"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917" name="Freeform 1891"/>
          <p:cNvSpPr>
            <a:spLocks/>
          </p:cNvSpPr>
          <p:nvPr userDrawn="1"/>
        </p:nvSpPr>
        <p:spPr bwMode="auto">
          <a:xfrm>
            <a:off x="377826" y="604838"/>
            <a:ext cx="3175" cy="3175"/>
          </a:xfrm>
          <a:custGeom>
            <a:avLst/>
            <a:gdLst>
              <a:gd name="T0" fmla="*/ 4 w 4"/>
              <a:gd name="T1" fmla="*/ 0 h 3"/>
              <a:gd name="T2" fmla="*/ 4 w 4"/>
              <a:gd name="T3" fmla="*/ 0 h 3"/>
              <a:gd name="T4" fmla="*/ 4 w 4"/>
              <a:gd name="T5" fmla="*/ 3 h 3"/>
              <a:gd name="T6" fmla="*/ 0 w 4"/>
              <a:gd name="T7" fmla="*/ 1 h 3"/>
              <a:gd name="T8" fmla="*/ 4 w 4"/>
              <a:gd name="T9" fmla="*/ 0 h 3"/>
            </a:gdLst>
            <a:ahLst/>
            <a:cxnLst>
              <a:cxn ang="0">
                <a:pos x="T0" y="T1"/>
              </a:cxn>
              <a:cxn ang="0">
                <a:pos x="T2" y="T3"/>
              </a:cxn>
              <a:cxn ang="0">
                <a:pos x="T4" y="T5"/>
              </a:cxn>
              <a:cxn ang="0">
                <a:pos x="T6" y="T7"/>
              </a:cxn>
              <a:cxn ang="0">
                <a:pos x="T8" y="T9"/>
              </a:cxn>
            </a:cxnLst>
            <a:rect l="0" t="0" r="r" b="b"/>
            <a:pathLst>
              <a:path w="4" h="3">
                <a:moveTo>
                  <a:pt x="4" y="0"/>
                </a:moveTo>
                <a:lnTo>
                  <a:pt x="4" y="0"/>
                </a:lnTo>
                <a:cubicBezTo>
                  <a:pt x="4" y="1"/>
                  <a:pt x="4" y="2"/>
                  <a:pt x="4" y="3"/>
                </a:cubicBezTo>
                <a:cubicBezTo>
                  <a:pt x="2" y="3"/>
                  <a:pt x="1" y="2"/>
                  <a:pt x="0" y="1"/>
                </a:cubicBezTo>
                <a:cubicBezTo>
                  <a:pt x="2" y="1"/>
                  <a:pt x="3" y="0"/>
                  <a:pt x="4"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918" name="Freeform 1892"/>
          <p:cNvSpPr>
            <a:spLocks/>
          </p:cNvSpPr>
          <p:nvPr userDrawn="1"/>
        </p:nvSpPr>
        <p:spPr bwMode="auto">
          <a:xfrm>
            <a:off x="347663" y="534988"/>
            <a:ext cx="31750" cy="66675"/>
          </a:xfrm>
          <a:custGeom>
            <a:avLst/>
            <a:gdLst>
              <a:gd name="T0" fmla="*/ 0 w 46"/>
              <a:gd name="T1" fmla="*/ 1 h 93"/>
              <a:gd name="T2" fmla="*/ 0 w 46"/>
              <a:gd name="T3" fmla="*/ 1 h 93"/>
              <a:gd name="T4" fmla="*/ 3 w 46"/>
              <a:gd name="T5" fmla="*/ 0 h 93"/>
              <a:gd name="T6" fmla="*/ 45 w 46"/>
              <a:gd name="T7" fmla="*/ 87 h 93"/>
              <a:gd name="T8" fmla="*/ 43 w 46"/>
              <a:gd name="T9" fmla="*/ 92 h 93"/>
              <a:gd name="T10" fmla="*/ 37 w 46"/>
              <a:gd name="T11" fmla="*/ 90 h 93"/>
              <a:gd name="T12" fmla="*/ 0 w 46"/>
              <a:gd name="T13" fmla="*/ 1 h 93"/>
            </a:gdLst>
            <a:ahLst/>
            <a:cxnLst>
              <a:cxn ang="0">
                <a:pos x="T0" y="T1"/>
              </a:cxn>
              <a:cxn ang="0">
                <a:pos x="T2" y="T3"/>
              </a:cxn>
              <a:cxn ang="0">
                <a:pos x="T4" y="T5"/>
              </a:cxn>
              <a:cxn ang="0">
                <a:pos x="T6" y="T7"/>
              </a:cxn>
              <a:cxn ang="0">
                <a:pos x="T8" y="T9"/>
              </a:cxn>
              <a:cxn ang="0">
                <a:pos x="T10" y="T11"/>
              </a:cxn>
              <a:cxn ang="0">
                <a:pos x="T12" y="T13"/>
              </a:cxn>
            </a:cxnLst>
            <a:rect l="0" t="0" r="r" b="b"/>
            <a:pathLst>
              <a:path w="46" h="93">
                <a:moveTo>
                  <a:pt x="0" y="1"/>
                </a:moveTo>
                <a:lnTo>
                  <a:pt x="0" y="1"/>
                </a:lnTo>
                <a:lnTo>
                  <a:pt x="3" y="0"/>
                </a:lnTo>
                <a:lnTo>
                  <a:pt x="45" y="87"/>
                </a:lnTo>
                <a:cubicBezTo>
                  <a:pt x="46" y="89"/>
                  <a:pt x="45" y="91"/>
                  <a:pt x="43" y="92"/>
                </a:cubicBezTo>
                <a:cubicBezTo>
                  <a:pt x="41" y="93"/>
                  <a:pt x="38" y="92"/>
                  <a:pt x="37" y="90"/>
                </a:cubicBezTo>
                <a:lnTo>
                  <a:pt x="0" y="1"/>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919" name="Freeform 1893"/>
          <p:cNvSpPr>
            <a:spLocks/>
          </p:cNvSpPr>
          <p:nvPr userDrawn="1"/>
        </p:nvSpPr>
        <p:spPr bwMode="auto">
          <a:xfrm>
            <a:off x="411163" y="679450"/>
            <a:ext cx="4763" cy="1588"/>
          </a:xfrm>
          <a:custGeom>
            <a:avLst/>
            <a:gdLst>
              <a:gd name="T0" fmla="*/ 5 w 5"/>
              <a:gd name="T1" fmla="*/ 0 h 3"/>
              <a:gd name="T2" fmla="*/ 5 w 5"/>
              <a:gd name="T3" fmla="*/ 0 h 3"/>
              <a:gd name="T4" fmla="*/ 4 w 5"/>
              <a:gd name="T5" fmla="*/ 3 h 3"/>
              <a:gd name="T6" fmla="*/ 0 w 5"/>
              <a:gd name="T7" fmla="*/ 2 h 3"/>
              <a:gd name="T8" fmla="*/ 5 w 5"/>
              <a:gd name="T9" fmla="*/ 0 h 3"/>
            </a:gdLst>
            <a:ahLst/>
            <a:cxnLst>
              <a:cxn ang="0">
                <a:pos x="T0" y="T1"/>
              </a:cxn>
              <a:cxn ang="0">
                <a:pos x="T2" y="T3"/>
              </a:cxn>
              <a:cxn ang="0">
                <a:pos x="T4" y="T5"/>
              </a:cxn>
              <a:cxn ang="0">
                <a:pos x="T6" y="T7"/>
              </a:cxn>
              <a:cxn ang="0">
                <a:pos x="T8" y="T9"/>
              </a:cxn>
            </a:cxnLst>
            <a:rect l="0" t="0" r="r" b="b"/>
            <a:pathLst>
              <a:path w="5" h="3">
                <a:moveTo>
                  <a:pt x="5" y="0"/>
                </a:moveTo>
                <a:lnTo>
                  <a:pt x="5" y="0"/>
                </a:lnTo>
                <a:cubicBezTo>
                  <a:pt x="5" y="1"/>
                  <a:pt x="4" y="2"/>
                  <a:pt x="4" y="3"/>
                </a:cubicBezTo>
                <a:cubicBezTo>
                  <a:pt x="3" y="3"/>
                  <a:pt x="1" y="3"/>
                  <a:pt x="0" y="2"/>
                </a:cubicBezTo>
                <a:cubicBezTo>
                  <a:pt x="2" y="2"/>
                  <a:pt x="4" y="1"/>
                  <a:pt x="5"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920" name="Freeform 1894"/>
          <p:cNvSpPr>
            <a:spLocks/>
          </p:cNvSpPr>
          <p:nvPr userDrawn="1"/>
        </p:nvSpPr>
        <p:spPr bwMode="auto">
          <a:xfrm>
            <a:off x="373063" y="598488"/>
            <a:ext cx="9525" cy="6350"/>
          </a:xfrm>
          <a:custGeom>
            <a:avLst/>
            <a:gdLst>
              <a:gd name="T0" fmla="*/ 0 w 13"/>
              <a:gd name="T1" fmla="*/ 5 h 9"/>
              <a:gd name="T2" fmla="*/ 0 w 13"/>
              <a:gd name="T3" fmla="*/ 5 h 9"/>
              <a:gd name="T4" fmla="*/ 7 w 13"/>
              <a:gd name="T5" fmla="*/ 6 h 9"/>
              <a:gd name="T6" fmla="*/ 11 w 13"/>
              <a:gd name="T7" fmla="*/ 0 h 9"/>
              <a:gd name="T8" fmla="*/ 8 w 13"/>
              <a:gd name="T9" fmla="*/ 8 h 9"/>
              <a:gd name="T10" fmla="*/ 0 w 13"/>
              <a:gd name="T11" fmla="*/ 5 h 9"/>
            </a:gdLst>
            <a:ahLst/>
            <a:cxnLst>
              <a:cxn ang="0">
                <a:pos x="T0" y="T1"/>
              </a:cxn>
              <a:cxn ang="0">
                <a:pos x="T2" y="T3"/>
              </a:cxn>
              <a:cxn ang="0">
                <a:pos x="T4" y="T5"/>
              </a:cxn>
              <a:cxn ang="0">
                <a:pos x="T6" y="T7"/>
              </a:cxn>
              <a:cxn ang="0">
                <a:pos x="T8" y="T9"/>
              </a:cxn>
              <a:cxn ang="0">
                <a:pos x="T10" y="T11"/>
              </a:cxn>
            </a:cxnLst>
            <a:rect l="0" t="0" r="r" b="b"/>
            <a:pathLst>
              <a:path w="13" h="9">
                <a:moveTo>
                  <a:pt x="0" y="5"/>
                </a:moveTo>
                <a:lnTo>
                  <a:pt x="0" y="5"/>
                </a:lnTo>
                <a:cubicBezTo>
                  <a:pt x="1" y="7"/>
                  <a:pt x="4" y="7"/>
                  <a:pt x="7" y="6"/>
                </a:cubicBezTo>
                <a:cubicBezTo>
                  <a:pt x="10" y="4"/>
                  <a:pt x="11" y="2"/>
                  <a:pt x="11" y="0"/>
                </a:cubicBezTo>
                <a:cubicBezTo>
                  <a:pt x="13" y="3"/>
                  <a:pt x="11" y="7"/>
                  <a:pt x="8" y="8"/>
                </a:cubicBezTo>
                <a:cubicBezTo>
                  <a:pt x="5" y="9"/>
                  <a:pt x="0" y="9"/>
                  <a:pt x="0" y="5"/>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921" name="Freeform 1895"/>
          <p:cNvSpPr>
            <a:spLocks/>
          </p:cNvSpPr>
          <p:nvPr userDrawn="1"/>
        </p:nvSpPr>
        <p:spPr bwMode="auto">
          <a:xfrm>
            <a:off x="406401" y="657225"/>
            <a:ext cx="3175" cy="3175"/>
          </a:xfrm>
          <a:custGeom>
            <a:avLst/>
            <a:gdLst>
              <a:gd name="T0" fmla="*/ 2 w 3"/>
              <a:gd name="T1" fmla="*/ 0 h 4"/>
              <a:gd name="T2" fmla="*/ 2 w 3"/>
              <a:gd name="T3" fmla="*/ 0 h 4"/>
              <a:gd name="T4" fmla="*/ 2 w 3"/>
              <a:gd name="T5" fmla="*/ 4 h 4"/>
              <a:gd name="T6" fmla="*/ 0 w 3"/>
              <a:gd name="T7" fmla="*/ 3 h 4"/>
              <a:gd name="T8" fmla="*/ 2 w 3"/>
              <a:gd name="T9" fmla="*/ 0 h 4"/>
            </a:gdLst>
            <a:ahLst/>
            <a:cxnLst>
              <a:cxn ang="0">
                <a:pos x="T0" y="T1"/>
              </a:cxn>
              <a:cxn ang="0">
                <a:pos x="T2" y="T3"/>
              </a:cxn>
              <a:cxn ang="0">
                <a:pos x="T4" y="T5"/>
              </a:cxn>
              <a:cxn ang="0">
                <a:pos x="T6" y="T7"/>
              </a:cxn>
              <a:cxn ang="0">
                <a:pos x="T8" y="T9"/>
              </a:cxn>
            </a:cxnLst>
            <a:rect l="0" t="0" r="r" b="b"/>
            <a:pathLst>
              <a:path w="3" h="4">
                <a:moveTo>
                  <a:pt x="2" y="0"/>
                </a:moveTo>
                <a:lnTo>
                  <a:pt x="2" y="0"/>
                </a:lnTo>
                <a:cubicBezTo>
                  <a:pt x="2" y="1"/>
                  <a:pt x="3" y="3"/>
                  <a:pt x="2" y="4"/>
                </a:cubicBezTo>
                <a:cubicBezTo>
                  <a:pt x="2" y="4"/>
                  <a:pt x="1" y="3"/>
                  <a:pt x="0" y="3"/>
                </a:cubicBezTo>
                <a:cubicBezTo>
                  <a:pt x="1" y="2"/>
                  <a:pt x="2" y="1"/>
                  <a:pt x="2"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922" name="Freeform 1896"/>
          <p:cNvSpPr>
            <a:spLocks/>
          </p:cNvSpPr>
          <p:nvPr userDrawn="1"/>
        </p:nvSpPr>
        <p:spPr bwMode="auto">
          <a:xfrm>
            <a:off x="392113" y="660400"/>
            <a:ext cx="3175" cy="1588"/>
          </a:xfrm>
          <a:custGeom>
            <a:avLst/>
            <a:gdLst>
              <a:gd name="T0" fmla="*/ 0 w 5"/>
              <a:gd name="T1" fmla="*/ 0 h 4"/>
              <a:gd name="T2" fmla="*/ 0 w 5"/>
              <a:gd name="T3" fmla="*/ 0 h 4"/>
              <a:gd name="T4" fmla="*/ 4 w 5"/>
              <a:gd name="T5" fmla="*/ 2 h 4"/>
              <a:gd name="T6" fmla="*/ 5 w 5"/>
              <a:gd name="T7" fmla="*/ 4 h 4"/>
              <a:gd name="T8" fmla="*/ 0 w 5"/>
              <a:gd name="T9" fmla="*/ 0 h 4"/>
            </a:gdLst>
            <a:ahLst/>
            <a:cxnLst>
              <a:cxn ang="0">
                <a:pos x="T0" y="T1"/>
              </a:cxn>
              <a:cxn ang="0">
                <a:pos x="T2" y="T3"/>
              </a:cxn>
              <a:cxn ang="0">
                <a:pos x="T4" y="T5"/>
              </a:cxn>
              <a:cxn ang="0">
                <a:pos x="T6" y="T7"/>
              </a:cxn>
              <a:cxn ang="0">
                <a:pos x="T8" y="T9"/>
              </a:cxn>
            </a:cxnLst>
            <a:rect l="0" t="0" r="r" b="b"/>
            <a:pathLst>
              <a:path w="5" h="4">
                <a:moveTo>
                  <a:pt x="0" y="0"/>
                </a:moveTo>
                <a:lnTo>
                  <a:pt x="0" y="0"/>
                </a:lnTo>
                <a:cubicBezTo>
                  <a:pt x="2" y="0"/>
                  <a:pt x="4" y="2"/>
                  <a:pt x="4" y="2"/>
                </a:cubicBezTo>
                <a:cubicBezTo>
                  <a:pt x="4" y="3"/>
                  <a:pt x="5" y="4"/>
                  <a:pt x="5" y="4"/>
                </a:cubicBezTo>
                <a:cubicBezTo>
                  <a:pt x="4" y="4"/>
                  <a:pt x="0" y="2"/>
                  <a:pt x="0"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923" name="Freeform 1897"/>
          <p:cNvSpPr>
            <a:spLocks/>
          </p:cNvSpPr>
          <p:nvPr userDrawn="1"/>
        </p:nvSpPr>
        <p:spPr bwMode="auto">
          <a:xfrm>
            <a:off x="403226" y="666750"/>
            <a:ext cx="12700" cy="9525"/>
          </a:xfrm>
          <a:custGeom>
            <a:avLst/>
            <a:gdLst>
              <a:gd name="T0" fmla="*/ 0 w 19"/>
              <a:gd name="T1" fmla="*/ 7 h 12"/>
              <a:gd name="T2" fmla="*/ 0 w 19"/>
              <a:gd name="T3" fmla="*/ 7 h 12"/>
              <a:gd name="T4" fmla="*/ 10 w 19"/>
              <a:gd name="T5" fmla="*/ 7 h 12"/>
              <a:gd name="T6" fmla="*/ 16 w 19"/>
              <a:gd name="T7" fmla="*/ 0 h 12"/>
              <a:gd name="T8" fmla="*/ 12 w 19"/>
              <a:gd name="T9" fmla="*/ 10 h 12"/>
              <a:gd name="T10" fmla="*/ 0 w 19"/>
              <a:gd name="T11" fmla="*/ 7 h 12"/>
            </a:gdLst>
            <a:ahLst/>
            <a:cxnLst>
              <a:cxn ang="0">
                <a:pos x="T0" y="T1"/>
              </a:cxn>
              <a:cxn ang="0">
                <a:pos x="T2" y="T3"/>
              </a:cxn>
              <a:cxn ang="0">
                <a:pos x="T4" y="T5"/>
              </a:cxn>
              <a:cxn ang="0">
                <a:pos x="T6" y="T7"/>
              </a:cxn>
              <a:cxn ang="0">
                <a:pos x="T8" y="T9"/>
              </a:cxn>
              <a:cxn ang="0">
                <a:pos x="T10" y="T11"/>
              </a:cxn>
            </a:cxnLst>
            <a:rect l="0" t="0" r="r" b="b"/>
            <a:pathLst>
              <a:path w="19" h="12">
                <a:moveTo>
                  <a:pt x="0" y="7"/>
                </a:moveTo>
                <a:lnTo>
                  <a:pt x="0" y="7"/>
                </a:lnTo>
                <a:cubicBezTo>
                  <a:pt x="1" y="8"/>
                  <a:pt x="6" y="9"/>
                  <a:pt x="10" y="7"/>
                </a:cubicBezTo>
                <a:cubicBezTo>
                  <a:pt x="15" y="5"/>
                  <a:pt x="16" y="2"/>
                  <a:pt x="16" y="0"/>
                </a:cubicBezTo>
                <a:cubicBezTo>
                  <a:pt x="19" y="4"/>
                  <a:pt x="16" y="8"/>
                  <a:pt x="12" y="10"/>
                </a:cubicBezTo>
                <a:cubicBezTo>
                  <a:pt x="8" y="12"/>
                  <a:pt x="1" y="12"/>
                  <a:pt x="0" y="7"/>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924" name="Freeform 1898"/>
          <p:cNvSpPr>
            <a:spLocks/>
          </p:cNvSpPr>
          <p:nvPr userDrawn="1"/>
        </p:nvSpPr>
        <p:spPr bwMode="auto">
          <a:xfrm>
            <a:off x="461963" y="633413"/>
            <a:ext cx="12700" cy="4763"/>
          </a:xfrm>
          <a:custGeom>
            <a:avLst/>
            <a:gdLst>
              <a:gd name="T0" fmla="*/ 16 w 18"/>
              <a:gd name="T1" fmla="*/ 0 h 6"/>
              <a:gd name="T2" fmla="*/ 16 w 18"/>
              <a:gd name="T3" fmla="*/ 0 h 6"/>
              <a:gd name="T4" fmla="*/ 17 w 18"/>
              <a:gd name="T5" fmla="*/ 4 h 6"/>
              <a:gd name="T6" fmla="*/ 0 w 18"/>
              <a:gd name="T7" fmla="*/ 4 h 6"/>
              <a:gd name="T8" fmla="*/ 16 w 18"/>
              <a:gd name="T9" fmla="*/ 0 h 6"/>
            </a:gdLst>
            <a:ahLst/>
            <a:cxnLst>
              <a:cxn ang="0">
                <a:pos x="T0" y="T1"/>
              </a:cxn>
              <a:cxn ang="0">
                <a:pos x="T2" y="T3"/>
              </a:cxn>
              <a:cxn ang="0">
                <a:pos x="T4" y="T5"/>
              </a:cxn>
              <a:cxn ang="0">
                <a:pos x="T6" y="T7"/>
              </a:cxn>
              <a:cxn ang="0">
                <a:pos x="T8" y="T9"/>
              </a:cxn>
            </a:cxnLst>
            <a:rect l="0" t="0" r="r" b="b"/>
            <a:pathLst>
              <a:path w="18" h="6">
                <a:moveTo>
                  <a:pt x="16" y="0"/>
                </a:moveTo>
                <a:lnTo>
                  <a:pt x="16" y="0"/>
                </a:lnTo>
                <a:cubicBezTo>
                  <a:pt x="18" y="1"/>
                  <a:pt x="18" y="3"/>
                  <a:pt x="17" y="4"/>
                </a:cubicBezTo>
                <a:cubicBezTo>
                  <a:pt x="15" y="6"/>
                  <a:pt x="9" y="4"/>
                  <a:pt x="0" y="4"/>
                </a:cubicBezTo>
                <a:cubicBezTo>
                  <a:pt x="6" y="2"/>
                  <a:pt x="16" y="6"/>
                  <a:pt x="16" y="0"/>
                </a:cubicBez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925" name="Freeform 1899"/>
          <p:cNvSpPr>
            <a:spLocks/>
          </p:cNvSpPr>
          <p:nvPr userDrawn="1"/>
        </p:nvSpPr>
        <p:spPr bwMode="auto">
          <a:xfrm>
            <a:off x="458788" y="633413"/>
            <a:ext cx="0" cy="1588"/>
          </a:xfrm>
          <a:custGeom>
            <a:avLst/>
            <a:gdLst>
              <a:gd name="T0" fmla="*/ 0 w 1"/>
              <a:gd name="T1" fmla="*/ 0 h 2"/>
              <a:gd name="T2" fmla="*/ 0 w 1"/>
              <a:gd name="T3" fmla="*/ 0 h 2"/>
              <a:gd name="T4" fmla="*/ 0 w 1"/>
              <a:gd name="T5" fmla="*/ 2 h 2"/>
              <a:gd name="T6" fmla="*/ 0 w 1"/>
              <a:gd name="T7" fmla="*/ 0 h 2"/>
            </a:gdLst>
            <a:ahLst/>
            <a:cxnLst>
              <a:cxn ang="0">
                <a:pos x="T0" y="T1"/>
              </a:cxn>
              <a:cxn ang="0">
                <a:pos x="T2" y="T3"/>
              </a:cxn>
              <a:cxn ang="0">
                <a:pos x="T4" y="T5"/>
              </a:cxn>
              <a:cxn ang="0">
                <a:pos x="T6" y="T7"/>
              </a:cxn>
            </a:cxnLst>
            <a:rect l="0" t="0" r="r" b="b"/>
            <a:pathLst>
              <a:path w="1" h="2">
                <a:moveTo>
                  <a:pt x="0" y="0"/>
                </a:moveTo>
                <a:lnTo>
                  <a:pt x="0" y="0"/>
                </a:lnTo>
                <a:cubicBezTo>
                  <a:pt x="1" y="0"/>
                  <a:pt x="1" y="2"/>
                  <a:pt x="0" y="2"/>
                </a:cubicBezTo>
                <a:cubicBezTo>
                  <a:pt x="0" y="2"/>
                  <a:pt x="0" y="0"/>
                  <a:pt x="0" y="0"/>
                </a:cubicBez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926" name="Freeform 1900"/>
          <p:cNvSpPr>
            <a:spLocks/>
          </p:cNvSpPr>
          <p:nvPr userDrawn="1"/>
        </p:nvSpPr>
        <p:spPr bwMode="auto">
          <a:xfrm>
            <a:off x="455613" y="633413"/>
            <a:ext cx="1588" cy="3175"/>
          </a:xfrm>
          <a:custGeom>
            <a:avLst/>
            <a:gdLst>
              <a:gd name="T0" fmla="*/ 0 w 2"/>
              <a:gd name="T1" fmla="*/ 0 h 4"/>
              <a:gd name="T2" fmla="*/ 0 w 2"/>
              <a:gd name="T3" fmla="*/ 0 h 4"/>
              <a:gd name="T4" fmla="*/ 0 w 2"/>
              <a:gd name="T5" fmla="*/ 4 h 4"/>
              <a:gd name="T6" fmla="*/ 0 w 2"/>
              <a:gd name="T7" fmla="*/ 0 h 4"/>
            </a:gdLst>
            <a:ahLst/>
            <a:cxnLst>
              <a:cxn ang="0">
                <a:pos x="T0" y="T1"/>
              </a:cxn>
              <a:cxn ang="0">
                <a:pos x="T2" y="T3"/>
              </a:cxn>
              <a:cxn ang="0">
                <a:pos x="T4" y="T5"/>
              </a:cxn>
              <a:cxn ang="0">
                <a:pos x="T6" y="T7"/>
              </a:cxn>
            </a:cxnLst>
            <a:rect l="0" t="0" r="r" b="b"/>
            <a:pathLst>
              <a:path w="2" h="4">
                <a:moveTo>
                  <a:pt x="0" y="0"/>
                </a:moveTo>
                <a:lnTo>
                  <a:pt x="0" y="0"/>
                </a:lnTo>
                <a:cubicBezTo>
                  <a:pt x="2" y="1"/>
                  <a:pt x="2" y="3"/>
                  <a:pt x="0" y="4"/>
                </a:cubicBezTo>
                <a:cubicBezTo>
                  <a:pt x="1" y="3"/>
                  <a:pt x="0" y="0"/>
                  <a:pt x="0" y="0"/>
                </a:cubicBez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927" name="Freeform 1901"/>
          <p:cNvSpPr>
            <a:spLocks/>
          </p:cNvSpPr>
          <p:nvPr userDrawn="1"/>
        </p:nvSpPr>
        <p:spPr bwMode="auto">
          <a:xfrm>
            <a:off x="468313" y="630238"/>
            <a:ext cx="4763" cy="4763"/>
          </a:xfrm>
          <a:custGeom>
            <a:avLst/>
            <a:gdLst>
              <a:gd name="T0" fmla="*/ 3 w 7"/>
              <a:gd name="T1" fmla="*/ 0 h 7"/>
              <a:gd name="T2" fmla="*/ 3 w 7"/>
              <a:gd name="T3" fmla="*/ 0 h 7"/>
              <a:gd name="T4" fmla="*/ 0 w 7"/>
              <a:gd name="T5" fmla="*/ 5 h 7"/>
              <a:gd name="T6" fmla="*/ 3 w 7"/>
              <a:gd name="T7" fmla="*/ 0 h 7"/>
            </a:gdLst>
            <a:ahLst/>
            <a:cxnLst>
              <a:cxn ang="0">
                <a:pos x="T0" y="T1"/>
              </a:cxn>
              <a:cxn ang="0">
                <a:pos x="T2" y="T3"/>
              </a:cxn>
              <a:cxn ang="0">
                <a:pos x="T4" y="T5"/>
              </a:cxn>
              <a:cxn ang="0">
                <a:pos x="T6" y="T7"/>
              </a:cxn>
            </a:cxnLst>
            <a:rect l="0" t="0" r="r" b="b"/>
            <a:pathLst>
              <a:path w="7" h="7">
                <a:moveTo>
                  <a:pt x="3" y="0"/>
                </a:moveTo>
                <a:lnTo>
                  <a:pt x="3" y="0"/>
                </a:lnTo>
                <a:cubicBezTo>
                  <a:pt x="7" y="4"/>
                  <a:pt x="4" y="7"/>
                  <a:pt x="0" y="5"/>
                </a:cubicBezTo>
                <a:cubicBezTo>
                  <a:pt x="4" y="4"/>
                  <a:pt x="4" y="2"/>
                  <a:pt x="3" y="0"/>
                </a:cubicBez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928" name="Freeform 1902"/>
          <p:cNvSpPr>
            <a:spLocks/>
          </p:cNvSpPr>
          <p:nvPr userDrawn="1"/>
        </p:nvSpPr>
        <p:spPr bwMode="auto">
          <a:xfrm>
            <a:off x="384176" y="614363"/>
            <a:ext cx="3175" cy="3175"/>
          </a:xfrm>
          <a:custGeom>
            <a:avLst/>
            <a:gdLst>
              <a:gd name="T0" fmla="*/ 3 w 4"/>
              <a:gd name="T1" fmla="*/ 0 h 6"/>
              <a:gd name="T2" fmla="*/ 3 w 4"/>
              <a:gd name="T3" fmla="*/ 0 h 6"/>
              <a:gd name="T4" fmla="*/ 3 w 4"/>
              <a:gd name="T5" fmla="*/ 4 h 6"/>
              <a:gd name="T6" fmla="*/ 0 w 4"/>
              <a:gd name="T7" fmla="*/ 6 h 6"/>
              <a:gd name="T8" fmla="*/ 3 w 4"/>
              <a:gd name="T9" fmla="*/ 0 h 6"/>
            </a:gdLst>
            <a:ahLst/>
            <a:cxnLst>
              <a:cxn ang="0">
                <a:pos x="T0" y="T1"/>
              </a:cxn>
              <a:cxn ang="0">
                <a:pos x="T2" y="T3"/>
              </a:cxn>
              <a:cxn ang="0">
                <a:pos x="T4" y="T5"/>
              </a:cxn>
              <a:cxn ang="0">
                <a:pos x="T6" y="T7"/>
              </a:cxn>
              <a:cxn ang="0">
                <a:pos x="T8" y="T9"/>
              </a:cxn>
            </a:cxnLst>
            <a:rect l="0" t="0" r="r" b="b"/>
            <a:pathLst>
              <a:path w="4" h="6">
                <a:moveTo>
                  <a:pt x="3" y="0"/>
                </a:moveTo>
                <a:lnTo>
                  <a:pt x="3" y="0"/>
                </a:lnTo>
                <a:cubicBezTo>
                  <a:pt x="4" y="1"/>
                  <a:pt x="4" y="3"/>
                  <a:pt x="3" y="4"/>
                </a:cubicBezTo>
                <a:cubicBezTo>
                  <a:pt x="3" y="5"/>
                  <a:pt x="1" y="6"/>
                  <a:pt x="0" y="6"/>
                </a:cubicBezTo>
                <a:cubicBezTo>
                  <a:pt x="1" y="5"/>
                  <a:pt x="3" y="3"/>
                  <a:pt x="3" y="0"/>
                </a:cubicBez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929" name="Freeform 1903"/>
          <p:cNvSpPr>
            <a:spLocks/>
          </p:cNvSpPr>
          <p:nvPr userDrawn="1"/>
        </p:nvSpPr>
        <p:spPr bwMode="auto">
          <a:xfrm>
            <a:off x="409576" y="671513"/>
            <a:ext cx="3175" cy="3175"/>
          </a:xfrm>
          <a:custGeom>
            <a:avLst/>
            <a:gdLst>
              <a:gd name="T0" fmla="*/ 5 w 5"/>
              <a:gd name="T1" fmla="*/ 0 h 4"/>
              <a:gd name="T2" fmla="*/ 5 w 5"/>
              <a:gd name="T3" fmla="*/ 0 h 4"/>
              <a:gd name="T4" fmla="*/ 0 w 5"/>
              <a:gd name="T5" fmla="*/ 3 h 4"/>
              <a:gd name="T6" fmla="*/ 5 w 5"/>
              <a:gd name="T7" fmla="*/ 0 h 4"/>
            </a:gdLst>
            <a:ahLst/>
            <a:cxnLst>
              <a:cxn ang="0">
                <a:pos x="T0" y="T1"/>
              </a:cxn>
              <a:cxn ang="0">
                <a:pos x="T2" y="T3"/>
              </a:cxn>
              <a:cxn ang="0">
                <a:pos x="T4" y="T5"/>
              </a:cxn>
              <a:cxn ang="0">
                <a:pos x="T6" y="T7"/>
              </a:cxn>
            </a:cxnLst>
            <a:rect l="0" t="0" r="r" b="b"/>
            <a:pathLst>
              <a:path w="5" h="4">
                <a:moveTo>
                  <a:pt x="5" y="0"/>
                </a:moveTo>
                <a:lnTo>
                  <a:pt x="5" y="0"/>
                </a:lnTo>
                <a:cubicBezTo>
                  <a:pt x="5" y="2"/>
                  <a:pt x="2" y="4"/>
                  <a:pt x="0" y="3"/>
                </a:cubicBezTo>
                <a:cubicBezTo>
                  <a:pt x="2" y="2"/>
                  <a:pt x="4" y="1"/>
                  <a:pt x="5" y="0"/>
                </a:cubicBez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930" name="Freeform 1904"/>
          <p:cNvSpPr>
            <a:spLocks/>
          </p:cNvSpPr>
          <p:nvPr userDrawn="1"/>
        </p:nvSpPr>
        <p:spPr bwMode="auto">
          <a:xfrm>
            <a:off x="342901" y="528638"/>
            <a:ext cx="7938" cy="4763"/>
          </a:xfrm>
          <a:custGeom>
            <a:avLst/>
            <a:gdLst>
              <a:gd name="T0" fmla="*/ 1 w 9"/>
              <a:gd name="T1" fmla="*/ 5 h 7"/>
              <a:gd name="T2" fmla="*/ 1 w 9"/>
              <a:gd name="T3" fmla="*/ 5 h 7"/>
              <a:gd name="T4" fmla="*/ 1 w 9"/>
              <a:gd name="T5" fmla="*/ 3 h 7"/>
              <a:gd name="T6" fmla="*/ 7 w 9"/>
              <a:gd name="T7" fmla="*/ 0 h 7"/>
              <a:gd name="T8" fmla="*/ 8 w 9"/>
              <a:gd name="T9" fmla="*/ 2 h 7"/>
              <a:gd name="T10" fmla="*/ 6 w 9"/>
              <a:gd name="T11" fmla="*/ 6 h 7"/>
              <a:gd name="T12" fmla="*/ 1 w 9"/>
              <a:gd name="T13" fmla="*/ 5 h 7"/>
            </a:gdLst>
            <a:ahLst/>
            <a:cxnLst>
              <a:cxn ang="0">
                <a:pos x="T0" y="T1"/>
              </a:cxn>
              <a:cxn ang="0">
                <a:pos x="T2" y="T3"/>
              </a:cxn>
              <a:cxn ang="0">
                <a:pos x="T4" y="T5"/>
              </a:cxn>
              <a:cxn ang="0">
                <a:pos x="T6" y="T7"/>
              </a:cxn>
              <a:cxn ang="0">
                <a:pos x="T8" y="T9"/>
              </a:cxn>
              <a:cxn ang="0">
                <a:pos x="T10" y="T11"/>
              </a:cxn>
              <a:cxn ang="0">
                <a:pos x="T12" y="T13"/>
              </a:cxn>
            </a:cxnLst>
            <a:rect l="0" t="0" r="r" b="b"/>
            <a:pathLst>
              <a:path w="9" h="7">
                <a:moveTo>
                  <a:pt x="1" y="5"/>
                </a:moveTo>
                <a:lnTo>
                  <a:pt x="1" y="5"/>
                </a:lnTo>
                <a:cubicBezTo>
                  <a:pt x="0" y="5"/>
                  <a:pt x="0" y="4"/>
                  <a:pt x="1" y="3"/>
                </a:cubicBezTo>
                <a:cubicBezTo>
                  <a:pt x="3" y="3"/>
                  <a:pt x="5" y="2"/>
                  <a:pt x="7" y="0"/>
                </a:cubicBezTo>
                <a:cubicBezTo>
                  <a:pt x="7" y="0"/>
                  <a:pt x="8" y="1"/>
                  <a:pt x="8" y="2"/>
                </a:cubicBezTo>
                <a:cubicBezTo>
                  <a:pt x="9" y="3"/>
                  <a:pt x="8" y="5"/>
                  <a:pt x="6" y="6"/>
                </a:cubicBezTo>
                <a:cubicBezTo>
                  <a:pt x="4" y="7"/>
                  <a:pt x="1" y="7"/>
                  <a:pt x="1" y="5"/>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931" name="Freeform 1905"/>
          <p:cNvSpPr>
            <a:spLocks/>
          </p:cNvSpPr>
          <p:nvPr userDrawn="1"/>
        </p:nvSpPr>
        <p:spPr bwMode="auto">
          <a:xfrm>
            <a:off x="341313" y="492125"/>
            <a:ext cx="7938" cy="22225"/>
          </a:xfrm>
          <a:custGeom>
            <a:avLst/>
            <a:gdLst>
              <a:gd name="T0" fmla="*/ 6 w 12"/>
              <a:gd name="T1" fmla="*/ 0 h 29"/>
              <a:gd name="T2" fmla="*/ 6 w 12"/>
              <a:gd name="T3" fmla="*/ 0 h 29"/>
              <a:gd name="T4" fmla="*/ 8 w 12"/>
              <a:gd name="T5" fmla="*/ 3 h 29"/>
              <a:gd name="T6" fmla="*/ 5 w 12"/>
              <a:gd name="T7" fmla="*/ 9 h 29"/>
              <a:gd name="T8" fmla="*/ 9 w 12"/>
              <a:gd name="T9" fmla="*/ 4 h 29"/>
              <a:gd name="T10" fmla="*/ 10 w 12"/>
              <a:gd name="T11" fmla="*/ 6 h 29"/>
              <a:gd name="T12" fmla="*/ 6 w 12"/>
              <a:gd name="T13" fmla="*/ 12 h 29"/>
              <a:gd name="T14" fmla="*/ 11 w 12"/>
              <a:gd name="T15" fmla="*/ 7 h 29"/>
              <a:gd name="T16" fmla="*/ 12 w 12"/>
              <a:gd name="T17" fmla="*/ 9 h 29"/>
              <a:gd name="T18" fmla="*/ 12 w 12"/>
              <a:gd name="T19" fmla="*/ 10 h 29"/>
              <a:gd name="T20" fmla="*/ 7 w 12"/>
              <a:gd name="T21" fmla="*/ 14 h 29"/>
              <a:gd name="T22" fmla="*/ 12 w 12"/>
              <a:gd name="T23" fmla="*/ 12 h 29"/>
              <a:gd name="T24" fmla="*/ 12 w 12"/>
              <a:gd name="T25" fmla="*/ 15 h 29"/>
              <a:gd name="T26" fmla="*/ 7 w 12"/>
              <a:gd name="T27" fmla="*/ 17 h 29"/>
              <a:gd name="T28" fmla="*/ 12 w 12"/>
              <a:gd name="T29" fmla="*/ 16 h 29"/>
              <a:gd name="T30" fmla="*/ 11 w 12"/>
              <a:gd name="T31" fmla="*/ 18 h 29"/>
              <a:gd name="T32" fmla="*/ 6 w 12"/>
              <a:gd name="T33" fmla="*/ 19 h 29"/>
              <a:gd name="T34" fmla="*/ 10 w 12"/>
              <a:gd name="T35" fmla="*/ 20 h 29"/>
              <a:gd name="T36" fmla="*/ 10 w 12"/>
              <a:gd name="T37" fmla="*/ 21 h 29"/>
              <a:gd name="T38" fmla="*/ 4 w 12"/>
              <a:gd name="T39" fmla="*/ 21 h 29"/>
              <a:gd name="T40" fmla="*/ 9 w 12"/>
              <a:gd name="T41" fmla="*/ 23 h 29"/>
              <a:gd name="T42" fmla="*/ 7 w 12"/>
              <a:gd name="T43" fmla="*/ 24 h 29"/>
              <a:gd name="T44" fmla="*/ 2 w 12"/>
              <a:gd name="T45" fmla="*/ 29 h 29"/>
              <a:gd name="T46" fmla="*/ 0 w 12"/>
              <a:gd name="T47" fmla="*/ 28 h 29"/>
              <a:gd name="T48" fmla="*/ 2 w 12"/>
              <a:gd name="T49" fmla="*/ 24 h 29"/>
              <a:gd name="T50" fmla="*/ 0 w 12"/>
              <a:gd name="T51" fmla="*/ 19 h 29"/>
              <a:gd name="T52" fmla="*/ 0 w 12"/>
              <a:gd name="T53" fmla="*/ 19 h 29"/>
              <a:gd name="T54" fmla="*/ 3 w 12"/>
              <a:gd name="T55" fmla="*/ 19 h 29"/>
              <a:gd name="T56" fmla="*/ 2 w 12"/>
              <a:gd name="T57" fmla="*/ 10 h 29"/>
              <a:gd name="T58" fmla="*/ 6 w 12"/>
              <a:gd name="T59"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2" h="29">
                <a:moveTo>
                  <a:pt x="6" y="0"/>
                </a:moveTo>
                <a:lnTo>
                  <a:pt x="6" y="0"/>
                </a:lnTo>
                <a:cubicBezTo>
                  <a:pt x="6" y="0"/>
                  <a:pt x="6" y="1"/>
                  <a:pt x="8" y="3"/>
                </a:cubicBezTo>
                <a:lnTo>
                  <a:pt x="5" y="9"/>
                </a:lnTo>
                <a:lnTo>
                  <a:pt x="9" y="4"/>
                </a:lnTo>
                <a:cubicBezTo>
                  <a:pt x="9" y="4"/>
                  <a:pt x="9" y="5"/>
                  <a:pt x="10" y="6"/>
                </a:cubicBezTo>
                <a:lnTo>
                  <a:pt x="6" y="12"/>
                </a:lnTo>
                <a:lnTo>
                  <a:pt x="11" y="7"/>
                </a:lnTo>
                <a:cubicBezTo>
                  <a:pt x="11" y="8"/>
                  <a:pt x="11" y="9"/>
                  <a:pt x="12" y="9"/>
                </a:cubicBezTo>
                <a:cubicBezTo>
                  <a:pt x="12" y="9"/>
                  <a:pt x="12" y="10"/>
                  <a:pt x="12" y="10"/>
                </a:cubicBezTo>
                <a:lnTo>
                  <a:pt x="7" y="14"/>
                </a:lnTo>
                <a:lnTo>
                  <a:pt x="12" y="12"/>
                </a:lnTo>
                <a:cubicBezTo>
                  <a:pt x="12" y="13"/>
                  <a:pt x="12" y="14"/>
                  <a:pt x="12" y="15"/>
                </a:cubicBezTo>
                <a:lnTo>
                  <a:pt x="7" y="17"/>
                </a:lnTo>
                <a:lnTo>
                  <a:pt x="12" y="16"/>
                </a:lnTo>
                <a:cubicBezTo>
                  <a:pt x="11" y="17"/>
                  <a:pt x="11" y="18"/>
                  <a:pt x="11" y="18"/>
                </a:cubicBezTo>
                <a:lnTo>
                  <a:pt x="6" y="19"/>
                </a:lnTo>
                <a:lnTo>
                  <a:pt x="10" y="20"/>
                </a:lnTo>
                <a:cubicBezTo>
                  <a:pt x="10" y="20"/>
                  <a:pt x="10" y="21"/>
                  <a:pt x="10" y="21"/>
                </a:cubicBezTo>
                <a:lnTo>
                  <a:pt x="4" y="21"/>
                </a:lnTo>
                <a:lnTo>
                  <a:pt x="9" y="23"/>
                </a:lnTo>
                <a:cubicBezTo>
                  <a:pt x="8" y="23"/>
                  <a:pt x="8" y="24"/>
                  <a:pt x="7" y="24"/>
                </a:cubicBezTo>
                <a:cubicBezTo>
                  <a:pt x="5" y="25"/>
                  <a:pt x="3" y="26"/>
                  <a:pt x="2" y="29"/>
                </a:cubicBezTo>
                <a:cubicBezTo>
                  <a:pt x="2" y="29"/>
                  <a:pt x="1" y="28"/>
                  <a:pt x="0" y="28"/>
                </a:cubicBezTo>
                <a:cubicBezTo>
                  <a:pt x="1" y="27"/>
                  <a:pt x="2" y="26"/>
                  <a:pt x="2" y="24"/>
                </a:cubicBezTo>
                <a:cubicBezTo>
                  <a:pt x="2" y="22"/>
                  <a:pt x="1" y="20"/>
                  <a:pt x="0" y="19"/>
                </a:cubicBezTo>
                <a:lnTo>
                  <a:pt x="0" y="19"/>
                </a:lnTo>
                <a:cubicBezTo>
                  <a:pt x="1" y="19"/>
                  <a:pt x="2" y="19"/>
                  <a:pt x="3" y="19"/>
                </a:cubicBezTo>
                <a:cubicBezTo>
                  <a:pt x="7" y="16"/>
                  <a:pt x="4" y="12"/>
                  <a:pt x="2" y="10"/>
                </a:cubicBezTo>
                <a:lnTo>
                  <a:pt x="6" y="0"/>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932" name="Freeform 1906"/>
          <p:cNvSpPr>
            <a:spLocks/>
          </p:cNvSpPr>
          <p:nvPr userDrawn="1"/>
        </p:nvSpPr>
        <p:spPr bwMode="auto">
          <a:xfrm>
            <a:off x="327026" y="490538"/>
            <a:ext cx="4763" cy="6350"/>
          </a:xfrm>
          <a:custGeom>
            <a:avLst/>
            <a:gdLst>
              <a:gd name="T0" fmla="*/ 5 w 8"/>
              <a:gd name="T1" fmla="*/ 8 h 8"/>
              <a:gd name="T2" fmla="*/ 5 w 8"/>
              <a:gd name="T3" fmla="*/ 8 h 8"/>
              <a:gd name="T4" fmla="*/ 4 w 8"/>
              <a:gd name="T5" fmla="*/ 2 h 8"/>
              <a:gd name="T6" fmla="*/ 8 w 8"/>
              <a:gd name="T7" fmla="*/ 6 h 8"/>
              <a:gd name="T8" fmla="*/ 5 w 8"/>
              <a:gd name="T9" fmla="*/ 8 h 8"/>
            </a:gdLst>
            <a:ahLst/>
            <a:cxnLst>
              <a:cxn ang="0">
                <a:pos x="T0" y="T1"/>
              </a:cxn>
              <a:cxn ang="0">
                <a:pos x="T2" y="T3"/>
              </a:cxn>
              <a:cxn ang="0">
                <a:pos x="T4" y="T5"/>
              </a:cxn>
              <a:cxn ang="0">
                <a:pos x="T6" y="T7"/>
              </a:cxn>
              <a:cxn ang="0">
                <a:pos x="T8" y="T9"/>
              </a:cxn>
            </a:cxnLst>
            <a:rect l="0" t="0" r="r" b="b"/>
            <a:pathLst>
              <a:path w="8" h="8">
                <a:moveTo>
                  <a:pt x="5" y="8"/>
                </a:moveTo>
                <a:lnTo>
                  <a:pt x="5" y="8"/>
                </a:lnTo>
                <a:cubicBezTo>
                  <a:pt x="0" y="4"/>
                  <a:pt x="4" y="3"/>
                  <a:pt x="4" y="2"/>
                </a:cubicBezTo>
                <a:cubicBezTo>
                  <a:pt x="5" y="2"/>
                  <a:pt x="8" y="0"/>
                  <a:pt x="8" y="6"/>
                </a:cubicBezTo>
                <a:lnTo>
                  <a:pt x="5" y="8"/>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933" name="Freeform 1907"/>
          <p:cNvSpPr>
            <a:spLocks/>
          </p:cNvSpPr>
          <p:nvPr userDrawn="1"/>
        </p:nvSpPr>
        <p:spPr bwMode="auto">
          <a:xfrm>
            <a:off x="319088" y="504825"/>
            <a:ext cx="17463" cy="12700"/>
          </a:xfrm>
          <a:custGeom>
            <a:avLst/>
            <a:gdLst>
              <a:gd name="T0" fmla="*/ 0 w 24"/>
              <a:gd name="T1" fmla="*/ 0 h 18"/>
              <a:gd name="T2" fmla="*/ 0 w 24"/>
              <a:gd name="T3" fmla="*/ 0 h 18"/>
              <a:gd name="T4" fmla="*/ 9 w 24"/>
              <a:gd name="T5" fmla="*/ 4 h 18"/>
              <a:gd name="T6" fmla="*/ 15 w 24"/>
              <a:gd name="T7" fmla="*/ 11 h 18"/>
              <a:gd name="T8" fmla="*/ 17 w 24"/>
              <a:gd name="T9" fmla="*/ 8 h 18"/>
              <a:gd name="T10" fmla="*/ 17 w 24"/>
              <a:gd name="T11" fmla="*/ 9 h 18"/>
              <a:gd name="T12" fmla="*/ 20 w 24"/>
              <a:gd name="T13" fmla="*/ 13 h 18"/>
              <a:gd name="T14" fmla="*/ 24 w 24"/>
              <a:gd name="T15" fmla="*/ 15 h 18"/>
              <a:gd name="T16" fmla="*/ 23 w 24"/>
              <a:gd name="T17" fmla="*/ 17 h 18"/>
              <a:gd name="T18" fmla="*/ 17 w 24"/>
              <a:gd name="T19" fmla="*/ 18 h 18"/>
              <a:gd name="T20" fmla="*/ 14 w 24"/>
              <a:gd name="T21" fmla="*/ 18 h 18"/>
              <a:gd name="T22" fmla="*/ 16 w 24"/>
              <a:gd name="T23" fmla="*/ 13 h 18"/>
              <a:gd name="T24" fmla="*/ 13 w 24"/>
              <a:gd name="T25" fmla="*/ 17 h 18"/>
              <a:gd name="T26" fmla="*/ 11 w 24"/>
              <a:gd name="T27" fmla="*/ 17 h 18"/>
              <a:gd name="T28" fmla="*/ 13 w 24"/>
              <a:gd name="T29" fmla="*/ 13 h 18"/>
              <a:gd name="T30" fmla="*/ 10 w 24"/>
              <a:gd name="T31" fmla="*/ 16 h 18"/>
              <a:gd name="T32" fmla="*/ 8 w 24"/>
              <a:gd name="T33" fmla="*/ 15 h 18"/>
              <a:gd name="T34" fmla="*/ 11 w 24"/>
              <a:gd name="T35" fmla="*/ 12 h 18"/>
              <a:gd name="T36" fmla="*/ 6 w 24"/>
              <a:gd name="T37" fmla="*/ 15 h 18"/>
              <a:gd name="T38" fmla="*/ 4 w 24"/>
              <a:gd name="T39" fmla="*/ 13 h 18"/>
              <a:gd name="T40" fmla="*/ 9 w 24"/>
              <a:gd name="T41" fmla="*/ 11 h 18"/>
              <a:gd name="T42" fmla="*/ 3 w 24"/>
              <a:gd name="T43" fmla="*/ 11 h 18"/>
              <a:gd name="T44" fmla="*/ 2 w 24"/>
              <a:gd name="T45" fmla="*/ 11 h 18"/>
              <a:gd name="T46" fmla="*/ 2 w 24"/>
              <a:gd name="T47" fmla="*/ 9 h 18"/>
              <a:gd name="T48" fmla="*/ 8 w 24"/>
              <a:gd name="T49" fmla="*/ 9 h 18"/>
              <a:gd name="T50" fmla="*/ 1 w 24"/>
              <a:gd name="T51" fmla="*/ 7 h 18"/>
              <a:gd name="T52" fmla="*/ 0 w 24"/>
              <a:gd name="T53" fmla="*/ 5 h 18"/>
              <a:gd name="T54" fmla="*/ 7 w 24"/>
              <a:gd name="T55" fmla="*/ 6 h 18"/>
              <a:gd name="T56" fmla="*/ 0 w 24"/>
              <a:gd name="T57" fmla="*/ 3 h 18"/>
              <a:gd name="T58" fmla="*/ 0 w 24"/>
              <a:gd name="T59"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4" h="18">
                <a:moveTo>
                  <a:pt x="0" y="0"/>
                </a:moveTo>
                <a:lnTo>
                  <a:pt x="0" y="0"/>
                </a:lnTo>
                <a:lnTo>
                  <a:pt x="9" y="4"/>
                </a:lnTo>
                <a:cubicBezTo>
                  <a:pt x="9" y="7"/>
                  <a:pt x="11" y="11"/>
                  <a:pt x="15" y="11"/>
                </a:cubicBezTo>
                <a:cubicBezTo>
                  <a:pt x="16" y="10"/>
                  <a:pt x="17" y="9"/>
                  <a:pt x="17" y="8"/>
                </a:cubicBezTo>
                <a:lnTo>
                  <a:pt x="17" y="9"/>
                </a:lnTo>
                <a:cubicBezTo>
                  <a:pt x="18" y="10"/>
                  <a:pt x="18" y="12"/>
                  <a:pt x="20" y="13"/>
                </a:cubicBezTo>
                <a:cubicBezTo>
                  <a:pt x="21" y="14"/>
                  <a:pt x="23" y="15"/>
                  <a:pt x="24" y="15"/>
                </a:cubicBezTo>
                <a:cubicBezTo>
                  <a:pt x="24" y="15"/>
                  <a:pt x="23" y="16"/>
                  <a:pt x="23" y="17"/>
                </a:cubicBezTo>
                <a:cubicBezTo>
                  <a:pt x="21" y="15"/>
                  <a:pt x="19" y="16"/>
                  <a:pt x="17" y="18"/>
                </a:cubicBezTo>
                <a:cubicBezTo>
                  <a:pt x="16" y="18"/>
                  <a:pt x="15" y="18"/>
                  <a:pt x="14" y="18"/>
                </a:cubicBezTo>
                <a:lnTo>
                  <a:pt x="16" y="13"/>
                </a:lnTo>
                <a:lnTo>
                  <a:pt x="13" y="17"/>
                </a:lnTo>
                <a:cubicBezTo>
                  <a:pt x="12" y="17"/>
                  <a:pt x="12" y="17"/>
                  <a:pt x="11" y="17"/>
                </a:cubicBezTo>
                <a:lnTo>
                  <a:pt x="13" y="13"/>
                </a:lnTo>
                <a:lnTo>
                  <a:pt x="10" y="16"/>
                </a:lnTo>
                <a:cubicBezTo>
                  <a:pt x="9" y="16"/>
                  <a:pt x="8" y="16"/>
                  <a:pt x="8" y="15"/>
                </a:cubicBezTo>
                <a:lnTo>
                  <a:pt x="11" y="12"/>
                </a:lnTo>
                <a:lnTo>
                  <a:pt x="6" y="15"/>
                </a:lnTo>
                <a:cubicBezTo>
                  <a:pt x="6" y="14"/>
                  <a:pt x="5" y="13"/>
                  <a:pt x="4" y="13"/>
                </a:cubicBezTo>
                <a:lnTo>
                  <a:pt x="9" y="11"/>
                </a:lnTo>
                <a:lnTo>
                  <a:pt x="3" y="11"/>
                </a:lnTo>
                <a:cubicBezTo>
                  <a:pt x="3" y="11"/>
                  <a:pt x="3" y="11"/>
                  <a:pt x="2" y="11"/>
                </a:cubicBezTo>
                <a:cubicBezTo>
                  <a:pt x="2" y="10"/>
                  <a:pt x="2" y="9"/>
                  <a:pt x="2" y="9"/>
                </a:cubicBezTo>
                <a:lnTo>
                  <a:pt x="8" y="9"/>
                </a:lnTo>
                <a:lnTo>
                  <a:pt x="1" y="7"/>
                </a:lnTo>
                <a:cubicBezTo>
                  <a:pt x="1" y="6"/>
                  <a:pt x="1" y="5"/>
                  <a:pt x="0" y="5"/>
                </a:cubicBezTo>
                <a:lnTo>
                  <a:pt x="7" y="6"/>
                </a:lnTo>
                <a:lnTo>
                  <a:pt x="0" y="3"/>
                </a:lnTo>
                <a:cubicBezTo>
                  <a:pt x="0" y="1"/>
                  <a:pt x="0" y="0"/>
                  <a:pt x="0"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934" name="Freeform 1908"/>
          <p:cNvSpPr>
            <a:spLocks/>
          </p:cNvSpPr>
          <p:nvPr userDrawn="1"/>
        </p:nvSpPr>
        <p:spPr bwMode="auto">
          <a:xfrm>
            <a:off x="327026" y="517525"/>
            <a:ext cx="7938" cy="4763"/>
          </a:xfrm>
          <a:custGeom>
            <a:avLst/>
            <a:gdLst>
              <a:gd name="T0" fmla="*/ 1 w 10"/>
              <a:gd name="T1" fmla="*/ 0 h 7"/>
              <a:gd name="T2" fmla="*/ 1 w 10"/>
              <a:gd name="T3" fmla="*/ 0 h 7"/>
              <a:gd name="T4" fmla="*/ 10 w 10"/>
              <a:gd name="T5" fmla="*/ 6 h 7"/>
              <a:gd name="T6" fmla="*/ 10 w 10"/>
              <a:gd name="T7" fmla="*/ 7 h 7"/>
              <a:gd name="T8" fmla="*/ 0 w 10"/>
              <a:gd name="T9" fmla="*/ 1 h 7"/>
              <a:gd name="T10" fmla="*/ 1 w 10"/>
              <a:gd name="T11" fmla="*/ 0 h 7"/>
            </a:gdLst>
            <a:ahLst/>
            <a:cxnLst>
              <a:cxn ang="0">
                <a:pos x="T0" y="T1"/>
              </a:cxn>
              <a:cxn ang="0">
                <a:pos x="T2" y="T3"/>
              </a:cxn>
              <a:cxn ang="0">
                <a:pos x="T4" y="T5"/>
              </a:cxn>
              <a:cxn ang="0">
                <a:pos x="T6" y="T7"/>
              </a:cxn>
              <a:cxn ang="0">
                <a:pos x="T8" y="T9"/>
              </a:cxn>
              <a:cxn ang="0">
                <a:pos x="T10" y="T11"/>
              </a:cxn>
            </a:cxnLst>
            <a:rect l="0" t="0" r="r" b="b"/>
            <a:pathLst>
              <a:path w="10" h="7">
                <a:moveTo>
                  <a:pt x="1" y="0"/>
                </a:moveTo>
                <a:lnTo>
                  <a:pt x="1" y="0"/>
                </a:lnTo>
                <a:lnTo>
                  <a:pt x="10" y="6"/>
                </a:lnTo>
                <a:lnTo>
                  <a:pt x="10" y="7"/>
                </a:lnTo>
                <a:lnTo>
                  <a:pt x="0" y="1"/>
                </a:lnTo>
                <a:lnTo>
                  <a:pt x="1" y="0"/>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935" name="Freeform 1909"/>
          <p:cNvSpPr>
            <a:spLocks/>
          </p:cNvSpPr>
          <p:nvPr userDrawn="1"/>
        </p:nvSpPr>
        <p:spPr bwMode="auto">
          <a:xfrm>
            <a:off x="344488" y="512763"/>
            <a:ext cx="4763" cy="3175"/>
          </a:xfrm>
          <a:custGeom>
            <a:avLst/>
            <a:gdLst>
              <a:gd name="T0" fmla="*/ 1 w 5"/>
              <a:gd name="T1" fmla="*/ 3 h 5"/>
              <a:gd name="T2" fmla="*/ 1 w 5"/>
              <a:gd name="T3" fmla="*/ 3 h 5"/>
              <a:gd name="T4" fmla="*/ 2 w 5"/>
              <a:gd name="T5" fmla="*/ 0 h 5"/>
              <a:gd name="T6" fmla="*/ 4 w 5"/>
              <a:gd name="T7" fmla="*/ 1 h 5"/>
              <a:gd name="T8" fmla="*/ 3 w 5"/>
              <a:gd name="T9" fmla="*/ 4 h 5"/>
              <a:gd name="T10" fmla="*/ 1 w 5"/>
              <a:gd name="T11" fmla="*/ 3 h 5"/>
            </a:gdLst>
            <a:ahLst/>
            <a:cxnLst>
              <a:cxn ang="0">
                <a:pos x="T0" y="T1"/>
              </a:cxn>
              <a:cxn ang="0">
                <a:pos x="T2" y="T3"/>
              </a:cxn>
              <a:cxn ang="0">
                <a:pos x="T4" y="T5"/>
              </a:cxn>
              <a:cxn ang="0">
                <a:pos x="T6" y="T7"/>
              </a:cxn>
              <a:cxn ang="0">
                <a:pos x="T8" y="T9"/>
              </a:cxn>
              <a:cxn ang="0">
                <a:pos x="T10" y="T11"/>
              </a:cxn>
            </a:cxnLst>
            <a:rect l="0" t="0" r="r" b="b"/>
            <a:pathLst>
              <a:path w="5" h="5">
                <a:moveTo>
                  <a:pt x="1" y="3"/>
                </a:moveTo>
                <a:lnTo>
                  <a:pt x="1" y="3"/>
                </a:lnTo>
                <a:cubicBezTo>
                  <a:pt x="0" y="2"/>
                  <a:pt x="1" y="1"/>
                  <a:pt x="2" y="0"/>
                </a:cubicBezTo>
                <a:cubicBezTo>
                  <a:pt x="3" y="0"/>
                  <a:pt x="4" y="0"/>
                  <a:pt x="4" y="1"/>
                </a:cubicBezTo>
                <a:cubicBezTo>
                  <a:pt x="5" y="3"/>
                  <a:pt x="4" y="4"/>
                  <a:pt x="3" y="4"/>
                </a:cubicBezTo>
                <a:cubicBezTo>
                  <a:pt x="2" y="5"/>
                  <a:pt x="1" y="4"/>
                  <a:pt x="1" y="3"/>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936" name="Freeform 1910"/>
          <p:cNvSpPr>
            <a:spLocks/>
          </p:cNvSpPr>
          <p:nvPr userDrawn="1"/>
        </p:nvSpPr>
        <p:spPr bwMode="auto">
          <a:xfrm>
            <a:off x="334963" y="514350"/>
            <a:ext cx="12700" cy="7938"/>
          </a:xfrm>
          <a:custGeom>
            <a:avLst/>
            <a:gdLst>
              <a:gd name="T0" fmla="*/ 9 w 19"/>
              <a:gd name="T1" fmla="*/ 0 h 13"/>
              <a:gd name="T2" fmla="*/ 9 w 19"/>
              <a:gd name="T3" fmla="*/ 0 h 13"/>
              <a:gd name="T4" fmla="*/ 11 w 19"/>
              <a:gd name="T5" fmla="*/ 1 h 13"/>
              <a:gd name="T6" fmla="*/ 19 w 19"/>
              <a:gd name="T7" fmla="*/ 4 h 13"/>
              <a:gd name="T8" fmla="*/ 15 w 19"/>
              <a:gd name="T9" fmla="*/ 7 h 13"/>
              <a:gd name="T10" fmla="*/ 8 w 19"/>
              <a:gd name="T11" fmla="*/ 4 h 13"/>
              <a:gd name="T12" fmla="*/ 5 w 19"/>
              <a:gd name="T13" fmla="*/ 11 h 13"/>
              <a:gd name="T14" fmla="*/ 0 w 19"/>
              <a:gd name="T15" fmla="*/ 12 h 13"/>
              <a:gd name="T16" fmla="*/ 3 w 19"/>
              <a:gd name="T17" fmla="*/ 5 h 13"/>
              <a:gd name="T18" fmla="*/ 4 w 19"/>
              <a:gd name="T19" fmla="*/ 2 h 13"/>
              <a:gd name="T20" fmla="*/ 5 w 19"/>
              <a:gd name="T21" fmla="*/ 2 h 13"/>
              <a:gd name="T22" fmla="*/ 6 w 19"/>
              <a:gd name="T23" fmla="*/ 2 h 13"/>
              <a:gd name="T24" fmla="*/ 7 w 19"/>
              <a:gd name="T25" fmla="*/ 3 h 13"/>
              <a:gd name="T26" fmla="*/ 7 w 19"/>
              <a:gd name="T27" fmla="*/ 2 h 13"/>
              <a:gd name="T28" fmla="*/ 8 w 19"/>
              <a:gd name="T29" fmla="*/ 0 h 13"/>
              <a:gd name="T30" fmla="*/ 9 w 19"/>
              <a:gd name="T31"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 h="13">
                <a:moveTo>
                  <a:pt x="9" y="0"/>
                </a:moveTo>
                <a:lnTo>
                  <a:pt x="9" y="0"/>
                </a:lnTo>
                <a:lnTo>
                  <a:pt x="11" y="1"/>
                </a:lnTo>
                <a:cubicBezTo>
                  <a:pt x="11" y="1"/>
                  <a:pt x="14" y="6"/>
                  <a:pt x="19" y="4"/>
                </a:cubicBezTo>
                <a:cubicBezTo>
                  <a:pt x="19" y="5"/>
                  <a:pt x="17" y="7"/>
                  <a:pt x="15" y="7"/>
                </a:cubicBezTo>
                <a:cubicBezTo>
                  <a:pt x="11" y="7"/>
                  <a:pt x="8" y="4"/>
                  <a:pt x="8" y="4"/>
                </a:cubicBezTo>
                <a:cubicBezTo>
                  <a:pt x="8" y="4"/>
                  <a:pt x="8" y="8"/>
                  <a:pt x="5" y="11"/>
                </a:cubicBezTo>
                <a:cubicBezTo>
                  <a:pt x="4" y="13"/>
                  <a:pt x="1" y="13"/>
                  <a:pt x="0" y="12"/>
                </a:cubicBezTo>
                <a:cubicBezTo>
                  <a:pt x="5" y="10"/>
                  <a:pt x="3" y="5"/>
                  <a:pt x="3" y="5"/>
                </a:cubicBezTo>
                <a:lnTo>
                  <a:pt x="4" y="2"/>
                </a:lnTo>
                <a:cubicBezTo>
                  <a:pt x="4" y="2"/>
                  <a:pt x="4" y="2"/>
                  <a:pt x="5" y="2"/>
                </a:cubicBezTo>
                <a:cubicBezTo>
                  <a:pt x="5" y="2"/>
                  <a:pt x="6" y="2"/>
                  <a:pt x="6" y="2"/>
                </a:cubicBezTo>
                <a:lnTo>
                  <a:pt x="7" y="3"/>
                </a:lnTo>
                <a:lnTo>
                  <a:pt x="7" y="2"/>
                </a:lnTo>
                <a:cubicBezTo>
                  <a:pt x="7" y="1"/>
                  <a:pt x="8" y="1"/>
                  <a:pt x="8" y="0"/>
                </a:cubicBezTo>
                <a:cubicBezTo>
                  <a:pt x="8" y="0"/>
                  <a:pt x="8" y="0"/>
                  <a:pt x="9" y="0"/>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937" name="Freeform 1911"/>
          <p:cNvSpPr>
            <a:spLocks/>
          </p:cNvSpPr>
          <p:nvPr userDrawn="1"/>
        </p:nvSpPr>
        <p:spPr bwMode="auto">
          <a:xfrm>
            <a:off x="325438" y="496888"/>
            <a:ext cx="15875" cy="9525"/>
          </a:xfrm>
          <a:custGeom>
            <a:avLst/>
            <a:gdLst>
              <a:gd name="T0" fmla="*/ 9 w 21"/>
              <a:gd name="T1" fmla="*/ 13 h 13"/>
              <a:gd name="T2" fmla="*/ 9 w 21"/>
              <a:gd name="T3" fmla="*/ 13 h 13"/>
              <a:gd name="T4" fmla="*/ 9 w 21"/>
              <a:gd name="T5" fmla="*/ 10 h 13"/>
              <a:gd name="T6" fmla="*/ 4 w 21"/>
              <a:gd name="T7" fmla="*/ 9 h 13"/>
              <a:gd name="T8" fmla="*/ 0 w 21"/>
              <a:gd name="T9" fmla="*/ 11 h 13"/>
              <a:gd name="T10" fmla="*/ 2 w 21"/>
              <a:gd name="T11" fmla="*/ 8 h 13"/>
              <a:gd name="T12" fmla="*/ 2 w 21"/>
              <a:gd name="T13" fmla="*/ 7 h 13"/>
              <a:gd name="T14" fmla="*/ 7 w 21"/>
              <a:gd name="T15" fmla="*/ 5 h 13"/>
              <a:gd name="T16" fmla="*/ 6 w 21"/>
              <a:gd name="T17" fmla="*/ 6 h 13"/>
              <a:gd name="T18" fmla="*/ 11 w 21"/>
              <a:gd name="T19" fmla="*/ 8 h 13"/>
              <a:gd name="T20" fmla="*/ 14 w 21"/>
              <a:gd name="T21" fmla="*/ 3 h 13"/>
              <a:gd name="T22" fmla="*/ 12 w 21"/>
              <a:gd name="T23" fmla="*/ 2 h 13"/>
              <a:gd name="T24" fmla="*/ 16 w 21"/>
              <a:gd name="T25" fmla="*/ 0 h 13"/>
              <a:gd name="T26" fmla="*/ 18 w 21"/>
              <a:gd name="T27" fmla="*/ 1 h 13"/>
              <a:gd name="T28" fmla="*/ 21 w 21"/>
              <a:gd name="T29" fmla="*/ 2 h 13"/>
              <a:gd name="T30" fmla="*/ 17 w 21"/>
              <a:gd name="T31" fmla="*/ 3 h 13"/>
              <a:gd name="T32" fmla="*/ 15 w 21"/>
              <a:gd name="T33" fmla="*/ 8 h 13"/>
              <a:gd name="T34" fmla="*/ 16 w 21"/>
              <a:gd name="T35" fmla="*/ 10 h 13"/>
              <a:gd name="T36" fmla="*/ 9 w 21"/>
              <a:gd name="T37" fmla="*/ 13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1" h="13">
                <a:moveTo>
                  <a:pt x="9" y="13"/>
                </a:moveTo>
                <a:lnTo>
                  <a:pt x="9" y="13"/>
                </a:lnTo>
                <a:lnTo>
                  <a:pt x="9" y="10"/>
                </a:lnTo>
                <a:cubicBezTo>
                  <a:pt x="7" y="9"/>
                  <a:pt x="5" y="9"/>
                  <a:pt x="4" y="9"/>
                </a:cubicBezTo>
                <a:cubicBezTo>
                  <a:pt x="3" y="11"/>
                  <a:pt x="2" y="10"/>
                  <a:pt x="0" y="11"/>
                </a:cubicBezTo>
                <a:cubicBezTo>
                  <a:pt x="0" y="10"/>
                  <a:pt x="0" y="9"/>
                  <a:pt x="2" y="8"/>
                </a:cubicBezTo>
                <a:cubicBezTo>
                  <a:pt x="1" y="8"/>
                  <a:pt x="2" y="7"/>
                  <a:pt x="2" y="7"/>
                </a:cubicBezTo>
                <a:lnTo>
                  <a:pt x="7" y="5"/>
                </a:lnTo>
                <a:cubicBezTo>
                  <a:pt x="6" y="5"/>
                  <a:pt x="6" y="6"/>
                  <a:pt x="6" y="6"/>
                </a:cubicBezTo>
                <a:cubicBezTo>
                  <a:pt x="9" y="6"/>
                  <a:pt x="11" y="8"/>
                  <a:pt x="11" y="8"/>
                </a:cubicBezTo>
                <a:cubicBezTo>
                  <a:pt x="11" y="8"/>
                  <a:pt x="11" y="5"/>
                  <a:pt x="14" y="3"/>
                </a:cubicBezTo>
                <a:cubicBezTo>
                  <a:pt x="13" y="2"/>
                  <a:pt x="13" y="2"/>
                  <a:pt x="12" y="2"/>
                </a:cubicBezTo>
                <a:lnTo>
                  <a:pt x="16" y="0"/>
                </a:lnTo>
                <a:cubicBezTo>
                  <a:pt x="17" y="0"/>
                  <a:pt x="18" y="0"/>
                  <a:pt x="18" y="1"/>
                </a:cubicBezTo>
                <a:cubicBezTo>
                  <a:pt x="19" y="1"/>
                  <a:pt x="20" y="1"/>
                  <a:pt x="21" y="2"/>
                </a:cubicBezTo>
                <a:cubicBezTo>
                  <a:pt x="19" y="2"/>
                  <a:pt x="19" y="4"/>
                  <a:pt x="17" y="3"/>
                </a:cubicBezTo>
                <a:cubicBezTo>
                  <a:pt x="16" y="4"/>
                  <a:pt x="14" y="6"/>
                  <a:pt x="15" y="8"/>
                </a:cubicBezTo>
                <a:lnTo>
                  <a:pt x="16" y="10"/>
                </a:lnTo>
                <a:lnTo>
                  <a:pt x="9" y="13"/>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938" name="Freeform 1912"/>
          <p:cNvSpPr>
            <a:spLocks/>
          </p:cNvSpPr>
          <p:nvPr userDrawn="1"/>
        </p:nvSpPr>
        <p:spPr bwMode="auto">
          <a:xfrm>
            <a:off x="331788" y="504825"/>
            <a:ext cx="9525" cy="9525"/>
          </a:xfrm>
          <a:custGeom>
            <a:avLst/>
            <a:gdLst>
              <a:gd name="T0" fmla="*/ 10 w 14"/>
              <a:gd name="T1" fmla="*/ 0 h 15"/>
              <a:gd name="T2" fmla="*/ 10 w 14"/>
              <a:gd name="T3" fmla="*/ 0 h 15"/>
              <a:gd name="T4" fmla="*/ 14 w 14"/>
              <a:gd name="T5" fmla="*/ 8 h 15"/>
              <a:gd name="T6" fmla="*/ 11 w 14"/>
              <a:gd name="T7" fmla="*/ 14 h 15"/>
              <a:gd name="T8" fmla="*/ 3 w 14"/>
              <a:gd name="T9" fmla="*/ 13 h 15"/>
              <a:gd name="T10" fmla="*/ 0 w 14"/>
              <a:gd name="T11" fmla="*/ 4 h 15"/>
              <a:gd name="T12" fmla="*/ 10 w 14"/>
              <a:gd name="T13" fmla="*/ 0 h 15"/>
            </a:gdLst>
            <a:ahLst/>
            <a:cxnLst>
              <a:cxn ang="0">
                <a:pos x="T0" y="T1"/>
              </a:cxn>
              <a:cxn ang="0">
                <a:pos x="T2" y="T3"/>
              </a:cxn>
              <a:cxn ang="0">
                <a:pos x="T4" y="T5"/>
              </a:cxn>
              <a:cxn ang="0">
                <a:pos x="T6" y="T7"/>
              </a:cxn>
              <a:cxn ang="0">
                <a:pos x="T8" y="T9"/>
              </a:cxn>
              <a:cxn ang="0">
                <a:pos x="T10" y="T11"/>
              </a:cxn>
              <a:cxn ang="0">
                <a:pos x="T12" y="T13"/>
              </a:cxn>
            </a:cxnLst>
            <a:rect l="0" t="0" r="r" b="b"/>
            <a:pathLst>
              <a:path w="14" h="15">
                <a:moveTo>
                  <a:pt x="10" y="0"/>
                </a:moveTo>
                <a:lnTo>
                  <a:pt x="10" y="0"/>
                </a:lnTo>
                <a:cubicBezTo>
                  <a:pt x="11" y="2"/>
                  <a:pt x="14" y="5"/>
                  <a:pt x="14" y="8"/>
                </a:cubicBezTo>
                <a:cubicBezTo>
                  <a:pt x="14" y="12"/>
                  <a:pt x="12" y="12"/>
                  <a:pt x="11" y="14"/>
                </a:cubicBezTo>
                <a:cubicBezTo>
                  <a:pt x="8" y="13"/>
                  <a:pt x="7" y="15"/>
                  <a:pt x="3" y="13"/>
                </a:cubicBezTo>
                <a:cubicBezTo>
                  <a:pt x="1" y="11"/>
                  <a:pt x="1" y="7"/>
                  <a:pt x="0" y="4"/>
                </a:cubicBezTo>
                <a:lnTo>
                  <a:pt x="10" y="0"/>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939" name="Freeform 1913"/>
          <p:cNvSpPr>
            <a:spLocks/>
          </p:cNvSpPr>
          <p:nvPr userDrawn="1"/>
        </p:nvSpPr>
        <p:spPr bwMode="auto">
          <a:xfrm>
            <a:off x="325438" y="496888"/>
            <a:ext cx="4763" cy="4763"/>
          </a:xfrm>
          <a:custGeom>
            <a:avLst/>
            <a:gdLst>
              <a:gd name="T0" fmla="*/ 5 w 6"/>
              <a:gd name="T1" fmla="*/ 5 h 6"/>
              <a:gd name="T2" fmla="*/ 5 w 6"/>
              <a:gd name="T3" fmla="*/ 5 h 6"/>
              <a:gd name="T4" fmla="*/ 3 w 6"/>
              <a:gd name="T5" fmla="*/ 6 h 6"/>
              <a:gd name="T6" fmla="*/ 2 w 6"/>
              <a:gd name="T7" fmla="*/ 1 h 6"/>
              <a:gd name="T8" fmla="*/ 5 w 6"/>
              <a:gd name="T9" fmla="*/ 5 h 6"/>
            </a:gdLst>
            <a:ahLst/>
            <a:cxnLst>
              <a:cxn ang="0">
                <a:pos x="T0" y="T1"/>
              </a:cxn>
              <a:cxn ang="0">
                <a:pos x="T2" y="T3"/>
              </a:cxn>
              <a:cxn ang="0">
                <a:pos x="T4" y="T5"/>
              </a:cxn>
              <a:cxn ang="0">
                <a:pos x="T6" y="T7"/>
              </a:cxn>
              <a:cxn ang="0">
                <a:pos x="T8" y="T9"/>
              </a:cxn>
            </a:cxnLst>
            <a:rect l="0" t="0" r="r" b="b"/>
            <a:pathLst>
              <a:path w="6" h="6">
                <a:moveTo>
                  <a:pt x="5" y="5"/>
                </a:moveTo>
                <a:lnTo>
                  <a:pt x="5" y="5"/>
                </a:lnTo>
                <a:lnTo>
                  <a:pt x="3" y="6"/>
                </a:lnTo>
                <a:cubicBezTo>
                  <a:pt x="0" y="3"/>
                  <a:pt x="2" y="2"/>
                  <a:pt x="2" y="1"/>
                </a:cubicBezTo>
                <a:cubicBezTo>
                  <a:pt x="3" y="2"/>
                  <a:pt x="6" y="0"/>
                  <a:pt x="5" y="5"/>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940" name="Freeform 1914"/>
          <p:cNvSpPr>
            <a:spLocks/>
          </p:cNvSpPr>
          <p:nvPr userDrawn="1"/>
        </p:nvSpPr>
        <p:spPr bwMode="auto">
          <a:xfrm>
            <a:off x="333376" y="493713"/>
            <a:ext cx="3175" cy="4763"/>
          </a:xfrm>
          <a:custGeom>
            <a:avLst/>
            <a:gdLst>
              <a:gd name="T0" fmla="*/ 3 w 6"/>
              <a:gd name="T1" fmla="*/ 6 h 6"/>
              <a:gd name="T2" fmla="*/ 3 w 6"/>
              <a:gd name="T3" fmla="*/ 6 h 6"/>
              <a:gd name="T4" fmla="*/ 3 w 6"/>
              <a:gd name="T5" fmla="*/ 1 h 6"/>
              <a:gd name="T6" fmla="*/ 6 w 6"/>
              <a:gd name="T7" fmla="*/ 5 h 6"/>
              <a:gd name="T8" fmla="*/ 3 w 6"/>
              <a:gd name="T9" fmla="*/ 6 h 6"/>
            </a:gdLst>
            <a:ahLst/>
            <a:cxnLst>
              <a:cxn ang="0">
                <a:pos x="T0" y="T1"/>
              </a:cxn>
              <a:cxn ang="0">
                <a:pos x="T2" y="T3"/>
              </a:cxn>
              <a:cxn ang="0">
                <a:pos x="T4" y="T5"/>
              </a:cxn>
              <a:cxn ang="0">
                <a:pos x="T6" y="T7"/>
              </a:cxn>
              <a:cxn ang="0">
                <a:pos x="T8" y="T9"/>
              </a:cxn>
            </a:cxnLst>
            <a:rect l="0" t="0" r="r" b="b"/>
            <a:pathLst>
              <a:path w="6" h="6">
                <a:moveTo>
                  <a:pt x="3" y="6"/>
                </a:moveTo>
                <a:lnTo>
                  <a:pt x="3" y="6"/>
                </a:lnTo>
                <a:cubicBezTo>
                  <a:pt x="0" y="3"/>
                  <a:pt x="3" y="2"/>
                  <a:pt x="3" y="1"/>
                </a:cubicBezTo>
                <a:cubicBezTo>
                  <a:pt x="4" y="2"/>
                  <a:pt x="6" y="0"/>
                  <a:pt x="6" y="5"/>
                </a:cubicBezTo>
                <a:lnTo>
                  <a:pt x="3" y="6"/>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941" name="Freeform 1915"/>
          <p:cNvSpPr>
            <a:spLocks noEditPoints="1"/>
          </p:cNvSpPr>
          <p:nvPr userDrawn="1"/>
        </p:nvSpPr>
        <p:spPr bwMode="auto">
          <a:xfrm>
            <a:off x="484188" y="476250"/>
            <a:ext cx="82550" cy="87313"/>
          </a:xfrm>
          <a:custGeom>
            <a:avLst/>
            <a:gdLst>
              <a:gd name="T0" fmla="*/ 81 w 116"/>
              <a:gd name="T1" fmla="*/ 68 h 121"/>
              <a:gd name="T2" fmla="*/ 79 w 116"/>
              <a:gd name="T3" fmla="*/ 61 h 121"/>
              <a:gd name="T4" fmla="*/ 82 w 116"/>
              <a:gd name="T5" fmla="*/ 25 h 121"/>
              <a:gd name="T6" fmla="*/ 71 w 116"/>
              <a:gd name="T7" fmla="*/ 67 h 121"/>
              <a:gd name="T8" fmla="*/ 64 w 116"/>
              <a:gd name="T9" fmla="*/ 29 h 121"/>
              <a:gd name="T10" fmla="*/ 90 w 116"/>
              <a:gd name="T11" fmla="*/ 27 h 121"/>
              <a:gd name="T12" fmla="*/ 89 w 116"/>
              <a:gd name="T13" fmla="*/ 67 h 121"/>
              <a:gd name="T14" fmla="*/ 97 w 116"/>
              <a:gd name="T15" fmla="*/ 60 h 121"/>
              <a:gd name="T16" fmla="*/ 102 w 116"/>
              <a:gd name="T17" fmla="*/ 46 h 121"/>
              <a:gd name="T18" fmla="*/ 65 w 116"/>
              <a:gd name="T19" fmla="*/ 93 h 121"/>
              <a:gd name="T20" fmla="*/ 64 w 116"/>
              <a:gd name="T21" fmla="*/ 89 h 121"/>
              <a:gd name="T22" fmla="*/ 69 w 116"/>
              <a:gd name="T23" fmla="*/ 75 h 121"/>
              <a:gd name="T24" fmla="*/ 53 w 116"/>
              <a:gd name="T25" fmla="*/ 99 h 121"/>
              <a:gd name="T26" fmla="*/ 63 w 116"/>
              <a:gd name="T27" fmla="*/ 99 h 121"/>
              <a:gd name="T28" fmla="*/ 53 w 116"/>
              <a:gd name="T29" fmla="*/ 99 h 121"/>
              <a:gd name="T30" fmla="*/ 52 w 116"/>
              <a:gd name="T31" fmla="*/ 72 h 121"/>
              <a:gd name="T32" fmla="*/ 51 w 116"/>
              <a:gd name="T33" fmla="*/ 93 h 121"/>
              <a:gd name="T34" fmla="*/ 52 w 116"/>
              <a:gd name="T35" fmla="*/ 72 h 121"/>
              <a:gd name="T36" fmla="*/ 34 w 116"/>
              <a:gd name="T37" fmla="*/ 68 h 121"/>
              <a:gd name="T38" fmla="*/ 18 w 116"/>
              <a:gd name="T39" fmla="*/ 34 h 121"/>
              <a:gd name="T40" fmla="*/ 22 w 116"/>
              <a:gd name="T41" fmla="*/ 64 h 121"/>
              <a:gd name="T42" fmla="*/ 28 w 116"/>
              <a:gd name="T43" fmla="*/ 58 h 121"/>
              <a:gd name="T44" fmla="*/ 34 w 116"/>
              <a:gd name="T45" fmla="*/ 25 h 121"/>
              <a:gd name="T46" fmla="*/ 52 w 116"/>
              <a:gd name="T47" fmla="*/ 64 h 121"/>
              <a:gd name="T48" fmla="*/ 36 w 116"/>
              <a:gd name="T49" fmla="*/ 34 h 121"/>
              <a:gd name="T50" fmla="*/ 27 w 116"/>
              <a:gd name="T51" fmla="*/ 27 h 121"/>
              <a:gd name="T52" fmla="*/ 38 w 116"/>
              <a:gd name="T53" fmla="*/ 68 h 121"/>
              <a:gd name="T54" fmla="*/ 24 w 116"/>
              <a:gd name="T55" fmla="*/ 18 h 121"/>
              <a:gd name="T56" fmla="*/ 25 w 116"/>
              <a:gd name="T57" fmla="*/ 18 h 121"/>
              <a:gd name="T58" fmla="*/ 24 w 116"/>
              <a:gd name="T59" fmla="*/ 18 h 121"/>
              <a:gd name="T60" fmla="*/ 48 w 116"/>
              <a:gd name="T61" fmla="*/ 96 h 121"/>
              <a:gd name="T62" fmla="*/ 48 w 116"/>
              <a:gd name="T63" fmla="*/ 96 h 121"/>
              <a:gd name="T64" fmla="*/ 68 w 116"/>
              <a:gd name="T65" fmla="*/ 96 h 121"/>
              <a:gd name="T66" fmla="*/ 68 w 116"/>
              <a:gd name="T67" fmla="*/ 96 h 121"/>
              <a:gd name="T68" fmla="*/ 91 w 116"/>
              <a:gd name="T69" fmla="*/ 18 h 121"/>
              <a:gd name="T70" fmla="*/ 91 w 116"/>
              <a:gd name="T71" fmla="*/ 18 h 121"/>
              <a:gd name="T72" fmla="*/ 113 w 116"/>
              <a:gd name="T73" fmla="*/ 103 h 121"/>
              <a:gd name="T74" fmla="*/ 104 w 116"/>
              <a:gd name="T75" fmla="*/ 90 h 121"/>
              <a:gd name="T76" fmla="*/ 113 w 116"/>
              <a:gd name="T77" fmla="*/ 46 h 121"/>
              <a:gd name="T78" fmla="*/ 106 w 116"/>
              <a:gd name="T79" fmla="*/ 3 h 121"/>
              <a:gd name="T80" fmla="*/ 92 w 116"/>
              <a:gd name="T81" fmla="*/ 1 h 121"/>
              <a:gd name="T82" fmla="*/ 64 w 116"/>
              <a:gd name="T83" fmla="*/ 21 h 121"/>
              <a:gd name="T84" fmla="*/ 52 w 116"/>
              <a:gd name="T85" fmla="*/ 1 h 121"/>
              <a:gd name="T86" fmla="*/ 30 w 116"/>
              <a:gd name="T87" fmla="*/ 17 h 121"/>
              <a:gd name="T88" fmla="*/ 10 w 116"/>
              <a:gd name="T89" fmla="*/ 1 h 121"/>
              <a:gd name="T90" fmla="*/ 17 w 116"/>
              <a:gd name="T91" fmla="*/ 22 h 121"/>
              <a:gd name="T92" fmla="*/ 17 w 116"/>
              <a:gd name="T93" fmla="*/ 72 h 121"/>
              <a:gd name="T94" fmla="*/ 2 w 116"/>
              <a:gd name="T95" fmla="*/ 103 h 121"/>
              <a:gd name="T96" fmla="*/ 21 w 116"/>
              <a:gd name="T97" fmla="*/ 105 h 121"/>
              <a:gd name="T98" fmla="*/ 30 w 116"/>
              <a:gd name="T99" fmla="*/ 76 h 121"/>
              <a:gd name="T100" fmla="*/ 58 w 116"/>
              <a:gd name="T101" fmla="*/ 121 h 121"/>
              <a:gd name="T102" fmla="*/ 85 w 116"/>
              <a:gd name="T103" fmla="*/ 76 h 121"/>
              <a:gd name="T104" fmla="*/ 95 w 116"/>
              <a:gd name="T105" fmla="*/ 105 h 121"/>
              <a:gd name="T106" fmla="*/ 113 w 116"/>
              <a:gd name="T107" fmla="*/ 103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6" h="121">
                <a:moveTo>
                  <a:pt x="81" y="68"/>
                </a:moveTo>
                <a:lnTo>
                  <a:pt x="81" y="68"/>
                </a:lnTo>
                <a:cubicBezTo>
                  <a:pt x="80" y="68"/>
                  <a:pt x="79" y="68"/>
                  <a:pt x="78" y="68"/>
                </a:cubicBezTo>
                <a:cubicBezTo>
                  <a:pt x="78" y="66"/>
                  <a:pt x="79" y="63"/>
                  <a:pt x="79" y="61"/>
                </a:cubicBezTo>
                <a:cubicBezTo>
                  <a:pt x="81" y="49"/>
                  <a:pt x="85" y="35"/>
                  <a:pt x="88" y="27"/>
                </a:cubicBezTo>
                <a:lnTo>
                  <a:pt x="82" y="25"/>
                </a:lnTo>
                <a:cubicBezTo>
                  <a:pt x="81" y="28"/>
                  <a:pt x="80" y="31"/>
                  <a:pt x="79" y="34"/>
                </a:cubicBezTo>
                <a:cubicBezTo>
                  <a:pt x="76" y="45"/>
                  <a:pt x="73" y="56"/>
                  <a:pt x="71" y="67"/>
                </a:cubicBezTo>
                <a:cubicBezTo>
                  <a:pt x="66" y="66"/>
                  <a:pt x="64" y="64"/>
                  <a:pt x="64" y="64"/>
                </a:cubicBezTo>
                <a:lnTo>
                  <a:pt x="64" y="29"/>
                </a:lnTo>
                <a:cubicBezTo>
                  <a:pt x="64" y="29"/>
                  <a:pt x="68" y="25"/>
                  <a:pt x="81" y="25"/>
                </a:cubicBezTo>
                <a:cubicBezTo>
                  <a:pt x="84" y="25"/>
                  <a:pt x="87" y="26"/>
                  <a:pt x="90" y="27"/>
                </a:cubicBezTo>
                <a:cubicBezTo>
                  <a:pt x="89" y="34"/>
                  <a:pt x="88" y="45"/>
                  <a:pt x="88" y="58"/>
                </a:cubicBezTo>
                <a:cubicBezTo>
                  <a:pt x="88" y="61"/>
                  <a:pt x="88" y="64"/>
                  <a:pt x="89" y="67"/>
                </a:cubicBezTo>
                <a:lnTo>
                  <a:pt x="93" y="64"/>
                </a:lnTo>
                <a:lnTo>
                  <a:pt x="97" y="60"/>
                </a:lnTo>
                <a:cubicBezTo>
                  <a:pt x="97" y="53"/>
                  <a:pt x="97" y="44"/>
                  <a:pt x="97" y="34"/>
                </a:cubicBezTo>
                <a:cubicBezTo>
                  <a:pt x="100" y="37"/>
                  <a:pt x="102" y="42"/>
                  <a:pt x="102" y="46"/>
                </a:cubicBezTo>
                <a:cubicBezTo>
                  <a:pt x="102" y="57"/>
                  <a:pt x="94" y="68"/>
                  <a:pt x="81" y="68"/>
                </a:cubicBezTo>
                <a:close/>
                <a:moveTo>
                  <a:pt x="65" y="93"/>
                </a:moveTo>
                <a:lnTo>
                  <a:pt x="65" y="93"/>
                </a:lnTo>
                <a:cubicBezTo>
                  <a:pt x="64" y="91"/>
                  <a:pt x="64" y="90"/>
                  <a:pt x="64" y="89"/>
                </a:cubicBezTo>
                <a:lnTo>
                  <a:pt x="64" y="72"/>
                </a:lnTo>
                <a:cubicBezTo>
                  <a:pt x="64" y="72"/>
                  <a:pt x="65" y="74"/>
                  <a:pt x="69" y="75"/>
                </a:cubicBezTo>
                <a:cubicBezTo>
                  <a:pt x="68" y="81"/>
                  <a:pt x="66" y="87"/>
                  <a:pt x="65" y="93"/>
                </a:cubicBezTo>
                <a:close/>
                <a:moveTo>
                  <a:pt x="53" y="99"/>
                </a:moveTo>
                <a:lnTo>
                  <a:pt x="53" y="99"/>
                </a:lnTo>
                <a:lnTo>
                  <a:pt x="63" y="99"/>
                </a:lnTo>
                <a:cubicBezTo>
                  <a:pt x="61" y="104"/>
                  <a:pt x="60" y="107"/>
                  <a:pt x="58" y="109"/>
                </a:cubicBezTo>
                <a:cubicBezTo>
                  <a:pt x="56" y="107"/>
                  <a:pt x="54" y="104"/>
                  <a:pt x="53" y="99"/>
                </a:cubicBezTo>
                <a:close/>
                <a:moveTo>
                  <a:pt x="52" y="72"/>
                </a:moveTo>
                <a:lnTo>
                  <a:pt x="52" y="72"/>
                </a:lnTo>
                <a:lnTo>
                  <a:pt x="52" y="89"/>
                </a:lnTo>
                <a:cubicBezTo>
                  <a:pt x="52" y="90"/>
                  <a:pt x="51" y="91"/>
                  <a:pt x="51" y="93"/>
                </a:cubicBezTo>
                <a:cubicBezTo>
                  <a:pt x="49" y="87"/>
                  <a:pt x="48" y="81"/>
                  <a:pt x="46" y="75"/>
                </a:cubicBezTo>
                <a:cubicBezTo>
                  <a:pt x="50" y="74"/>
                  <a:pt x="52" y="72"/>
                  <a:pt x="52" y="72"/>
                </a:cubicBezTo>
                <a:close/>
                <a:moveTo>
                  <a:pt x="34" y="68"/>
                </a:moveTo>
                <a:lnTo>
                  <a:pt x="34" y="68"/>
                </a:lnTo>
                <a:cubicBezTo>
                  <a:pt x="21" y="68"/>
                  <a:pt x="13" y="57"/>
                  <a:pt x="13" y="46"/>
                </a:cubicBezTo>
                <a:cubicBezTo>
                  <a:pt x="13" y="42"/>
                  <a:pt x="15" y="37"/>
                  <a:pt x="18" y="34"/>
                </a:cubicBezTo>
                <a:cubicBezTo>
                  <a:pt x="19" y="44"/>
                  <a:pt x="19" y="53"/>
                  <a:pt x="18" y="60"/>
                </a:cubicBezTo>
                <a:lnTo>
                  <a:pt x="22" y="64"/>
                </a:lnTo>
                <a:lnTo>
                  <a:pt x="27" y="67"/>
                </a:lnTo>
                <a:cubicBezTo>
                  <a:pt x="27" y="64"/>
                  <a:pt x="28" y="61"/>
                  <a:pt x="28" y="58"/>
                </a:cubicBezTo>
                <a:cubicBezTo>
                  <a:pt x="28" y="45"/>
                  <a:pt x="27" y="34"/>
                  <a:pt x="26" y="27"/>
                </a:cubicBezTo>
                <a:cubicBezTo>
                  <a:pt x="28" y="26"/>
                  <a:pt x="31" y="25"/>
                  <a:pt x="34" y="25"/>
                </a:cubicBezTo>
                <a:cubicBezTo>
                  <a:pt x="48" y="25"/>
                  <a:pt x="52" y="29"/>
                  <a:pt x="52" y="29"/>
                </a:cubicBezTo>
                <a:lnTo>
                  <a:pt x="52" y="64"/>
                </a:lnTo>
                <a:cubicBezTo>
                  <a:pt x="52" y="64"/>
                  <a:pt x="50" y="66"/>
                  <a:pt x="44" y="67"/>
                </a:cubicBezTo>
                <a:cubicBezTo>
                  <a:pt x="42" y="56"/>
                  <a:pt x="40" y="45"/>
                  <a:pt x="36" y="34"/>
                </a:cubicBezTo>
                <a:cubicBezTo>
                  <a:pt x="35" y="31"/>
                  <a:pt x="34" y="28"/>
                  <a:pt x="33" y="25"/>
                </a:cubicBezTo>
                <a:lnTo>
                  <a:pt x="27" y="27"/>
                </a:lnTo>
                <a:cubicBezTo>
                  <a:pt x="30" y="35"/>
                  <a:pt x="35" y="49"/>
                  <a:pt x="36" y="61"/>
                </a:cubicBezTo>
                <a:cubicBezTo>
                  <a:pt x="37" y="63"/>
                  <a:pt x="37" y="66"/>
                  <a:pt x="38" y="68"/>
                </a:cubicBezTo>
                <a:cubicBezTo>
                  <a:pt x="37" y="68"/>
                  <a:pt x="36" y="68"/>
                  <a:pt x="34" y="68"/>
                </a:cubicBezTo>
                <a:close/>
                <a:moveTo>
                  <a:pt x="24" y="18"/>
                </a:moveTo>
                <a:lnTo>
                  <a:pt x="24" y="18"/>
                </a:lnTo>
                <a:cubicBezTo>
                  <a:pt x="24" y="18"/>
                  <a:pt x="24" y="18"/>
                  <a:pt x="25" y="18"/>
                </a:cubicBezTo>
                <a:cubicBezTo>
                  <a:pt x="25" y="18"/>
                  <a:pt x="25" y="18"/>
                  <a:pt x="25" y="18"/>
                </a:cubicBezTo>
                <a:cubicBezTo>
                  <a:pt x="24" y="18"/>
                  <a:pt x="24" y="18"/>
                  <a:pt x="24" y="18"/>
                </a:cubicBezTo>
                <a:close/>
                <a:moveTo>
                  <a:pt x="48" y="96"/>
                </a:moveTo>
                <a:lnTo>
                  <a:pt x="48" y="96"/>
                </a:lnTo>
                <a:cubicBezTo>
                  <a:pt x="48" y="96"/>
                  <a:pt x="48" y="96"/>
                  <a:pt x="48" y="96"/>
                </a:cubicBezTo>
                <a:cubicBezTo>
                  <a:pt x="48" y="96"/>
                  <a:pt x="48" y="96"/>
                  <a:pt x="48" y="96"/>
                </a:cubicBezTo>
                <a:close/>
                <a:moveTo>
                  <a:pt x="68" y="96"/>
                </a:moveTo>
                <a:lnTo>
                  <a:pt x="68" y="96"/>
                </a:lnTo>
                <a:cubicBezTo>
                  <a:pt x="68" y="96"/>
                  <a:pt x="68" y="96"/>
                  <a:pt x="68" y="96"/>
                </a:cubicBezTo>
                <a:cubicBezTo>
                  <a:pt x="68" y="96"/>
                  <a:pt x="68" y="96"/>
                  <a:pt x="68" y="96"/>
                </a:cubicBezTo>
                <a:close/>
                <a:moveTo>
                  <a:pt x="91" y="18"/>
                </a:moveTo>
                <a:lnTo>
                  <a:pt x="91" y="18"/>
                </a:lnTo>
                <a:cubicBezTo>
                  <a:pt x="91" y="18"/>
                  <a:pt x="91" y="18"/>
                  <a:pt x="91" y="18"/>
                </a:cubicBezTo>
                <a:cubicBezTo>
                  <a:pt x="91" y="18"/>
                  <a:pt x="91" y="18"/>
                  <a:pt x="91" y="18"/>
                </a:cubicBezTo>
                <a:cubicBezTo>
                  <a:pt x="91" y="18"/>
                  <a:pt x="91" y="18"/>
                  <a:pt x="91" y="18"/>
                </a:cubicBezTo>
                <a:close/>
                <a:moveTo>
                  <a:pt x="113" y="103"/>
                </a:moveTo>
                <a:lnTo>
                  <a:pt x="113" y="103"/>
                </a:lnTo>
                <a:cubicBezTo>
                  <a:pt x="111" y="102"/>
                  <a:pt x="106" y="98"/>
                  <a:pt x="104" y="90"/>
                </a:cubicBezTo>
                <a:cubicBezTo>
                  <a:pt x="103" y="86"/>
                  <a:pt x="101" y="81"/>
                  <a:pt x="99" y="72"/>
                </a:cubicBezTo>
                <a:cubicBezTo>
                  <a:pt x="108" y="66"/>
                  <a:pt x="113" y="56"/>
                  <a:pt x="113" y="46"/>
                </a:cubicBezTo>
                <a:cubicBezTo>
                  <a:pt x="113" y="37"/>
                  <a:pt x="107" y="27"/>
                  <a:pt x="98" y="22"/>
                </a:cubicBezTo>
                <a:cubicBezTo>
                  <a:pt x="100" y="11"/>
                  <a:pt x="102" y="7"/>
                  <a:pt x="106" y="3"/>
                </a:cubicBezTo>
                <a:cubicBezTo>
                  <a:pt x="109" y="0"/>
                  <a:pt x="107" y="1"/>
                  <a:pt x="105" y="1"/>
                </a:cubicBezTo>
                <a:lnTo>
                  <a:pt x="92" y="1"/>
                </a:lnTo>
                <a:cubicBezTo>
                  <a:pt x="92" y="1"/>
                  <a:pt x="89" y="8"/>
                  <a:pt x="85" y="17"/>
                </a:cubicBezTo>
                <a:cubicBezTo>
                  <a:pt x="68" y="17"/>
                  <a:pt x="64" y="21"/>
                  <a:pt x="64" y="21"/>
                </a:cubicBezTo>
                <a:lnTo>
                  <a:pt x="64" y="1"/>
                </a:lnTo>
                <a:lnTo>
                  <a:pt x="52" y="1"/>
                </a:lnTo>
                <a:lnTo>
                  <a:pt x="52" y="21"/>
                </a:lnTo>
                <a:cubicBezTo>
                  <a:pt x="52" y="21"/>
                  <a:pt x="48" y="17"/>
                  <a:pt x="30" y="17"/>
                </a:cubicBezTo>
                <a:cubicBezTo>
                  <a:pt x="27" y="8"/>
                  <a:pt x="23" y="1"/>
                  <a:pt x="23" y="1"/>
                </a:cubicBezTo>
                <a:lnTo>
                  <a:pt x="10" y="1"/>
                </a:lnTo>
                <a:cubicBezTo>
                  <a:pt x="8" y="1"/>
                  <a:pt x="7" y="0"/>
                  <a:pt x="10" y="3"/>
                </a:cubicBezTo>
                <a:cubicBezTo>
                  <a:pt x="14" y="7"/>
                  <a:pt x="16" y="11"/>
                  <a:pt x="17" y="22"/>
                </a:cubicBezTo>
                <a:cubicBezTo>
                  <a:pt x="9" y="27"/>
                  <a:pt x="2" y="37"/>
                  <a:pt x="2" y="46"/>
                </a:cubicBezTo>
                <a:cubicBezTo>
                  <a:pt x="2" y="56"/>
                  <a:pt x="8" y="66"/>
                  <a:pt x="17" y="72"/>
                </a:cubicBezTo>
                <a:cubicBezTo>
                  <a:pt x="15" y="81"/>
                  <a:pt x="13" y="86"/>
                  <a:pt x="12" y="90"/>
                </a:cubicBezTo>
                <a:cubicBezTo>
                  <a:pt x="9" y="98"/>
                  <a:pt x="5" y="102"/>
                  <a:pt x="2" y="103"/>
                </a:cubicBezTo>
                <a:cubicBezTo>
                  <a:pt x="0" y="104"/>
                  <a:pt x="0" y="105"/>
                  <a:pt x="2" y="105"/>
                </a:cubicBezTo>
                <a:lnTo>
                  <a:pt x="21" y="105"/>
                </a:lnTo>
                <a:cubicBezTo>
                  <a:pt x="21" y="105"/>
                  <a:pt x="24" y="90"/>
                  <a:pt x="26" y="76"/>
                </a:cubicBezTo>
                <a:cubicBezTo>
                  <a:pt x="27" y="76"/>
                  <a:pt x="29" y="76"/>
                  <a:pt x="30" y="76"/>
                </a:cubicBezTo>
                <a:cubicBezTo>
                  <a:pt x="34" y="76"/>
                  <a:pt x="37" y="76"/>
                  <a:pt x="40" y="76"/>
                </a:cubicBezTo>
                <a:cubicBezTo>
                  <a:pt x="44" y="94"/>
                  <a:pt x="51" y="115"/>
                  <a:pt x="58" y="121"/>
                </a:cubicBezTo>
                <a:cubicBezTo>
                  <a:pt x="64" y="115"/>
                  <a:pt x="71" y="94"/>
                  <a:pt x="76" y="76"/>
                </a:cubicBezTo>
                <a:cubicBezTo>
                  <a:pt x="78" y="76"/>
                  <a:pt x="81" y="76"/>
                  <a:pt x="85" y="76"/>
                </a:cubicBezTo>
                <a:cubicBezTo>
                  <a:pt x="87" y="76"/>
                  <a:pt x="88" y="76"/>
                  <a:pt x="90" y="76"/>
                </a:cubicBezTo>
                <a:cubicBezTo>
                  <a:pt x="91" y="90"/>
                  <a:pt x="95" y="105"/>
                  <a:pt x="95" y="105"/>
                </a:cubicBezTo>
                <a:lnTo>
                  <a:pt x="114" y="105"/>
                </a:lnTo>
                <a:cubicBezTo>
                  <a:pt x="116" y="105"/>
                  <a:pt x="115" y="104"/>
                  <a:pt x="113" y="103"/>
                </a:cubicBez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942" name="Freeform 1916"/>
          <p:cNvSpPr>
            <a:spLocks noEditPoints="1"/>
          </p:cNvSpPr>
          <p:nvPr userDrawn="1"/>
        </p:nvSpPr>
        <p:spPr bwMode="auto">
          <a:xfrm>
            <a:off x="484188" y="476250"/>
            <a:ext cx="82550" cy="87313"/>
          </a:xfrm>
          <a:custGeom>
            <a:avLst/>
            <a:gdLst>
              <a:gd name="T0" fmla="*/ 81 w 116"/>
              <a:gd name="T1" fmla="*/ 68 h 121"/>
              <a:gd name="T2" fmla="*/ 79 w 116"/>
              <a:gd name="T3" fmla="*/ 61 h 121"/>
              <a:gd name="T4" fmla="*/ 82 w 116"/>
              <a:gd name="T5" fmla="*/ 25 h 121"/>
              <a:gd name="T6" fmla="*/ 71 w 116"/>
              <a:gd name="T7" fmla="*/ 67 h 121"/>
              <a:gd name="T8" fmla="*/ 64 w 116"/>
              <a:gd name="T9" fmla="*/ 29 h 121"/>
              <a:gd name="T10" fmla="*/ 90 w 116"/>
              <a:gd name="T11" fmla="*/ 27 h 121"/>
              <a:gd name="T12" fmla="*/ 89 w 116"/>
              <a:gd name="T13" fmla="*/ 67 h 121"/>
              <a:gd name="T14" fmla="*/ 97 w 116"/>
              <a:gd name="T15" fmla="*/ 60 h 121"/>
              <a:gd name="T16" fmla="*/ 102 w 116"/>
              <a:gd name="T17" fmla="*/ 46 h 121"/>
              <a:gd name="T18" fmla="*/ 81 w 116"/>
              <a:gd name="T19" fmla="*/ 68 h 121"/>
              <a:gd name="T20" fmla="*/ 65 w 116"/>
              <a:gd name="T21" fmla="*/ 93 h 121"/>
              <a:gd name="T22" fmla="*/ 64 w 116"/>
              <a:gd name="T23" fmla="*/ 72 h 121"/>
              <a:gd name="T24" fmla="*/ 65 w 116"/>
              <a:gd name="T25" fmla="*/ 93 h 121"/>
              <a:gd name="T26" fmla="*/ 53 w 116"/>
              <a:gd name="T27" fmla="*/ 99 h 121"/>
              <a:gd name="T28" fmla="*/ 63 w 116"/>
              <a:gd name="T29" fmla="*/ 99 h 121"/>
              <a:gd name="T30" fmla="*/ 53 w 116"/>
              <a:gd name="T31" fmla="*/ 99 h 121"/>
              <a:gd name="T32" fmla="*/ 52 w 116"/>
              <a:gd name="T33" fmla="*/ 72 h 121"/>
              <a:gd name="T34" fmla="*/ 52 w 116"/>
              <a:gd name="T35" fmla="*/ 89 h 121"/>
              <a:gd name="T36" fmla="*/ 46 w 116"/>
              <a:gd name="T37" fmla="*/ 75 h 121"/>
              <a:gd name="T38" fmla="*/ 52 w 116"/>
              <a:gd name="T39" fmla="*/ 72 h 121"/>
              <a:gd name="T40" fmla="*/ 34 w 116"/>
              <a:gd name="T41" fmla="*/ 68 h 121"/>
              <a:gd name="T42" fmla="*/ 18 w 116"/>
              <a:gd name="T43" fmla="*/ 34 h 121"/>
              <a:gd name="T44" fmla="*/ 22 w 116"/>
              <a:gd name="T45" fmla="*/ 64 h 121"/>
              <a:gd name="T46" fmla="*/ 28 w 116"/>
              <a:gd name="T47" fmla="*/ 58 h 121"/>
              <a:gd name="T48" fmla="*/ 34 w 116"/>
              <a:gd name="T49" fmla="*/ 25 h 121"/>
              <a:gd name="T50" fmla="*/ 52 w 116"/>
              <a:gd name="T51" fmla="*/ 64 h 121"/>
              <a:gd name="T52" fmla="*/ 36 w 116"/>
              <a:gd name="T53" fmla="*/ 34 h 121"/>
              <a:gd name="T54" fmla="*/ 27 w 116"/>
              <a:gd name="T55" fmla="*/ 27 h 121"/>
              <a:gd name="T56" fmla="*/ 38 w 116"/>
              <a:gd name="T57" fmla="*/ 68 h 121"/>
              <a:gd name="T58" fmla="*/ 34 w 116"/>
              <a:gd name="T59" fmla="*/ 68 h 121"/>
              <a:gd name="T60" fmla="*/ 24 w 116"/>
              <a:gd name="T61" fmla="*/ 18 h 121"/>
              <a:gd name="T62" fmla="*/ 25 w 116"/>
              <a:gd name="T63" fmla="*/ 18 h 121"/>
              <a:gd name="T64" fmla="*/ 24 w 116"/>
              <a:gd name="T65" fmla="*/ 18 h 121"/>
              <a:gd name="T66" fmla="*/ 48 w 116"/>
              <a:gd name="T67" fmla="*/ 96 h 121"/>
              <a:gd name="T68" fmla="*/ 48 w 116"/>
              <a:gd name="T69" fmla="*/ 96 h 121"/>
              <a:gd name="T70" fmla="*/ 68 w 116"/>
              <a:gd name="T71" fmla="*/ 96 h 121"/>
              <a:gd name="T72" fmla="*/ 68 w 116"/>
              <a:gd name="T73" fmla="*/ 96 h 121"/>
              <a:gd name="T74" fmla="*/ 68 w 116"/>
              <a:gd name="T75" fmla="*/ 96 h 121"/>
              <a:gd name="T76" fmla="*/ 91 w 116"/>
              <a:gd name="T77" fmla="*/ 18 h 121"/>
              <a:gd name="T78" fmla="*/ 91 w 116"/>
              <a:gd name="T79" fmla="*/ 18 h 121"/>
              <a:gd name="T80" fmla="*/ 91 w 116"/>
              <a:gd name="T81" fmla="*/ 18 h 121"/>
              <a:gd name="T82" fmla="*/ 113 w 116"/>
              <a:gd name="T83" fmla="*/ 103 h 121"/>
              <a:gd name="T84" fmla="*/ 99 w 116"/>
              <a:gd name="T85" fmla="*/ 72 h 121"/>
              <a:gd name="T86" fmla="*/ 98 w 116"/>
              <a:gd name="T87" fmla="*/ 22 h 121"/>
              <a:gd name="T88" fmla="*/ 105 w 116"/>
              <a:gd name="T89" fmla="*/ 1 h 121"/>
              <a:gd name="T90" fmla="*/ 85 w 116"/>
              <a:gd name="T91" fmla="*/ 17 h 121"/>
              <a:gd name="T92" fmla="*/ 64 w 116"/>
              <a:gd name="T93" fmla="*/ 1 h 121"/>
              <a:gd name="T94" fmla="*/ 52 w 116"/>
              <a:gd name="T95" fmla="*/ 21 h 121"/>
              <a:gd name="T96" fmla="*/ 23 w 116"/>
              <a:gd name="T97" fmla="*/ 1 h 121"/>
              <a:gd name="T98" fmla="*/ 10 w 116"/>
              <a:gd name="T99" fmla="*/ 3 h 121"/>
              <a:gd name="T100" fmla="*/ 2 w 116"/>
              <a:gd name="T101" fmla="*/ 46 h 121"/>
              <a:gd name="T102" fmla="*/ 12 w 116"/>
              <a:gd name="T103" fmla="*/ 90 h 121"/>
              <a:gd name="T104" fmla="*/ 2 w 116"/>
              <a:gd name="T105" fmla="*/ 105 h 121"/>
              <a:gd name="T106" fmla="*/ 26 w 116"/>
              <a:gd name="T107" fmla="*/ 76 h 121"/>
              <a:gd name="T108" fmla="*/ 40 w 116"/>
              <a:gd name="T109" fmla="*/ 76 h 121"/>
              <a:gd name="T110" fmla="*/ 76 w 116"/>
              <a:gd name="T111" fmla="*/ 76 h 121"/>
              <a:gd name="T112" fmla="*/ 90 w 116"/>
              <a:gd name="T113" fmla="*/ 76 h 121"/>
              <a:gd name="T114" fmla="*/ 114 w 116"/>
              <a:gd name="T115" fmla="*/ 105 h 121"/>
              <a:gd name="T116" fmla="*/ 113 w 116"/>
              <a:gd name="T117" fmla="*/ 103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6" h="121">
                <a:moveTo>
                  <a:pt x="81" y="68"/>
                </a:moveTo>
                <a:lnTo>
                  <a:pt x="81" y="68"/>
                </a:lnTo>
                <a:cubicBezTo>
                  <a:pt x="80" y="68"/>
                  <a:pt x="79" y="68"/>
                  <a:pt x="78" y="68"/>
                </a:cubicBezTo>
                <a:cubicBezTo>
                  <a:pt x="78" y="66"/>
                  <a:pt x="79" y="63"/>
                  <a:pt x="79" y="61"/>
                </a:cubicBezTo>
                <a:cubicBezTo>
                  <a:pt x="81" y="49"/>
                  <a:pt x="85" y="35"/>
                  <a:pt x="88" y="27"/>
                </a:cubicBezTo>
                <a:lnTo>
                  <a:pt x="82" y="25"/>
                </a:lnTo>
                <a:cubicBezTo>
                  <a:pt x="81" y="28"/>
                  <a:pt x="80" y="31"/>
                  <a:pt x="79" y="34"/>
                </a:cubicBezTo>
                <a:cubicBezTo>
                  <a:pt x="76" y="45"/>
                  <a:pt x="73" y="56"/>
                  <a:pt x="71" y="67"/>
                </a:cubicBezTo>
                <a:cubicBezTo>
                  <a:pt x="66" y="66"/>
                  <a:pt x="64" y="64"/>
                  <a:pt x="64" y="64"/>
                </a:cubicBezTo>
                <a:lnTo>
                  <a:pt x="64" y="29"/>
                </a:lnTo>
                <a:cubicBezTo>
                  <a:pt x="64" y="29"/>
                  <a:pt x="68" y="25"/>
                  <a:pt x="81" y="25"/>
                </a:cubicBezTo>
                <a:cubicBezTo>
                  <a:pt x="84" y="25"/>
                  <a:pt x="87" y="26"/>
                  <a:pt x="90" y="27"/>
                </a:cubicBezTo>
                <a:cubicBezTo>
                  <a:pt x="89" y="34"/>
                  <a:pt x="88" y="45"/>
                  <a:pt x="88" y="58"/>
                </a:cubicBezTo>
                <a:cubicBezTo>
                  <a:pt x="88" y="61"/>
                  <a:pt x="88" y="64"/>
                  <a:pt x="89" y="67"/>
                </a:cubicBezTo>
                <a:lnTo>
                  <a:pt x="93" y="64"/>
                </a:lnTo>
                <a:lnTo>
                  <a:pt x="97" y="60"/>
                </a:lnTo>
                <a:cubicBezTo>
                  <a:pt x="97" y="53"/>
                  <a:pt x="97" y="44"/>
                  <a:pt x="97" y="34"/>
                </a:cubicBezTo>
                <a:cubicBezTo>
                  <a:pt x="100" y="37"/>
                  <a:pt x="102" y="42"/>
                  <a:pt x="102" y="46"/>
                </a:cubicBezTo>
                <a:cubicBezTo>
                  <a:pt x="102" y="57"/>
                  <a:pt x="94" y="68"/>
                  <a:pt x="81" y="68"/>
                </a:cubicBezTo>
                <a:lnTo>
                  <a:pt x="81" y="68"/>
                </a:lnTo>
                <a:close/>
                <a:moveTo>
                  <a:pt x="65" y="93"/>
                </a:moveTo>
                <a:lnTo>
                  <a:pt x="65" y="93"/>
                </a:lnTo>
                <a:cubicBezTo>
                  <a:pt x="64" y="91"/>
                  <a:pt x="64" y="90"/>
                  <a:pt x="64" y="89"/>
                </a:cubicBezTo>
                <a:lnTo>
                  <a:pt x="64" y="72"/>
                </a:lnTo>
                <a:cubicBezTo>
                  <a:pt x="64" y="72"/>
                  <a:pt x="65" y="74"/>
                  <a:pt x="69" y="75"/>
                </a:cubicBezTo>
                <a:cubicBezTo>
                  <a:pt x="68" y="81"/>
                  <a:pt x="66" y="87"/>
                  <a:pt x="65" y="93"/>
                </a:cubicBezTo>
                <a:lnTo>
                  <a:pt x="65" y="93"/>
                </a:lnTo>
                <a:close/>
                <a:moveTo>
                  <a:pt x="53" y="99"/>
                </a:moveTo>
                <a:lnTo>
                  <a:pt x="53" y="99"/>
                </a:lnTo>
                <a:lnTo>
                  <a:pt x="63" y="99"/>
                </a:lnTo>
                <a:cubicBezTo>
                  <a:pt x="61" y="104"/>
                  <a:pt x="60" y="107"/>
                  <a:pt x="58" y="109"/>
                </a:cubicBezTo>
                <a:cubicBezTo>
                  <a:pt x="56" y="107"/>
                  <a:pt x="54" y="104"/>
                  <a:pt x="53" y="99"/>
                </a:cubicBezTo>
                <a:lnTo>
                  <a:pt x="53" y="99"/>
                </a:lnTo>
                <a:close/>
                <a:moveTo>
                  <a:pt x="52" y="72"/>
                </a:moveTo>
                <a:lnTo>
                  <a:pt x="52" y="72"/>
                </a:lnTo>
                <a:lnTo>
                  <a:pt x="52" y="89"/>
                </a:lnTo>
                <a:cubicBezTo>
                  <a:pt x="52" y="90"/>
                  <a:pt x="51" y="91"/>
                  <a:pt x="51" y="93"/>
                </a:cubicBezTo>
                <a:cubicBezTo>
                  <a:pt x="49" y="87"/>
                  <a:pt x="48" y="81"/>
                  <a:pt x="46" y="75"/>
                </a:cubicBezTo>
                <a:cubicBezTo>
                  <a:pt x="50" y="74"/>
                  <a:pt x="52" y="72"/>
                  <a:pt x="52" y="72"/>
                </a:cubicBezTo>
                <a:lnTo>
                  <a:pt x="52" y="72"/>
                </a:lnTo>
                <a:close/>
                <a:moveTo>
                  <a:pt x="34" y="68"/>
                </a:moveTo>
                <a:lnTo>
                  <a:pt x="34" y="68"/>
                </a:lnTo>
                <a:cubicBezTo>
                  <a:pt x="21" y="68"/>
                  <a:pt x="13" y="57"/>
                  <a:pt x="13" y="46"/>
                </a:cubicBezTo>
                <a:cubicBezTo>
                  <a:pt x="13" y="42"/>
                  <a:pt x="15" y="37"/>
                  <a:pt x="18" y="34"/>
                </a:cubicBezTo>
                <a:cubicBezTo>
                  <a:pt x="19" y="44"/>
                  <a:pt x="19" y="53"/>
                  <a:pt x="18" y="60"/>
                </a:cubicBezTo>
                <a:lnTo>
                  <a:pt x="22" y="64"/>
                </a:lnTo>
                <a:lnTo>
                  <a:pt x="27" y="67"/>
                </a:lnTo>
                <a:cubicBezTo>
                  <a:pt x="27" y="64"/>
                  <a:pt x="28" y="61"/>
                  <a:pt x="28" y="58"/>
                </a:cubicBezTo>
                <a:cubicBezTo>
                  <a:pt x="28" y="45"/>
                  <a:pt x="27" y="34"/>
                  <a:pt x="26" y="27"/>
                </a:cubicBezTo>
                <a:cubicBezTo>
                  <a:pt x="28" y="26"/>
                  <a:pt x="31" y="25"/>
                  <a:pt x="34" y="25"/>
                </a:cubicBezTo>
                <a:cubicBezTo>
                  <a:pt x="48" y="25"/>
                  <a:pt x="52" y="29"/>
                  <a:pt x="52" y="29"/>
                </a:cubicBezTo>
                <a:lnTo>
                  <a:pt x="52" y="64"/>
                </a:lnTo>
                <a:cubicBezTo>
                  <a:pt x="52" y="64"/>
                  <a:pt x="50" y="66"/>
                  <a:pt x="44" y="67"/>
                </a:cubicBezTo>
                <a:cubicBezTo>
                  <a:pt x="42" y="56"/>
                  <a:pt x="40" y="45"/>
                  <a:pt x="36" y="34"/>
                </a:cubicBezTo>
                <a:cubicBezTo>
                  <a:pt x="35" y="31"/>
                  <a:pt x="34" y="28"/>
                  <a:pt x="33" y="25"/>
                </a:cubicBezTo>
                <a:lnTo>
                  <a:pt x="27" y="27"/>
                </a:lnTo>
                <a:cubicBezTo>
                  <a:pt x="30" y="35"/>
                  <a:pt x="35" y="49"/>
                  <a:pt x="36" y="61"/>
                </a:cubicBezTo>
                <a:cubicBezTo>
                  <a:pt x="37" y="63"/>
                  <a:pt x="37" y="66"/>
                  <a:pt x="38" y="68"/>
                </a:cubicBezTo>
                <a:cubicBezTo>
                  <a:pt x="37" y="68"/>
                  <a:pt x="36" y="68"/>
                  <a:pt x="34" y="68"/>
                </a:cubicBezTo>
                <a:lnTo>
                  <a:pt x="34" y="68"/>
                </a:lnTo>
                <a:close/>
                <a:moveTo>
                  <a:pt x="24" y="18"/>
                </a:moveTo>
                <a:lnTo>
                  <a:pt x="24" y="18"/>
                </a:lnTo>
                <a:cubicBezTo>
                  <a:pt x="24" y="18"/>
                  <a:pt x="24" y="18"/>
                  <a:pt x="25" y="18"/>
                </a:cubicBezTo>
                <a:cubicBezTo>
                  <a:pt x="25" y="18"/>
                  <a:pt x="25" y="18"/>
                  <a:pt x="25" y="18"/>
                </a:cubicBezTo>
                <a:cubicBezTo>
                  <a:pt x="24" y="18"/>
                  <a:pt x="24" y="18"/>
                  <a:pt x="24" y="18"/>
                </a:cubicBezTo>
                <a:lnTo>
                  <a:pt x="24" y="18"/>
                </a:lnTo>
                <a:close/>
                <a:moveTo>
                  <a:pt x="48" y="96"/>
                </a:moveTo>
                <a:lnTo>
                  <a:pt x="48" y="96"/>
                </a:lnTo>
                <a:cubicBezTo>
                  <a:pt x="48" y="96"/>
                  <a:pt x="48" y="96"/>
                  <a:pt x="48" y="96"/>
                </a:cubicBezTo>
                <a:cubicBezTo>
                  <a:pt x="48" y="96"/>
                  <a:pt x="48" y="96"/>
                  <a:pt x="48" y="96"/>
                </a:cubicBezTo>
                <a:lnTo>
                  <a:pt x="48" y="96"/>
                </a:lnTo>
                <a:close/>
                <a:moveTo>
                  <a:pt x="68" y="96"/>
                </a:moveTo>
                <a:lnTo>
                  <a:pt x="68" y="96"/>
                </a:lnTo>
                <a:cubicBezTo>
                  <a:pt x="68" y="96"/>
                  <a:pt x="68" y="96"/>
                  <a:pt x="68" y="96"/>
                </a:cubicBezTo>
                <a:cubicBezTo>
                  <a:pt x="68" y="96"/>
                  <a:pt x="68" y="96"/>
                  <a:pt x="68" y="96"/>
                </a:cubicBezTo>
                <a:lnTo>
                  <a:pt x="68" y="96"/>
                </a:lnTo>
                <a:close/>
                <a:moveTo>
                  <a:pt x="91" y="18"/>
                </a:moveTo>
                <a:lnTo>
                  <a:pt x="91" y="18"/>
                </a:lnTo>
                <a:cubicBezTo>
                  <a:pt x="91" y="18"/>
                  <a:pt x="91" y="18"/>
                  <a:pt x="91" y="18"/>
                </a:cubicBezTo>
                <a:cubicBezTo>
                  <a:pt x="91" y="18"/>
                  <a:pt x="91" y="18"/>
                  <a:pt x="91" y="18"/>
                </a:cubicBezTo>
                <a:cubicBezTo>
                  <a:pt x="91" y="18"/>
                  <a:pt x="91" y="18"/>
                  <a:pt x="91" y="18"/>
                </a:cubicBezTo>
                <a:lnTo>
                  <a:pt x="91" y="18"/>
                </a:lnTo>
                <a:close/>
                <a:moveTo>
                  <a:pt x="113" y="103"/>
                </a:moveTo>
                <a:lnTo>
                  <a:pt x="113" y="103"/>
                </a:lnTo>
                <a:cubicBezTo>
                  <a:pt x="111" y="102"/>
                  <a:pt x="106" y="98"/>
                  <a:pt x="104" y="90"/>
                </a:cubicBezTo>
                <a:cubicBezTo>
                  <a:pt x="103" y="86"/>
                  <a:pt x="101" y="81"/>
                  <a:pt x="99" y="72"/>
                </a:cubicBezTo>
                <a:cubicBezTo>
                  <a:pt x="108" y="66"/>
                  <a:pt x="113" y="56"/>
                  <a:pt x="113" y="46"/>
                </a:cubicBezTo>
                <a:cubicBezTo>
                  <a:pt x="113" y="37"/>
                  <a:pt x="107" y="27"/>
                  <a:pt x="98" y="22"/>
                </a:cubicBezTo>
                <a:cubicBezTo>
                  <a:pt x="100" y="11"/>
                  <a:pt x="102" y="7"/>
                  <a:pt x="106" y="3"/>
                </a:cubicBezTo>
                <a:cubicBezTo>
                  <a:pt x="109" y="0"/>
                  <a:pt x="107" y="1"/>
                  <a:pt x="105" y="1"/>
                </a:cubicBezTo>
                <a:lnTo>
                  <a:pt x="92" y="1"/>
                </a:lnTo>
                <a:cubicBezTo>
                  <a:pt x="92" y="1"/>
                  <a:pt x="89" y="8"/>
                  <a:pt x="85" y="17"/>
                </a:cubicBezTo>
                <a:cubicBezTo>
                  <a:pt x="68" y="17"/>
                  <a:pt x="64" y="21"/>
                  <a:pt x="64" y="21"/>
                </a:cubicBezTo>
                <a:lnTo>
                  <a:pt x="64" y="1"/>
                </a:lnTo>
                <a:lnTo>
                  <a:pt x="52" y="1"/>
                </a:lnTo>
                <a:lnTo>
                  <a:pt x="52" y="21"/>
                </a:lnTo>
                <a:cubicBezTo>
                  <a:pt x="52" y="21"/>
                  <a:pt x="48" y="17"/>
                  <a:pt x="30" y="17"/>
                </a:cubicBezTo>
                <a:cubicBezTo>
                  <a:pt x="27" y="8"/>
                  <a:pt x="23" y="1"/>
                  <a:pt x="23" y="1"/>
                </a:cubicBezTo>
                <a:lnTo>
                  <a:pt x="10" y="1"/>
                </a:lnTo>
                <a:cubicBezTo>
                  <a:pt x="8" y="1"/>
                  <a:pt x="7" y="0"/>
                  <a:pt x="10" y="3"/>
                </a:cubicBezTo>
                <a:cubicBezTo>
                  <a:pt x="14" y="7"/>
                  <a:pt x="16" y="11"/>
                  <a:pt x="17" y="22"/>
                </a:cubicBezTo>
                <a:cubicBezTo>
                  <a:pt x="9" y="27"/>
                  <a:pt x="2" y="37"/>
                  <a:pt x="2" y="46"/>
                </a:cubicBezTo>
                <a:cubicBezTo>
                  <a:pt x="2" y="56"/>
                  <a:pt x="8" y="66"/>
                  <a:pt x="17" y="72"/>
                </a:cubicBezTo>
                <a:cubicBezTo>
                  <a:pt x="15" y="81"/>
                  <a:pt x="13" y="86"/>
                  <a:pt x="12" y="90"/>
                </a:cubicBezTo>
                <a:cubicBezTo>
                  <a:pt x="9" y="98"/>
                  <a:pt x="5" y="102"/>
                  <a:pt x="2" y="103"/>
                </a:cubicBezTo>
                <a:cubicBezTo>
                  <a:pt x="0" y="104"/>
                  <a:pt x="0" y="105"/>
                  <a:pt x="2" y="105"/>
                </a:cubicBezTo>
                <a:lnTo>
                  <a:pt x="21" y="105"/>
                </a:lnTo>
                <a:cubicBezTo>
                  <a:pt x="21" y="105"/>
                  <a:pt x="24" y="90"/>
                  <a:pt x="26" y="76"/>
                </a:cubicBezTo>
                <a:cubicBezTo>
                  <a:pt x="27" y="76"/>
                  <a:pt x="29" y="76"/>
                  <a:pt x="30" y="76"/>
                </a:cubicBezTo>
                <a:cubicBezTo>
                  <a:pt x="34" y="76"/>
                  <a:pt x="37" y="76"/>
                  <a:pt x="40" y="76"/>
                </a:cubicBezTo>
                <a:cubicBezTo>
                  <a:pt x="44" y="94"/>
                  <a:pt x="51" y="115"/>
                  <a:pt x="58" y="121"/>
                </a:cubicBezTo>
                <a:cubicBezTo>
                  <a:pt x="64" y="115"/>
                  <a:pt x="71" y="94"/>
                  <a:pt x="76" y="76"/>
                </a:cubicBezTo>
                <a:cubicBezTo>
                  <a:pt x="78" y="76"/>
                  <a:pt x="81" y="76"/>
                  <a:pt x="85" y="76"/>
                </a:cubicBezTo>
                <a:cubicBezTo>
                  <a:pt x="87" y="76"/>
                  <a:pt x="88" y="76"/>
                  <a:pt x="90" y="76"/>
                </a:cubicBezTo>
                <a:cubicBezTo>
                  <a:pt x="91" y="90"/>
                  <a:pt x="95" y="105"/>
                  <a:pt x="95" y="105"/>
                </a:cubicBezTo>
                <a:lnTo>
                  <a:pt x="114" y="105"/>
                </a:lnTo>
                <a:cubicBezTo>
                  <a:pt x="116" y="105"/>
                  <a:pt x="115" y="104"/>
                  <a:pt x="113" y="103"/>
                </a:cubicBezTo>
                <a:lnTo>
                  <a:pt x="113" y="103"/>
                </a:lnTo>
                <a:close/>
              </a:path>
            </a:pathLst>
          </a:custGeom>
          <a:noFill/>
          <a:ln w="0" cap="flat">
            <a:no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dirty="0"/>
          </a:p>
        </p:txBody>
      </p:sp>
      <p:sp>
        <p:nvSpPr>
          <p:cNvPr id="943" name="Freeform 1917"/>
          <p:cNvSpPr>
            <a:spLocks noEditPoints="1"/>
          </p:cNvSpPr>
          <p:nvPr userDrawn="1"/>
        </p:nvSpPr>
        <p:spPr bwMode="auto">
          <a:xfrm>
            <a:off x="485776" y="477838"/>
            <a:ext cx="79375" cy="69850"/>
          </a:xfrm>
          <a:custGeom>
            <a:avLst/>
            <a:gdLst>
              <a:gd name="T0" fmla="*/ 62 w 111"/>
              <a:gd name="T1" fmla="*/ 63 h 98"/>
              <a:gd name="T2" fmla="*/ 62 w 111"/>
              <a:gd name="T3" fmla="*/ 63 h 98"/>
              <a:gd name="T4" fmla="*/ 79 w 111"/>
              <a:gd name="T5" fmla="*/ 67 h 98"/>
              <a:gd name="T6" fmla="*/ 100 w 111"/>
              <a:gd name="T7" fmla="*/ 45 h 98"/>
              <a:gd name="T8" fmla="*/ 79 w 111"/>
              <a:gd name="T9" fmla="*/ 24 h 98"/>
              <a:gd name="T10" fmla="*/ 62 w 111"/>
              <a:gd name="T11" fmla="*/ 28 h 98"/>
              <a:gd name="T12" fmla="*/ 62 w 111"/>
              <a:gd name="T13" fmla="*/ 63 h 98"/>
              <a:gd name="T14" fmla="*/ 50 w 111"/>
              <a:gd name="T15" fmla="*/ 28 h 98"/>
              <a:gd name="T16" fmla="*/ 50 w 111"/>
              <a:gd name="T17" fmla="*/ 28 h 98"/>
              <a:gd name="T18" fmla="*/ 32 w 111"/>
              <a:gd name="T19" fmla="*/ 24 h 98"/>
              <a:gd name="T20" fmla="*/ 11 w 111"/>
              <a:gd name="T21" fmla="*/ 45 h 98"/>
              <a:gd name="T22" fmla="*/ 32 w 111"/>
              <a:gd name="T23" fmla="*/ 67 h 98"/>
              <a:gd name="T24" fmla="*/ 50 w 111"/>
              <a:gd name="T25" fmla="*/ 63 h 98"/>
              <a:gd name="T26" fmla="*/ 50 w 111"/>
              <a:gd name="T27" fmla="*/ 28 h 98"/>
              <a:gd name="T28" fmla="*/ 47 w 111"/>
              <a:gd name="T29" fmla="*/ 98 h 98"/>
              <a:gd name="T30" fmla="*/ 47 w 111"/>
              <a:gd name="T31" fmla="*/ 98 h 98"/>
              <a:gd name="T32" fmla="*/ 47 w 111"/>
              <a:gd name="T33" fmla="*/ 94 h 98"/>
              <a:gd name="T34" fmla="*/ 50 w 111"/>
              <a:gd name="T35" fmla="*/ 88 h 98"/>
              <a:gd name="T36" fmla="*/ 50 w 111"/>
              <a:gd name="T37" fmla="*/ 71 h 98"/>
              <a:gd name="T38" fmla="*/ 28 w 111"/>
              <a:gd name="T39" fmla="*/ 75 h 98"/>
              <a:gd name="T40" fmla="*/ 0 w 111"/>
              <a:gd name="T41" fmla="*/ 45 h 98"/>
              <a:gd name="T42" fmla="*/ 28 w 111"/>
              <a:gd name="T43" fmla="*/ 16 h 98"/>
              <a:gd name="T44" fmla="*/ 50 w 111"/>
              <a:gd name="T45" fmla="*/ 20 h 98"/>
              <a:gd name="T46" fmla="*/ 50 w 111"/>
              <a:gd name="T47" fmla="*/ 0 h 98"/>
              <a:gd name="T48" fmla="*/ 62 w 111"/>
              <a:gd name="T49" fmla="*/ 0 h 98"/>
              <a:gd name="T50" fmla="*/ 62 w 111"/>
              <a:gd name="T51" fmla="*/ 20 h 98"/>
              <a:gd name="T52" fmla="*/ 83 w 111"/>
              <a:gd name="T53" fmla="*/ 16 h 98"/>
              <a:gd name="T54" fmla="*/ 111 w 111"/>
              <a:gd name="T55" fmla="*/ 45 h 98"/>
              <a:gd name="T56" fmla="*/ 83 w 111"/>
              <a:gd name="T57" fmla="*/ 75 h 98"/>
              <a:gd name="T58" fmla="*/ 62 w 111"/>
              <a:gd name="T59" fmla="*/ 71 h 98"/>
              <a:gd name="T60" fmla="*/ 62 w 111"/>
              <a:gd name="T61" fmla="*/ 88 h 98"/>
              <a:gd name="T62" fmla="*/ 65 w 111"/>
              <a:gd name="T63" fmla="*/ 94 h 98"/>
              <a:gd name="T64" fmla="*/ 64 w 111"/>
              <a:gd name="T65" fmla="*/ 98 h 98"/>
              <a:gd name="T66" fmla="*/ 47 w 111"/>
              <a:gd name="T67" fmla="*/ 98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1" h="98">
                <a:moveTo>
                  <a:pt x="62" y="63"/>
                </a:moveTo>
                <a:lnTo>
                  <a:pt x="62" y="63"/>
                </a:lnTo>
                <a:cubicBezTo>
                  <a:pt x="62" y="63"/>
                  <a:pt x="67" y="67"/>
                  <a:pt x="79" y="67"/>
                </a:cubicBezTo>
                <a:cubicBezTo>
                  <a:pt x="92" y="67"/>
                  <a:pt x="100" y="56"/>
                  <a:pt x="100" y="45"/>
                </a:cubicBezTo>
                <a:cubicBezTo>
                  <a:pt x="100" y="36"/>
                  <a:pt x="91" y="24"/>
                  <a:pt x="79" y="24"/>
                </a:cubicBezTo>
                <a:cubicBezTo>
                  <a:pt x="66" y="24"/>
                  <a:pt x="62" y="28"/>
                  <a:pt x="62" y="28"/>
                </a:cubicBezTo>
                <a:lnTo>
                  <a:pt x="62" y="63"/>
                </a:lnTo>
                <a:close/>
                <a:moveTo>
                  <a:pt x="50" y="28"/>
                </a:moveTo>
                <a:lnTo>
                  <a:pt x="50" y="28"/>
                </a:lnTo>
                <a:cubicBezTo>
                  <a:pt x="50" y="28"/>
                  <a:pt x="46" y="24"/>
                  <a:pt x="32" y="24"/>
                </a:cubicBezTo>
                <a:cubicBezTo>
                  <a:pt x="20" y="24"/>
                  <a:pt x="11" y="36"/>
                  <a:pt x="11" y="45"/>
                </a:cubicBezTo>
                <a:cubicBezTo>
                  <a:pt x="11" y="56"/>
                  <a:pt x="19" y="67"/>
                  <a:pt x="32" y="67"/>
                </a:cubicBezTo>
                <a:cubicBezTo>
                  <a:pt x="45" y="67"/>
                  <a:pt x="50" y="63"/>
                  <a:pt x="50" y="63"/>
                </a:cubicBezTo>
                <a:lnTo>
                  <a:pt x="50" y="28"/>
                </a:lnTo>
                <a:close/>
                <a:moveTo>
                  <a:pt x="47" y="98"/>
                </a:moveTo>
                <a:lnTo>
                  <a:pt x="47" y="98"/>
                </a:lnTo>
                <a:cubicBezTo>
                  <a:pt x="43" y="98"/>
                  <a:pt x="46" y="95"/>
                  <a:pt x="47" y="94"/>
                </a:cubicBezTo>
                <a:cubicBezTo>
                  <a:pt x="48" y="92"/>
                  <a:pt x="50" y="90"/>
                  <a:pt x="50" y="88"/>
                </a:cubicBezTo>
                <a:lnTo>
                  <a:pt x="50" y="71"/>
                </a:lnTo>
                <a:cubicBezTo>
                  <a:pt x="50" y="71"/>
                  <a:pt x="45" y="75"/>
                  <a:pt x="28" y="75"/>
                </a:cubicBezTo>
                <a:cubicBezTo>
                  <a:pt x="12" y="75"/>
                  <a:pt x="0" y="59"/>
                  <a:pt x="0" y="45"/>
                </a:cubicBezTo>
                <a:cubicBezTo>
                  <a:pt x="0" y="32"/>
                  <a:pt x="14" y="16"/>
                  <a:pt x="28" y="16"/>
                </a:cubicBezTo>
                <a:cubicBezTo>
                  <a:pt x="46" y="16"/>
                  <a:pt x="50" y="20"/>
                  <a:pt x="50" y="20"/>
                </a:cubicBezTo>
                <a:lnTo>
                  <a:pt x="50" y="0"/>
                </a:lnTo>
                <a:lnTo>
                  <a:pt x="62" y="0"/>
                </a:lnTo>
                <a:lnTo>
                  <a:pt x="62" y="20"/>
                </a:lnTo>
                <a:cubicBezTo>
                  <a:pt x="62" y="20"/>
                  <a:pt x="66" y="16"/>
                  <a:pt x="83" y="16"/>
                </a:cubicBezTo>
                <a:cubicBezTo>
                  <a:pt x="97" y="16"/>
                  <a:pt x="111" y="32"/>
                  <a:pt x="111" y="45"/>
                </a:cubicBezTo>
                <a:cubicBezTo>
                  <a:pt x="111" y="59"/>
                  <a:pt x="100" y="75"/>
                  <a:pt x="83" y="75"/>
                </a:cubicBezTo>
                <a:cubicBezTo>
                  <a:pt x="66" y="75"/>
                  <a:pt x="62" y="71"/>
                  <a:pt x="62" y="71"/>
                </a:cubicBezTo>
                <a:lnTo>
                  <a:pt x="62" y="88"/>
                </a:lnTo>
                <a:cubicBezTo>
                  <a:pt x="62" y="90"/>
                  <a:pt x="63" y="92"/>
                  <a:pt x="65" y="94"/>
                </a:cubicBezTo>
                <a:cubicBezTo>
                  <a:pt x="66" y="95"/>
                  <a:pt x="68" y="98"/>
                  <a:pt x="64" y="98"/>
                </a:cubicBezTo>
                <a:lnTo>
                  <a:pt x="47" y="98"/>
                </a:lnTo>
                <a:close/>
              </a:path>
            </a:pathLst>
          </a:custGeom>
          <a:solidFill>
            <a:srgbClr val="D5A0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944" name="Freeform 1918"/>
          <p:cNvSpPr>
            <a:spLocks noEditPoints="1"/>
          </p:cNvSpPr>
          <p:nvPr userDrawn="1"/>
        </p:nvSpPr>
        <p:spPr bwMode="auto">
          <a:xfrm>
            <a:off x="485776" y="477838"/>
            <a:ext cx="79375" cy="69850"/>
          </a:xfrm>
          <a:custGeom>
            <a:avLst/>
            <a:gdLst>
              <a:gd name="T0" fmla="*/ 62 w 111"/>
              <a:gd name="T1" fmla="*/ 63 h 98"/>
              <a:gd name="T2" fmla="*/ 62 w 111"/>
              <a:gd name="T3" fmla="*/ 63 h 98"/>
              <a:gd name="T4" fmla="*/ 79 w 111"/>
              <a:gd name="T5" fmla="*/ 67 h 98"/>
              <a:gd name="T6" fmla="*/ 100 w 111"/>
              <a:gd name="T7" fmla="*/ 45 h 98"/>
              <a:gd name="T8" fmla="*/ 79 w 111"/>
              <a:gd name="T9" fmla="*/ 24 h 98"/>
              <a:gd name="T10" fmla="*/ 62 w 111"/>
              <a:gd name="T11" fmla="*/ 28 h 98"/>
              <a:gd name="T12" fmla="*/ 62 w 111"/>
              <a:gd name="T13" fmla="*/ 63 h 98"/>
              <a:gd name="T14" fmla="*/ 62 w 111"/>
              <a:gd name="T15" fmla="*/ 63 h 98"/>
              <a:gd name="T16" fmla="*/ 50 w 111"/>
              <a:gd name="T17" fmla="*/ 28 h 98"/>
              <a:gd name="T18" fmla="*/ 50 w 111"/>
              <a:gd name="T19" fmla="*/ 28 h 98"/>
              <a:gd name="T20" fmla="*/ 32 w 111"/>
              <a:gd name="T21" fmla="*/ 24 h 98"/>
              <a:gd name="T22" fmla="*/ 11 w 111"/>
              <a:gd name="T23" fmla="*/ 45 h 98"/>
              <a:gd name="T24" fmla="*/ 32 w 111"/>
              <a:gd name="T25" fmla="*/ 67 h 98"/>
              <a:gd name="T26" fmla="*/ 50 w 111"/>
              <a:gd name="T27" fmla="*/ 63 h 98"/>
              <a:gd name="T28" fmla="*/ 50 w 111"/>
              <a:gd name="T29" fmla="*/ 28 h 98"/>
              <a:gd name="T30" fmla="*/ 50 w 111"/>
              <a:gd name="T31" fmla="*/ 28 h 98"/>
              <a:gd name="T32" fmla="*/ 47 w 111"/>
              <a:gd name="T33" fmla="*/ 98 h 98"/>
              <a:gd name="T34" fmla="*/ 47 w 111"/>
              <a:gd name="T35" fmla="*/ 98 h 98"/>
              <a:gd name="T36" fmla="*/ 47 w 111"/>
              <a:gd name="T37" fmla="*/ 94 h 98"/>
              <a:gd name="T38" fmla="*/ 50 w 111"/>
              <a:gd name="T39" fmla="*/ 88 h 98"/>
              <a:gd name="T40" fmla="*/ 50 w 111"/>
              <a:gd name="T41" fmla="*/ 71 h 98"/>
              <a:gd name="T42" fmla="*/ 28 w 111"/>
              <a:gd name="T43" fmla="*/ 75 h 98"/>
              <a:gd name="T44" fmla="*/ 0 w 111"/>
              <a:gd name="T45" fmla="*/ 45 h 98"/>
              <a:gd name="T46" fmla="*/ 28 w 111"/>
              <a:gd name="T47" fmla="*/ 16 h 98"/>
              <a:gd name="T48" fmla="*/ 50 w 111"/>
              <a:gd name="T49" fmla="*/ 20 h 98"/>
              <a:gd name="T50" fmla="*/ 50 w 111"/>
              <a:gd name="T51" fmla="*/ 0 h 98"/>
              <a:gd name="T52" fmla="*/ 62 w 111"/>
              <a:gd name="T53" fmla="*/ 0 h 98"/>
              <a:gd name="T54" fmla="*/ 62 w 111"/>
              <a:gd name="T55" fmla="*/ 20 h 98"/>
              <a:gd name="T56" fmla="*/ 83 w 111"/>
              <a:gd name="T57" fmla="*/ 16 h 98"/>
              <a:gd name="T58" fmla="*/ 111 w 111"/>
              <a:gd name="T59" fmla="*/ 45 h 98"/>
              <a:gd name="T60" fmla="*/ 83 w 111"/>
              <a:gd name="T61" fmla="*/ 75 h 98"/>
              <a:gd name="T62" fmla="*/ 62 w 111"/>
              <a:gd name="T63" fmla="*/ 71 h 98"/>
              <a:gd name="T64" fmla="*/ 62 w 111"/>
              <a:gd name="T65" fmla="*/ 88 h 98"/>
              <a:gd name="T66" fmla="*/ 65 w 111"/>
              <a:gd name="T67" fmla="*/ 94 h 98"/>
              <a:gd name="T68" fmla="*/ 64 w 111"/>
              <a:gd name="T69" fmla="*/ 98 h 98"/>
              <a:gd name="T70" fmla="*/ 47 w 111"/>
              <a:gd name="T71" fmla="*/ 98 h 98"/>
              <a:gd name="T72" fmla="*/ 47 w 111"/>
              <a:gd name="T73" fmla="*/ 98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1" h="98">
                <a:moveTo>
                  <a:pt x="62" y="63"/>
                </a:moveTo>
                <a:lnTo>
                  <a:pt x="62" y="63"/>
                </a:lnTo>
                <a:cubicBezTo>
                  <a:pt x="62" y="63"/>
                  <a:pt x="67" y="67"/>
                  <a:pt x="79" y="67"/>
                </a:cubicBezTo>
                <a:cubicBezTo>
                  <a:pt x="92" y="67"/>
                  <a:pt x="100" y="56"/>
                  <a:pt x="100" y="45"/>
                </a:cubicBezTo>
                <a:cubicBezTo>
                  <a:pt x="100" y="36"/>
                  <a:pt x="91" y="24"/>
                  <a:pt x="79" y="24"/>
                </a:cubicBezTo>
                <a:cubicBezTo>
                  <a:pt x="66" y="24"/>
                  <a:pt x="62" y="28"/>
                  <a:pt x="62" y="28"/>
                </a:cubicBezTo>
                <a:lnTo>
                  <a:pt x="62" y="63"/>
                </a:lnTo>
                <a:lnTo>
                  <a:pt x="62" y="63"/>
                </a:lnTo>
                <a:close/>
                <a:moveTo>
                  <a:pt x="50" y="28"/>
                </a:moveTo>
                <a:lnTo>
                  <a:pt x="50" y="28"/>
                </a:lnTo>
                <a:cubicBezTo>
                  <a:pt x="50" y="28"/>
                  <a:pt x="46" y="24"/>
                  <a:pt x="32" y="24"/>
                </a:cubicBezTo>
                <a:cubicBezTo>
                  <a:pt x="20" y="24"/>
                  <a:pt x="11" y="36"/>
                  <a:pt x="11" y="45"/>
                </a:cubicBezTo>
                <a:cubicBezTo>
                  <a:pt x="11" y="56"/>
                  <a:pt x="19" y="67"/>
                  <a:pt x="32" y="67"/>
                </a:cubicBezTo>
                <a:cubicBezTo>
                  <a:pt x="45" y="67"/>
                  <a:pt x="50" y="63"/>
                  <a:pt x="50" y="63"/>
                </a:cubicBezTo>
                <a:lnTo>
                  <a:pt x="50" y="28"/>
                </a:lnTo>
                <a:lnTo>
                  <a:pt x="50" y="28"/>
                </a:lnTo>
                <a:close/>
                <a:moveTo>
                  <a:pt x="47" y="98"/>
                </a:moveTo>
                <a:lnTo>
                  <a:pt x="47" y="98"/>
                </a:lnTo>
                <a:cubicBezTo>
                  <a:pt x="43" y="98"/>
                  <a:pt x="46" y="95"/>
                  <a:pt x="47" y="94"/>
                </a:cubicBezTo>
                <a:cubicBezTo>
                  <a:pt x="48" y="92"/>
                  <a:pt x="50" y="90"/>
                  <a:pt x="50" y="88"/>
                </a:cubicBezTo>
                <a:lnTo>
                  <a:pt x="50" y="71"/>
                </a:lnTo>
                <a:cubicBezTo>
                  <a:pt x="50" y="71"/>
                  <a:pt x="45" y="75"/>
                  <a:pt x="28" y="75"/>
                </a:cubicBezTo>
                <a:cubicBezTo>
                  <a:pt x="12" y="75"/>
                  <a:pt x="0" y="59"/>
                  <a:pt x="0" y="45"/>
                </a:cubicBezTo>
                <a:cubicBezTo>
                  <a:pt x="0" y="32"/>
                  <a:pt x="14" y="16"/>
                  <a:pt x="28" y="16"/>
                </a:cubicBezTo>
                <a:cubicBezTo>
                  <a:pt x="46" y="16"/>
                  <a:pt x="50" y="20"/>
                  <a:pt x="50" y="20"/>
                </a:cubicBezTo>
                <a:lnTo>
                  <a:pt x="50" y="0"/>
                </a:lnTo>
                <a:lnTo>
                  <a:pt x="62" y="0"/>
                </a:lnTo>
                <a:lnTo>
                  <a:pt x="62" y="20"/>
                </a:lnTo>
                <a:cubicBezTo>
                  <a:pt x="62" y="20"/>
                  <a:pt x="66" y="16"/>
                  <a:pt x="83" y="16"/>
                </a:cubicBezTo>
                <a:cubicBezTo>
                  <a:pt x="97" y="16"/>
                  <a:pt x="111" y="32"/>
                  <a:pt x="111" y="45"/>
                </a:cubicBezTo>
                <a:cubicBezTo>
                  <a:pt x="111" y="59"/>
                  <a:pt x="100" y="75"/>
                  <a:pt x="83" y="75"/>
                </a:cubicBezTo>
                <a:cubicBezTo>
                  <a:pt x="66" y="75"/>
                  <a:pt x="62" y="71"/>
                  <a:pt x="62" y="71"/>
                </a:cubicBezTo>
                <a:lnTo>
                  <a:pt x="62" y="88"/>
                </a:lnTo>
                <a:cubicBezTo>
                  <a:pt x="62" y="90"/>
                  <a:pt x="63" y="92"/>
                  <a:pt x="65" y="94"/>
                </a:cubicBezTo>
                <a:cubicBezTo>
                  <a:pt x="66" y="95"/>
                  <a:pt x="68" y="98"/>
                  <a:pt x="64" y="98"/>
                </a:cubicBezTo>
                <a:lnTo>
                  <a:pt x="47" y="98"/>
                </a:lnTo>
                <a:lnTo>
                  <a:pt x="47" y="98"/>
                </a:lnTo>
                <a:close/>
              </a:path>
            </a:pathLst>
          </a:custGeom>
          <a:noFill/>
          <a:ln w="1588" cap="flat">
            <a:no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dirty="0"/>
          </a:p>
        </p:txBody>
      </p:sp>
      <p:sp>
        <p:nvSpPr>
          <p:cNvPr id="945" name="Freeform 1919"/>
          <p:cNvSpPr>
            <a:spLocks/>
          </p:cNvSpPr>
          <p:nvPr userDrawn="1"/>
        </p:nvSpPr>
        <p:spPr bwMode="auto">
          <a:xfrm>
            <a:off x="857251" y="284163"/>
            <a:ext cx="101600" cy="115888"/>
          </a:xfrm>
          <a:custGeom>
            <a:avLst/>
            <a:gdLst>
              <a:gd name="T0" fmla="*/ 123 w 142"/>
              <a:gd name="T1" fmla="*/ 53 h 161"/>
              <a:gd name="T2" fmla="*/ 123 w 142"/>
              <a:gd name="T3" fmla="*/ 53 h 161"/>
              <a:gd name="T4" fmla="*/ 125 w 142"/>
              <a:gd name="T5" fmla="*/ 29 h 161"/>
              <a:gd name="T6" fmla="*/ 124 w 142"/>
              <a:gd name="T7" fmla="*/ 29 h 161"/>
              <a:gd name="T8" fmla="*/ 116 w 142"/>
              <a:gd name="T9" fmla="*/ 51 h 161"/>
              <a:gd name="T10" fmla="*/ 74 w 142"/>
              <a:gd name="T11" fmla="*/ 123 h 161"/>
              <a:gd name="T12" fmla="*/ 68 w 142"/>
              <a:gd name="T13" fmla="*/ 123 h 161"/>
              <a:gd name="T14" fmla="*/ 24 w 142"/>
              <a:gd name="T15" fmla="*/ 51 h 161"/>
              <a:gd name="T16" fmla="*/ 16 w 142"/>
              <a:gd name="T17" fmla="*/ 29 h 161"/>
              <a:gd name="T18" fmla="*/ 14 w 142"/>
              <a:gd name="T19" fmla="*/ 29 h 161"/>
              <a:gd name="T20" fmla="*/ 18 w 142"/>
              <a:gd name="T21" fmla="*/ 53 h 161"/>
              <a:gd name="T22" fmla="*/ 18 w 142"/>
              <a:gd name="T23" fmla="*/ 161 h 161"/>
              <a:gd name="T24" fmla="*/ 0 w 142"/>
              <a:gd name="T25" fmla="*/ 161 h 161"/>
              <a:gd name="T26" fmla="*/ 0 w 142"/>
              <a:gd name="T27" fmla="*/ 0 h 161"/>
              <a:gd name="T28" fmla="*/ 14 w 142"/>
              <a:gd name="T29" fmla="*/ 0 h 161"/>
              <a:gd name="T30" fmla="*/ 64 w 142"/>
              <a:gd name="T31" fmla="*/ 82 h 161"/>
              <a:gd name="T32" fmla="*/ 72 w 142"/>
              <a:gd name="T33" fmla="*/ 100 h 161"/>
              <a:gd name="T34" fmla="*/ 72 w 142"/>
              <a:gd name="T35" fmla="*/ 100 h 161"/>
              <a:gd name="T36" fmla="*/ 79 w 142"/>
              <a:gd name="T37" fmla="*/ 82 h 161"/>
              <a:gd name="T38" fmla="*/ 127 w 142"/>
              <a:gd name="T39" fmla="*/ 0 h 161"/>
              <a:gd name="T40" fmla="*/ 142 w 142"/>
              <a:gd name="T41" fmla="*/ 0 h 161"/>
              <a:gd name="T42" fmla="*/ 142 w 142"/>
              <a:gd name="T43" fmla="*/ 161 h 161"/>
              <a:gd name="T44" fmla="*/ 123 w 142"/>
              <a:gd name="T45" fmla="*/ 161 h 161"/>
              <a:gd name="T46" fmla="*/ 123 w 142"/>
              <a:gd name="T47" fmla="*/ 53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42" h="161">
                <a:moveTo>
                  <a:pt x="123" y="53"/>
                </a:moveTo>
                <a:lnTo>
                  <a:pt x="123" y="53"/>
                </a:lnTo>
                <a:lnTo>
                  <a:pt x="125" y="29"/>
                </a:lnTo>
                <a:lnTo>
                  <a:pt x="124" y="29"/>
                </a:lnTo>
                <a:lnTo>
                  <a:pt x="116" y="51"/>
                </a:lnTo>
                <a:lnTo>
                  <a:pt x="74" y="123"/>
                </a:lnTo>
                <a:lnTo>
                  <a:pt x="68" y="123"/>
                </a:lnTo>
                <a:lnTo>
                  <a:pt x="24" y="51"/>
                </a:lnTo>
                <a:lnTo>
                  <a:pt x="16" y="29"/>
                </a:lnTo>
                <a:lnTo>
                  <a:pt x="14" y="29"/>
                </a:lnTo>
                <a:lnTo>
                  <a:pt x="18" y="53"/>
                </a:lnTo>
                <a:lnTo>
                  <a:pt x="18" y="161"/>
                </a:lnTo>
                <a:lnTo>
                  <a:pt x="0" y="161"/>
                </a:lnTo>
                <a:lnTo>
                  <a:pt x="0" y="0"/>
                </a:lnTo>
                <a:lnTo>
                  <a:pt x="14" y="0"/>
                </a:lnTo>
                <a:lnTo>
                  <a:pt x="64" y="82"/>
                </a:lnTo>
                <a:lnTo>
                  <a:pt x="72" y="100"/>
                </a:lnTo>
                <a:lnTo>
                  <a:pt x="72" y="100"/>
                </a:lnTo>
                <a:lnTo>
                  <a:pt x="79" y="82"/>
                </a:lnTo>
                <a:lnTo>
                  <a:pt x="127" y="0"/>
                </a:lnTo>
                <a:lnTo>
                  <a:pt x="142" y="0"/>
                </a:lnTo>
                <a:lnTo>
                  <a:pt x="142" y="161"/>
                </a:lnTo>
                <a:lnTo>
                  <a:pt x="123" y="161"/>
                </a:lnTo>
                <a:lnTo>
                  <a:pt x="123" y="53"/>
                </a:lnTo>
                <a:close/>
              </a:path>
            </a:pathLst>
          </a:custGeom>
          <a:solidFill>
            <a:srgbClr val="1E5D2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946" name="Freeform 1920"/>
          <p:cNvSpPr>
            <a:spLocks/>
          </p:cNvSpPr>
          <p:nvPr userDrawn="1"/>
        </p:nvSpPr>
        <p:spPr bwMode="auto">
          <a:xfrm>
            <a:off x="987426" y="284163"/>
            <a:ext cx="84138" cy="115888"/>
          </a:xfrm>
          <a:custGeom>
            <a:avLst/>
            <a:gdLst>
              <a:gd name="T0" fmla="*/ 99 w 118"/>
              <a:gd name="T1" fmla="*/ 52 h 161"/>
              <a:gd name="T2" fmla="*/ 99 w 118"/>
              <a:gd name="T3" fmla="*/ 52 h 161"/>
              <a:gd name="T4" fmla="*/ 100 w 118"/>
              <a:gd name="T5" fmla="*/ 34 h 161"/>
              <a:gd name="T6" fmla="*/ 99 w 118"/>
              <a:gd name="T7" fmla="*/ 34 h 161"/>
              <a:gd name="T8" fmla="*/ 89 w 118"/>
              <a:gd name="T9" fmla="*/ 53 h 161"/>
              <a:gd name="T10" fmla="*/ 12 w 118"/>
              <a:gd name="T11" fmla="*/ 161 h 161"/>
              <a:gd name="T12" fmla="*/ 0 w 118"/>
              <a:gd name="T13" fmla="*/ 161 h 161"/>
              <a:gd name="T14" fmla="*/ 0 w 118"/>
              <a:gd name="T15" fmla="*/ 0 h 161"/>
              <a:gd name="T16" fmla="*/ 19 w 118"/>
              <a:gd name="T17" fmla="*/ 0 h 161"/>
              <a:gd name="T18" fmla="*/ 19 w 118"/>
              <a:gd name="T19" fmla="*/ 110 h 161"/>
              <a:gd name="T20" fmla="*/ 18 w 118"/>
              <a:gd name="T21" fmla="*/ 128 h 161"/>
              <a:gd name="T22" fmla="*/ 19 w 118"/>
              <a:gd name="T23" fmla="*/ 128 h 161"/>
              <a:gd name="T24" fmla="*/ 29 w 118"/>
              <a:gd name="T25" fmla="*/ 110 h 161"/>
              <a:gd name="T26" fmla="*/ 106 w 118"/>
              <a:gd name="T27" fmla="*/ 0 h 161"/>
              <a:gd name="T28" fmla="*/ 118 w 118"/>
              <a:gd name="T29" fmla="*/ 0 h 161"/>
              <a:gd name="T30" fmla="*/ 118 w 118"/>
              <a:gd name="T31" fmla="*/ 161 h 161"/>
              <a:gd name="T32" fmla="*/ 99 w 118"/>
              <a:gd name="T33" fmla="*/ 161 h 161"/>
              <a:gd name="T34" fmla="*/ 99 w 118"/>
              <a:gd name="T35" fmla="*/ 52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8" h="161">
                <a:moveTo>
                  <a:pt x="99" y="52"/>
                </a:moveTo>
                <a:lnTo>
                  <a:pt x="99" y="52"/>
                </a:lnTo>
                <a:lnTo>
                  <a:pt x="100" y="34"/>
                </a:lnTo>
                <a:lnTo>
                  <a:pt x="99" y="34"/>
                </a:lnTo>
                <a:lnTo>
                  <a:pt x="89" y="53"/>
                </a:lnTo>
                <a:lnTo>
                  <a:pt x="12" y="161"/>
                </a:lnTo>
                <a:lnTo>
                  <a:pt x="0" y="161"/>
                </a:lnTo>
                <a:lnTo>
                  <a:pt x="0" y="0"/>
                </a:lnTo>
                <a:lnTo>
                  <a:pt x="19" y="0"/>
                </a:lnTo>
                <a:lnTo>
                  <a:pt x="19" y="110"/>
                </a:lnTo>
                <a:lnTo>
                  <a:pt x="18" y="128"/>
                </a:lnTo>
                <a:lnTo>
                  <a:pt x="19" y="128"/>
                </a:lnTo>
                <a:lnTo>
                  <a:pt x="29" y="110"/>
                </a:lnTo>
                <a:lnTo>
                  <a:pt x="106" y="0"/>
                </a:lnTo>
                <a:lnTo>
                  <a:pt x="118" y="0"/>
                </a:lnTo>
                <a:lnTo>
                  <a:pt x="118" y="161"/>
                </a:lnTo>
                <a:lnTo>
                  <a:pt x="99" y="161"/>
                </a:lnTo>
                <a:lnTo>
                  <a:pt x="99" y="52"/>
                </a:lnTo>
                <a:close/>
              </a:path>
            </a:pathLst>
          </a:custGeom>
          <a:solidFill>
            <a:srgbClr val="1E5D2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947" name="Freeform 1921"/>
          <p:cNvSpPr>
            <a:spLocks/>
          </p:cNvSpPr>
          <p:nvPr userDrawn="1"/>
        </p:nvSpPr>
        <p:spPr bwMode="auto">
          <a:xfrm>
            <a:off x="1100138" y="284163"/>
            <a:ext cx="80963" cy="115888"/>
          </a:xfrm>
          <a:custGeom>
            <a:avLst/>
            <a:gdLst>
              <a:gd name="T0" fmla="*/ 96 w 115"/>
              <a:gd name="T1" fmla="*/ 87 h 161"/>
              <a:gd name="T2" fmla="*/ 96 w 115"/>
              <a:gd name="T3" fmla="*/ 87 h 161"/>
              <a:gd name="T4" fmla="*/ 19 w 115"/>
              <a:gd name="T5" fmla="*/ 87 h 161"/>
              <a:gd name="T6" fmla="*/ 19 w 115"/>
              <a:gd name="T7" fmla="*/ 161 h 161"/>
              <a:gd name="T8" fmla="*/ 0 w 115"/>
              <a:gd name="T9" fmla="*/ 161 h 161"/>
              <a:gd name="T10" fmla="*/ 0 w 115"/>
              <a:gd name="T11" fmla="*/ 0 h 161"/>
              <a:gd name="T12" fmla="*/ 19 w 115"/>
              <a:gd name="T13" fmla="*/ 0 h 161"/>
              <a:gd name="T14" fmla="*/ 19 w 115"/>
              <a:gd name="T15" fmla="*/ 70 h 161"/>
              <a:gd name="T16" fmla="*/ 96 w 115"/>
              <a:gd name="T17" fmla="*/ 70 h 161"/>
              <a:gd name="T18" fmla="*/ 96 w 115"/>
              <a:gd name="T19" fmla="*/ 0 h 161"/>
              <a:gd name="T20" fmla="*/ 115 w 115"/>
              <a:gd name="T21" fmla="*/ 0 h 161"/>
              <a:gd name="T22" fmla="*/ 115 w 115"/>
              <a:gd name="T23" fmla="*/ 161 h 161"/>
              <a:gd name="T24" fmla="*/ 96 w 115"/>
              <a:gd name="T25" fmla="*/ 161 h 161"/>
              <a:gd name="T26" fmla="*/ 96 w 115"/>
              <a:gd name="T27" fmla="*/ 87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5" h="161">
                <a:moveTo>
                  <a:pt x="96" y="87"/>
                </a:moveTo>
                <a:lnTo>
                  <a:pt x="96" y="87"/>
                </a:lnTo>
                <a:lnTo>
                  <a:pt x="19" y="87"/>
                </a:lnTo>
                <a:lnTo>
                  <a:pt x="19" y="161"/>
                </a:lnTo>
                <a:lnTo>
                  <a:pt x="0" y="161"/>
                </a:lnTo>
                <a:lnTo>
                  <a:pt x="0" y="0"/>
                </a:lnTo>
                <a:lnTo>
                  <a:pt x="19" y="0"/>
                </a:lnTo>
                <a:lnTo>
                  <a:pt x="19" y="70"/>
                </a:lnTo>
                <a:lnTo>
                  <a:pt x="96" y="70"/>
                </a:lnTo>
                <a:lnTo>
                  <a:pt x="96" y="0"/>
                </a:lnTo>
                <a:lnTo>
                  <a:pt x="115" y="0"/>
                </a:lnTo>
                <a:lnTo>
                  <a:pt x="115" y="161"/>
                </a:lnTo>
                <a:lnTo>
                  <a:pt x="96" y="161"/>
                </a:lnTo>
                <a:lnTo>
                  <a:pt x="96" y="87"/>
                </a:lnTo>
                <a:close/>
              </a:path>
            </a:pathLst>
          </a:custGeom>
          <a:solidFill>
            <a:srgbClr val="1E5D2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948" name="Freeform 1922"/>
          <p:cNvSpPr>
            <a:spLocks/>
          </p:cNvSpPr>
          <p:nvPr userDrawn="1"/>
        </p:nvSpPr>
        <p:spPr bwMode="auto">
          <a:xfrm>
            <a:off x="1209676" y="284163"/>
            <a:ext cx="82550" cy="115888"/>
          </a:xfrm>
          <a:custGeom>
            <a:avLst/>
            <a:gdLst>
              <a:gd name="T0" fmla="*/ 98 w 117"/>
              <a:gd name="T1" fmla="*/ 52 h 161"/>
              <a:gd name="T2" fmla="*/ 98 w 117"/>
              <a:gd name="T3" fmla="*/ 52 h 161"/>
              <a:gd name="T4" fmla="*/ 100 w 117"/>
              <a:gd name="T5" fmla="*/ 34 h 161"/>
              <a:gd name="T6" fmla="*/ 99 w 117"/>
              <a:gd name="T7" fmla="*/ 34 h 161"/>
              <a:gd name="T8" fmla="*/ 89 w 117"/>
              <a:gd name="T9" fmla="*/ 53 h 161"/>
              <a:gd name="T10" fmla="*/ 11 w 117"/>
              <a:gd name="T11" fmla="*/ 161 h 161"/>
              <a:gd name="T12" fmla="*/ 0 w 117"/>
              <a:gd name="T13" fmla="*/ 161 h 161"/>
              <a:gd name="T14" fmla="*/ 0 w 117"/>
              <a:gd name="T15" fmla="*/ 0 h 161"/>
              <a:gd name="T16" fmla="*/ 19 w 117"/>
              <a:gd name="T17" fmla="*/ 0 h 161"/>
              <a:gd name="T18" fmla="*/ 19 w 117"/>
              <a:gd name="T19" fmla="*/ 110 h 161"/>
              <a:gd name="T20" fmla="*/ 18 w 117"/>
              <a:gd name="T21" fmla="*/ 128 h 161"/>
              <a:gd name="T22" fmla="*/ 18 w 117"/>
              <a:gd name="T23" fmla="*/ 128 h 161"/>
              <a:gd name="T24" fmla="*/ 29 w 117"/>
              <a:gd name="T25" fmla="*/ 110 h 161"/>
              <a:gd name="T26" fmla="*/ 106 w 117"/>
              <a:gd name="T27" fmla="*/ 0 h 161"/>
              <a:gd name="T28" fmla="*/ 117 w 117"/>
              <a:gd name="T29" fmla="*/ 0 h 161"/>
              <a:gd name="T30" fmla="*/ 117 w 117"/>
              <a:gd name="T31" fmla="*/ 161 h 161"/>
              <a:gd name="T32" fmla="*/ 98 w 117"/>
              <a:gd name="T33" fmla="*/ 161 h 161"/>
              <a:gd name="T34" fmla="*/ 98 w 117"/>
              <a:gd name="T35" fmla="*/ 52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7" h="161">
                <a:moveTo>
                  <a:pt x="98" y="52"/>
                </a:moveTo>
                <a:lnTo>
                  <a:pt x="98" y="52"/>
                </a:lnTo>
                <a:lnTo>
                  <a:pt x="100" y="34"/>
                </a:lnTo>
                <a:lnTo>
                  <a:pt x="99" y="34"/>
                </a:lnTo>
                <a:lnTo>
                  <a:pt x="89" y="53"/>
                </a:lnTo>
                <a:lnTo>
                  <a:pt x="11" y="161"/>
                </a:lnTo>
                <a:lnTo>
                  <a:pt x="0" y="161"/>
                </a:lnTo>
                <a:lnTo>
                  <a:pt x="0" y="0"/>
                </a:lnTo>
                <a:lnTo>
                  <a:pt x="19" y="0"/>
                </a:lnTo>
                <a:lnTo>
                  <a:pt x="19" y="110"/>
                </a:lnTo>
                <a:lnTo>
                  <a:pt x="18" y="128"/>
                </a:lnTo>
                <a:lnTo>
                  <a:pt x="18" y="128"/>
                </a:lnTo>
                <a:lnTo>
                  <a:pt x="29" y="110"/>
                </a:lnTo>
                <a:lnTo>
                  <a:pt x="106" y="0"/>
                </a:lnTo>
                <a:lnTo>
                  <a:pt x="117" y="0"/>
                </a:lnTo>
                <a:lnTo>
                  <a:pt x="117" y="161"/>
                </a:lnTo>
                <a:lnTo>
                  <a:pt x="98" y="161"/>
                </a:lnTo>
                <a:lnTo>
                  <a:pt x="98" y="52"/>
                </a:lnTo>
                <a:close/>
              </a:path>
            </a:pathLst>
          </a:custGeom>
          <a:solidFill>
            <a:srgbClr val="1E5D2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949" name="Freeform 1923"/>
          <p:cNvSpPr>
            <a:spLocks/>
          </p:cNvSpPr>
          <p:nvPr userDrawn="1"/>
        </p:nvSpPr>
        <p:spPr bwMode="auto">
          <a:xfrm>
            <a:off x="1317626" y="282575"/>
            <a:ext cx="76200" cy="120650"/>
          </a:xfrm>
          <a:custGeom>
            <a:avLst/>
            <a:gdLst>
              <a:gd name="T0" fmla="*/ 109 w 109"/>
              <a:gd name="T1" fmla="*/ 157 h 167"/>
              <a:gd name="T2" fmla="*/ 109 w 109"/>
              <a:gd name="T3" fmla="*/ 157 h 167"/>
              <a:gd name="T4" fmla="*/ 92 w 109"/>
              <a:gd name="T5" fmla="*/ 165 h 167"/>
              <a:gd name="T6" fmla="*/ 69 w 109"/>
              <a:gd name="T7" fmla="*/ 167 h 167"/>
              <a:gd name="T8" fmla="*/ 42 w 109"/>
              <a:gd name="T9" fmla="*/ 162 h 167"/>
              <a:gd name="T10" fmla="*/ 20 w 109"/>
              <a:gd name="T11" fmla="*/ 147 h 167"/>
              <a:gd name="T12" fmla="*/ 5 w 109"/>
              <a:gd name="T13" fmla="*/ 121 h 167"/>
              <a:gd name="T14" fmla="*/ 0 w 109"/>
              <a:gd name="T15" fmla="*/ 84 h 167"/>
              <a:gd name="T16" fmla="*/ 6 w 109"/>
              <a:gd name="T17" fmla="*/ 45 h 167"/>
              <a:gd name="T18" fmla="*/ 22 w 109"/>
              <a:gd name="T19" fmla="*/ 20 h 167"/>
              <a:gd name="T20" fmla="*/ 44 w 109"/>
              <a:gd name="T21" fmla="*/ 5 h 167"/>
              <a:gd name="T22" fmla="*/ 70 w 109"/>
              <a:gd name="T23" fmla="*/ 0 h 167"/>
              <a:gd name="T24" fmla="*/ 92 w 109"/>
              <a:gd name="T25" fmla="*/ 2 h 167"/>
              <a:gd name="T26" fmla="*/ 107 w 109"/>
              <a:gd name="T27" fmla="*/ 6 h 167"/>
              <a:gd name="T28" fmla="*/ 102 w 109"/>
              <a:gd name="T29" fmla="*/ 23 h 167"/>
              <a:gd name="T30" fmla="*/ 71 w 109"/>
              <a:gd name="T31" fmla="*/ 17 h 167"/>
              <a:gd name="T32" fmla="*/ 52 w 109"/>
              <a:gd name="T33" fmla="*/ 21 h 167"/>
              <a:gd name="T34" fmla="*/ 36 w 109"/>
              <a:gd name="T35" fmla="*/ 32 h 167"/>
              <a:gd name="T36" fmla="*/ 24 w 109"/>
              <a:gd name="T37" fmla="*/ 53 h 167"/>
              <a:gd name="T38" fmla="*/ 20 w 109"/>
              <a:gd name="T39" fmla="*/ 84 h 167"/>
              <a:gd name="T40" fmla="*/ 24 w 109"/>
              <a:gd name="T41" fmla="*/ 112 h 167"/>
              <a:gd name="T42" fmla="*/ 36 w 109"/>
              <a:gd name="T43" fmla="*/ 133 h 167"/>
              <a:gd name="T44" fmla="*/ 53 w 109"/>
              <a:gd name="T45" fmla="*/ 145 h 167"/>
              <a:gd name="T46" fmla="*/ 74 w 109"/>
              <a:gd name="T47" fmla="*/ 150 h 167"/>
              <a:gd name="T48" fmla="*/ 92 w 109"/>
              <a:gd name="T49" fmla="*/ 148 h 167"/>
              <a:gd name="T50" fmla="*/ 105 w 109"/>
              <a:gd name="T51" fmla="*/ 142 h 167"/>
              <a:gd name="T52" fmla="*/ 109 w 109"/>
              <a:gd name="T53" fmla="*/ 157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09" h="167">
                <a:moveTo>
                  <a:pt x="109" y="157"/>
                </a:moveTo>
                <a:lnTo>
                  <a:pt x="109" y="157"/>
                </a:lnTo>
                <a:cubicBezTo>
                  <a:pt x="105" y="161"/>
                  <a:pt x="99" y="163"/>
                  <a:pt x="92" y="165"/>
                </a:cubicBezTo>
                <a:cubicBezTo>
                  <a:pt x="85" y="166"/>
                  <a:pt x="77" y="167"/>
                  <a:pt x="69" y="167"/>
                </a:cubicBezTo>
                <a:cubicBezTo>
                  <a:pt x="60" y="167"/>
                  <a:pt x="51" y="165"/>
                  <a:pt x="42" y="162"/>
                </a:cubicBezTo>
                <a:cubicBezTo>
                  <a:pt x="34" y="158"/>
                  <a:pt x="27" y="153"/>
                  <a:pt x="20" y="147"/>
                </a:cubicBezTo>
                <a:cubicBezTo>
                  <a:pt x="14" y="140"/>
                  <a:pt x="9" y="131"/>
                  <a:pt x="5" y="121"/>
                </a:cubicBezTo>
                <a:cubicBezTo>
                  <a:pt x="2" y="110"/>
                  <a:pt x="0" y="98"/>
                  <a:pt x="0" y="84"/>
                </a:cubicBezTo>
                <a:cubicBezTo>
                  <a:pt x="0" y="69"/>
                  <a:pt x="2" y="56"/>
                  <a:pt x="6" y="45"/>
                </a:cubicBezTo>
                <a:cubicBezTo>
                  <a:pt x="10" y="35"/>
                  <a:pt x="15" y="26"/>
                  <a:pt x="22" y="20"/>
                </a:cubicBezTo>
                <a:cubicBezTo>
                  <a:pt x="29" y="13"/>
                  <a:pt x="36" y="8"/>
                  <a:pt x="44" y="5"/>
                </a:cubicBezTo>
                <a:cubicBezTo>
                  <a:pt x="53" y="2"/>
                  <a:pt x="61" y="0"/>
                  <a:pt x="70" y="0"/>
                </a:cubicBezTo>
                <a:cubicBezTo>
                  <a:pt x="79" y="0"/>
                  <a:pt x="86" y="1"/>
                  <a:pt x="92" y="2"/>
                </a:cubicBezTo>
                <a:cubicBezTo>
                  <a:pt x="98" y="3"/>
                  <a:pt x="103" y="4"/>
                  <a:pt x="107" y="6"/>
                </a:cubicBezTo>
                <a:lnTo>
                  <a:pt x="102" y="23"/>
                </a:lnTo>
                <a:cubicBezTo>
                  <a:pt x="95" y="19"/>
                  <a:pt x="85" y="17"/>
                  <a:pt x="71" y="17"/>
                </a:cubicBezTo>
                <a:cubicBezTo>
                  <a:pt x="65" y="17"/>
                  <a:pt x="59" y="19"/>
                  <a:pt x="52" y="21"/>
                </a:cubicBezTo>
                <a:cubicBezTo>
                  <a:pt x="46" y="23"/>
                  <a:pt x="41" y="27"/>
                  <a:pt x="36" y="32"/>
                </a:cubicBezTo>
                <a:cubicBezTo>
                  <a:pt x="31" y="37"/>
                  <a:pt x="27" y="44"/>
                  <a:pt x="24" y="53"/>
                </a:cubicBezTo>
                <a:cubicBezTo>
                  <a:pt x="22" y="61"/>
                  <a:pt x="20" y="71"/>
                  <a:pt x="20" y="84"/>
                </a:cubicBezTo>
                <a:cubicBezTo>
                  <a:pt x="20" y="95"/>
                  <a:pt x="21" y="104"/>
                  <a:pt x="24" y="112"/>
                </a:cubicBezTo>
                <a:cubicBezTo>
                  <a:pt x="27" y="121"/>
                  <a:pt x="31" y="128"/>
                  <a:pt x="36" y="133"/>
                </a:cubicBezTo>
                <a:cubicBezTo>
                  <a:pt x="40" y="139"/>
                  <a:pt x="46" y="143"/>
                  <a:pt x="53" y="145"/>
                </a:cubicBezTo>
                <a:cubicBezTo>
                  <a:pt x="59" y="148"/>
                  <a:pt x="66" y="150"/>
                  <a:pt x="74" y="150"/>
                </a:cubicBezTo>
                <a:cubicBezTo>
                  <a:pt x="81" y="150"/>
                  <a:pt x="87" y="149"/>
                  <a:pt x="92" y="148"/>
                </a:cubicBezTo>
                <a:cubicBezTo>
                  <a:pt x="97" y="146"/>
                  <a:pt x="101" y="144"/>
                  <a:pt x="105" y="142"/>
                </a:cubicBezTo>
                <a:lnTo>
                  <a:pt x="109" y="157"/>
                </a:lnTo>
                <a:close/>
              </a:path>
            </a:pathLst>
          </a:custGeom>
          <a:solidFill>
            <a:srgbClr val="1E5D2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950" name="Freeform 1924"/>
          <p:cNvSpPr>
            <a:spLocks/>
          </p:cNvSpPr>
          <p:nvPr userDrawn="1"/>
        </p:nvSpPr>
        <p:spPr bwMode="auto">
          <a:xfrm>
            <a:off x="1403351" y="284163"/>
            <a:ext cx="84138" cy="115888"/>
          </a:xfrm>
          <a:custGeom>
            <a:avLst/>
            <a:gdLst>
              <a:gd name="T0" fmla="*/ 119 w 119"/>
              <a:gd name="T1" fmla="*/ 17 h 161"/>
              <a:gd name="T2" fmla="*/ 119 w 119"/>
              <a:gd name="T3" fmla="*/ 17 h 161"/>
              <a:gd name="T4" fmla="*/ 69 w 119"/>
              <a:gd name="T5" fmla="*/ 17 h 161"/>
              <a:gd name="T6" fmla="*/ 69 w 119"/>
              <a:gd name="T7" fmla="*/ 161 h 161"/>
              <a:gd name="T8" fmla="*/ 50 w 119"/>
              <a:gd name="T9" fmla="*/ 161 h 161"/>
              <a:gd name="T10" fmla="*/ 50 w 119"/>
              <a:gd name="T11" fmla="*/ 17 h 161"/>
              <a:gd name="T12" fmla="*/ 0 w 119"/>
              <a:gd name="T13" fmla="*/ 17 h 161"/>
              <a:gd name="T14" fmla="*/ 0 w 119"/>
              <a:gd name="T15" fmla="*/ 0 h 161"/>
              <a:gd name="T16" fmla="*/ 119 w 119"/>
              <a:gd name="T17" fmla="*/ 0 h 161"/>
              <a:gd name="T18" fmla="*/ 119 w 119"/>
              <a:gd name="T19" fmla="*/ 17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9" h="161">
                <a:moveTo>
                  <a:pt x="119" y="17"/>
                </a:moveTo>
                <a:lnTo>
                  <a:pt x="119" y="17"/>
                </a:lnTo>
                <a:lnTo>
                  <a:pt x="69" y="17"/>
                </a:lnTo>
                <a:lnTo>
                  <a:pt x="69" y="161"/>
                </a:lnTo>
                <a:lnTo>
                  <a:pt x="50" y="161"/>
                </a:lnTo>
                <a:lnTo>
                  <a:pt x="50" y="17"/>
                </a:lnTo>
                <a:lnTo>
                  <a:pt x="0" y="17"/>
                </a:lnTo>
                <a:lnTo>
                  <a:pt x="0" y="0"/>
                </a:lnTo>
                <a:lnTo>
                  <a:pt x="119" y="0"/>
                </a:lnTo>
                <a:lnTo>
                  <a:pt x="119" y="17"/>
                </a:lnTo>
                <a:close/>
              </a:path>
            </a:pathLst>
          </a:custGeom>
          <a:solidFill>
            <a:srgbClr val="1E5D2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951" name="Freeform 1925"/>
          <p:cNvSpPr>
            <a:spLocks/>
          </p:cNvSpPr>
          <p:nvPr userDrawn="1"/>
        </p:nvSpPr>
        <p:spPr bwMode="auto">
          <a:xfrm>
            <a:off x="1504951" y="284163"/>
            <a:ext cx="63500" cy="115888"/>
          </a:xfrm>
          <a:custGeom>
            <a:avLst/>
            <a:gdLst>
              <a:gd name="T0" fmla="*/ 0 w 89"/>
              <a:gd name="T1" fmla="*/ 0 h 161"/>
              <a:gd name="T2" fmla="*/ 0 w 89"/>
              <a:gd name="T3" fmla="*/ 0 h 161"/>
              <a:gd name="T4" fmla="*/ 88 w 89"/>
              <a:gd name="T5" fmla="*/ 0 h 161"/>
              <a:gd name="T6" fmla="*/ 88 w 89"/>
              <a:gd name="T7" fmla="*/ 17 h 161"/>
              <a:gd name="T8" fmla="*/ 20 w 89"/>
              <a:gd name="T9" fmla="*/ 17 h 161"/>
              <a:gd name="T10" fmla="*/ 20 w 89"/>
              <a:gd name="T11" fmla="*/ 70 h 161"/>
              <a:gd name="T12" fmla="*/ 82 w 89"/>
              <a:gd name="T13" fmla="*/ 70 h 161"/>
              <a:gd name="T14" fmla="*/ 82 w 89"/>
              <a:gd name="T15" fmla="*/ 87 h 161"/>
              <a:gd name="T16" fmla="*/ 20 w 89"/>
              <a:gd name="T17" fmla="*/ 87 h 161"/>
              <a:gd name="T18" fmla="*/ 20 w 89"/>
              <a:gd name="T19" fmla="*/ 144 h 161"/>
              <a:gd name="T20" fmla="*/ 89 w 89"/>
              <a:gd name="T21" fmla="*/ 144 h 161"/>
              <a:gd name="T22" fmla="*/ 89 w 89"/>
              <a:gd name="T23" fmla="*/ 161 h 161"/>
              <a:gd name="T24" fmla="*/ 0 w 89"/>
              <a:gd name="T25" fmla="*/ 161 h 161"/>
              <a:gd name="T26" fmla="*/ 0 w 89"/>
              <a:gd name="T27"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9" h="161">
                <a:moveTo>
                  <a:pt x="0" y="0"/>
                </a:moveTo>
                <a:lnTo>
                  <a:pt x="0" y="0"/>
                </a:lnTo>
                <a:lnTo>
                  <a:pt x="88" y="0"/>
                </a:lnTo>
                <a:lnTo>
                  <a:pt x="88" y="17"/>
                </a:lnTo>
                <a:lnTo>
                  <a:pt x="20" y="17"/>
                </a:lnTo>
                <a:lnTo>
                  <a:pt x="20" y="70"/>
                </a:lnTo>
                <a:lnTo>
                  <a:pt x="82" y="70"/>
                </a:lnTo>
                <a:lnTo>
                  <a:pt x="82" y="87"/>
                </a:lnTo>
                <a:lnTo>
                  <a:pt x="20" y="87"/>
                </a:lnTo>
                <a:lnTo>
                  <a:pt x="20" y="144"/>
                </a:lnTo>
                <a:lnTo>
                  <a:pt x="89" y="144"/>
                </a:lnTo>
                <a:lnTo>
                  <a:pt x="89" y="161"/>
                </a:lnTo>
                <a:lnTo>
                  <a:pt x="0" y="161"/>
                </a:lnTo>
                <a:lnTo>
                  <a:pt x="0" y="0"/>
                </a:lnTo>
                <a:close/>
              </a:path>
            </a:pathLst>
          </a:custGeom>
          <a:solidFill>
            <a:srgbClr val="1E5D2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952" name="Freeform 1926"/>
          <p:cNvSpPr>
            <a:spLocks noEditPoints="1"/>
          </p:cNvSpPr>
          <p:nvPr userDrawn="1"/>
        </p:nvSpPr>
        <p:spPr bwMode="auto">
          <a:xfrm>
            <a:off x="1593851" y="282575"/>
            <a:ext cx="71438" cy="117475"/>
          </a:xfrm>
          <a:custGeom>
            <a:avLst/>
            <a:gdLst>
              <a:gd name="T0" fmla="*/ 39 w 100"/>
              <a:gd name="T1" fmla="*/ 17 h 163"/>
              <a:gd name="T2" fmla="*/ 39 w 100"/>
              <a:gd name="T3" fmla="*/ 17 h 163"/>
              <a:gd name="T4" fmla="*/ 27 w 100"/>
              <a:gd name="T5" fmla="*/ 17 h 163"/>
              <a:gd name="T6" fmla="*/ 19 w 100"/>
              <a:gd name="T7" fmla="*/ 18 h 163"/>
              <a:gd name="T8" fmla="*/ 19 w 100"/>
              <a:gd name="T9" fmla="*/ 85 h 163"/>
              <a:gd name="T10" fmla="*/ 22 w 100"/>
              <a:gd name="T11" fmla="*/ 85 h 163"/>
              <a:gd name="T12" fmla="*/ 28 w 100"/>
              <a:gd name="T13" fmla="*/ 86 h 163"/>
              <a:gd name="T14" fmla="*/ 33 w 100"/>
              <a:gd name="T15" fmla="*/ 86 h 163"/>
              <a:gd name="T16" fmla="*/ 37 w 100"/>
              <a:gd name="T17" fmla="*/ 86 h 163"/>
              <a:gd name="T18" fmla="*/ 52 w 100"/>
              <a:gd name="T19" fmla="*/ 84 h 163"/>
              <a:gd name="T20" fmla="*/ 66 w 100"/>
              <a:gd name="T21" fmla="*/ 79 h 163"/>
              <a:gd name="T22" fmla="*/ 76 w 100"/>
              <a:gd name="T23" fmla="*/ 68 h 163"/>
              <a:gd name="T24" fmla="*/ 80 w 100"/>
              <a:gd name="T25" fmla="*/ 50 h 163"/>
              <a:gd name="T26" fmla="*/ 76 w 100"/>
              <a:gd name="T27" fmla="*/ 34 h 163"/>
              <a:gd name="T28" fmla="*/ 67 w 100"/>
              <a:gd name="T29" fmla="*/ 24 h 163"/>
              <a:gd name="T30" fmla="*/ 54 w 100"/>
              <a:gd name="T31" fmla="*/ 19 h 163"/>
              <a:gd name="T32" fmla="*/ 39 w 100"/>
              <a:gd name="T33" fmla="*/ 17 h 163"/>
              <a:gd name="T34" fmla="*/ 0 w 100"/>
              <a:gd name="T35" fmla="*/ 4 h 163"/>
              <a:gd name="T36" fmla="*/ 0 w 100"/>
              <a:gd name="T37" fmla="*/ 4 h 163"/>
              <a:gd name="T38" fmla="*/ 18 w 100"/>
              <a:gd name="T39" fmla="*/ 1 h 163"/>
              <a:gd name="T40" fmla="*/ 38 w 100"/>
              <a:gd name="T41" fmla="*/ 0 h 163"/>
              <a:gd name="T42" fmla="*/ 60 w 100"/>
              <a:gd name="T43" fmla="*/ 2 h 163"/>
              <a:gd name="T44" fmla="*/ 80 w 100"/>
              <a:gd name="T45" fmla="*/ 10 h 163"/>
              <a:gd name="T46" fmla="*/ 94 w 100"/>
              <a:gd name="T47" fmla="*/ 25 h 163"/>
              <a:gd name="T48" fmla="*/ 100 w 100"/>
              <a:gd name="T49" fmla="*/ 50 h 163"/>
              <a:gd name="T50" fmla="*/ 95 w 100"/>
              <a:gd name="T51" fmla="*/ 74 h 163"/>
              <a:gd name="T52" fmla="*/ 81 w 100"/>
              <a:gd name="T53" fmla="*/ 91 h 163"/>
              <a:gd name="T54" fmla="*/ 61 w 100"/>
              <a:gd name="T55" fmla="*/ 100 h 163"/>
              <a:gd name="T56" fmla="*/ 37 w 100"/>
              <a:gd name="T57" fmla="*/ 103 h 163"/>
              <a:gd name="T58" fmla="*/ 34 w 100"/>
              <a:gd name="T59" fmla="*/ 103 h 163"/>
              <a:gd name="T60" fmla="*/ 28 w 100"/>
              <a:gd name="T61" fmla="*/ 103 h 163"/>
              <a:gd name="T62" fmla="*/ 23 w 100"/>
              <a:gd name="T63" fmla="*/ 102 h 163"/>
              <a:gd name="T64" fmla="*/ 19 w 100"/>
              <a:gd name="T65" fmla="*/ 102 h 163"/>
              <a:gd name="T66" fmla="*/ 19 w 100"/>
              <a:gd name="T67" fmla="*/ 163 h 163"/>
              <a:gd name="T68" fmla="*/ 0 w 100"/>
              <a:gd name="T69" fmla="*/ 163 h 163"/>
              <a:gd name="T70" fmla="*/ 0 w 100"/>
              <a:gd name="T71" fmla="*/ 4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0" h="163">
                <a:moveTo>
                  <a:pt x="39" y="17"/>
                </a:moveTo>
                <a:lnTo>
                  <a:pt x="39" y="17"/>
                </a:lnTo>
                <a:cubicBezTo>
                  <a:pt x="35" y="17"/>
                  <a:pt x="31" y="17"/>
                  <a:pt x="27" y="17"/>
                </a:cubicBezTo>
                <a:cubicBezTo>
                  <a:pt x="24" y="17"/>
                  <a:pt x="21" y="18"/>
                  <a:pt x="19" y="18"/>
                </a:cubicBezTo>
                <a:lnTo>
                  <a:pt x="19" y="85"/>
                </a:lnTo>
                <a:cubicBezTo>
                  <a:pt x="19" y="85"/>
                  <a:pt x="21" y="85"/>
                  <a:pt x="22" y="85"/>
                </a:cubicBezTo>
                <a:cubicBezTo>
                  <a:pt x="24" y="85"/>
                  <a:pt x="26" y="86"/>
                  <a:pt x="28" y="86"/>
                </a:cubicBezTo>
                <a:cubicBezTo>
                  <a:pt x="29" y="86"/>
                  <a:pt x="31" y="86"/>
                  <a:pt x="33" y="86"/>
                </a:cubicBezTo>
                <a:lnTo>
                  <a:pt x="37" y="86"/>
                </a:lnTo>
                <a:cubicBezTo>
                  <a:pt x="42" y="86"/>
                  <a:pt x="47" y="85"/>
                  <a:pt x="52" y="84"/>
                </a:cubicBezTo>
                <a:cubicBezTo>
                  <a:pt x="57" y="83"/>
                  <a:pt x="62" y="81"/>
                  <a:pt x="66" y="79"/>
                </a:cubicBezTo>
                <a:cubicBezTo>
                  <a:pt x="70" y="76"/>
                  <a:pt x="73" y="73"/>
                  <a:pt x="76" y="68"/>
                </a:cubicBezTo>
                <a:cubicBezTo>
                  <a:pt x="78" y="63"/>
                  <a:pt x="80" y="57"/>
                  <a:pt x="80" y="50"/>
                </a:cubicBezTo>
                <a:cubicBezTo>
                  <a:pt x="80" y="43"/>
                  <a:pt x="78" y="38"/>
                  <a:pt x="76" y="34"/>
                </a:cubicBezTo>
                <a:cubicBezTo>
                  <a:pt x="74" y="30"/>
                  <a:pt x="71" y="26"/>
                  <a:pt x="67" y="24"/>
                </a:cubicBezTo>
                <a:cubicBezTo>
                  <a:pt x="63" y="21"/>
                  <a:pt x="58" y="20"/>
                  <a:pt x="54" y="19"/>
                </a:cubicBezTo>
                <a:cubicBezTo>
                  <a:pt x="49" y="17"/>
                  <a:pt x="44" y="17"/>
                  <a:pt x="39" y="17"/>
                </a:cubicBezTo>
                <a:close/>
                <a:moveTo>
                  <a:pt x="0" y="4"/>
                </a:moveTo>
                <a:lnTo>
                  <a:pt x="0" y="4"/>
                </a:lnTo>
                <a:cubicBezTo>
                  <a:pt x="5" y="2"/>
                  <a:pt x="12" y="2"/>
                  <a:pt x="18" y="1"/>
                </a:cubicBezTo>
                <a:cubicBezTo>
                  <a:pt x="25" y="1"/>
                  <a:pt x="32" y="0"/>
                  <a:pt x="38" y="0"/>
                </a:cubicBezTo>
                <a:cubicBezTo>
                  <a:pt x="45" y="0"/>
                  <a:pt x="53" y="1"/>
                  <a:pt x="60" y="2"/>
                </a:cubicBezTo>
                <a:cubicBezTo>
                  <a:pt x="67" y="4"/>
                  <a:pt x="74" y="6"/>
                  <a:pt x="80" y="10"/>
                </a:cubicBezTo>
                <a:cubicBezTo>
                  <a:pt x="86" y="14"/>
                  <a:pt x="91" y="19"/>
                  <a:pt x="94" y="25"/>
                </a:cubicBezTo>
                <a:cubicBezTo>
                  <a:pt x="98" y="32"/>
                  <a:pt x="100" y="40"/>
                  <a:pt x="100" y="50"/>
                </a:cubicBezTo>
                <a:cubicBezTo>
                  <a:pt x="100" y="60"/>
                  <a:pt x="98" y="68"/>
                  <a:pt x="95" y="74"/>
                </a:cubicBezTo>
                <a:cubicBezTo>
                  <a:pt x="91" y="81"/>
                  <a:pt x="86" y="87"/>
                  <a:pt x="81" y="91"/>
                </a:cubicBezTo>
                <a:cubicBezTo>
                  <a:pt x="75" y="95"/>
                  <a:pt x="68" y="98"/>
                  <a:pt x="61" y="100"/>
                </a:cubicBezTo>
                <a:cubicBezTo>
                  <a:pt x="53" y="102"/>
                  <a:pt x="45" y="103"/>
                  <a:pt x="37" y="103"/>
                </a:cubicBezTo>
                <a:lnTo>
                  <a:pt x="34" y="103"/>
                </a:lnTo>
                <a:cubicBezTo>
                  <a:pt x="32" y="103"/>
                  <a:pt x="30" y="103"/>
                  <a:pt x="28" y="103"/>
                </a:cubicBezTo>
                <a:cubicBezTo>
                  <a:pt x="26" y="103"/>
                  <a:pt x="24" y="102"/>
                  <a:pt x="23" y="102"/>
                </a:cubicBezTo>
                <a:cubicBezTo>
                  <a:pt x="21" y="102"/>
                  <a:pt x="19" y="102"/>
                  <a:pt x="19" y="102"/>
                </a:cubicBezTo>
                <a:lnTo>
                  <a:pt x="19" y="163"/>
                </a:lnTo>
                <a:lnTo>
                  <a:pt x="0" y="163"/>
                </a:lnTo>
                <a:lnTo>
                  <a:pt x="0" y="4"/>
                </a:lnTo>
                <a:close/>
              </a:path>
            </a:pathLst>
          </a:custGeom>
          <a:solidFill>
            <a:srgbClr val="1E5D2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953" name="Freeform 1927"/>
          <p:cNvSpPr>
            <a:spLocks/>
          </p:cNvSpPr>
          <p:nvPr userDrawn="1"/>
        </p:nvSpPr>
        <p:spPr bwMode="auto">
          <a:xfrm>
            <a:off x="1677988" y="282575"/>
            <a:ext cx="77788" cy="120650"/>
          </a:xfrm>
          <a:custGeom>
            <a:avLst/>
            <a:gdLst>
              <a:gd name="T0" fmla="*/ 110 w 110"/>
              <a:gd name="T1" fmla="*/ 157 h 167"/>
              <a:gd name="T2" fmla="*/ 110 w 110"/>
              <a:gd name="T3" fmla="*/ 157 h 167"/>
              <a:gd name="T4" fmla="*/ 92 w 110"/>
              <a:gd name="T5" fmla="*/ 165 h 167"/>
              <a:gd name="T6" fmla="*/ 70 w 110"/>
              <a:gd name="T7" fmla="*/ 167 h 167"/>
              <a:gd name="T8" fmla="*/ 43 w 110"/>
              <a:gd name="T9" fmla="*/ 162 h 167"/>
              <a:gd name="T10" fmla="*/ 21 w 110"/>
              <a:gd name="T11" fmla="*/ 147 h 167"/>
              <a:gd name="T12" fmla="*/ 6 w 110"/>
              <a:gd name="T13" fmla="*/ 121 h 167"/>
              <a:gd name="T14" fmla="*/ 0 w 110"/>
              <a:gd name="T15" fmla="*/ 84 h 167"/>
              <a:gd name="T16" fmla="*/ 7 w 110"/>
              <a:gd name="T17" fmla="*/ 45 h 167"/>
              <a:gd name="T18" fmla="*/ 23 w 110"/>
              <a:gd name="T19" fmla="*/ 20 h 167"/>
              <a:gd name="T20" fmla="*/ 45 w 110"/>
              <a:gd name="T21" fmla="*/ 5 h 167"/>
              <a:gd name="T22" fmla="*/ 70 w 110"/>
              <a:gd name="T23" fmla="*/ 0 h 167"/>
              <a:gd name="T24" fmla="*/ 93 w 110"/>
              <a:gd name="T25" fmla="*/ 2 h 167"/>
              <a:gd name="T26" fmla="*/ 108 w 110"/>
              <a:gd name="T27" fmla="*/ 6 h 167"/>
              <a:gd name="T28" fmla="*/ 103 w 110"/>
              <a:gd name="T29" fmla="*/ 23 h 167"/>
              <a:gd name="T30" fmla="*/ 72 w 110"/>
              <a:gd name="T31" fmla="*/ 17 h 167"/>
              <a:gd name="T32" fmla="*/ 53 w 110"/>
              <a:gd name="T33" fmla="*/ 21 h 167"/>
              <a:gd name="T34" fmla="*/ 37 w 110"/>
              <a:gd name="T35" fmla="*/ 32 h 167"/>
              <a:gd name="T36" fmla="*/ 25 w 110"/>
              <a:gd name="T37" fmla="*/ 53 h 167"/>
              <a:gd name="T38" fmla="*/ 21 w 110"/>
              <a:gd name="T39" fmla="*/ 84 h 167"/>
              <a:gd name="T40" fmla="*/ 25 w 110"/>
              <a:gd name="T41" fmla="*/ 112 h 167"/>
              <a:gd name="T42" fmla="*/ 36 w 110"/>
              <a:gd name="T43" fmla="*/ 133 h 167"/>
              <a:gd name="T44" fmla="*/ 53 w 110"/>
              <a:gd name="T45" fmla="*/ 145 h 167"/>
              <a:gd name="T46" fmla="*/ 74 w 110"/>
              <a:gd name="T47" fmla="*/ 150 h 167"/>
              <a:gd name="T48" fmla="*/ 92 w 110"/>
              <a:gd name="T49" fmla="*/ 148 h 167"/>
              <a:gd name="T50" fmla="*/ 105 w 110"/>
              <a:gd name="T51" fmla="*/ 142 h 167"/>
              <a:gd name="T52" fmla="*/ 110 w 110"/>
              <a:gd name="T53" fmla="*/ 157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0" h="167">
                <a:moveTo>
                  <a:pt x="110" y="157"/>
                </a:moveTo>
                <a:lnTo>
                  <a:pt x="110" y="157"/>
                </a:lnTo>
                <a:cubicBezTo>
                  <a:pt x="105" y="161"/>
                  <a:pt x="100" y="163"/>
                  <a:pt x="92" y="165"/>
                </a:cubicBezTo>
                <a:cubicBezTo>
                  <a:pt x="85" y="166"/>
                  <a:pt x="78" y="167"/>
                  <a:pt x="70" y="167"/>
                </a:cubicBezTo>
                <a:cubicBezTo>
                  <a:pt x="60" y="167"/>
                  <a:pt x="51" y="165"/>
                  <a:pt x="43" y="162"/>
                </a:cubicBezTo>
                <a:cubicBezTo>
                  <a:pt x="35" y="158"/>
                  <a:pt x="27" y="153"/>
                  <a:pt x="21" y="147"/>
                </a:cubicBezTo>
                <a:cubicBezTo>
                  <a:pt x="15" y="140"/>
                  <a:pt x="10" y="131"/>
                  <a:pt x="6" y="121"/>
                </a:cubicBezTo>
                <a:cubicBezTo>
                  <a:pt x="2" y="110"/>
                  <a:pt x="0" y="98"/>
                  <a:pt x="0" y="84"/>
                </a:cubicBezTo>
                <a:cubicBezTo>
                  <a:pt x="0" y="69"/>
                  <a:pt x="2" y="56"/>
                  <a:pt x="7" y="45"/>
                </a:cubicBezTo>
                <a:cubicBezTo>
                  <a:pt x="11" y="35"/>
                  <a:pt x="16" y="26"/>
                  <a:pt x="23" y="20"/>
                </a:cubicBezTo>
                <a:cubicBezTo>
                  <a:pt x="29" y="13"/>
                  <a:pt x="37" y="8"/>
                  <a:pt x="45" y="5"/>
                </a:cubicBezTo>
                <a:cubicBezTo>
                  <a:pt x="53" y="2"/>
                  <a:pt x="62" y="0"/>
                  <a:pt x="70" y="0"/>
                </a:cubicBezTo>
                <a:cubicBezTo>
                  <a:pt x="79" y="0"/>
                  <a:pt x="87" y="1"/>
                  <a:pt x="93" y="2"/>
                </a:cubicBezTo>
                <a:cubicBezTo>
                  <a:pt x="99" y="3"/>
                  <a:pt x="104" y="4"/>
                  <a:pt x="108" y="6"/>
                </a:cubicBezTo>
                <a:lnTo>
                  <a:pt x="103" y="23"/>
                </a:lnTo>
                <a:cubicBezTo>
                  <a:pt x="96" y="19"/>
                  <a:pt x="85" y="17"/>
                  <a:pt x="72" y="17"/>
                </a:cubicBezTo>
                <a:cubicBezTo>
                  <a:pt x="65" y="17"/>
                  <a:pt x="59" y="19"/>
                  <a:pt x="53" y="21"/>
                </a:cubicBezTo>
                <a:cubicBezTo>
                  <a:pt x="47" y="23"/>
                  <a:pt x="41" y="27"/>
                  <a:pt x="37" y="32"/>
                </a:cubicBezTo>
                <a:cubicBezTo>
                  <a:pt x="32" y="37"/>
                  <a:pt x="28" y="44"/>
                  <a:pt x="25" y="53"/>
                </a:cubicBezTo>
                <a:cubicBezTo>
                  <a:pt x="22" y="61"/>
                  <a:pt x="21" y="71"/>
                  <a:pt x="21" y="84"/>
                </a:cubicBezTo>
                <a:cubicBezTo>
                  <a:pt x="21" y="95"/>
                  <a:pt x="22" y="104"/>
                  <a:pt x="25" y="112"/>
                </a:cubicBezTo>
                <a:cubicBezTo>
                  <a:pt x="28" y="121"/>
                  <a:pt x="31" y="128"/>
                  <a:pt x="36" y="133"/>
                </a:cubicBezTo>
                <a:cubicBezTo>
                  <a:pt x="41" y="139"/>
                  <a:pt x="47" y="143"/>
                  <a:pt x="53" y="145"/>
                </a:cubicBezTo>
                <a:cubicBezTo>
                  <a:pt x="60" y="148"/>
                  <a:pt x="67" y="150"/>
                  <a:pt x="74" y="150"/>
                </a:cubicBezTo>
                <a:cubicBezTo>
                  <a:pt x="81" y="150"/>
                  <a:pt x="87" y="149"/>
                  <a:pt x="92" y="148"/>
                </a:cubicBezTo>
                <a:cubicBezTo>
                  <a:pt x="97" y="146"/>
                  <a:pt x="102" y="144"/>
                  <a:pt x="105" y="142"/>
                </a:cubicBezTo>
                <a:lnTo>
                  <a:pt x="110" y="157"/>
                </a:lnTo>
                <a:close/>
              </a:path>
            </a:pathLst>
          </a:custGeom>
          <a:solidFill>
            <a:srgbClr val="1E5D2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954" name="Freeform 1928"/>
          <p:cNvSpPr>
            <a:spLocks/>
          </p:cNvSpPr>
          <p:nvPr userDrawn="1"/>
        </p:nvSpPr>
        <p:spPr bwMode="auto">
          <a:xfrm>
            <a:off x="1763713" y="284163"/>
            <a:ext cx="84138" cy="115888"/>
          </a:xfrm>
          <a:custGeom>
            <a:avLst/>
            <a:gdLst>
              <a:gd name="T0" fmla="*/ 119 w 119"/>
              <a:gd name="T1" fmla="*/ 17 h 161"/>
              <a:gd name="T2" fmla="*/ 119 w 119"/>
              <a:gd name="T3" fmla="*/ 17 h 161"/>
              <a:gd name="T4" fmla="*/ 69 w 119"/>
              <a:gd name="T5" fmla="*/ 17 h 161"/>
              <a:gd name="T6" fmla="*/ 69 w 119"/>
              <a:gd name="T7" fmla="*/ 161 h 161"/>
              <a:gd name="T8" fmla="*/ 50 w 119"/>
              <a:gd name="T9" fmla="*/ 161 h 161"/>
              <a:gd name="T10" fmla="*/ 50 w 119"/>
              <a:gd name="T11" fmla="*/ 17 h 161"/>
              <a:gd name="T12" fmla="*/ 0 w 119"/>
              <a:gd name="T13" fmla="*/ 17 h 161"/>
              <a:gd name="T14" fmla="*/ 0 w 119"/>
              <a:gd name="T15" fmla="*/ 0 h 161"/>
              <a:gd name="T16" fmla="*/ 119 w 119"/>
              <a:gd name="T17" fmla="*/ 0 h 161"/>
              <a:gd name="T18" fmla="*/ 119 w 119"/>
              <a:gd name="T19" fmla="*/ 17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9" h="161">
                <a:moveTo>
                  <a:pt x="119" y="17"/>
                </a:moveTo>
                <a:lnTo>
                  <a:pt x="119" y="17"/>
                </a:lnTo>
                <a:lnTo>
                  <a:pt x="69" y="17"/>
                </a:lnTo>
                <a:lnTo>
                  <a:pt x="69" y="161"/>
                </a:lnTo>
                <a:lnTo>
                  <a:pt x="50" y="161"/>
                </a:lnTo>
                <a:lnTo>
                  <a:pt x="50" y="17"/>
                </a:lnTo>
                <a:lnTo>
                  <a:pt x="0" y="17"/>
                </a:lnTo>
                <a:lnTo>
                  <a:pt x="0" y="0"/>
                </a:lnTo>
                <a:lnTo>
                  <a:pt x="119" y="0"/>
                </a:lnTo>
                <a:lnTo>
                  <a:pt x="119" y="17"/>
                </a:lnTo>
                <a:close/>
              </a:path>
            </a:pathLst>
          </a:custGeom>
          <a:solidFill>
            <a:srgbClr val="1E5D2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955" name="Freeform 1929"/>
          <p:cNvSpPr>
            <a:spLocks noEditPoints="1"/>
          </p:cNvSpPr>
          <p:nvPr userDrawn="1"/>
        </p:nvSpPr>
        <p:spPr bwMode="auto">
          <a:xfrm>
            <a:off x="1865313" y="282575"/>
            <a:ext cx="73025" cy="119063"/>
          </a:xfrm>
          <a:custGeom>
            <a:avLst/>
            <a:gdLst>
              <a:gd name="T0" fmla="*/ 44 w 102"/>
              <a:gd name="T1" fmla="*/ 148 h 165"/>
              <a:gd name="T2" fmla="*/ 44 w 102"/>
              <a:gd name="T3" fmla="*/ 148 h 165"/>
              <a:gd name="T4" fmla="*/ 58 w 102"/>
              <a:gd name="T5" fmla="*/ 146 h 165"/>
              <a:gd name="T6" fmla="*/ 70 w 102"/>
              <a:gd name="T7" fmla="*/ 141 h 165"/>
              <a:gd name="T8" fmla="*/ 78 w 102"/>
              <a:gd name="T9" fmla="*/ 132 h 165"/>
              <a:gd name="T10" fmla="*/ 82 w 102"/>
              <a:gd name="T11" fmla="*/ 119 h 165"/>
              <a:gd name="T12" fmla="*/ 78 w 102"/>
              <a:gd name="T13" fmla="*/ 103 h 165"/>
              <a:gd name="T14" fmla="*/ 68 w 102"/>
              <a:gd name="T15" fmla="*/ 94 h 165"/>
              <a:gd name="T16" fmla="*/ 54 w 102"/>
              <a:gd name="T17" fmla="*/ 90 h 165"/>
              <a:gd name="T18" fmla="*/ 39 w 102"/>
              <a:gd name="T19" fmla="*/ 89 h 165"/>
              <a:gd name="T20" fmla="*/ 19 w 102"/>
              <a:gd name="T21" fmla="*/ 89 h 165"/>
              <a:gd name="T22" fmla="*/ 19 w 102"/>
              <a:gd name="T23" fmla="*/ 147 h 165"/>
              <a:gd name="T24" fmla="*/ 24 w 102"/>
              <a:gd name="T25" fmla="*/ 147 h 165"/>
              <a:gd name="T26" fmla="*/ 30 w 102"/>
              <a:gd name="T27" fmla="*/ 148 h 165"/>
              <a:gd name="T28" fmla="*/ 37 w 102"/>
              <a:gd name="T29" fmla="*/ 148 h 165"/>
              <a:gd name="T30" fmla="*/ 44 w 102"/>
              <a:gd name="T31" fmla="*/ 148 h 165"/>
              <a:gd name="T32" fmla="*/ 31 w 102"/>
              <a:gd name="T33" fmla="*/ 73 h 165"/>
              <a:gd name="T34" fmla="*/ 31 w 102"/>
              <a:gd name="T35" fmla="*/ 73 h 165"/>
              <a:gd name="T36" fmla="*/ 40 w 102"/>
              <a:gd name="T37" fmla="*/ 73 h 165"/>
              <a:gd name="T38" fmla="*/ 50 w 102"/>
              <a:gd name="T39" fmla="*/ 72 h 165"/>
              <a:gd name="T40" fmla="*/ 60 w 102"/>
              <a:gd name="T41" fmla="*/ 67 h 165"/>
              <a:gd name="T42" fmla="*/ 69 w 102"/>
              <a:gd name="T43" fmla="*/ 61 h 165"/>
              <a:gd name="T44" fmla="*/ 75 w 102"/>
              <a:gd name="T45" fmla="*/ 53 h 165"/>
              <a:gd name="T46" fmla="*/ 77 w 102"/>
              <a:gd name="T47" fmla="*/ 43 h 165"/>
              <a:gd name="T48" fmla="*/ 74 w 102"/>
              <a:gd name="T49" fmla="*/ 30 h 165"/>
              <a:gd name="T50" fmla="*/ 66 w 102"/>
              <a:gd name="T51" fmla="*/ 22 h 165"/>
              <a:gd name="T52" fmla="*/ 55 w 102"/>
              <a:gd name="T53" fmla="*/ 18 h 165"/>
              <a:gd name="T54" fmla="*/ 42 w 102"/>
              <a:gd name="T55" fmla="*/ 17 h 165"/>
              <a:gd name="T56" fmla="*/ 29 w 102"/>
              <a:gd name="T57" fmla="*/ 17 h 165"/>
              <a:gd name="T58" fmla="*/ 19 w 102"/>
              <a:gd name="T59" fmla="*/ 18 h 165"/>
              <a:gd name="T60" fmla="*/ 19 w 102"/>
              <a:gd name="T61" fmla="*/ 73 h 165"/>
              <a:gd name="T62" fmla="*/ 31 w 102"/>
              <a:gd name="T63" fmla="*/ 73 h 165"/>
              <a:gd name="T64" fmla="*/ 97 w 102"/>
              <a:gd name="T65" fmla="*/ 39 h 165"/>
              <a:gd name="T66" fmla="*/ 97 w 102"/>
              <a:gd name="T67" fmla="*/ 39 h 165"/>
              <a:gd name="T68" fmla="*/ 95 w 102"/>
              <a:gd name="T69" fmla="*/ 51 h 165"/>
              <a:gd name="T70" fmla="*/ 90 w 102"/>
              <a:gd name="T71" fmla="*/ 62 h 165"/>
              <a:gd name="T72" fmla="*/ 80 w 102"/>
              <a:gd name="T73" fmla="*/ 71 h 165"/>
              <a:gd name="T74" fmla="*/ 67 w 102"/>
              <a:gd name="T75" fmla="*/ 77 h 165"/>
              <a:gd name="T76" fmla="*/ 67 w 102"/>
              <a:gd name="T77" fmla="*/ 78 h 165"/>
              <a:gd name="T78" fmla="*/ 80 w 102"/>
              <a:gd name="T79" fmla="*/ 82 h 165"/>
              <a:gd name="T80" fmla="*/ 91 w 102"/>
              <a:gd name="T81" fmla="*/ 89 h 165"/>
              <a:gd name="T82" fmla="*/ 99 w 102"/>
              <a:gd name="T83" fmla="*/ 101 h 165"/>
              <a:gd name="T84" fmla="*/ 102 w 102"/>
              <a:gd name="T85" fmla="*/ 117 h 165"/>
              <a:gd name="T86" fmla="*/ 97 w 102"/>
              <a:gd name="T87" fmla="*/ 139 h 165"/>
              <a:gd name="T88" fmla="*/ 83 w 102"/>
              <a:gd name="T89" fmla="*/ 153 h 165"/>
              <a:gd name="T90" fmla="*/ 64 w 102"/>
              <a:gd name="T91" fmla="*/ 162 h 165"/>
              <a:gd name="T92" fmla="*/ 42 w 102"/>
              <a:gd name="T93" fmla="*/ 165 h 165"/>
              <a:gd name="T94" fmla="*/ 33 w 102"/>
              <a:gd name="T95" fmla="*/ 165 h 165"/>
              <a:gd name="T96" fmla="*/ 22 w 102"/>
              <a:gd name="T97" fmla="*/ 164 h 165"/>
              <a:gd name="T98" fmla="*/ 10 w 102"/>
              <a:gd name="T99" fmla="*/ 163 h 165"/>
              <a:gd name="T100" fmla="*/ 0 w 102"/>
              <a:gd name="T101" fmla="*/ 162 h 165"/>
              <a:gd name="T102" fmla="*/ 0 w 102"/>
              <a:gd name="T103" fmla="*/ 4 h 165"/>
              <a:gd name="T104" fmla="*/ 20 w 102"/>
              <a:gd name="T105" fmla="*/ 1 h 165"/>
              <a:gd name="T106" fmla="*/ 44 w 102"/>
              <a:gd name="T107" fmla="*/ 0 h 165"/>
              <a:gd name="T108" fmla="*/ 63 w 102"/>
              <a:gd name="T109" fmla="*/ 2 h 165"/>
              <a:gd name="T110" fmla="*/ 79 w 102"/>
              <a:gd name="T111" fmla="*/ 8 h 165"/>
              <a:gd name="T112" fmla="*/ 92 w 102"/>
              <a:gd name="T113" fmla="*/ 19 h 165"/>
              <a:gd name="T114" fmla="*/ 97 w 102"/>
              <a:gd name="T115" fmla="*/ 39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2" h="165">
                <a:moveTo>
                  <a:pt x="44" y="148"/>
                </a:moveTo>
                <a:lnTo>
                  <a:pt x="44" y="148"/>
                </a:lnTo>
                <a:cubicBezTo>
                  <a:pt x="49" y="148"/>
                  <a:pt x="53" y="148"/>
                  <a:pt x="58" y="146"/>
                </a:cubicBezTo>
                <a:cubicBezTo>
                  <a:pt x="62" y="145"/>
                  <a:pt x="67" y="143"/>
                  <a:pt x="70" y="141"/>
                </a:cubicBezTo>
                <a:cubicBezTo>
                  <a:pt x="74" y="138"/>
                  <a:pt x="76" y="135"/>
                  <a:pt x="78" y="132"/>
                </a:cubicBezTo>
                <a:cubicBezTo>
                  <a:pt x="80" y="128"/>
                  <a:pt x="82" y="124"/>
                  <a:pt x="82" y="119"/>
                </a:cubicBezTo>
                <a:cubicBezTo>
                  <a:pt x="82" y="112"/>
                  <a:pt x="80" y="107"/>
                  <a:pt x="78" y="103"/>
                </a:cubicBezTo>
                <a:cubicBezTo>
                  <a:pt x="75" y="100"/>
                  <a:pt x="72" y="97"/>
                  <a:pt x="68" y="94"/>
                </a:cubicBezTo>
                <a:cubicBezTo>
                  <a:pt x="64" y="92"/>
                  <a:pt x="59" y="91"/>
                  <a:pt x="54" y="90"/>
                </a:cubicBezTo>
                <a:cubicBezTo>
                  <a:pt x="49" y="89"/>
                  <a:pt x="44" y="89"/>
                  <a:pt x="39" y="89"/>
                </a:cubicBezTo>
                <a:lnTo>
                  <a:pt x="19" y="89"/>
                </a:lnTo>
                <a:lnTo>
                  <a:pt x="19" y="147"/>
                </a:lnTo>
                <a:cubicBezTo>
                  <a:pt x="20" y="147"/>
                  <a:pt x="22" y="147"/>
                  <a:pt x="24" y="147"/>
                </a:cubicBezTo>
                <a:cubicBezTo>
                  <a:pt x="26" y="147"/>
                  <a:pt x="28" y="148"/>
                  <a:pt x="30" y="148"/>
                </a:cubicBezTo>
                <a:cubicBezTo>
                  <a:pt x="32" y="148"/>
                  <a:pt x="35" y="148"/>
                  <a:pt x="37" y="148"/>
                </a:cubicBezTo>
                <a:cubicBezTo>
                  <a:pt x="40" y="148"/>
                  <a:pt x="42" y="148"/>
                  <a:pt x="44" y="148"/>
                </a:cubicBezTo>
                <a:close/>
                <a:moveTo>
                  <a:pt x="31" y="73"/>
                </a:moveTo>
                <a:lnTo>
                  <a:pt x="31" y="73"/>
                </a:lnTo>
                <a:cubicBezTo>
                  <a:pt x="34" y="73"/>
                  <a:pt x="37" y="73"/>
                  <a:pt x="40" y="73"/>
                </a:cubicBezTo>
                <a:cubicBezTo>
                  <a:pt x="44" y="72"/>
                  <a:pt x="47" y="72"/>
                  <a:pt x="50" y="72"/>
                </a:cubicBezTo>
                <a:cubicBezTo>
                  <a:pt x="53" y="71"/>
                  <a:pt x="57" y="69"/>
                  <a:pt x="60" y="67"/>
                </a:cubicBezTo>
                <a:cubicBezTo>
                  <a:pt x="63" y="66"/>
                  <a:pt x="66" y="64"/>
                  <a:pt x="69" y="61"/>
                </a:cubicBezTo>
                <a:cubicBezTo>
                  <a:pt x="71" y="59"/>
                  <a:pt x="73" y="56"/>
                  <a:pt x="75" y="53"/>
                </a:cubicBezTo>
                <a:cubicBezTo>
                  <a:pt x="76" y="50"/>
                  <a:pt x="77" y="46"/>
                  <a:pt x="77" y="43"/>
                </a:cubicBezTo>
                <a:cubicBezTo>
                  <a:pt x="77" y="38"/>
                  <a:pt x="76" y="34"/>
                  <a:pt x="74" y="30"/>
                </a:cubicBezTo>
                <a:cubicBezTo>
                  <a:pt x="72" y="27"/>
                  <a:pt x="69" y="24"/>
                  <a:pt x="66" y="22"/>
                </a:cubicBezTo>
                <a:cubicBezTo>
                  <a:pt x="63" y="20"/>
                  <a:pt x="59" y="19"/>
                  <a:pt x="55" y="18"/>
                </a:cubicBezTo>
                <a:cubicBezTo>
                  <a:pt x="51" y="17"/>
                  <a:pt x="47" y="17"/>
                  <a:pt x="42" y="17"/>
                </a:cubicBezTo>
                <a:cubicBezTo>
                  <a:pt x="37" y="17"/>
                  <a:pt x="33" y="17"/>
                  <a:pt x="29" y="17"/>
                </a:cubicBezTo>
                <a:cubicBezTo>
                  <a:pt x="24" y="17"/>
                  <a:pt x="21" y="18"/>
                  <a:pt x="19" y="18"/>
                </a:cubicBezTo>
                <a:lnTo>
                  <a:pt x="19" y="73"/>
                </a:lnTo>
                <a:lnTo>
                  <a:pt x="31" y="73"/>
                </a:lnTo>
                <a:close/>
                <a:moveTo>
                  <a:pt x="97" y="39"/>
                </a:moveTo>
                <a:lnTo>
                  <a:pt x="97" y="39"/>
                </a:lnTo>
                <a:cubicBezTo>
                  <a:pt x="97" y="43"/>
                  <a:pt x="96" y="47"/>
                  <a:pt x="95" y="51"/>
                </a:cubicBezTo>
                <a:cubicBezTo>
                  <a:pt x="94" y="55"/>
                  <a:pt x="92" y="58"/>
                  <a:pt x="90" y="62"/>
                </a:cubicBezTo>
                <a:cubicBezTo>
                  <a:pt x="87" y="65"/>
                  <a:pt x="84" y="68"/>
                  <a:pt x="80" y="71"/>
                </a:cubicBezTo>
                <a:cubicBezTo>
                  <a:pt x="76" y="73"/>
                  <a:pt x="72" y="75"/>
                  <a:pt x="67" y="77"/>
                </a:cubicBezTo>
                <a:lnTo>
                  <a:pt x="67" y="78"/>
                </a:lnTo>
                <a:cubicBezTo>
                  <a:pt x="71" y="78"/>
                  <a:pt x="76" y="80"/>
                  <a:pt x="80" y="82"/>
                </a:cubicBezTo>
                <a:cubicBezTo>
                  <a:pt x="84" y="83"/>
                  <a:pt x="88" y="86"/>
                  <a:pt x="91" y="89"/>
                </a:cubicBezTo>
                <a:cubicBezTo>
                  <a:pt x="94" y="92"/>
                  <a:pt x="97" y="96"/>
                  <a:pt x="99" y="101"/>
                </a:cubicBezTo>
                <a:cubicBezTo>
                  <a:pt x="101" y="105"/>
                  <a:pt x="102" y="111"/>
                  <a:pt x="102" y="117"/>
                </a:cubicBezTo>
                <a:cubicBezTo>
                  <a:pt x="102" y="125"/>
                  <a:pt x="100" y="133"/>
                  <a:pt x="97" y="139"/>
                </a:cubicBezTo>
                <a:cubicBezTo>
                  <a:pt x="93" y="145"/>
                  <a:pt x="89" y="150"/>
                  <a:pt x="83" y="153"/>
                </a:cubicBezTo>
                <a:cubicBezTo>
                  <a:pt x="77" y="157"/>
                  <a:pt x="71" y="160"/>
                  <a:pt x="64" y="162"/>
                </a:cubicBezTo>
                <a:cubicBezTo>
                  <a:pt x="57" y="164"/>
                  <a:pt x="49" y="165"/>
                  <a:pt x="42" y="165"/>
                </a:cubicBezTo>
                <a:lnTo>
                  <a:pt x="33" y="165"/>
                </a:lnTo>
                <a:cubicBezTo>
                  <a:pt x="29" y="165"/>
                  <a:pt x="25" y="165"/>
                  <a:pt x="22" y="164"/>
                </a:cubicBezTo>
                <a:cubicBezTo>
                  <a:pt x="18" y="164"/>
                  <a:pt x="14" y="164"/>
                  <a:pt x="10" y="163"/>
                </a:cubicBezTo>
                <a:cubicBezTo>
                  <a:pt x="6" y="163"/>
                  <a:pt x="3" y="162"/>
                  <a:pt x="0" y="162"/>
                </a:cubicBezTo>
                <a:lnTo>
                  <a:pt x="0" y="4"/>
                </a:lnTo>
                <a:cubicBezTo>
                  <a:pt x="6" y="3"/>
                  <a:pt x="12" y="2"/>
                  <a:pt x="20" y="1"/>
                </a:cubicBezTo>
                <a:cubicBezTo>
                  <a:pt x="27" y="1"/>
                  <a:pt x="35" y="0"/>
                  <a:pt x="44" y="0"/>
                </a:cubicBezTo>
                <a:cubicBezTo>
                  <a:pt x="50" y="0"/>
                  <a:pt x="56" y="1"/>
                  <a:pt x="63" y="2"/>
                </a:cubicBezTo>
                <a:cubicBezTo>
                  <a:pt x="69" y="3"/>
                  <a:pt x="74" y="5"/>
                  <a:pt x="79" y="8"/>
                </a:cubicBezTo>
                <a:cubicBezTo>
                  <a:pt x="84" y="10"/>
                  <a:pt x="89" y="14"/>
                  <a:pt x="92" y="19"/>
                </a:cubicBezTo>
                <a:cubicBezTo>
                  <a:pt x="95" y="24"/>
                  <a:pt x="97" y="31"/>
                  <a:pt x="97" y="39"/>
                </a:cubicBezTo>
                <a:close/>
              </a:path>
            </a:pathLst>
          </a:custGeom>
          <a:solidFill>
            <a:srgbClr val="1E5D2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956" name="Freeform 1930"/>
          <p:cNvSpPr>
            <a:spLocks noEditPoints="1"/>
          </p:cNvSpPr>
          <p:nvPr userDrawn="1"/>
        </p:nvSpPr>
        <p:spPr bwMode="auto">
          <a:xfrm>
            <a:off x="1957388" y="282575"/>
            <a:ext cx="93663" cy="120650"/>
          </a:xfrm>
          <a:custGeom>
            <a:avLst/>
            <a:gdLst>
              <a:gd name="T0" fmla="*/ 20 w 131"/>
              <a:gd name="T1" fmla="*/ 84 h 167"/>
              <a:gd name="T2" fmla="*/ 20 w 131"/>
              <a:gd name="T3" fmla="*/ 84 h 167"/>
              <a:gd name="T4" fmla="*/ 22 w 131"/>
              <a:gd name="T5" fmla="*/ 109 h 167"/>
              <a:gd name="T6" fmla="*/ 31 w 131"/>
              <a:gd name="T7" fmla="*/ 130 h 167"/>
              <a:gd name="T8" fmla="*/ 45 w 131"/>
              <a:gd name="T9" fmla="*/ 144 h 167"/>
              <a:gd name="T10" fmla="*/ 65 w 131"/>
              <a:gd name="T11" fmla="*/ 150 h 167"/>
              <a:gd name="T12" fmla="*/ 98 w 131"/>
              <a:gd name="T13" fmla="*/ 133 h 167"/>
              <a:gd name="T14" fmla="*/ 111 w 131"/>
              <a:gd name="T15" fmla="*/ 84 h 167"/>
              <a:gd name="T16" fmla="*/ 108 w 131"/>
              <a:gd name="T17" fmla="*/ 58 h 167"/>
              <a:gd name="T18" fmla="*/ 100 w 131"/>
              <a:gd name="T19" fmla="*/ 37 h 167"/>
              <a:gd name="T20" fmla="*/ 85 w 131"/>
              <a:gd name="T21" fmla="*/ 23 h 167"/>
              <a:gd name="T22" fmla="*/ 65 w 131"/>
              <a:gd name="T23" fmla="*/ 17 h 167"/>
              <a:gd name="T24" fmla="*/ 32 w 131"/>
              <a:gd name="T25" fmla="*/ 34 h 167"/>
              <a:gd name="T26" fmla="*/ 20 w 131"/>
              <a:gd name="T27" fmla="*/ 84 h 167"/>
              <a:gd name="T28" fmla="*/ 0 w 131"/>
              <a:gd name="T29" fmla="*/ 84 h 167"/>
              <a:gd name="T30" fmla="*/ 0 w 131"/>
              <a:gd name="T31" fmla="*/ 84 h 167"/>
              <a:gd name="T32" fmla="*/ 17 w 131"/>
              <a:gd name="T33" fmla="*/ 22 h 167"/>
              <a:gd name="T34" fmla="*/ 65 w 131"/>
              <a:gd name="T35" fmla="*/ 0 h 167"/>
              <a:gd name="T36" fmla="*/ 94 w 131"/>
              <a:gd name="T37" fmla="*/ 6 h 167"/>
              <a:gd name="T38" fmla="*/ 115 w 131"/>
              <a:gd name="T39" fmla="*/ 23 h 167"/>
              <a:gd name="T40" fmla="*/ 127 w 131"/>
              <a:gd name="T41" fmla="*/ 49 h 167"/>
              <a:gd name="T42" fmla="*/ 131 w 131"/>
              <a:gd name="T43" fmla="*/ 84 h 167"/>
              <a:gd name="T44" fmla="*/ 114 w 131"/>
              <a:gd name="T45" fmla="*/ 145 h 167"/>
              <a:gd name="T46" fmla="*/ 65 w 131"/>
              <a:gd name="T47" fmla="*/ 167 h 167"/>
              <a:gd name="T48" fmla="*/ 36 w 131"/>
              <a:gd name="T49" fmla="*/ 161 h 167"/>
              <a:gd name="T50" fmla="*/ 16 w 131"/>
              <a:gd name="T51" fmla="*/ 144 h 167"/>
              <a:gd name="T52" fmla="*/ 3 w 131"/>
              <a:gd name="T53" fmla="*/ 118 h 167"/>
              <a:gd name="T54" fmla="*/ 0 w 131"/>
              <a:gd name="T55" fmla="*/ 84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31" h="167">
                <a:moveTo>
                  <a:pt x="20" y="84"/>
                </a:moveTo>
                <a:lnTo>
                  <a:pt x="20" y="84"/>
                </a:lnTo>
                <a:cubicBezTo>
                  <a:pt x="20" y="92"/>
                  <a:pt x="21" y="101"/>
                  <a:pt x="22" y="109"/>
                </a:cubicBezTo>
                <a:cubicBezTo>
                  <a:pt x="24" y="117"/>
                  <a:pt x="27" y="124"/>
                  <a:pt x="31" y="130"/>
                </a:cubicBezTo>
                <a:cubicBezTo>
                  <a:pt x="34" y="136"/>
                  <a:pt x="39" y="141"/>
                  <a:pt x="45" y="144"/>
                </a:cubicBezTo>
                <a:cubicBezTo>
                  <a:pt x="50" y="148"/>
                  <a:pt x="57" y="150"/>
                  <a:pt x="65" y="150"/>
                </a:cubicBezTo>
                <a:cubicBezTo>
                  <a:pt x="79" y="150"/>
                  <a:pt x="90" y="144"/>
                  <a:pt x="98" y="133"/>
                </a:cubicBezTo>
                <a:cubicBezTo>
                  <a:pt x="107" y="123"/>
                  <a:pt x="111" y="106"/>
                  <a:pt x="111" y="84"/>
                </a:cubicBezTo>
                <a:cubicBezTo>
                  <a:pt x="111" y="75"/>
                  <a:pt x="110" y="66"/>
                  <a:pt x="108" y="58"/>
                </a:cubicBezTo>
                <a:cubicBezTo>
                  <a:pt x="106" y="50"/>
                  <a:pt x="103" y="43"/>
                  <a:pt x="100" y="37"/>
                </a:cubicBezTo>
                <a:cubicBezTo>
                  <a:pt x="96" y="31"/>
                  <a:pt x="91" y="26"/>
                  <a:pt x="85" y="23"/>
                </a:cubicBezTo>
                <a:cubicBezTo>
                  <a:pt x="80" y="19"/>
                  <a:pt x="73" y="17"/>
                  <a:pt x="65" y="17"/>
                </a:cubicBezTo>
                <a:cubicBezTo>
                  <a:pt x="51" y="17"/>
                  <a:pt x="40" y="23"/>
                  <a:pt x="32" y="34"/>
                </a:cubicBezTo>
                <a:cubicBezTo>
                  <a:pt x="24" y="44"/>
                  <a:pt x="20" y="61"/>
                  <a:pt x="20" y="84"/>
                </a:cubicBezTo>
                <a:close/>
                <a:moveTo>
                  <a:pt x="0" y="84"/>
                </a:moveTo>
                <a:lnTo>
                  <a:pt x="0" y="84"/>
                </a:lnTo>
                <a:cubicBezTo>
                  <a:pt x="0" y="57"/>
                  <a:pt x="5" y="36"/>
                  <a:pt x="17" y="22"/>
                </a:cubicBezTo>
                <a:cubicBezTo>
                  <a:pt x="28" y="8"/>
                  <a:pt x="44" y="0"/>
                  <a:pt x="65" y="0"/>
                </a:cubicBezTo>
                <a:cubicBezTo>
                  <a:pt x="76" y="0"/>
                  <a:pt x="86" y="2"/>
                  <a:pt x="94" y="6"/>
                </a:cubicBezTo>
                <a:cubicBezTo>
                  <a:pt x="103" y="10"/>
                  <a:pt x="109" y="16"/>
                  <a:pt x="115" y="23"/>
                </a:cubicBezTo>
                <a:cubicBezTo>
                  <a:pt x="120" y="31"/>
                  <a:pt x="124" y="39"/>
                  <a:pt x="127" y="49"/>
                </a:cubicBezTo>
                <a:cubicBezTo>
                  <a:pt x="130" y="60"/>
                  <a:pt x="131" y="71"/>
                  <a:pt x="131" y="84"/>
                </a:cubicBezTo>
                <a:cubicBezTo>
                  <a:pt x="131" y="110"/>
                  <a:pt x="125" y="131"/>
                  <a:pt x="114" y="145"/>
                </a:cubicBezTo>
                <a:cubicBezTo>
                  <a:pt x="102" y="159"/>
                  <a:pt x="86" y="167"/>
                  <a:pt x="65" y="167"/>
                </a:cubicBezTo>
                <a:cubicBezTo>
                  <a:pt x="54" y="167"/>
                  <a:pt x="44" y="165"/>
                  <a:pt x="36" y="161"/>
                </a:cubicBezTo>
                <a:cubicBezTo>
                  <a:pt x="28" y="157"/>
                  <a:pt x="21" y="151"/>
                  <a:pt x="16" y="144"/>
                </a:cubicBezTo>
                <a:cubicBezTo>
                  <a:pt x="10" y="137"/>
                  <a:pt x="6" y="128"/>
                  <a:pt x="3" y="118"/>
                </a:cubicBezTo>
                <a:cubicBezTo>
                  <a:pt x="1" y="107"/>
                  <a:pt x="0" y="96"/>
                  <a:pt x="0" y="84"/>
                </a:cubicBezTo>
                <a:close/>
              </a:path>
            </a:pathLst>
          </a:custGeom>
          <a:solidFill>
            <a:srgbClr val="1E5D2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957" name="Freeform 1931"/>
          <p:cNvSpPr>
            <a:spLocks noEditPoints="1"/>
          </p:cNvSpPr>
          <p:nvPr userDrawn="1"/>
        </p:nvSpPr>
        <p:spPr bwMode="auto">
          <a:xfrm>
            <a:off x="850901" y="434975"/>
            <a:ext cx="114300" cy="122238"/>
          </a:xfrm>
          <a:custGeom>
            <a:avLst/>
            <a:gdLst>
              <a:gd name="T0" fmla="*/ 106 w 160"/>
              <a:gd name="T1" fmla="*/ 35 h 170"/>
              <a:gd name="T2" fmla="*/ 89 w 160"/>
              <a:gd name="T3" fmla="*/ 37 h 170"/>
              <a:gd name="T4" fmla="*/ 95 w 160"/>
              <a:gd name="T5" fmla="*/ 132 h 170"/>
              <a:gd name="T6" fmla="*/ 117 w 160"/>
              <a:gd name="T7" fmla="*/ 129 h 170"/>
              <a:gd name="T8" fmla="*/ 137 w 160"/>
              <a:gd name="T9" fmla="*/ 105 h 170"/>
              <a:gd name="T10" fmla="*/ 138 w 160"/>
              <a:gd name="T11" fmla="*/ 63 h 170"/>
              <a:gd name="T12" fmla="*/ 120 w 160"/>
              <a:gd name="T13" fmla="*/ 38 h 170"/>
              <a:gd name="T14" fmla="*/ 55 w 160"/>
              <a:gd name="T15" fmla="*/ 132 h 170"/>
              <a:gd name="T16" fmla="*/ 58 w 160"/>
              <a:gd name="T17" fmla="*/ 132 h 170"/>
              <a:gd name="T18" fmla="*/ 67 w 160"/>
              <a:gd name="T19" fmla="*/ 132 h 170"/>
              <a:gd name="T20" fmla="*/ 70 w 160"/>
              <a:gd name="T21" fmla="*/ 36 h 170"/>
              <a:gd name="T22" fmla="*/ 56 w 160"/>
              <a:gd name="T23" fmla="*/ 35 h 170"/>
              <a:gd name="T24" fmla="*/ 30 w 160"/>
              <a:gd name="T25" fmla="*/ 47 h 170"/>
              <a:gd name="T26" fmla="*/ 19 w 160"/>
              <a:gd name="T27" fmla="*/ 85 h 170"/>
              <a:gd name="T28" fmla="*/ 29 w 160"/>
              <a:gd name="T29" fmla="*/ 120 h 170"/>
              <a:gd name="T30" fmla="*/ 55 w 160"/>
              <a:gd name="T31" fmla="*/ 132 h 170"/>
              <a:gd name="T32" fmla="*/ 70 w 160"/>
              <a:gd name="T33" fmla="*/ 147 h 170"/>
              <a:gd name="T34" fmla="*/ 51 w 160"/>
              <a:gd name="T35" fmla="*/ 148 h 170"/>
              <a:gd name="T36" fmla="*/ 15 w 160"/>
              <a:gd name="T37" fmla="*/ 133 h 170"/>
              <a:gd name="T38" fmla="*/ 0 w 160"/>
              <a:gd name="T39" fmla="*/ 85 h 170"/>
              <a:gd name="T40" fmla="*/ 15 w 160"/>
              <a:gd name="T41" fmla="*/ 36 h 170"/>
              <a:gd name="T42" fmla="*/ 56 w 160"/>
              <a:gd name="T43" fmla="*/ 19 h 170"/>
              <a:gd name="T44" fmla="*/ 70 w 160"/>
              <a:gd name="T45" fmla="*/ 20 h 170"/>
              <a:gd name="T46" fmla="*/ 89 w 160"/>
              <a:gd name="T47" fmla="*/ 0 h 170"/>
              <a:gd name="T48" fmla="*/ 99 w 160"/>
              <a:gd name="T49" fmla="*/ 19 h 170"/>
              <a:gd name="T50" fmla="*/ 129 w 160"/>
              <a:gd name="T51" fmla="*/ 23 h 170"/>
              <a:gd name="T52" fmla="*/ 156 w 160"/>
              <a:gd name="T53" fmla="*/ 55 h 170"/>
              <a:gd name="T54" fmla="*/ 156 w 160"/>
              <a:gd name="T55" fmla="*/ 111 h 170"/>
              <a:gd name="T56" fmla="*/ 126 w 160"/>
              <a:gd name="T57" fmla="*/ 144 h 170"/>
              <a:gd name="T58" fmla="*/ 97 w 160"/>
              <a:gd name="T59" fmla="*/ 148 h 170"/>
              <a:gd name="T60" fmla="*/ 89 w 160"/>
              <a:gd name="T61" fmla="*/ 170 h 170"/>
              <a:gd name="T62" fmla="*/ 70 w 160"/>
              <a:gd name="T63" fmla="*/ 147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0" h="170">
                <a:moveTo>
                  <a:pt x="106" y="35"/>
                </a:moveTo>
                <a:lnTo>
                  <a:pt x="106" y="35"/>
                </a:lnTo>
                <a:cubicBezTo>
                  <a:pt x="103" y="35"/>
                  <a:pt x="101" y="35"/>
                  <a:pt x="97" y="35"/>
                </a:cubicBezTo>
                <a:cubicBezTo>
                  <a:pt x="94" y="35"/>
                  <a:pt x="91" y="36"/>
                  <a:pt x="89" y="37"/>
                </a:cubicBezTo>
                <a:lnTo>
                  <a:pt x="89" y="132"/>
                </a:lnTo>
                <a:cubicBezTo>
                  <a:pt x="91" y="132"/>
                  <a:pt x="93" y="132"/>
                  <a:pt x="95" y="132"/>
                </a:cubicBezTo>
                <a:cubicBezTo>
                  <a:pt x="98" y="132"/>
                  <a:pt x="100" y="132"/>
                  <a:pt x="103" y="132"/>
                </a:cubicBezTo>
                <a:cubicBezTo>
                  <a:pt x="108" y="132"/>
                  <a:pt x="113" y="131"/>
                  <a:pt x="117" y="129"/>
                </a:cubicBezTo>
                <a:cubicBezTo>
                  <a:pt x="122" y="127"/>
                  <a:pt x="126" y="124"/>
                  <a:pt x="129" y="120"/>
                </a:cubicBezTo>
                <a:cubicBezTo>
                  <a:pt x="133" y="116"/>
                  <a:pt x="135" y="111"/>
                  <a:pt x="137" y="105"/>
                </a:cubicBezTo>
                <a:cubicBezTo>
                  <a:pt x="139" y="98"/>
                  <a:pt x="140" y="91"/>
                  <a:pt x="140" y="83"/>
                </a:cubicBezTo>
                <a:cubicBezTo>
                  <a:pt x="140" y="76"/>
                  <a:pt x="139" y="69"/>
                  <a:pt x="138" y="63"/>
                </a:cubicBezTo>
                <a:cubicBezTo>
                  <a:pt x="136" y="57"/>
                  <a:pt x="134" y="52"/>
                  <a:pt x="131" y="48"/>
                </a:cubicBezTo>
                <a:cubicBezTo>
                  <a:pt x="128" y="44"/>
                  <a:pt x="124" y="40"/>
                  <a:pt x="120" y="38"/>
                </a:cubicBezTo>
                <a:cubicBezTo>
                  <a:pt x="116" y="36"/>
                  <a:pt x="111" y="35"/>
                  <a:pt x="106" y="35"/>
                </a:cubicBezTo>
                <a:close/>
                <a:moveTo>
                  <a:pt x="55" y="132"/>
                </a:moveTo>
                <a:lnTo>
                  <a:pt x="55" y="132"/>
                </a:lnTo>
                <a:lnTo>
                  <a:pt x="58" y="132"/>
                </a:lnTo>
                <a:cubicBezTo>
                  <a:pt x="59" y="132"/>
                  <a:pt x="61" y="132"/>
                  <a:pt x="62" y="132"/>
                </a:cubicBezTo>
                <a:cubicBezTo>
                  <a:pt x="64" y="132"/>
                  <a:pt x="65" y="132"/>
                  <a:pt x="67" y="132"/>
                </a:cubicBezTo>
                <a:cubicBezTo>
                  <a:pt x="68" y="132"/>
                  <a:pt x="69" y="131"/>
                  <a:pt x="70" y="131"/>
                </a:cubicBezTo>
                <a:lnTo>
                  <a:pt x="70" y="36"/>
                </a:lnTo>
                <a:cubicBezTo>
                  <a:pt x="69" y="36"/>
                  <a:pt x="66" y="35"/>
                  <a:pt x="64" y="35"/>
                </a:cubicBezTo>
                <a:cubicBezTo>
                  <a:pt x="61" y="35"/>
                  <a:pt x="59" y="35"/>
                  <a:pt x="56" y="35"/>
                </a:cubicBezTo>
                <a:cubicBezTo>
                  <a:pt x="51" y="35"/>
                  <a:pt x="46" y="36"/>
                  <a:pt x="42" y="38"/>
                </a:cubicBezTo>
                <a:cubicBezTo>
                  <a:pt x="37" y="40"/>
                  <a:pt x="33" y="43"/>
                  <a:pt x="30" y="47"/>
                </a:cubicBezTo>
                <a:cubicBezTo>
                  <a:pt x="27" y="52"/>
                  <a:pt x="24" y="57"/>
                  <a:pt x="22" y="63"/>
                </a:cubicBezTo>
                <a:cubicBezTo>
                  <a:pt x="20" y="69"/>
                  <a:pt x="19" y="77"/>
                  <a:pt x="19" y="85"/>
                </a:cubicBezTo>
                <a:cubicBezTo>
                  <a:pt x="19" y="92"/>
                  <a:pt x="20" y="99"/>
                  <a:pt x="22" y="105"/>
                </a:cubicBezTo>
                <a:cubicBezTo>
                  <a:pt x="24" y="111"/>
                  <a:pt x="26" y="116"/>
                  <a:pt x="29" y="120"/>
                </a:cubicBezTo>
                <a:cubicBezTo>
                  <a:pt x="32" y="124"/>
                  <a:pt x="36" y="127"/>
                  <a:pt x="40" y="129"/>
                </a:cubicBezTo>
                <a:cubicBezTo>
                  <a:pt x="45" y="131"/>
                  <a:pt x="50" y="132"/>
                  <a:pt x="55" y="132"/>
                </a:cubicBezTo>
                <a:close/>
                <a:moveTo>
                  <a:pt x="70" y="147"/>
                </a:moveTo>
                <a:lnTo>
                  <a:pt x="70" y="147"/>
                </a:lnTo>
                <a:cubicBezTo>
                  <a:pt x="68" y="148"/>
                  <a:pt x="65" y="148"/>
                  <a:pt x="61" y="148"/>
                </a:cubicBezTo>
                <a:cubicBezTo>
                  <a:pt x="58" y="148"/>
                  <a:pt x="54" y="148"/>
                  <a:pt x="51" y="148"/>
                </a:cubicBezTo>
                <a:cubicBezTo>
                  <a:pt x="44" y="148"/>
                  <a:pt x="37" y="147"/>
                  <a:pt x="31" y="145"/>
                </a:cubicBezTo>
                <a:cubicBezTo>
                  <a:pt x="25" y="142"/>
                  <a:pt x="19" y="139"/>
                  <a:pt x="15" y="133"/>
                </a:cubicBezTo>
                <a:cubicBezTo>
                  <a:pt x="10" y="128"/>
                  <a:pt x="6" y="122"/>
                  <a:pt x="4" y="114"/>
                </a:cubicBezTo>
                <a:cubicBezTo>
                  <a:pt x="1" y="105"/>
                  <a:pt x="0" y="96"/>
                  <a:pt x="0" y="85"/>
                </a:cubicBezTo>
                <a:cubicBezTo>
                  <a:pt x="0" y="75"/>
                  <a:pt x="1" y="65"/>
                  <a:pt x="4" y="57"/>
                </a:cubicBezTo>
                <a:cubicBezTo>
                  <a:pt x="6" y="49"/>
                  <a:pt x="10" y="42"/>
                  <a:pt x="15" y="36"/>
                </a:cubicBezTo>
                <a:cubicBezTo>
                  <a:pt x="20" y="31"/>
                  <a:pt x="26" y="26"/>
                  <a:pt x="33" y="23"/>
                </a:cubicBezTo>
                <a:cubicBezTo>
                  <a:pt x="40" y="20"/>
                  <a:pt x="47" y="19"/>
                  <a:pt x="56" y="19"/>
                </a:cubicBezTo>
                <a:cubicBezTo>
                  <a:pt x="58" y="19"/>
                  <a:pt x="60" y="19"/>
                  <a:pt x="63" y="19"/>
                </a:cubicBezTo>
                <a:cubicBezTo>
                  <a:pt x="66" y="19"/>
                  <a:pt x="69" y="19"/>
                  <a:pt x="70" y="20"/>
                </a:cubicBezTo>
                <a:lnTo>
                  <a:pt x="70" y="0"/>
                </a:lnTo>
                <a:lnTo>
                  <a:pt x="89" y="0"/>
                </a:lnTo>
                <a:lnTo>
                  <a:pt x="89" y="20"/>
                </a:lnTo>
                <a:cubicBezTo>
                  <a:pt x="92" y="20"/>
                  <a:pt x="95" y="19"/>
                  <a:pt x="99" y="19"/>
                </a:cubicBezTo>
                <a:cubicBezTo>
                  <a:pt x="103" y="19"/>
                  <a:pt x="106" y="19"/>
                  <a:pt x="108" y="19"/>
                </a:cubicBezTo>
                <a:cubicBezTo>
                  <a:pt x="116" y="19"/>
                  <a:pt x="123" y="20"/>
                  <a:pt x="129" y="23"/>
                </a:cubicBezTo>
                <a:cubicBezTo>
                  <a:pt x="135" y="26"/>
                  <a:pt x="141" y="30"/>
                  <a:pt x="145" y="35"/>
                </a:cubicBezTo>
                <a:cubicBezTo>
                  <a:pt x="150" y="40"/>
                  <a:pt x="153" y="47"/>
                  <a:pt x="156" y="55"/>
                </a:cubicBezTo>
                <a:cubicBezTo>
                  <a:pt x="159" y="63"/>
                  <a:pt x="160" y="72"/>
                  <a:pt x="160" y="83"/>
                </a:cubicBezTo>
                <a:cubicBezTo>
                  <a:pt x="160" y="94"/>
                  <a:pt x="158" y="103"/>
                  <a:pt x="156" y="111"/>
                </a:cubicBezTo>
                <a:cubicBezTo>
                  <a:pt x="153" y="120"/>
                  <a:pt x="149" y="126"/>
                  <a:pt x="143" y="132"/>
                </a:cubicBezTo>
                <a:cubicBezTo>
                  <a:pt x="138" y="137"/>
                  <a:pt x="133" y="142"/>
                  <a:pt x="126" y="144"/>
                </a:cubicBezTo>
                <a:cubicBezTo>
                  <a:pt x="119" y="147"/>
                  <a:pt x="112" y="148"/>
                  <a:pt x="104" y="148"/>
                </a:cubicBezTo>
                <a:cubicBezTo>
                  <a:pt x="103" y="148"/>
                  <a:pt x="100" y="148"/>
                  <a:pt x="97" y="148"/>
                </a:cubicBezTo>
                <a:cubicBezTo>
                  <a:pt x="93" y="148"/>
                  <a:pt x="91" y="147"/>
                  <a:pt x="89" y="147"/>
                </a:cubicBezTo>
                <a:lnTo>
                  <a:pt x="89" y="170"/>
                </a:lnTo>
                <a:lnTo>
                  <a:pt x="70" y="170"/>
                </a:lnTo>
                <a:lnTo>
                  <a:pt x="70" y="147"/>
                </a:lnTo>
                <a:close/>
              </a:path>
            </a:pathLst>
          </a:custGeom>
          <a:solidFill>
            <a:srgbClr val="1E5D2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958" name="Freeform 1932"/>
          <p:cNvSpPr>
            <a:spLocks/>
          </p:cNvSpPr>
          <p:nvPr userDrawn="1"/>
        </p:nvSpPr>
        <p:spPr bwMode="auto">
          <a:xfrm>
            <a:off x="985838" y="438150"/>
            <a:ext cx="82550" cy="115888"/>
          </a:xfrm>
          <a:custGeom>
            <a:avLst/>
            <a:gdLst>
              <a:gd name="T0" fmla="*/ 98 w 117"/>
              <a:gd name="T1" fmla="*/ 51 h 160"/>
              <a:gd name="T2" fmla="*/ 98 w 117"/>
              <a:gd name="T3" fmla="*/ 51 h 160"/>
              <a:gd name="T4" fmla="*/ 99 w 117"/>
              <a:gd name="T5" fmla="*/ 33 h 160"/>
              <a:gd name="T6" fmla="*/ 98 w 117"/>
              <a:gd name="T7" fmla="*/ 33 h 160"/>
              <a:gd name="T8" fmla="*/ 89 w 117"/>
              <a:gd name="T9" fmla="*/ 52 h 160"/>
              <a:gd name="T10" fmla="*/ 11 w 117"/>
              <a:gd name="T11" fmla="*/ 160 h 160"/>
              <a:gd name="T12" fmla="*/ 0 w 117"/>
              <a:gd name="T13" fmla="*/ 160 h 160"/>
              <a:gd name="T14" fmla="*/ 0 w 117"/>
              <a:gd name="T15" fmla="*/ 0 h 160"/>
              <a:gd name="T16" fmla="*/ 19 w 117"/>
              <a:gd name="T17" fmla="*/ 0 h 160"/>
              <a:gd name="T18" fmla="*/ 19 w 117"/>
              <a:gd name="T19" fmla="*/ 110 h 160"/>
              <a:gd name="T20" fmla="*/ 17 w 117"/>
              <a:gd name="T21" fmla="*/ 128 h 160"/>
              <a:gd name="T22" fmla="*/ 18 w 117"/>
              <a:gd name="T23" fmla="*/ 128 h 160"/>
              <a:gd name="T24" fmla="*/ 28 w 117"/>
              <a:gd name="T25" fmla="*/ 109 h 160"/>
              <a:gd name="T26" fmla="*/ 106 w 117"/>
              <a:gd name="T27" fmla="*/ 0 h 160"/>
              <a:gd name="T28" fmla="*/ 117 w 117"/>
              <a:gd name="T29" fmla="*/ 0 h 160"/>
              <a:gd name="T30" fmla="*/ 117 w 117"/>
              <a:gd name="T31" fmla="*/ 160 h 160"/>
              <a:gd name="T32" fmla="*/ 98 w 117"/>
              <a:gd name="T33" fmla="*/ 160 h 160"/>
              <a:gd name="T34" fmla="*/ 98 w 117"/>
              <a:gd name="T35" fmla="*/ 51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7" h="160">
                <a:moveTo>
                  <a:pt x="98" y="51"/>
                </a:moveTo>
                <a:lnTo>
                  <a:pt x="98" y="51"/>
                </a:lnTo>
                <a:lnTo>
                  <a:pt x="99" y="33"/>
                </a:lnTo>
                <a:lnTo>
                  <a:pt x="98" y="33"/>
                </a:lnTo>
                <a:lnTo>
                  <a:pt x="89" y="52"/>
                </a:lnTo>
                <a:lnTo>
                  <a:pt x="11" y="160"/>
                </a:lnTo>
                <a:lnTo>
                  <a:pt x="0" y="160"/>
                </a:lnTo>
                <a:lnTo>
                  <a:pt x="0" y="0"/>
                </a:lnTo>
                <a:lnTo>
                  <a:pt x="19" y="0"/>
                </a:lnTo>
                <a:lnTo>
                  <a:pt x="19" y="110"/>
                </a:lnTo>
                <a:lnTo>
                  <a:pt x="17" y="128"/>
                </a:lnTo>
                <a:lnTo>
                  <a:pt x="18" y="128"/>
                </a:lnTo>
                <a:lnTo>
                  <a:pt x="28" y="109"/>
                </a:lnTo>
                <a:lnTo>
                  <a:pt x="106" y="0"/>
                </a:lnTo>
                <a:lnTo>
                  <a:pt x="117" y="0"/>
                </a:lnTo>
                <a:lnTo>
                  <a:pt x="117" y="160"/>
                </a:lnTo>
                <a:lnTo>
                  <a:pt x="98" y="160"/>
                </a:lnTo>
                <a:lnTo>
                  <a:pt x="98" y="51"/>
                </a:lnTo>
                <a:close/>
              </a:path>
            </a:pathLst>
          </a:custGeom>
          <a:solidFill>
            <a:srgbClr val="1E5D2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959" name="Freeform 1933"/>
          <p:cNvSpPr>
            <a:spLocks/>
          </p:cNvSpPr>
          <p:nvPr userDrawn="1"/>
        </p:nvSpPr>
        <p:spPr bwMode="auto">
          <a:xfrm>
            <a:off x="1096963" y="438150"/>
            <a:ext cx="82550" cy="115888"/>
          </a:xfrm>
          <a:custGeom>
            <a:avLst/>
            <a:gdLst>
              <a:gd name="T0" fmla="*/ 96 w 115"/>
              <a:gd name="T1" fmla="*/ 87 h 160"/>
              <a:gd name="T2" fmla="*/ 96 w 115"/>
              <a:gd name="T3" fmla="*/ 87 h 160"/>
              <a:gd name="T4" fmla="*/ 19 w 115"/>
              <a:gd name="T5" fmla="*/ 87 h 160"/>
              <a:gd name="T6" fmla="*/ 19 w 115"/>
              <a:gd name="T7" fmla="*/ 160 h 160"/>
              <a:gd name="T8" fmla="*/ 0 w 115"/>
              <a:gd name="T9" fmla="*/ 160 h 160"/>
              <a:gd name="T10" fmla="*/ 0 w 115"/>
              <a:gd name="T11" fmla="*/ 0 h 160"/>
              <a:gd name="T12" fmla="*/ 19 w 115"/>
              <a:gd name="T13" fmla="*/ 0 h 160"/>
              <a:gd name="T14" fmla="*/ 19 w 115"/>
              <a:gd name="T15" fmla="*/ 70 h 160"/>
              <a:gd name="T16" fmla="*/ 96 w 115"/>
              <a:gd name="T17" fmla="*/ 70 h 160"/>
              <a:gd name="T18" fmla="*/ 96 w 115"/>
              <a:gd name="T19" fmla="*/ 0 h 160"/>
              <a:gd name="T20" fmla="*/ 115 w 115"/>
              <a:gd name="T21" fmla="*/ 0 h 160"/>
              <a:gd name="T22" fmla="*/ 115 w 115"/>
              <a:gd name="T23" fmla="*/ 160 h 160"/>
              <a:gd name="T24" fmla="*/ 96 w 115"/>
              <a:gd name="T25" fmla="*/ 160 h 160"/>
              <a:gd name="T26" fmla="*/ 96 w 115"/>
              <a:gd name="T27" fmla="*/ 87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5" h="160">
                <a:moveTo>
                  <a:pt x="96" y="87"/>
                </a:moveTo>
                <a:lnTo>
                  <a:pt x="96" y="87"/>
                </a:lnTo>
                <a:lnTo>
                  <a:pt x="19" y="87"/>
                </a:lnTo>
                <a:lnTo>
                  <a:pt x="19" y="160"/>
                </a:lnTo>
                <a:lnTo>
                  <a:pt x="0" y="160"/>
                </a:lnTo>
                <a:lnTo>
                  <a:pt x="0" y="0"/>
                </a:lnTo>
                <a:lnTo>
                  <a:pt x="19" y="0"/>
                </a:lnTo>
                <a:lnTo>
                  <a:pt x="19" y="70"/>
                </a:lnTo>
                <a:lnTo>
                  <a:pt x="96" y="70"/>
                </a:lnTo>
                <a:lnTo>
                  <a:pt x="96" y="0"/>
                </a:lnTo>
                <a:lnTo>
                  <a:pt x="115" y="0"/>
                </a:lnTo>
                <a:lnTo>
                  <a:pt x="115" y="160"/>
                </a:lnTo>
                <a:lnTo>
                  <a:pt x="96" y="160"/>
                </a:lnTo>
                <a:lnTo>
                  <a:pt x="96" y="87"/>
                </a:lnTo>
                <a:close/>
              </a:path>
            </a:pathLst>
          </a:custGeom>
          <a:solidFill>
            <a:srgbClr val="1E5D2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960" name="Freeform 1934"/>
          <p:cNvSpPr>
            <a:spLocks noEditPoints="1"/>
          </p:cNvSpPr>
          <p:nvPr userDrawn="1"/>
        </p:nvSpPr>
        <p:spPr bwMode="auto">
          <a:xfrm>
            <a:off x="1195388" y="436563"/>
            <a:ext cx="92075" cy="117475"/>
          </a:xfrm>
          <a:custGeom>
            <a:avLst/>
            <a:gdLst>
              <a:gd name="T0" fmla="*/ 41 w 130"/>
              <a:gd name="T1" fmla="*/ 102 h 163"/>
              <a:gd name="T2" fmla="*/ 41 w 130"/>
              <a:gd name="T3" fmla="*/ 102 h 163"/>
              <a:gd name="T4" fmla="*/ 88 w 130"/>
              <a:gd name="T5" fmla="*/ 102 h 163"/>
              <a:gd name="T6" fmla="*/ 70 w 130"/>
              <a:gd name="T7" fmla="*/ 53 h 163"/>
              <a:gd name="T8" fmla="*/ 65 w 130"/>
              <a:gd name="T9" fmla="*/ 29 h 163"/>
              <a:gd name="T10" fmla="*/ 64 w 130"/>
              <a:gd name="T11" fmla="*/ 29 h 163"/>
              <a:gd name="T12" fmla="*/ 59 w 130"/>
              <a:gd name="T13" fmla="*/ 54 h 163"/>
              <a:gd name="T14" fmla="*/ 41 w 130"/>
              <a:gd name="T15" fmla="*/ 102 h 163"/>
              <a:gd name="T16" fmla="*/ 94 w 130"/>
              <a:gd name="T17" fmla="*/ 119 h 163"/>
              <a:gd name="T18" fmla="*/ 94 w 130"/>
              <a:gd name="T19" fmla="*/ 119 h 163"/>
              <a:gd name="T20" fmla="*/ 35 w 130"/>
              <a:gd name="T21" fmla="*/ 119 h 163"/>
              <a:gd name="T22" fmla="*/ 19 w 130"/>
              <a:gd name="T23" fmla="*/ 163 h 163"/>
              <a:gd name="T24" fmla="*/ 0 w 130"/>
              <a:gd name="T25" fmla="*/ 163 h 163"/>
              <a:gd name="T26" fmla="*/ 61 w 130"/>
              <a:gd name="T27" fmla="*/ 0 h 163"/>
              <a:gd name="T28" fmla="*/ 69 w 130"/>
              <a:gd name="T29" fmla="*/ 0 h 163"/>
              <a:gd name="T30" fmla="*/ 130 w 130"/>
              <a:gd name="T31" fmla="*/ 163 h 163"/>
              <a:gd name="T32" fmla="*/ 110 w 130"/>
              <a:gd name="T33" fmla="*/ 163 h 163"/>
              <a:gd name="T34" fmla="*/ 94 w 130"/>
              <a:gd name="T35" fmla="*/ 119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0" h="163">
                <a:moveTo>
                  <a:pt x="41" y="102"/>
                </a:moveTo>
                <a:lnTo>
                  <a:pt x="41" y="102"/>
                </a:lnTo>
                <a:lnTo>
                  <a:pt x="88" y="102"/>
                </a:lnTo>
                <a:lnTo>
                  <a:pt x="70" y="53"/>
                </a:lnTo>
                <a:lnTo>
                  <a:pt x="65" y="29"/>
                </a:lnTo>
                <a:lnTo>
                  <a:pt x="64" y="29"/>
                </a:lnTo>
                <a:lnTo>
                  <a:pt x="59" y="54"/>
                </a:lnTo>
                <a:lnTo>
                  <a:pt x="41" y="102"/>
                </a:lnTo>
                <a:close/>
                <a:moveTo>
                  <a:pt x="94" y="119"/>
                </a:moveTo>
                <a:lnTo>
                  <a:pt x="94" y="119"/>
                </a:lnTo>
                <a:lnTo>
                  <a:pt x="35" y="119"/>
                </a:lnTo>
                <a:lnTo>
                  <a:pt x="19" y="163"/>
                </a:lnTo>
                <a:lnTo>
                  <a:pt x="0" y="163"/>
                </a:lnTo>
                <a:lnTo>
                  <a:pt x="61" y="0"/>
                </a:lnTo>
                <a:lnTo>
                  <a:pt x="69" y="0"/>
                </a:lnTo>
                <a:lnTo>
                  <a:pt x="130" y="163"/>
                </a:lnTo>
                <a:lnTo>
                  <a:pt x="110" y="163"/>
                </a:lnTo>
                <a:lnTo>
                  <a:pt x="94" y="119"/>
                </a:lnTo>
                <a:close/>
              </a:path>
            </a:pathLst>
          </a:custGeom>
          <a:solidFill>
            <a:srgbClr val="1E5D2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961" name="Freeform 1935"/>
          <p:cNvSpPr>
            <a:spLocks/>
          </p:cNvSpPr>
          <p:nvPr userDrawn="1"/>
        </p:nvSpPr>
        <p:spPr bwMode="auto">
          <a:xfrm>
            <a:off x="1304926" y="438150"/>
            <a:ext cx="80963" cy="115888"/>
          </a:xfrm>
          <a:custGeom>
            <a:avLst/>
            <a:gdLst>
              <a:gd name="T0" fmla="*/ 96 w 115"/>
              <a:gd name="T1" fmla="*/ 87 h 160"/>
              <a:gd name="T2" fmla="*/ 96 w 115"/>
              <a:gd name="T3" fmla="*/ 87 h 160"/>
              <a:gd name="T4" fmla="*/ 19 w 115"/>
              <a:gd name="T5" fmla="*/ 87 h 160"/>
              <a:gd name="T6" fmla="*/ 19 w 115"/>
              <a:gd name="T7" fmla="*/ 160 h 160"/>
              <a:gd name="T8" fmla="*/ 0 w 115"/>
              <a:gd name="T9" fmla="*/ 160 h 160"/>
              <a:gd name="T10" fmla="*/ 0 w 115"/>
              <a:gd name="T11" fmla="*/ 0 h 160"/>
              <a:gd name="T12" fmla="*/ 19 w 115"/>
              <a:gd name="T13" fmla="*/ 0 h 160"/>
              <a:gd name="T14" fmla="*/ 19 w 115"/>
              <a:gd name="T15" fmla="*/ 70 h 160"/>
              <a:gd name="T16" fmla="*/ 96 w 115"/>
              <a:gd name="T17" fmla="*/ 70 h 160"/>
              <a:gd name="T18" fmla="*/ 96 w 115"/>
              <a:gd name="T19" fmla="*/ 0 h 160"/>
              <a:gd name="T20" fmla="*/ 115 w 115"/>
              <a:gd name="T21" fmla="*/ 0 h 160"/>
              <a:gd name="T22" fmla="*/ 115 w 115"/>
              <a:gd name="T23" fmla="*/ 160 h 160"/>
              <a:gd name="T24" fmla="*/ 96 w 115"/>
              <a:gd name="T25" fmla="*/ 160 h 160"/>
              <a:gd name="T26" fmla="*/ 96 w 115"/>
              <a:gd name="T27" fmla="*/ 87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5" h="160">
                <a:moveTo>
                  <a:pt x="96" y="87"/>
                </a:moveTo>
                <a:lnTo>
                  <a:pt x="96" y="87"/>
                </a:lnTo>
                <a:lnTo>
                  <a:pt x="19" y="87"/>
                </a:lnTo>
                <a:lnTo>
                  <a:pt x="19" y="160"/>
                </a:lnTo>
                <a:lnTo>
                  <a:pt x="0" y="160"/>
                </a:lnTo>
                <a:lnTo>
                  <a:pt x="0" y="0"/>
                </a:lnTo>
                <a:lnTo>
                  <a:pt x="19" y="0"/>
                </a:lnTo>
                <a:lnTo>
                  <a:pt x="19" y="70"/>
                </a:lnTo>
                <a:lnTo>
                  <a:pt x="96" y="70"/>
                </a:lnTo>
                <a:lnTo>
                  <a:pt x="96" y="0"/>
                </a:lnTo>
                <a:lnTo>
                  <a:pt x="115" y="0"/>
                </a:lnTo>
                <a:lnTo>
                  <a:pt x="115" y="160"/>
                </a:lnTo>
                <a:lnTo>
                  <a:pt x="96" y="160"/>
                </a:lnTo>
                <a:lnTo>
                  <a:pt x="96" y="87"/>
                </a:lnTo>
                <a:close/>
              </a:path>
            </a:pathLst>
          </a:custGeom>
          <a:solidFill>
            <a:srgbClr val="1E5D2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962" name="Freeform 1936"/>
          <p:cNvSpPr>
            <a:spLocks/>
          </p:cNvSpPr>
          <p:nvPr userDrawn="1"/>
        </p:nvSpPr>
        <p:spPr bwMode="auto">
          <a:xfrm>
            <a:off x="1409701" y="436563"/>
            <a:ext cx="77788" cy="119063"/>
          </a:xfrm>
          <a:custGeom>
            <a:avLst/>
            <a:gdLst>
              <a:gd name="T0" fmla="*/ 109 w 109"/>
              <a:gd name="T1" fmla="*/ 157 h 166"/>
              <a:gd name="T2" fmla="*/ 109 w 109"/>
              <a:gd name="T3" fmla="*/ 157 h 166"/>
              <a:gd name="T4" fmla="*/ 92 w 109"/>
              <a:gd name="T5" fmla="*/ 164 h 166"/>
              <a:gd name="T6" fmla="*/ 69 w 109"/>
              <a:gd name="T7" fmla="*/ 166 h 166"/>
              <a:gd name="T8" fmla="*/ 42 w 109"/>
              <a:gd name="T9" fmla="*/ 161 h 166"/>
              <a:gd name="T10" fmla="*/ 20 w 109"/>
              <a:gd name="T11" fmla="*/ 146 h 166"/>
              <a:gd name="T12" fmla="*/ 5 w 109"/>
              <a:gd name="T13" fmla="*/ 120 h 166"/>
              <a:gd name="T14" fmla="*/ 0 w 109"/>
              <a:gd name="T15" fmla="*/ 83 h 166"/>
              <a:gd name="T16" fmla="*/ 6 w 109"/>
              <a:gd name="T17" fmla="*/ 45 h 166"/>
              <a:gd name="T18" fmla="*/ 22 w 109"/>
              <a:gd name="T19" fmla="*/ 19 h 166"/>
              <a:gd name="T20" fmla="*/ 44 w 109"/>
              <a:gd name="T21" fmla="*/ 4 h 166"/>
              <a:gd name="T22" fmla="*/ 69 w 109"/>
              <a:gd name="T23" fmla="*/ 0 h 166"/>
              <a:gd name="T24" fmla="*/ 92 w 109"/>
              <a:gd name="T25" fmla="*/ 1 h 166"/>
              <a:gd name="T26" fmla="*/ 107 w 109"/>
              <a:gd name="T27" fmla="*/ 5 h 166"/>
              <a:gd name="T28" fmla="*/ 102 w 109"/>
              <a:gd name="T29" fmla="*/ 22 h 166"/>
              <a:gd name="T30" fmla="*/ 71 w 109"/>
              <a:gd name="T31" fmla="*/ 17 h 166"/>
              <a:gd name="T32" fmla="*/ 52 w 109"/>
              <a:gd name="T33" fmla="*/ 20 h 166"/>
              <a:gd name="T34" fmla="*/ 36 w 109"/>
              <a:gd name="T35" fmla="*/ 32 h 166"/>
              <a:gd name="T36" fmla="*/ 24 w 109"/>
              <a:gd name="T37" fmla="*/ 52 h 166"/>
              <a:gd name="T38" fmla="*/ 20 w 109"/>
              <a:gd name="T39" fmla="*/ 83 h 166"/>
              <a:gd name="T40" fmla="*/ 24 w 109"/>
              <a:gd name="T41" fmla="*/ 112 h 166"/>
              <a:gd name="T42" fmla="*/ 35 w 109"/>
              <a:gd name="T43" fmla="*/ 132 h 166"/>
              <a:gd name="T44" fmla="*/ 52 w 109"/>
              <a:gd name="T45" fmla="*/ 145 h 166"/>
              <a:gd name="T46" fmla="*/ 74 w 109"/>
              <a:gd name="T47" fmla="*/ 149 h 166"/>
              <a:gd name="T48" fmla="*/ 92 w 109"/>
              <a:gd name="T49" fmla="*/ 147 h 166"/>
              <a:gd name="T50" fmla="*/ 105 w 109"/>
              <a:gd name="T51" fmla="*/ 142 h 166"/>
              <a:gd name="T52" fmla="*/ 109 w 109"/>
              <a:gd name="T53" fmla="*/ 157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09" h="166">
                <a:moveTo>
                  <a:pt x="109" y="157"/>
                </a:moveTo>
                <a:lnTo>
                  <a:pt x="109" y="157"/>
                </a:lnTo>
                <a:cubicBezTo>
                  <a:pt x="105" y="160"/>
                  <a:pt x="99" y="163"/>
                  <a:pt x="92" y="164"/>
                </a:cubicBezTo>
                <a:cubicBezTo>
                  <a:pt x="85" y="165"/>
                  <a:pt x="77" y="166"/>
                  <a:pt x="69" y="166"/>
                </a:cubicBezTo>
                <a:cubicBezTo>
                  <a:pt x="60" y="166"/>
                  <a:pt x="51" y="164"/>
                  <a:pt x="42" y="161"/>
                </a:cubicBezTo>
                <a:cubicBezTo>
                  <a:pt x="34" y="158"/>
                  <a:pt x="26" y="153"/>
                  <a:pt x="20" y="146"/>
                </a:cubicBezTo>
                <a:cubicBezTo>
                  <a:pt x="14" y="139"/>
                  <a:pt x="9" y="131"/>
                  <a:pt x="5" y="120"/>
                </a:cubicBezTo>
                <a:cubicBezTo>
                  <a:pt x="2" y="110"/>
                  <a:pt x="0" y="97"/>
                  <a:pt x="0" y="83"/>
                </a:cubicBezTo>
                <a:cubicBezTo>
                  <a:pt x="0" y="68"/>
                  <a:pt x="2" y="55"/>
                  <a:pt x="6" y="45"/>
                </a:cubicBezTo>
                <a:cubicBezTo>
                  <a:pt x="10" y="34"/>
                  <a:pt x="15" y="26"/>
                  <a:pt x="22" y="19"/>
                </a:cubicBezTo>
                <a:cubicBezTo>
                  <a:pt x="28" y="12"/>
                  <a:pt x="36" y="8"/>
                  <a:pt x="44" y="4"/>
                </a:cubicBezTo>
                <a:cubicBezTo>
                  <a:pt x="52" y="1"/>
                  <a:pt x="61" y="0"/>
                  <a:pt x="69" y="0"/>
                </a:cubicBezTo>
                <a:cubicBezTo>
                  <a:pt x="79" y="0"/>
                  <a:pt x="86" y="0"/>
                  <a:pt x="92" y="1"/>
                </a:cubicBezTo>
                <a:cubicBezTo>
                  <a:pt x="98" y="2"/>
                  <a:pt x="103" y="4"/>
                  <a:pt x="107" y="5"/>
                </a:cubicBezTo>
                <a:lnTo>
                  <a:pt x="102" y="22"/>
                </a:lnTo>
                <a:cubicBezTo>
                  <a:pt x="95" y="19"/>
                  <a:pt x="84" y="17"/>
                  <a:pt x="71" y="17"/>
                </a:cubicBezTo>
                <a:cubicBezTo>
                  <a:pt x="65" y="17"/>
                  <a:pt x="58" y="18"/>
                  <a:pt x="52" y="20"/>
                </a:cubicBezTo>
                <a:cubicBezTo>
                  <a:pt x="46" y="23"/>
                  <a:pt x="41" y="26"/>
                  <a:pt x="36" y="32"/>
                </a:cubicBezTo>
                <a:cubicBezTo>
                  <a:pt x="31" y="37"/>
                  <a:pt x="27" y="44"/>
                  <a:pt x="24" y="52"/>
                </a:cubicBezTo>
                <a:cubicBezTo>
                  <a:pt x="21" y="60"/>
                  <a:pt x="20" y="71"/>
                  <a:pt x="20" y="83"/>
                </a:cubicBezTo>
                <a:cubicBezTo>
                  <a:pt x="20" y="94"/>
                  <a:pt x="21" y="104"/>
                  <a:pt x="24" y="112"/>
                </a:cubicBezTo>
                <a:cubicBezTo>
                  <a:pt x="27" y="120"/>
                  <a:pt x="31" y="127"/>
                  <a:pt x="35" y="132"/>
                </a:cubicBezTo>
                <a:cubicBezTo>
                  <a:pt x="40" y="138"/>
                  <a:pt x="46" y="142"/>
                  <a:pt x="52" y="145"/>
                </a:cubicBezTo>
                <a:cubicBezTo>
                  <a:pt x="59" y="148"/>
                  <a:pt x="66" y="149"/>
                  <a:pt x="74" y="149"/>
                </a:cubicBezTo>
                <a:cubicBezTo>
                  <a:pt x="80" y="149"/>
                  <a:pt x="86" y="148"/>
                  <a:pt x="92" y="147"/>
                </a:cubicBezTo>
                <a:cubicBezTo>
                  <a:pt x="97" y="146"/>
                  <a:pt x="101" y="144"/>
                  <a:pt x="105" y="142"/>
                </a:cubicBezTo>
                <a:lnTo>
                  <a:pt x="109" y="157"/>
                </a:lnTo>
                <a:close/>
              </a:path>
            </a:pathLst>
          </a:custGeom>
          <a:solidFill>
            <a:srgbClr val="1E5D2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963" name="Freeform 1937"/>
          <p:cNvSpPr>
            <a:spLocks noEditPoints="1"/>
          </p:cNvSpPr>
          <p:nvPr userDrawn="1"/>
        </p:nvSpPr>
        <p:spPr bwMode="auto">
          <a:xfrm>
            <a:off x="1500188" y="436563"/>
            <a:ext cx="92075" cy="119063"/>
          </a:xfrm>
          <a:custGeom>
            <a:avLst/>
            <a:gdLst>
              <a:gd name="T0" fmla="*/ 20 w 131"/>
              <a:gd name="T1" fmla="*/ 83 h 166"/>
              <a:gd name="T2" fmla="*/ 20 w 131"/>
              <a:gd name="T3" fmla="*/ 83 h 166"/>
              <a:gd name="T4" fmla="*/ 23 w 131"/>
              <a:gd name="T5" fmla="*/ 108 h 166"/>
              <a:gd name="T6" fmla="*/ 31 w 131"/>
              <a:gd name="T7" fmla="*/ 129 h 166"/>
              <a:gd name="T8" fmla="*/ 45 w 131"/>
              <a:gd name="T9" fmla="*/ 144 h 166"/>
              <a:gd name="T10" fmla="*/ 65 w 131"/>
              <a:gd name="T11" fmla="*/ 149 h 166"/>
              <a:gd name="T12" fmla="*/ 99 w 131"/>
              <a:gd name="T13" fmla="*/ 133 h 166"/>
              <a:gd name="T14" fmla="*/ 111 w 131"/>
              <a:gd name="T15" fmla="*/ 83 h 166"/>
              <a:gd name="T16" fmla="*/ 108 w 131"/>
              <a:gd name="T17" fmla="*/ 58 h 166"/>
              <a:gd name="T18" fmla="*/ 100 w 131"/>
              <a:gd name="T19" fmla="*/ 37 h 166"/>
              <a:gd name="T20" fmla="*/ 86 w 131"/>
              <a:gd name="T21" fmla="*/ 22 h 166"/>
              <a:gd name="T22" fmla="*/ 65 w 131"/>
              <a:gd name="T23" fmla="*/ 17 h 166"/>
              <a:gd name="T24" fmla="*/ 32 w 131"/>
              <a:gd name="T25" fmla="*/ 33 h 166"/>
              <a:gd name="T26" fmla="*/ 20 w 131"/>
              <a:gd name="T27" fmla="*/ 83 h 166"/>
              <a:gd name="T28" fmla="*/ 0 w 131"/>
              <a:gd name="T29" fmla="*/ 83 h 166"/>
              <a:gd name="T30" fmla="*/ 0 w 131"/>
              <a:gd name="T31" fmla="*/ 83 h 166"/>
              <a:gd name="T32" fmla="*/ 17 w 131"/>
              <a:gd name="T33" fmla="*/ 21 h 166"/>
              <a:gd name="T34" fmla="*/ 65 w 131"/>
              <a:gd name="T35" fmla="*/ 0 h 166"/>
              <a:gd name="T36" fmla="*/ 95 w 131"/>
              <a:gd name="T37" fmla="*/ 6 h 166"/>
              <a:gd name="T38" fmla="*/ 115 w 131"/>
              <a:gd name="T39" fmla="*/ 23 h 166"/>
              <a:gd name="T40" fmla="*/ 127 w 131"/>
              <a:gd name="T41" fmla="*/ 49 h 166"/>
              <a:gd name="T42" fmla="*/ 131 w 131"/>
              <a:gd name="T43" fmla="*/ 83 h 166"/>
              <a:gd name="T44" fmla="*/ 114 w 131"/>
              <a:gd name="T45" fmla="*/ 145 h 166"/>
              <a:gd name="T46" fmla="*/ 65 w 131"/>
              <a:gd name="T47" fmla="*/ 166 h 166"/>
              <a:gd name="T48" fmla="*/ 36 w 131"/>
              <a:gd name="T49" fmla="*/ 160 h 166"/>
              <a:gd name="T50" fmla="*/ 16 w 131"/>
              <a:gd name="T51" fmla="*/ 143 h 166"/>
              <a:gd name="T52" fmla="*/ 4 w 131"/>
              <a:gd name="T53" fmla="*/ 117 h 166"/>
              <a:gd name="T54" fmla="*/ 0 w 131"/>
              <a:gd name="T55" fmla="*/ 83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31" h="166">
                <a:moveTo>
                  <a:pt x="20" y="83"/>
                </a:moveTo>
                <a:lnTo>
                  <a:pt x="20" y="83"/>
                </a:lnTo>
                <a:cubicBezTo>
                  <a:pt x="20" y="92"/>
                  <a:pt x="21" y="100"/>
                  <a:pt x="23" y="108"/>
                </a:cubicBezTo>
                <a:cubicBezTo>
                  <a:pt x="24" y="116"/>
                  <a:pt x="27" y="123"/>
                  <a:pt x="31" y="129"/>
                </a:cubicBezTo>
                <a:cubicBezTo>
                  <a:pt x="35" y="135"/>
                  <a:pt x="39" y="140"/>
                  <a:pt x="45" y="144"/>
                </a:cubicBezTo>
                <a:cubicBezTo>
                  <a:pt x="51" y="147"/>
                  <a:pt x="57" y="149"/>
                  <a:pt x="65" y="149"/>
                </a:cubicBezTo>
                <a:cubicBezTo>
                  <a:pt x="79" y="149"/>
                  <a:pt x="91" y="144"/>
                  <a:pt x="99" y="133"/>
                </a:cubicBezTo>
                <a:cubicBezTo>
                  <a:pt x="107" y="122"/>
                  <a:pt x="111" y="105"/>
                  <a:pt x="111" y="83"/>
                </a:cubicBezTo>
                <a:cubicBezTo>
                  <a:pt x="111" y="74"/>
                  <a:pt x="110" y="66"/>
                  <a:pt x="108" y="58"/>
                </a:cubicBezTo>
                <a:cubicBezTo>
                  <a:pt x="107" y="50"/>
                  <a:pt x="104" y="43"/>
                  <a:pt x="100" y="37"/>
                </a:cubicBezTo>
                <a:cubicBezTo>
                  <a:pt x="96" y="31"/>
                  <a:pt x="92" y="26"/>
                  <a:pt x="86" y="22"/>
                </a:cubicBezTo>
                <a:cubicBezTo>
                  <a:pt x="80" y="19"/>
                  <a:pt x="73" y="17"/>
                  <a:pt x="65" y="17"/>
                </a:cubicBezTo>
                <a:cubicBezTo>
                  <a:pt x="51" y="17"/>
                  <a:pt x="40" y="22"/>
                  <a:pt x="32" y="33"/>
                </a:cubicBezTo>
                <a:cubicBezTo>
                  <a:pt x="24" y="44"/>
                  <a:pt x="20" y="60"/>
                  <a:pt x="20" y="83"/>
                </a:cubicBezTo>
                <a:close/>
                <a:moveTo>
                  <a:pt x="0" y="83"/>
                </a:moveTo>
                <a:lnTo>
                  <a:pt x="0" y="83"/>
                </a:lnTo>
                <a:cubicBezTo>
                  <a:pt x="0" y="56"/>
                  <a:pt x="6" y="36"/>
                  <a:pt x="17" y="21"/>
                </a:cubicBezTo>
                <a:cubicBezTo>
                  <a:pt x="28" y="7"/>
                  <a:pt x="44" y="0"/>
                  <a:pt x="65" y="0"/>
                </a:cubicBezTo>
                <a:cubicBezTo>
                  <a:pt x="77" y="0"/>
                  <a:pt x="86" y="2"/>
                  <a:pt x="95" y="6"/>
                </a:cubicBezTo>
                <a:cubicBezTo>
                  <a:pt x="103" y="10"/>
                  <a:pt x="110" y="15"/>
                  <a:pt x="115" y="23"/>
                </a:cubicBezTo>
                <a:cubicBezTo>
                  <a:pt x="121" y="30"/>
                  <a:pt x="125" y="39"/>
                  <a:pt x="127" y="49"/>
                </a:cubicBezTo>
                <a:cubicBezTo>
                  <a:pt x="130" y="59"/>
                  <a:pt x="131" y="70"/>
                  <a:pt x="131" y="83"/>
                </a:cubicBezTo>
                <a:cubicBezTo>
                  <a:pt x="131" y="110"/>
                  <a:pt x="125" y="130"/>
                  <a:pt x="114" y="145"/>
                </a:cubicBezTo>
                <a:cubicBezTo>
                  <a:pt x="103" y="159"/>
                  <a:pt x="86" y="166"/>
                  <a:pt x="65" y="166"/>
                </a:cubicBezTo>
                <a:cubicBezTo>
                  <a:pt x="54" y="166"/>
                  <a:pt x="44" y="164"/>
                  <a:pt x="36" y="160"/>
                </a:cubicBezTo>
                <a:cubicBezTo>
                  <a:pt x="28" y="156"/>
                  <a:pt x="21" y="150"/>
                  <a:pt x="16" y="143"/>
                </a:cubicBezTo>
                <a:cubicBezTo>
                  <a:pt x="10" y="136"/>
                  <a:pt x="6" y="127"/>
                  <a:pt x="4" y="117"/>
                </a:cubicBezTo>
                <a:cubicBezTo>
                  <a:pt x="1" y="107"/>
                  <a:pt x="0" y="95"/>
                  <a:pt x="0" y="83"/>
                </a:cubicBezTo>
                <a:close/>
              </a:path>
            </a:pathLst>
          </a:custGeom>
          <a:solidFill>
            <a:srgbClr val="1E5D2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964" name="Freeform 1938"/>
          <p:cNvSpPr>
            <a:spLocks noEditPoints="1"/>
          </p:cNvSpPr>
          <p:nvPr userDrawn="1"/>
        </p:nvSpPr>
        <p:spPr bwMode="auto">
          <a:xfrm>
            <a:off x="1617663" y="436563"/>
            <a:ext cx="71438" cy="119063"/>
          </a:xfrm>
          <a:custGeom>
            <a:avLst/>
            <a:gdLst>
              <a:gd name="T0" fmla="*/ 43 w 101"/>
              <a:gd name="T1" fmla="*/ 148 h 164"/>
              <a:gd name="T2" fmla="*/ 43 w 101"/>
              <a:gd name="T3" fmla="*/ 148 h 164"/>
              <a:gd name="T4" fmla="*/ 57 w 101"/>
              <a:gd name="T5" fmla="*/ 146 h 164"/>
              <a:gd name="T6" fmla="*/ 70 w 101"/>
              <a:gd name="T7" fmla="*/ 140 h 164"/>
              <a:gd name="T8" fmla="*/ 78 w 101"/>
              <a:gd name="T9" fmla="*/ 131 h 164"/>
              <a:gd name="T10" fmla="*/ 81 w 101"/>
              <a:gd name="T11" fmla="*/ 118 h 164"/>
              <a:gd name="T12" fmla="*/ 77 w 101"/>
              <a:gd name="T13" fmla="*/ 103 h 164"/>
              <a:gd name="T14" fmla="*/ 67 w 101"/>
              <a:gd name="T15" fmla="*/ 94 h 164"/>
              <a:gd name="T16" fmla="*/ 54 w 101"/>
              <a:gd name="T17" fmla="*/ 90 h 164"/>
              <a:gd name="T18" fmla="*/ 39 w 101"/>
              <a:gd name="T19" fmla="*/ 88 h 164"/>
              <a:gd name="T20" fmla="*/ 19 w 101"/>
              <a:gd name="T21" fmla="*/ 88 h 164"/>
              <a:gd name="T22" fmla="*/ 19 w 101"/>
              <a:gd name="T23" fmla="*/ 146 h 164"/>
              <a:gd name="T24" fmla="*/ 23 w 101"/>
              <a:gd name="T25" fmla="*/ 147 h 164"/>
              <a:gd name="T26" fmla="*/ 30 w 101"/>
              <a:gd name="T27" fmla="*/ 147 h 164"/>
              <a:gd name="T28" fmla="*/ 37 w 101"/>
              <a:gd name="T29" fmla="*/ 147 h 164"/>
              <a:gd name="T30" fmla="*/ 43 w 101"/>
              <a:gd name="T31" fmla="*/ 148 h 164"/>
              <a:gd name="T32" fmla="*/ 31 w 101"/>
              <a:gd name="T33" fmla="*/ 72 h 164"/>
              <a:gd name="T34" fmla="*/ 31 w 101"/>
              <a:gd name="T35" fmla="*/ 72 h 164"/>
              <a:gd name="T36" fmla="*/ 40 w 101"/>
              <a:gd name="T37" fmla="*/ 72 h 164"/>
              <a:gd name="T38" fmla="*/ 49 w 101"/>
              <a:gd name="T39" fmla="*/ 71 h 164"/>
              <a:gd name="T40" fmla="*/ 60 w 101"/>
              <a:gd name="T41" fmla="*/ 67 h 164"/>
              <a:gd name="T42" fmla="*/ 68 w 101"/>
              <a:gd name="T43" fmla="*/ 61 h 164"/>
              <a:gd name="T44" fmla="*/ 74 w 101"/>
              <a:gd name="T45" fmla="*/ 52 h 164"/>
              <a:gd name="T46" fmla="*/ 76 w 101"/>
              <a:gd name="T47" fmla="*/ 42 h 164"/>
              <a:gd name="T48" fmla="*/ 73 w 101"/>
              <a:gd name="T49" fmla="*/ 30 h 164"/>
              <a:gd name="T50" fmla="*/ 66 w 101"/>
              <a:gd name="T51" fmla="*/ 22 h 164"/>
              <a:gd name="T52" fmla="*/ 55 w 101"/>
              <a:gd name="T53" fmla="*/ 18 h 164"/>
              <a:gd name="T54" fmla="*/ 42 w 101"/>
              <a:gd name="T55" fmla="*/ 16 h 164"/>
              <a:gd name="T56" fmla="*/ 28 w 101"/>
              <a:gd name="T57" fmla="*/ 17 h 164"/>
              <a:gd name="T58" fmla="*/ 19 w 101"/>
              <a:gd name="T59" fmla="*/ 18 h 164"/>
              <a:gd name="T60" fmla="*/ 19 w 101"/>
              <a:gd name="T61" fmla="*/ 72 h 164"/>
              <a:gd name="T62" fmla="*/ 31 w 101"/>
              <a:gd name="T63" fmla="*/ 72 h 164"/>
              <a:gd name="T64" fmla="*/ 96 w 101"/>
              <a:gd name="T65" fmla="*/ 38 h 164"/>
              <a:gd name="T66" fmla="*/ 96 w 101"/>
              <a:gd name="T67" fmla="*/ 38 h 164"/>
              <a:gd name="T68" fmla="*/ 95 w 101"/>
              <a:gd name="T69" fmla="*/ 50 h 164"/>
              <a:gd name="T70" fmla="*/ 89 w 101"/>
              <a:gd name="T71" fmla="*/ 61 h 164"/>
              <a:gd name="T72" fmla="*/ 80 w 101"/>
              <a:gd name="T73" fmla="*/ 70 h 164"/>
              <a:gd name="T74" fmla="*/ 66 w 101"/>
              <a:gd name="T75" fmla="*/ 76 h 164"/>
              <a:gd name="T76" fmla="*/ 66 w 101"/>
              <a:gd name="T77" fmla="*/ 77 h 164"/>
              <a:gd name="T78" fmla="*/ 79 w 101"/>
              <a:gd name="T79" fmla="*/ 81 h 164"/>
              <a:gd name="T80" fmla="*/ 91 w 101"/>
              <a:gd name="T81" fmla="*/ 89 h 164"/>
              <a:gd name="T82" fmla="*/ 98 w 101"/>
              <a:gd name="T83" fmla="*/ 100 h 164"/>
              <a:gd name="T84" fmla="*/ 101 w 101"/>
              <a:gd name="T85" fmla="*/ 117 h 164"/>
              <a:gd name="T86" fmla="*/ 96 w 101"/>
              <a:gd name="T87" fmla="*/ 138 h 164"/>
              <a:gd name="T88" fmla="*/ 83 w 101"/>
              <a:gd name="T89" fmla="*/ 153 h 164"/>
              <a:gd name="T90" fmla="*/ 63 w 101"/>
              <a:gd name="T91" fmla="*/ 161 h 164"/>
              <a:gd name="T92" fmla="*/ 41 w 101"/>
              <a:gd name="T93" fmla="*/ 164 h 164"/>
              <a:gd name="T94" fmla="*/ 32 w 101"/>
              <a:gd name="T95" fmla="*/ 164 h 164"/>
              <a:gd name="T96" fmla="*/ 21 w 101"/>
              <a:gd name="T97" fmla="*/ 164 h 164"/>
              <a:gd name="T98" fmla="*/ 10 w 101"/>
              <a:gd name="T99" fmla="*/ 163 h 164"/>
              <a:gd name="T100" fmla="*/ 0 w 101"/>
              <a:gd name="T101" fmla="*/ 161 h 164"/>
              <a:gd name="T102" fmla="*/ 0 w 101"/>
              <a:gd name="T103" fmla="*/ 3 h 164"/>
              <a:gd name="T104" fmla="*/ 19 w 101"/>
              <a:gd name="T105" fmla="*/ 1 h 164"/>
              <a:gd name="T106" fmla="*/ 44 w 101"/>
              <a:gd name="T107" fmla="*/ 0 h 164"/>
              <a:gd name="T108" fmla="*/ 62 w 101"/>
              <a:gd name="T109" fmla="*/ 1 h 164"/>
              <a:gd name="T110" fmla="*/ 79 w 101"/>
              <a:gd name="T111" fmla="*/ 7 h 164"/>
              <a:gd name="T112" fmla="*/ 92 w 101"/>
              <a:gd name="T113" fmla="*/ 19 h 164"/>
              <a:gd name="T114" fmla="*/ 96 w 101"/>
              <a:gd name="T115" fmla="*/ 38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1" h="164">
                <a:moveTo>
                  <a:pt x="43" y="148"/>
                </a:moveTo>
                <a:lnTo>
                  <a:pt x="43" y="148"/>
                </a:lnTo>
                <a:cubicBezTo>
                  <a:pt x="48" y="148"/>
                  <a:pt x="53" y="147"/>
                  <a:pt x="57" y="146"/>
                </a:cubicBezTo>
                <a:cubicBezTo>
                  <a:pt x="62" y="145"/>
                  <a:pt x="66" y="143"/>
                  <a:pt x="70" y="140"/>
                </a:cubicBezTo>
                <a:cubicBezTo>
                  <a:pt x="73" y="138"/>
                  <a:pt x="76" y="135"/>
                  <a:pt x="78" y="131"/>
                </a:cubicBezTo>
                <a:cubicBezTo>
                  <a:pt x="80" y="127"/>
                  <a:pt x="81" y="123"/>
                  <a:pt x="81" y="118"/>
                </a:cubicBezTo>
                <a:cubicBezTo>
                  <a:pt x="81" y="112"/>
                  <a:pt x="80" y="107"/>
                  <a:pt x="77" y="103"/>
                </a:cubicBezTo>
                <a:cubicBezTo>
                  <a:pt x="75" y="99"/>
                  <a:pt x="72" y="96"/>
                  <a:pt x="67" y="94"/>
                </a:cubicBezTo>
                <a:cubicBezTo>
                  <a:pt x="63" y="92"/>
                  <a:pt x="59" y="90"/>
                  <a:pt x="54" y="90"/>
                </a:cubicBezTo>
                <a:cubicBezTo>
                  <a:pt x="49" y="89"/>
                  <a:pt x="44" y="88"/>
                  <a:pt x="39" y="88"/>
                </a:cubicBezTo>
                <a:lnTo>
                  <a:pt x="19" y="88"/>
                </a:lnTo>
                <a:lnTo>
                  <a:pt x="19" y="146"/>
                </a:lnTo>
                <a:cubicBezTo>
                  <a:pt x="20" y="146"/>
                  <a:pt x="21" y="146"/>
                  <a:pt x="23" y="147"/>
                </a:cubicBezTo>
                <a:cubicBezTo>
                  <a:pt x="25" y="147"/>
                  <a:pt x="27" y="147"/>
                  <a:pt x="30" y="147"/>
                </a:cubicBezTo>
                <a:cubicBezTo>
                  <a:pt x="32" y="147"/>
                  <a:pt x="34" y="147"/>
                  <a:pt x="37" y="147"/>
                </a:cubicBezTo>
                <a:cubicBezTo>
                  <a:pt x="39" y="148"/>
                  <a:pt x="41" y="148"/>
                  <a:pt x="43" y="148"/>
                </a:cubicBezTo>
                <a:close/>
                <a:moveTo>
                  <a:pt x="31" y="72"/>
                </a:moveTo>
                <a:lnTo>
                  <a:pt x="31" y="72"/>
                </a:lnTo>
                <a:cubicBezTo>
                  <a:pt x="33" y="72"/>
                  <a:pt x="36" y="72"/>
                  <a:pt x="40" y="72"/>
                </a:cubicBezTo>
                <a:cubicBezTo>
                  <a:pt x="44" y="72"/>
                  <a:pt x="47" y="72"/>
                  <a:pt x="49" y="71"/>
                </a:cubicBezTo>
                <a:cubicBezTo>
                  <a:pt x="53" y="70"/>
                  <a:pt x="56" y="69"/>
                  <a:pt x="60" y="67"/>
                </a:cubicBezTo>
                <a:cubicBezTo>
                  <a:pt x="63" y="65"/>
                  <a:pt x="66" y="63"/>
                  <a:pt x="68" y="61"/>
                </a:cubicBezTo>
                <a:cubicBezTo>
                  <a:pt x="71" y="58"/>
                  <a:pt x="73" y="56"/>
                  <a:pt x="74" y="52"/>
                </a:cubicBezTo>
                <a:cubicBezTo>
                  <a:pt x="76" y="49"/>
                  <a:pt x="76" y="46"/>
                  <a:pt x="76" y="42"/>
                </a:cubicBezTo>
                <a:cubicBezTo>
                  <a:pt x="76" y="37"/>
                  <a:pt x="75" y="33"/>
                  <a:pt x="73" y="30"/>
                </a:cubicBezTo>
                <a:cubicBezTo>
                  <a:pt x="72" y="26"/>
                  <a:pt x="69" y="24"/>
                  <a:pt x="66" y="22"/>
                </a:cubicBezTo>
                <a:cubicBezTo>
                  <a:pt x="63" y="20"/>
                  <a:pt x="59" y="18"/>
                  <a:pt x="55" y="18"/>
                </a:cubicBezTo>
                <a:cubicBezTo>
                  <a:pt x="51" y="17"/>
                  <a:pt x="46" y="16"/>
                  <a:pt x="42" y="16"/>
                </a:cubicBezTo>
                <a:cubicBezTo>
                  <a:pt x="37" y="16"/>
                  <a:pt x="32" y="16"/>
                  <a:pt x="28" y="17"/>
                </a:cubicBezTo>
                <a:cubicBezTo>
                  <a:pt x="24" y="17"/>
                  <a:pt x="21" y="17"/>
                  <a:pt x="19" y="18"/>
                </a:cubicBezTo>
                <a:lnTo>
                  <a:pt x="19" y="72"/>
                </a:lnTo>
                <a:lnTo>
                  <a:pt x="31" y="72"/>
                </a:lnTo>
                <a:close/>
                <a:moveTo>
                  <a:pt x="96" y="38"/>
                </a:moveTo>
                <a:lnTo>
                  <a:pt x="96" y="38"/>
                </a:lnTo>
                <a:cubicBezTo>
                  <a:pt x="96" y="42"/>
                  <a:pt x="96" y="46"/>
                  <a:pt x="95" y="50"/>
                </a:cubicBezTo>
                <a:cubicBezTo>
                  <a:pt x="93" y="54"/>
                  <a:pt x="92" y="58"/>
                  <a:pt x="89" y="61"/>
                </a:cubicBezTo>
                <a:cubicBezTo>
                  <a:pt x="87" y="65"/>
                  <a:pt x="84" y="68"/>
                  <a:pt x="80" y="70"/>
                </a:cubicBezTo>
                <a:cubicBezTo>
                  <a:pt x="76" y="73"/>
                  <a:pt x="71" y="75"/>
                  <a:pt x="66" y="76"/>
                </a:cubicBezTo>
                <a:lnTo>
                  <a:pt x="66" y="77"/>
                </a:lnTo>
                <a:cubicBezTo>
                  <a:pt x="71" y="78"/>
                  <a:pt x="75" y="79"/>
                  <a:pt x="79" y="81"/>
                </a:cubicBezTo>
                <a:cubicBezTo>
                  <a:pt x="84" y="83"/>
                  <a:pt x="87" y="85"/>
                  <a:pt x="91" y="89"/>
                </a:cubicBezTo>
                <a:cubicBezTo>
                  <a:pt x="94" y="92"/>
                  <a:pt x="96" y="96"/>
                  <a:pt x="98" y="100"/>
                </a:cubicBezTo>
                <a:cubicBezTo>
                  <a:pt x="100" y="105"/>
                  <a:pt x="101" y="110"/>
                  <a:pt x="101" y="117"/>
                </a:cubicBezTo>
                <a:cubicBezTo>
                  <a:pt x="101" y="125"/>
                  <a:pt x="100" y="132"/>
                  <a:pt x="96" y="138"/>
                </a:cubicBezTo>
                <a:cubicBezTo>
                  <a:pt x="93" y="144"/>
                  <a:pt x="88" y="149"/>
                  <a:pt x="83" y="153"/>
                </a:cubicBezTo>
                <a:cubicBezTo>
                  <a:pt x="77" y="157"/>
                  <a:pt x="71" y="160"/>
                  <a:pt x="63" y="161"/>
                </a:cubicBezTo>
                <a:cubicBezTo>
                  <a:pt x="56" y="163"/>
                  <a:pt x="49" y="164"/>
                  <a:pt x="41" y="164"/>
                </a:cubicBezTo>
                <a:lnTo>
                  <a:pt x="32" y="164"/>
                </a:lnTo>
                <a:cubicBezTo>
                  <a:pt x="29" y="164"/>
                  <a:pt x="25" y="164"/>
                  <a:pt x="21" y="164"/>
                </a:cubicBezTo>
                <a:cubicBezTo>
                  <a:pt x="17" y="164"/>
                  <a:pt x="14" y="163"/>
                  <a:pt x="10" y="163"/>
                </a:cubicBezTo>
                <a:cubicBezTo>
                  <a:pt x="6" y="162"/>
                  <a:pt x="3" y="162"/>
                  <a:pt x="0" y="161"/>
                </a:cubicBezTo>
                <a:lnTo>
                  <a:pt x="0" y="3"/>
                </a:lnTo>
                <a:cubicBezTo>
                  <a:pt x="5" y="2"/>
                  <a:pt x="12" y="1"/>
                  <a:pt x="19" y="1"/>
                </a:cubicBezTo>
                <a:cubicBezTo>
                  <a:pt x="27" y="0"/>
                  <a:pt x="35" y="0"/>
                  <a:pt x="44" y="0"/>
                </a:cubicBezTo>
                <a:cubicBezTo>
                  <a:pt x="50" y="0"/>
                  <a:pt x="56" y="0"/>
                  <a:pt x="62" y="1"/>
                </a:cubicBezTo>
                <a:cubicBezTo>
                  <a:pt x="68" y="2"/>
                  <a:pt x="74" y="4"/>
                  <a:pt x="79" y="7"/>
                </a:cubicBezTo>
                <a:cubicBezTo>
                  <a:pt x="84" y="10"/>
                  <a:pt x="88" y="14"/>
                  <a:pt x="92" y="19"/>
                </a:cubicBezTo>
                <a:cubicBezTo>
                  <a:pt x="95" y="24"/>
                  <a:pt x="96" y="30"/>
                  <a:pt x="96" y="38"/>
                </a:cubicBezTo>
                <a:close/>
              </a:path>
            </a:pathLst>
          </a:custGeom>
          <a:solidFill>
            <a:srgbClr val="1E5D2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965" name="Freeform 1939"/>
          <p:cNvSpPr>
            <a:spLocks noEditPoints="1"/>
          </p:cNvSpPr>
          <p:nvPr userDrawn="1"/>
        </p:nvSpPr>
        <p:spPr bwMode="auto">
          <a:xfrm>
            <a:off x="852488" y="623888"/>
            <a:ext cx="44450" cy="74613"/>
          </a:xfrm>
          <a:custGeom>
            <a:avLst/>
            <a:gdLst>
              <a:gd name="T0" fmla="*/ 25 w 63"/>
              <a:gd name="T1" fmla="*/ 10 h 102"/>
              <a:gd name="T2" fmla="*/ 25 w 63"/>
              <a:gd name="T3" fmla="*/ 10 h 102"/>
              <a:gd name="T4" fmla="*/ 18 w 63"/>
              <a:gd name="T5" fmla="*/ 10 h 102"/>
              <a:gd name="T6" fmla="*/ 12 w 63"/>
              <a:gd name="T7" fmla="*/ 11 h 102"/>
              <a:gd name="T8" fmla="*/ 12 w 63"/>
              <a:gd name="T9" fmla="*/ 53 h 102"/>
              <a:gd name="T10" fmla="*/ 15 w 63"/>
              <a:gd name="T11" fmla="*/ 53 h 102"/>
              <a:gd name="T12" fmla="*/ 18 w 63"/>
              <a:gd name="T13" fmla="*/ 53 h 102"/>
              <a:gd name="T14" fmla="*/ 21 w 63"/>
              <a:gd name="T15" fmla="*/ 53 h 102"/>
              <a:gd name="T16" fmla="*/ 24 w 63"/>
              <a:gd name="T17" fmla="*/ 53 h 102"/>
              <a:gd name="T18" fmla="*/ 33 w 63"/>
              <a:gd name="T19" fmla="*/ 52 h 102"/>
              <a:gd name="T20" fmla="*/ 42 w 63"/>
              <a:gd name="T21" fmla="*/ 49 h 102"/>
              <a:gd name="T22" fmla="*/ 48 w 63"/>
              <a:gd name="T23" fmla="*/ 42 h 102"/>
              <a:gd name="T24" fmla="*/ 51 w 63"/>
              <a:gd name="T25" fmla="*/ 31 h 102"/>
              <a:gd name="T26" fmla="*/ 48 w 63"/>
              <a:gd name="T27" fmla="*/ 21 h 102"/>
              <a:gd name="T28" fmla="*/ 43 w 63"/>
              <a:gd name="T29" fmla="*/ 14 h 102"/>
              <a:gd name="T30" fmla="*/ 34 w 63"/>
              <a:gd name="T31" fmla="*/ 11 h 102"/>
              <a:gd name="T32" fmla="*/ 25 w 63"/>
              <a:gd name="T33" fmla="*/ 10 h 102"/>
              <a:gd name="T34" fmla="*/ 0 w 63"/>
              <a:gd name="T35" fmla="*/ 2 h 102"/>
              <a:gd name="T36" fmla="*/ 0 w 63"/>
              <a:gd name="T37" fmla="*/ 2 h 102"/>
              <a:gd name="T38" fmla="*/ 12 w 63"/>
              <a:gd name="T39" fmla="*/ 0 h 102"/>
              <a:gd name="T40" fmla="*/ 25 w 63"/>
              <a:gd name="T41" fmla="*/ 0 h 102"/>
              <a:gd name="T42" fmla="*/ 38 w 63"/>
              <a:gd name="T43" fmla="*/ 1 h 102"/>
              <a:gd name="T44" fmla="*/ 51 w 63"/>
              <a:gd name="T45" fmla="*/ 6 h 102"/>
              <a:gd name="T46" fmla="*/ 60 w 63"/>
              <a:gd name="T47" fmla="*/ 15 h 102"/>
              <a:gd name="T48" fmla="*/ 63 w 63"/>
              <a:gd name="T49" fmla="*/ 31 h 102"/>
              <a:gd name="T50" fmla="*/ 60 w 63"/>
              <a:gd name="T51" fmla="*/ 46 h 102"/>
              <a:gd name="T52" fmla="*/ 51 w 63"/>
              <a:gd name="T53" fmla="*/ 56 h 102"/>
              <a:gd name="T54" fmla="*/ 39 w 63"/>
              <a:gd name="T55" fmla="*/ 62 h 102"/>
              <a:gd name="T56" fmla="*/ 24 w 63"/>
              <a:gd name="T57" fmla="*/ 64 h 102"/>
              <a:gd name="T58" fmla="*/ 22 w 63"/>
              <a:gd name="T59" fmla="*/ 64 h 102"/>
              <a:gd name="T60" fmla="*/ 18 w 63"/>
              <a:gd name="T61" fmla="*/ 64 h 102"/>
              <a:gd name="T62" fmla="*/ 15 w 63"/>
              <a:gd name="T63" fmla="*/ 64 h 102"/>
              <a:gd name="T64" fmla="*/ 12 w 63"/>
              <a:gd name="T65" fmla="*/ 63 h 102"/>
              <a:gd name="T66" fmla="*/ 12 w 63"/>
              <a:gd name="T67" fmla="*/ 102 h 102"/>
              <a:gd name="T68" fmla="*/ 0 w 63"/>
              <a:gd name="T69" fmla="*/ 102 h 102"/>
              <a:gd name="T70" fmla="*/ 0 w 63"/>
              <a:gd name="T71" fmla="*/ 2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63" h="102">
                <a:moveTo>
                  <a:pt x="25" y="10"/>
                </a:moveTo>
                <a:lnTo>
                  <a:pt x="25" y="10"/>
                </a:lnTo>
                <a:cubicBezTo>
                  <a:pt x="23" y="10"/>
                  <a:pt x="20" y="10"/>
                  <a:pt x="18" y="10"/>
                </a:cubicBezTo>
                <a:cubicBezTo>
                  <a:pt x="16" y="10"/>
                  <a:pt x="14" y="10"/>
                  <a:pt x="12" y="11"/>
                </a:cubicBezTo>
                <a:lnTo>
                  <a:pt x="12" y="53"/>
                </a:lnTo>
                <a:cubicBezTo>
                  <a:pt x="13" y="53"/>
                  <a:pt x="14" y="53"/>
                  <a:pt x="15" y="53"/>
                </a:cubicBezTo>
                <a:cubicBezTo>
                  <a:pt x="16" y="53"/>
                  <a:pt x="17" y="53"/>
                  <a:pt x="18" y="53"/>
                </a:cubicBezTo>
                <a:cubicBezTo>
                  <a:pt x="19" y="53"/>
                  <a:pt x="20" y="53"/>
                  <a:pt x="21" y="53"/>
                </a:cubicBezTo>
                <a:lnTo>
                  <a:pt x="24" y="53"/>
                </a:lnTo>
                <a:cubicBezTo>
                  <a:pt x="27" y="53"/>
                  <a:pt x="30" y="53"/>
                  <a:pt x="33" y="52"/>
                </a:cubicBezTo>
                <a:cubicBezTo>
                  <a:pt x="37" y="52"/>
                  <a:pt x="39" y="50"/>
                  <a:pt x="42" y="49"/>
                </a:cubicBezTo>
                <a:cubicBezTo>
                  <a:pt x="45" y="47"/>
                  <a:pt x="47" y="45"/>
                  <a:pt x="48" y="42"/>
                </a:cubicBezTo>
                <a:cubicBezTo>
                  <a:pt x="50" y="39"/>
                  <a:pt x="51" y="35"/>
                  <a:pt x="51" y="31"/>
                </a:cubicBezTo>
                <a:cubicBezTo>
                  <a:pt x="51" y="27"/>
                  <a:pt x="50" y="23"/>
                  <a:pt x="48" y="21"/>
                </a:cubicBezTo>
                <a:cubicBezTo>
                  <a:pt x="47" y="18"/>
                  <a:pt x="45" y="16"/>
                  <a:pt x="43" y="14"/>
                </a:cubicBezTo>
                <a:cubicBezTo>
                  <a:pt x="40" y="13"/>
                  <a:pt x="37" y="12"/>
                  <a:pt x="34" y="11"/>
                </a:cubicBezTo>
                <a:cubicBezTo>
                  <a:pt x="31" y="10"/>
                  <a:pt x="28" y="10"/>
                  <a:pt x="25" y="10"/>
                </a:cubicBezTo>
                <a:close/>
                <a:moveTo>
                  <a:pt x="0" y="2"/>
                </a:moveTo>
                <a:lnTo>
                  <a:pt x="0" y="2"/>
                </a:lnTo>
                <a:cubicBezTo>
                  <a:pt x="4" y="1"/>
                  <a:pt x="8" y="0"/>
                  <a:pt x="12" y="0"/>
                </a:cubicBezTo>
                <a:cubicBezTo>
                  <a:pt x="16" y="0"/>
                  <a:pt x="21" y="0"/>
                  <a:pt x="25" y="0"/>
                </a:cubicBezTo>
                <a:cubicBezTo>
                  <a:pt x="29" y="0"/>
                  <a:pt x="34" y="0"/>
                  <a:pt x="38" y="1"/>
                </a:cubicBezTo>
                <a:cubicBezTo>
                  <a:pt x="43" y="2"/>
                  <a:pt x="47" y="3"/>
                  <a:pt x="51" y="6"/>
                </a:cubicBezTo>
                <a:cubicBezTo>
                  <a:pt x="54" y="8"/>
                  <a:pt x="57" y="11"/>
                  <a:pt x="60" y="15"/>
                </a:cubicBezTo>
                <a:cubicBezTo>
                  <a:pt x="62" y="19"/>
                  <a:pt x="63" y="24"/>
                  <a:pt x="63" y="31"/>
                </a:cubicBezTo>
                <a:cubicBezTo>
                  <a:pt x="63" y="37"/>
                  <a:pt x="62" y="42"/>
                  <a:pt x="60" y="46"/>
                </a:cubicBezTo>
                <a:cubicBezTo>
                  <a:pt x="58" y="50"/>
                  <a:pt x="55" y="54"/>
                  <a:pt x="51" y="56"/>
                </a:cubicBezTo>
                <a:cubicBezTo>
                  <a:pt x="48" y="59"/>
                  <a:pt x="43" y="61"/>
                  <a:pt x="39" y="62"/>
                </a:cubicBezTo>
                <a:cubicBezTo>
                  <a:pt x="34" y="63"/>
                  <a:pt x="29" y="64"/>
                  <a:pt x="24" y="64"/>
                </a:cubicBezTo>
                <a:lnTo>
                  <a:pt x="22" y="64"/>
                </a:lnTo>
                <a:cubicBezTo>
                  <a:pt x="21" y="64"/>
                  <a:pt x="20" y="64"/>
                  <a:pt x="18" y="64"/>
                </a:cubicBezTo>
                <a:cubicBezTo>
                  <a:pt x="17" y="64"/>
                  <a:pt x="16" y="64"/>
                  <a:pt x="15" y="64"/>
                </a:cubicBezTo>
                <a:cubicBezTo>
                  <a:pt x="14" y="63"/>
                  <a:pt x="13" y="63"/>
                  <a:pt x="12" y="63"/>
                </a:cubicBezTo>
                <a:lnTo>
                  <a:pt x="12" y="102"/>
                </a:lnTo>
                <a:lnTo>
                  <a:pt x="0" y="102"/>
                </a:lnTo>
                <a:lnTo>
                  <a:pt x="0" y="2"/>
                </a:lnTo>
                <a:close/>
              </a:path>
            </a:pathLst>
          </a:custGeom>
          <a:solidFill>
            <a:srgbClr val="1E5D2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966" name="Freeform 1940"/>
          <p:cNvSpPr>
            <a:spLocks noEditPoints="1"/>
          </p:cNvSpPr>
          <p:nvPr userDrawn="1"/>
        </p:nvSpPr>
        <p:spPr bwMode="auto">
          <a:xfrm>
            <a:off x="906463" y="623888"/>
            <a:ext cx="58738" cy="74613"/>
          </a:xfrm>
          <a:custGeom>
            <a:avLst/>
            <a:gdLst>
              <a:gd name="T0" fmla="*/ 12 w 82"/>
              <a:gd name="T1" fmla="*/ 52 h 104"/>
              <a:gd name="T2" fmla="*/ 12 w 82"/>
              <a:gd name="T3" fmla="*/ 52 h 104"/>
              <a:gd name="T4" fmla="*/ 14 w 82"/>
              <a:gd name="T5" fmla="*/ 68 h 104"/>
              <a:gd name="T6" fmla="*/ 19 w 82"/>
              <a:gd name="T7" fmla="*/ 81 h 104"/>
              <a:gd name="T8" fmla="*/ 28 w 82"/>
              <a:gd name="T9" fmla="*/ 90 h 104"/>
              <a:gd name="T10" fmla="*/ 41 w 82"/>
              <a:gd name="T11" fmla="*/ 94 h 104"/>
              <a:gd name="T12" fmla="*/ 62 w 82"/>
              <a:gd name="T13" fmla="*/ 83 h 104"/>
              <a:gd name="T14" fmla="*/ 69 w 82"/>
              <a:gd name="T15" fmla="*/ 52 h 104"/>
              <a:gd name="T16" fmla="*/ 68 w 82"/>
              <a:gd name="T17" fmla="*/ 36 h 104"/>
              <a:gd name="T18" fmla="*/ 62 w 82"/>
              <a:gd name="T19" fmla="*/ 23 h 104"/>
              <a:gd name="T20" fmla="*/ 53 w 82"/>
              <a:gd name="T21" fmla="*/ 14 h 104"/>
              <a:gd name="T22" fmla="*/ 41 w 82"/>
              <a:gd name="T23" fmla="*/ 11 h 104"/>
              <a:gd name="T24" fmla="*/ 20 w 82"/>
              <a:gd name="T25" fmla="*/ 21 h 104"/>
              <a:gd name="T26" fmla="*/ 12 w 82"/>
              <a:gd name="T27" fmla="*/ 52 h 104"/>
              <a:gd name="T28" fmla="*/ 0 w 82"/>
              <a:gd name="T29" fmla="*/ 52 h 104"/>
              <a:gd name="T30" fmla="*/ 0 w 82"/>
              <a:gd name="T31" fmla="*/ 52 h 104"/>
              <a:gd name="T32" fmla="*/ 10 w 82"/>
              <a:gd name="T33" fmla="*/ 13 h 104"/>
              <a:gd name="T34" fmla="*/ 41 w 82"/>
              <a:gd name="T35" fmla="*/ 0 h 104"/>
              <a:gd name="T36" fmla="*/ 59 w 82"/>
              <a:gd name="T37" fmla="*/ 4 h 104"/>
              <a:gd name="T38" fmla="*/ 72 w 82"/>
              <a:gd name="T39" fmla="*/ 14 h 104"/>
              <a:gd name="T40" fmla="*/ 79 w 82"/>
              <a:gd name="T41" fmla="*/ 31 h 104"/>
              <a:gd name="T42" fmla="*/ 82 w 82"/>
              <a:gd name="T43" fmla="*/ 52 h 104"/>
              <a:gd name="T44" fmla="*/ 71 w 82"/>
              <a:gd name="T45" fmla="*/ 91 h 104"/>
              <a:gd name="T46" fmla="*/ 41 w 82"/>
              <a:gd name="T47" fmla="*/ 104 h 104"/>
              <a:gd name="T48" fmla="*/ 22 w 82"/>
              <a:gd name="T49" fmla="*/ 101 h 104"/>
              <a:gd name="T50" fmla="*/ 10 w 82"/>
              <a:gd name="T51" fmla="*/ 90 h 104"/>
              <a:gd name="T52" fmla="*/ 2 w 82"/>
              <a:gd name="T53" fmla="*/ 74 h 104"/>
              <a:gd name="T54" fmla="*/ 0 w 82"/>
              <a:gd name="T55" fmla="*/ 52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82" h="104">
                <a:moveTo>
                  <a:pt x="12" y="52"/>
                </a:moveTo>
                <a:lnTo>
                  <a:pt x="12" y="52"/>
                </a:lnTo>
                <a:cubicBezTo>
                  <a:pt x="12" y="58"/>
                  <a:pt x="13" y="63"/>
                  <a:pt x="14" y="68"/>
                </a:cubicBezTo>
                <a:cubicBezTo>
                  <a:pt x="15" y="73"/>
                  <a:pt x="17" y="77"/>
                  <a:pt x="19" y="81"/>
                </a:cubicBezTo>
                <a:cubicBezTo>
                  <a:pt x="21" y="85"/>
                  <a:pt x="24" y="88"/>
                  <a:pt x="28" y="90"/>
                </a:cubicBezTo>
                <a:cubicBezTo>
                  <a:pt x="31" y="92"/>
                  <a:pt x="36" y="94"/>
                  <a:pt x="41" y="94"/>
                </a:cubicBezTo>
                <a:cubicBezTo>
                  <a:pt x="50" y="94"/>
                  <a:pt x="57" y="90"/>
                  <a:pt x="62" y="83"/>
                </a:cubicBezTo>
                <a:cubicBezTo>
                  <a:pt x="67" y="77"/>
                  <a:pt x="69" y="66"/>
                  <a:pt x="69" y="52"/>
                </a:cubicBezTo>
                <a:cubicBezTo>
                  <a:pt x="69" y="47"/>
                  <a:pt x="69" y="41"/>
                  <a:pt x="68" y="36"/>
                </a:cubicBezTo>
                <a:cubicBezTo>
                  <a:pt x="66" y="31"/>
                  <a:pt x="65" y="27"/>
                  <a:pt x="62" y="23"/>
                </a:cubicBezTo>
                <a:cubicBezTo>
                  <a:pt x="60" y="19"/>
                  <a:pt x="57" y="16"/>
                  <a:pt x="53" y="14"/>
                </a:cubicBezTo>
                <a:cubicBezTo>
                  <a:pt x="50" y="12"/>
                  <a:pt x="46" y="11"/>
                  <a:pt x="41" y="11"/>
                </a:cubicBezTo>
                <a:cubicBezTo>
                  <a:pt x="32" y="11"/>
                  <a:pt x="25" y="14"/>
                  <a:pt x="20" y="21"/>
                </a:cubicBezTo>
                <a:cubicBezTo>
                  <a:pt x="15" y="28"/>
                  <a:pt x="12" y="38"/>
                  <a:pt x="12" y="52"/>
                </a:cubicBezTo>
                <a:close/>
                <a:moveTo>
                  <a:pt x="0" y="52"/>
                </a:moveTo>
                <a:lnTo>
                  <a:pt x="0" y="52"/>
                </a:lnTo>
                <a:cubicBezTo>
                  <a:pt x="0" y="35"/>
                  <a:pt x="3" y="22"/>
                  <a:pt x="10" y="13"/>
                </a:cubicBezTo>
                <a:cubicBezTo>
                  <a:pt x="17" y="4"/>
                  <a:pt x="27" y="0"/>
                  <a:pt x="41" y="0"/>
                </a:cubicBezTo>
                <a:cubicBezTo>
                  <a:pt x="48" y="0"/>
                  <a:pt x="54" y="1"/>
                  <a:pt x="59" y="4"/>
                </a:cubicBezTo>
                <a:cubicBezTo>
                  <a:pt x="64" y="6"/>
                  <a:pt x="68" y="10"/>
                  <a:pt x="72" y="14"/>
                </a:cubicBezTo>
                <a:cubicBezTo>
                  <a:pt x="75" y="19"/>
                  <a:pt x="78" y="24"/>
                  <a:pt x="79" y="31"/>
                </a:cubicBezTo>
                <a:cubicBezTo>
                  <a:pt x="81" y="37"/>
                  <a:pt x="82" y="44"/>
                  <a:pt x="82" y="52"/>
                </a:cubicBezTo>
                <a:cubicBezTo>
                  <a:pt x="82" y="69"/>
                  <a:pt x="78" y="82"/>
                  <a:pt x="71" y="91"/>
                </a:cubicBezTo>
                <a:cubicBezTo>
                  <a:pt x="64" y="100"/>
                  <a:pt x="54" y="104"/>
                  <a:pt x="41" y="104"/>
                </a:cubicBezTo>
                <a:cubicBezTo>
                  <a:pt x="34" y="104"/>
                  <a:pt x="27" y="103"/>
                  <a:pt x="22" y="101"/>
                </a:cubicBezTo>
                <a:cubicBezTo>
                  <a:pt x="17" y="98"/>
                  <a:pt x="13" y="95"/>
                  <a:pt x="10" y="90"/>
                </a:cubicBezTo>
                <a:cubicBezTo>
                  <a:pt x="6" y="85"/>
                  <a:pt x="4" y="80"/>
                  <a:pt x="2" y="74"/>
                </a:cubicBezTo>
                <a:cubicBezTo>
                  <a:pt x="0" y="67"/>
                  <a:pt x="0" y="60"/>
                  <a:pt x="0" y="52"/>
                </a:cubicBezTo>
                <a:close/>
              </a:path>
            </a:pathLst>
          </a:custGeom>
          <a:solidFill>
            <a:srgbClr val="1E5D2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967" name="Freeform 1941"/>
          <p:cNvSpPr>
            <a:spLocks/>
          </p:cNvSpPr>
          <p:nvPr userDrawn="1"/>
        </p:nvSpPr>
        <p:spPr bwMode="auto">
          <a:xfrm>
            <a:off x="977901" y="623888"/>
            <a:ext cx="49213" cy="74613"/>
          </a:xfrm>
          <a:custGeom>
            <a:avLst/>
            <a:gdLst>
              <a:gd name="T0" fmla="*/ 69 w 69"/>
              <a:gd name="T1" fmla="*/ 98 h 104"/>
              <a:gd name="T2" fmla="*/ 69 w 69"/>
              <a:gd name="T3" fmla="*/ 98 h 104"/>
              <a:gd name="T4" fmla="*/ 58 w 69"/>
              <a:gd name="T5" fmla="*/ 103 h 104"/>
              <a:gd name="T6" fmla="*/ 44 w 69"/>
              <a:gd name="T7" fmla="*/ 104 h 104"/>
              <a:gd name="T8" fmla="*/ 27 w 69"/>
              <a:gd name="T9" fmla="*/ 101 h 104"/>
              <a:gd name="T10" fmla="*/ 13 w 69"/>
              <a:gd name="T11" fmla="*/ 92 h 104"/>
              <a:gd name="T12" fmla="*/ 4 w 69"/>
              <a:gd name="T13" fmla="*/ 76 h 104"/>
              <a:gd name="T14" fmla="*/ 0 w 69"/>
              <a:gd name="T15" fmla="*/ 52 h 104"/>
              <a:gd name="T16" fmla="*/ 4 w 69"/>
              <a:gd name="T17" fmla="*/ 28 h 104"/>
              <a:gd name="T18" fmla="*/ 14 w 69"/>
              <a:gd name="T19" fmla="*/ 12 h 104"/>
              <a:gd name="T20" fmla="*/ 28 w 69"/>
              <a:gd name="T21" fmla="*/ 3 h 104"/>
              <a:gd name="T22" fmla="*/ 44 w 69"/>
              <a:gd name="T23" fmla="*/ 0 h 104"/>
              <a:gd name="T24" fmla="*/ 58 w 69"/>
              <a:gd name="T25" fmla="*/ 1 h 104"/>
              <a:gd name="T26" fmla="*/ 67 w 69"/>
              <a:gd name="T27" fmla="*/ 3 h 104"/>
              <a:gd name="T28" fmla="*/ 65 w 69"/>
              <a:gd name="T29" fmla="*/ 14 h 104"/>
              <a:gd name="T30" fmla="*/ 45 w 69"/>
              <a:gd name="T31" fmla="*/ 11 h 104"/>
              <a:gd name="T32" fmla="*/ 33 w 69"/>
              <a:gd name="T33" fmla="*/ 13 h 104"/>
              <a:gd name="T34" fmla="*/ 23 w 69"/>
              <a:gd name="T35" fmla="*/ 20 h 104"/>
              <a:gd name="T36" fmla="*/ 16 w 69"/>
              <a:gd name="T37" fmla="*/ 33 h 104"/>
              <a:gd name="T38" fmla="*/ 13 w 69"/>
              <a:gd name="T39" fmla="*/ 52 h 104"/>
              <a:gd name="T40" fmla="*/ 15 w 69"/>
              <a:gd name="T41" fmla="*/ 70 h 104"/>
              <a:gd name="T42" fmla="*/ 23 w 69"/>
              <a:gd name="T43" fmla="*/ 83 h 104"/>
              <a:gd name="T44" fmla="*/ 33 w 69"/>
              <a:gd name="T45" fmla="*/ 91 h 104"/>
              <a:gd name="T46" fmla="*/ 47 w 69"/>
              <a:gd name="T47" fmla="*/ 94 h 104"/>
              <a:gd name="T48" fmla="*/ 58 w 69"/>
              <a:gd name="T49" fmla="*/ 92 h 104"/>
              <a:gd name="T50" fmla="*/ 66 w 69"/>
              <a:gd name="T51" fmla="*/ 89 h 104"/>
              <a:gd name="T52" fmla="*/ 69 w 69"/>
              <a:gd name="T53" fmla="*/ 98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9" h="104">
                <a:moveTo>
                  <a:pt x="69" y="98"/>
                </a:moveTo>
                <a:lnTo>
                  <a:pt x="69" y="98"/>
                </a:lnTo>
                <a:cubicBezTo>
                  <a:pt x="66" y="101"/>
                  <a:pt x="62" y="102"/>
                  <a:pt x="58" y="103"/>
                </a:cubicBezTo>
                <a:cubicBezTo>
                  <a:pt x="54" y="104"/>
                  <a:pt x="49" y="104"/>
                  <a:pt x="44" y="104"/>
                </a:cubicBezTo>
                <a:cubicBezTo>
                  <a:pt x="38" y="104"/>
                  <a:pt x="32" y="103"/>
                  <a:pt x="27" y="101"/>
                </a:cubicBezTo>
                <a:cubicBezTo>
                  <a:pt x="22" y="99"/>
                  <a:pt x="17" y="96"/>
                  <a:pt x="13" y="92"/>
                </a:cubicBezTo>
                <a:cubicBezTo>
                  <a:pt x="9" y="88"/>
                  <a:pt x="6" y="82"/>
                  <a:pt x="4" y="76"/>
                </a:cubicBezTo>
                <a:cubicBezTo>
                  <a:pt x="1" y="69"/>
                  <a:pt x="0" y="61"/>
                  <a:pt x="0" y="52"/>
                </a:cubicBezTo>
                <a:cubicBezTo>
                  <a:pt x="0" y="43"/>
                  <a:pt x="1" y="35"/>
                  <a:pt x="4" y="28"/>
                </a:cubicBezTo>
                <a:cubicBezTo>
                  <a:pt x="7" y="22"/>
                  <a:pt x="10" y="16"/>
                  <a:pt x="14" y="12"/>
                </a:cubicBezTo>
                <a:cubicBezTo>
                  <a:pt x="18" y="8"/>
                  <a:pt x="23" y="5"/>
                  <a:pt x="28" y="3"/>
                </a:cubicBezTo>
                <a:cubicBezTo>
                  <a:pt x="33" y="1"/>
                  <a:pt x="39" y="0"/>
                  <a:pt x="44" y="0"/>
                </a:cubicBezTo>
                <a:cubicBezTo>
                  <a:pt x="50" y="0"/>
                  <a:pt x="54" y="0"/>
                  <a:pt x="58" y="1"/>
                </a:cubicBezTo>
                <a:cubicBezTo>
                  <a:pt x="62" y="2"/>
                  <a:pt x="65" y="2"/>
                  <a:pt x="67" y="3"/>
                </a:cubicBezTo>
                <a:lnTo>
                  <a:pt x="65" y="14"/>
                </a:lnTo>
                <a:cubicBezTo>
                  <a:pt x="60" y="12"/>
                  <a:pt x="53" y="11"/>
                  <a:pt x="45" y="11"/>
                </a:cubicBezTo>
                <a:cubicBezTo>
                  <a:pt x="41" y="11"/>
                  <a:pt x="37" y="11"/>
                  <a:pt x="33" y="13"/>
                </a:cubicBezTo>
                <a:cubicBezTo>
                  <a:pt x="29" y="14"/>
                  <a:pt x="26" y="17"/>
                  <a:pt x="23" y="20"/>
                </a:cubicBezTo>
                <a:cubicBezTo>
                  <a:pt x="20" y="23"/>
                  <a:pt x="17" y="27"/>
                  <a:pt x="16" y="33"/>
                </a:cubicBezTo>
                <a:cubicBezTo>
                  <a:pt x="14" y="38"/>
                  <a:pt x="13" y="44"/>
                  <a:pt x="13" y="52"/>
                </a:cubicBezTo>
                <a:cubicBezTo>
                  <a:pt x="13" y="59"/>
                  <a:pt x="14" y="65"/>
                  <a:pt x="15" y="70"/>
                </a:cubicBezTo>
                <a:cubicBezTo>
                  <a:pt x="17" y="75"/>
                  <a:pt x="20" y="80"/>
                  <a:pt x="23" y="83"/>
                </a:cubicBezTo>
                <a:cubicBezTo>
                  <a:pt x="26" y="87"/>
                  <a:pt x="29" y="89"/>
                  <a:pt x="33" y="91"/>
                </a:cubicBezTo>
                <a:cubicBezTo>
                  <a:pt x="37" y="93"/>
                  <a:pt x="42" y="94"/>
                  <a:pt x="47" y="94"/>
                </a:cubicBezTo>
                <a:cubicBezTo>
                  <a:pt x="51" y="94"/>
                  <a:pt x="55" y="93"/>
                  <a:pt x="58" y="92"/>
                </a:cubicBezTo>
                <a:cubicBezTo>
                  <a:pt x="61" y="91"/>
                  <a:pt x="64" y="90"/>
                  <a:pt x="66" y="89"/>
                </a:cubicBezTo>
                <a:lnTo>
                  <a:pt x="69" y="98"/>
                </a:lnTo>
                <a:close/>
              </a:path>
            </a:pathLst>
          </a:custGeom>
          <a:solidFill>
            <a:srgbClr val="1E5D2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968" name="Freeform 1942"/>
          <p:cNvSpPr>
            <a:spLocks/>
          </p:cNvSpPr>
          <p:nvPr userDrawn="1"/>
        </p:nvSpPr>
        <p:spPr bwMode="auto">
          <a:xfrm>
            <a:off x="1035051" y="623888"/>
            <a:ext cx="49213" cy="74613"/>
          </a:xfrm>
          <a:custGeom>
            <a:avLst/>
            <a:gdLst>
              <a:gd name="T0" fmla="*/ 69 w 69"/>
              <a:gd name="T1" fmla="*/ 98 h 104"/>
              <a:gd name="T2" fmla="*/ 69 w 69"/>
              <a:gd name="T3" fmla="*/ 98 h 104"/>
              <a:gd name="T4" fmla="*/ 58 w 69"/>
              <a:gd name="T5" fmla="*/ 103 h 104"/>
              <a:gd name="T6" fmla="*/ 44 w 69"/>
              <a:gd name="T7" fmla="*/ 104 h 104"/>
              <a:gd name="T8" fmla="*/ 27 w 69"/>
              <a:gd name="T9" fmla="*/ 101 h 104"/>
              <a:gd name="T10" fmla="*/ 13 w 69"/>
              <a:gd name="T11" fmla="*/ 92 h 104"/>
              <a:gd name="T12" fmla="*/ 3 w 69"/>
              <a:gd name="T13" fmla="*/ 76 h 104"/>
              <a:gd name="T14" fmla="*/ 0 w 69"/>
              <a:gd name="T15" fmla="*/ 52 h 104"/>
              <a:gd name="T16" fmla="*/ 4 w 69"/>
              <a:gd name="T17" fmla="*/ 28 h 104"/>
              <a:gd name="T18" fmla="*/ 14 w 69"/>
              <a:gd name="T19" fmla="*/ 12 h 104"/>
              <a:gd name="T20" fmla="*/ 28 w 69"/>
              <a:gd name="T21" fmla="*/ 3 h 104"/>
              <a:gd name="T22" fmla="*/ 44 w 69"/>
              <a:gd name="T23" fmla="*/ 0 h 104"/>
              <a:gd name="T24" fmla="*/ 58 w 69"/>
              <a:gd name="T25" fmla="*/ 1 h 104"/>
              <a:gd name="T26" fmla="*/ 67 w 69"/>
              <a:gd name="T27" fmla="*/ 3 h 104"/>
              <a:gd name="T28" fmla="*/ 64 w 69"/>
              <a:gd name="T29" fmla="*/ 14 h 104"/>
              <a:gd name="T30" fmla="*/ 45 w 69"/>
              <a:gd name="T31" fmla="*/ 11 h 104"/>
              <a:gd name="T32" fmla="*/ 33 w 69"/>
              <a:gd name="T33" fmla="*/ 13 h 104"/>
              <a:gd name="T34" fmla="*/ 23 w 69"/>
              <a:gd name="T35" fmla="*/ 20 h 104"/>
              <a:gd name="T36" fmla="*/ 15 w 69"/>
              <a:gd name="T37" fmla="*/ 33 h 104"/>
              <a:gd name="T38" fmla="*/ 13 w 69"/>
              <a:gd name="T39" fmla="*/ 52 h 104"/>
              <a:gd name="T40" fmla="*/ 15 w 69"/>
              <a:gd name="T41" fmla="*/ 70 h 104"/>
              <a:gd name="T42" fmla="*/ 22 w 69"/>
              <a:gd name="T43" fmla="*/ 83 h 104"/>
              <a:gd name="T44" fmla="*/ 33 w 69"/>
              <a:gd name="T45" fmla="*/ 91 h 104"/>
              <a:gd name="T46" fmla="*/ 46 w 69"/>
              <a:gd name="T47" fmla="*/ 94 h 104"/>
              <a:gd name="T48" fmla="*/ 58 w 69"/>
              <a:gd name="T49" fmla="*/ 92 h 104"/>
              <a:gd name="T50" fmla="*/ 66 w 69"/>
              <a:gd name="T51" fmla="*/ 89 h 104"/>
              <a:gd name="T52" fmla="*/ 69 w 69"/>
              <a:gd name="T53" fmla="*/ 98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9" h="104">
                <a:moveTo>
                  <a:pt x="69" y="98"/>
                </a:moveTo>
                <a:lnTo>
                  <a:pt x="69" y="98"/>
                </a:lnTo>
                <a:cubicBezTo>
                  <a:pt x="66" y="101"/>
                  <a:pt x="62" y="102"/>
                  <a:pt x="58" y="103"/>
                </a:cubicBezTo>
                <a:cubicBezTo>
                  <a:pt x="53" y="104"/>
                  <a:pt x="49" y="104"/>
                  <a:pt x="44" y="104"/>
                </a:cubicBezTo>
                <a:cubicBezTo>
                  <a:pt x="37" y="104"/>
                  <a:pt x="32" y="103"/>
                  <a:pt x="27" y="101"/>
                </a:cubicBezTo>
                <a:cubicBezTo>
                  <a:pt x="21" y="99"/>
                  <a:pt x="17" y="96"/>
                  <a:pt x="13" y="92"/>
                </a:cubicBezTo>
                <a:cubicBezTo>
                  <a:pt x="9" y="88"/>
                  <a:pt x="6" y="82"/>
                  <a:pt x="3" y="76"/>
                </a:cubicBezTo>
                <a:cubicBezTo>
                  <a:pt x="1" y="69"/>
                  <a:pt x="0" y="61"/>
                  <a:pt x="0" y="52"/>
                </a:cubicBezTo>
                <a:cubicBezTo>
                  <a:pt x="0" y="43"/>
                  <a:pt x="1" y="35"/>
                  <a:pt x="4" y="28"/>
                </a:cubicBezTo>
                <a:cubicBezTo>
                  <a:pt x="6" y="22"/>
                  <a:pt x="10" y="16"/>
                  <a:pt x="14" y="12"/>
                </a:cubicBezTo>
                <a:cubicBezTo>
                  <a:pt x="18" y="8"/>
                  <a:pt x="23" y="5"/>
                  <a:pt x="28" y="3"/>
                </a:cubicBezTo>
                <a:cubicBezTo>
                  <a:pt x="33" y="1"/>
                  <a:pt x="38" y="0"/>
                  <a:pt x="44" y="0"/>
                </a:cubicBezTo>
                <a:cubicBezTo>
                  <a:pt x="49" y="0"/>
                  <a:pt x="54" y="0"/>
                  <a:pt x="58" y="1"/>
                </a:cubicBezTo>
                <a:cubicBezTo>
                  <a:pt x="61" y="2"/>
                  <a:pt x="65" y="2"/>
                  <a:pt x="67" y="3"/>
                </a:cubicBezTo>
                <a:lnTo>
                  <a:pt x="64" y="14"/>
                </a:lnTo>
                <a:cubicBezTo>
                  <a:pt x="60" y="12"/>
                  <a:pt x="53" y="11"/>
                  <a:pt x="45" y="11"/>
                </a:cubicBezTo>
                <a:cubicBezTo>
                  <a:pt x="41" y="11"/>
                  <a:pt x="37" y="11"/>
                  <a:pt x="33" y="13"/>
                </a:cubicBezTo>
                <a:cubicBezTo>
                  <a:pt x="29" y="14"/>
                  <a:pt x="26" y="17"/>
                  <a:pt x="23" y="20"/>
                </a:cubicBezTo>
                <a:cubicBezTo>
                  <a:pt x="20" y="23"/>
                  <a:pt x="17" y="27"/>
                  <a:pt x="15" y="33"/>
                </a:cubicBezTo>
                <a:cubicBezTo>
                  <a:pt x="13" y="38"/>
                  <a:pt x="13" y="44"/>
                  <a:pt x="13" y="52"/>
                </a:cubicBezTo>
                <a:cubicBezTo>
                  <a:pt x="13" y="59"/>
                  <a:pt x="13" y="65"/>
                  <a:pt x="15" y="70"/>
                </a:cubicBezTo>
                <a:cubicBezTo>
                  <a:pt x="17" y="75"/>
                  <a:pt x="19" y="80"/>
                  <a:pt x="22" y="83"/>
                </a:cubicBezTo>
                <a:cubicBezTo>
                  <a:pt x="25" y="87"/>
                  <a:pt x="29" y="89"/>
                  <a:pt x="33" y="91"/>
                </a:cubicBezTo>
                <a:cubicBezTo>
                  <a:pt x="37" y="93"/>
                  <a:pt x="41" y="94"/>
                  <a:pt x="46" y="94"/>
                </a:cubicBezTo>
                <a:cubicBezTo>
                  <a:pt x="51" y="94"/>
                  <a:pt x="54" y="93"/>
                  <a:pt x="58" y="92"/>
                </a:cubicBezTo>
                <a:cubicBezTo>
                  <a:pt x="61" y="91"/>
                  <a:pt x="64" y="90"/>
                  <a:pt x="66" y="89"/>
                </a:cubicBezTo>
                <a:lnTo>
                  <a:pt x="69" y="98"/>
                </a:lnTo>
                <a:close/>
              </a:path>
            </a:pathLst>
          </a:custGeom>
          <a:solidFill>
            <a:srgbClr val="1E5D2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969" name="Freeform 1943"/>
          <p:cNvSpPr>
            <a:spLocks/>
          </p:cNvSpPr>
          <p:nvPr userDrawn="1"/>
        </p:nvSpPr>
        <p:spPr bwMode="auto">
          <a:xfrm>
            <a:off x="1098551" y="625475"/>
            <a:ext cx="52388" cy="73025"/>
          </a:xfrm>
          <a:custGeom>
            <a:avLst/>
            <a:gdLst>
              <a:gd name="T0" fmla="*/ 61 w 73"/>
              <a:gd name="T1" fmla="*/ 32 h 101"/>
              <a:gd name="T2" fmla="*/ 61 w 73"/>
              <a:gd name="T3" fmla="*/ 32 h 101"/>
              <a:gd name="T4" fmla="*/ 62 w 73"/>
              <a:gd name="T5" fmla="*/ 21 h 101"/>
              <a:gd name="T6" fmla="*/ 61 w 73"/>
              <a:gd name="T7" fmla="*/ 21 h 101"/>
              <a:gd name="T8" fmla="*/ 55 w 73"/>
              <a:gd name="T9" fmla="*/ 33 h 101"/>
              <a:gd name="T10" fmla="*/ 7 w 73"/>
              <a:gd name="T11" fmla="*/ 101 h 101"/>
              <a:gd name="T12" fmla="*/ 0 w 73"/>
              <a:gd name="T13" fmla="*/ 101 h 101"/>
              <a:gd name="T14" fmla="*/ 0 w 73"/>
              <a:gd name="T15" fmla="*/ 0 h 101"/>
              <a:gd name="T16" fmla="*/ 11 w 73"/>
              <a:gd name="T17" fmla="*/ 0 h 101"/>
              <a:gd name="T18" fmla="*/ 11 w 73"/>
              <a:gd name="T19" fmla="*/ 69 h 101"/>
              <a:gd name="T20" fmla="*/ 10 w 73"/>
              <a:gd name="T21" fmla="*/ 80 h 101"/>
              <a:gd name="T22" fmla="*/ 11 w 73"/>
              <a:gd name="T23" fmla="*/ 80 h 101"/>
              <a:gd name="T24" fmla="*/ 17 w 73"/>
              <a:gd name="T25" fmla="*/ 68 h 101"/>
              <a:gd name="T26" fmla="*/ 66 w 73"/>
              <a:gd name="T27" fmla="*/ 0 h 101"/>
              <a:gd name="T28" fmla="*/ 73 w 73"/>
              <a:gd name="T29" fmla="*/ 0 h 101"/>
              <a:gd name="T30" fmla="*/ 73 w 73"/>
              <a:gd name="T31" fmla="*/ 101 h 101"/>
              <a:gd name="T32" fmla="*/ 61 w 73"/>
              <a:gd name="T33" fmla="*/ 101 h 101"/>
              <a:gd name="T34" fmla="*/ 61 w 73"/>
              <a:gd name="T35" fmla="*/ 32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3" h="101">
                <a:moveTo>
                  <a:pt x="61" y="32"/>
                </a:moveTo>
                <a:lnTo>
                  <a:pt x="61" y="32"/>
                </a:lnTo>
                <a:lnTo>
                  <a:pt x="62" y="21"/>
                </a:lnTo>
                <a:lnTo>
                  <a:pt x="61" y="21"/>
                </a:lnTo>
                <a:lnTo>
                  <a:pt x="55" y="33"/>
                </a:lnTo>
                <a:lnTo>
                  <a:pt x="7" y="101"/>
                </a:lnTo>
                <a:lnTo>
                  <a:pt x="0" y="101"/>
                </a:lnTo>
                <a:lnTo>
                  <a:pt x="0" y="0"/>
                </a:lnTo>
                <a:lnTo>
                  <a:pt x="11" y="0"/>
                </a:lnTo>
                <a:lnTo>
                  <a:pt x="11" y="69"/>
                </a:lnTo>
                <a:lnTo>
                  <a:pt x="10" y="80"/>
                </a:lnTo>
                <a:lnTo>
                  <a:pt x="11" y="80"/>
                </a:lnTo>
                <a:lnTo>
                  <a:pt x="17" y="68"/>
                </a:lnTo>
                <a:lnTo>
                  <a:pt x="66" y="0"/>
                </a:lnTo>
                <a:lnTo>
                  <a:pt x="73" y="0"/>
                </a:lnTo>
                <a:lnTo>
                  <a:pt x="73" y="101"/>
                </a:lnTo>
                <a:lnTo>
                  <a:pt x="61" y="101"/>
                </a:lnTo>
                <a:lnTo>
                  <a:pt x="61" y="32"/>
                </a:lnTo>
                <a:close/>
              </a:path>
            </a:pathLst>
          </a:custGeom>
          <a:solidFill>
            <a:srgbClr val="1E5D2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970" name="Freeform 1944"/>
          <p:cNvSpPr>
            <a:spLocks noEditPoints="1"/>
          </p:cNvSpPr>
          <p:nvPr userDrawn="1"/>
        </p:nvSpPr>
        <p:spPr bwMode="auto">
          <a:xfrm>
            <a:off x="1169988" y="608013"/>
            <a:ext cx="52388" cy="90488"/>
          </a:xfrm>
          <a:custGeom>
            <a:avLst/>
            <a:gdLst>
              <a:gd name="T0" fmla="*/ 25 w 73"/>
              <a:gd name="T1" fmla="*/ 0 h 126"/>
              <a:gd name="T2" fmla="*/ 25 w 73"/>
              <a:gd name="T3" fmla="*/ 0 h 126"/>
              <a:gd name="T4" fmla="*/ 29 w 73"/>
              <a:gd name="T5" fmla="*/ 8 h 126"/>
              <a:gd name="T6" fmla="*/ 38 w 73"/>
              <a:gd name="T7" fmla="*/ 11 h 126"/>
              <a:gd name="T8" fmla="*/ 47 w 73"/>
              <a:gd name="T9" fmla="*/ 8 h 126"/>
              <a:gd name="T10" fmla="*/ 51 w 73"/>
              <a:gd name="T11" fmla="*/ 0 h 126"/>
              <a:gd name="T12" fmla="*/ 61 w 73"/>
              <a:gd name="T13" fmla="*/ 3 h 126"/>
              <a:gd name="T14" fmla="*/ 54 w 73"/>
              <a:gd name="T15" fmla="*/ 15 h 126"/>
              <a:gd name="T16" fmla="*/ 38 w 73"/>
              <a:gd name="T17" fmla="*/ 20 h 126"/>
              <a:gd name="T18" fmla="*/ 21 w 73"/>
              <a:gd name="T19" fmla="*/ 16 h 126"/>
              <a:gd name="T20" fmla="*/ 13 w 73"/>
              <a:gd name="T21" fmla="*/ 3 h 126"/>
              <a:gd name="T22" fmla="*/ 25 w 73"/>
              <a:gd name="T23" fmla="*/ 0 h 126"/>
              <a:gd name="T24" fmla="*/ 61 w 73"/>
              <a:gd name="T25" fmla="*/ 57 h 126"/>
              <a:gd name="T26" fmla="*/ 61 w 73"/>
              <a:gd name="T27" fmla="*/ 57 h 126"/>
              <a:gd name="T28" fmla="*/ 62 w 73"/>
              <a:gd name="T29" fmla="*/ 46 h 126"/>
              <a:gd name="T30" fmla="*/ 62 w 73"/>
              <a:gd name="T31" fmla="*/ 46 h 126"/>
              <a:gd name="T32" fmla="*/ 56 w 73"/>
              <a:gd name="T33" fmla="*/ 58 h 126"/>
              <a:gd name="T34" fmla="*/ 7 w 73"/>
              <a:gd name="T35" fmla="*/ 126 h 126"/>
              <a:gd name="T36" fmla="*/ 0 w 73"/>
              <a:gd name="T37" fmla="*/ 126 h 126"/>
              <a:gd name="T38" fmla="*/ 0 w 73"/>
              <a:gd name="T39" fmla="*/ 25 h 126"/>
              <a:gd name="T40" fmla="*/ 12 w 73"/>
              <a:gd name="T41" fmla="*/ 25 h 126"/>
              <a:gd name="T42" fmla="*/ 12 w 73"/>
              <a:gd name="T43" fmla="*/ 94 h 126"/>
              <a:gd name="T44" fmla="*/ 11 w 73"/>
              <a:gd name="T45" fmla="*/ 105 h 126"/>
              <a:gd name="T46" fmla="*/ 11 w 73"/>
              <a:gd name="T47" fmla="*/ 105 h 126"/>
              <a:gd name="T48" fmla="*/ 18 w 73"/>
              <a:gd name="T49" fmla="*/ 93 h 126"/>
              <a:gd name="T50" fmla="*/ 66 w 73"/>
              <a:gd name="T51" fmla="*/ 25 h 126"/>
              <a:gd name="T52" fmla="*/ 73 w 73"/>
              <a:gd name="T53" fmla="*/ 25 h 126"/>
              <a:gd name="T54" fmla="*/ 73 w 73"/>
              <a:gd name="T55" fmla="*/ 126 h 126"/>
              <a:gd name="T56" fmla="*/ 61 w 73"/>
              <a:gd name="T57" fmla="*/ 126 h 126"/>
              <a:gd name="T58" fmla="*/ 61 w 73"/>
              <a:gd name="T59" fmla="*/ 57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3" h="126">
                <a:moveTo>
                  <a:pt x="25" y="0"/>
                </a:moveTo>
                <a:lnTo>
                  <a:pt x="25" y="0"/>
                </a:lnTo>
                <a:cubicBezTo>
                  <a:pt x="25" y="4"/>
                  <a:pt x="26" y="7"/>
                  <a:pt x="29" y="8"/>
                </a:cubicBezTo>
                <a:cubicBezTo>
                  <a:pt x="31" y="10"/>
                  <a:pt x="34" y="11"/>
                  <a:pt x="38" y="11"/>
                </a:cubicBezTo>
                <a:cubicBezTo>
                  <a:pt x="42" y="11"/>
                  <a:pt x="45" y="10"/>
                  <a:pt x="47" y="8"/>
                </a:cubicBezTo>
                <a:cubicBezTo>
                  <a:pt x="49" y="7"/>
                  <a:pt x="51" y="4"/>
                  <a:pt x="51" y="0"/>
                </a:cubicBezTo>
                <a:lnTo>
                  <a:pt x="61" y="3"/>
                </a:lnTo>
                <a:cubicBezTo>
                  <a:pt x="60" y="8"/>
                  <a:pt x="58" y="12"/>
                  <a:pt x="54" y="15"/>
                </a:cubicBezTo>
                <a:cubicBezTo>
                  <a:pt x="50" y="18"/>
                  <a:pt x="45" y="20"/>
                  <a:pt x="38" y="20"/>
                </a:cubicBezTo>
                <a:cubicBezTo>
                  <a:pt x="31" y="20"/>
                  <a:pt x="25" y="18"/>
                  <a:pt x="21" y="16"/>
                </a:cubicBezTo>
                <a:cubicBezTo>
                  <a:pt x="17" y="13"/>
                  <a:pt x="14" y="9"/>
                  <a:pt x="13" y="3"/>
                </a:cubicBezTo>
                <a:lnTo>
                  <a:pt x="25" y="0"/>
                </a:lnTo>
                <a:close/>
                <a:moveTo>
                  <a:pt x="61" y="57"/>
                </a:moveTo>
                <a:lnTo>
                  <a:pt x="61" y="57"/>
                </a:lnTo>
                <a:lnTo>
                  <a:pt x="62" y="46"/>
                </a:lnTo>
                <a:lnTo>
                  <a:pt x="62" y="46"/>
                </a:lnTo>
                <a:lnTo>
                  <a:pt x="56" y="58"/>
                </a:lnTo>
                <a:lnTo>
                  <a:pt x="7" y="126"/>
                </a:lnTo>
                <a:lnTo>
                  <a:pt x="0" y="126"/>
                </a:lnTo>
                <a:lnTo>
                  <a:pt x="0" y="25"/>
                </a:lnTo>
                <a:lnTo>
                  <a:pt x="12" y="25"/>
                </a:lnTo>
                <a:lnTo>
                  <a:pt x="12" y="94"/>
                </a:lnTo>
                <a:lnTo>
                  <a:pt x="11" y="105"/>
                </a:lnTo>
                <a:lnTo>
                  <a:pt x="11" y="105"/>
                </a:lnTo>
                <a:lnTo>
                  <a:pt x="18" y="93"/>
                </a:lnTo>
                <a:lnTo>
                  <a:pt x="66" y="25"/>
                </a:lnTo>
                <a:lnTo>
                  <a:pt x="73" y="25"/>
                </a:lnTo>
                <a:lnTo>
                  <a:pt x="73" y="126"/>
                </a:lnTo>
                <a:lnTo>
                  <a:pt x="61" y="126"/>
                </a:lnTo>
                <a:lnTo>
                  <a:pt x="61" y="57"/>
                </a:lnTo>
                <a:close/>
              </a:path>
            </a:pathLst>
          </a:custGeom>
          <a:solidFill>
            <a:srgbClr val="1E5D2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971" name="Freeform 1945"/>
          <p:cNvSpPr>
            <a:spLocks/>
          </p:cNvSpPr>
          <p:nvPr userDrawn="1"/>
        </p:nvSpPr>
        <p:spPr bwMode="auto">
          <a:xfrm>
            <a:off x="1238251" y="623888"/>
            <a:ext cx="49213" cy="74613"/>
          </a:xfrm>
          <a:custGeom>
            <a:avLst/>
            <a:gdLst>
              <a:gd name="T0" fmla="*/ 69 w 69"/>
              <a:gd name="T1" fmla="*/ 98 h 104"/>
              <a:gd name="T2" fmla="*/ 69 w 69"/>
              <a:gd name="T3" fmla="*/ 98 h 104"/>
              <a:gd name="T4" fmla="*/ 58 w 69"/>
              <a:gd name="T5" fmla="*/ 103 h 104"/>
              <a:gd name="T6" fmla="*/ 44 w 69"/>
              <a:gd name="T7" fmla="*/ 104 h 104"/>
              <a:gd name="T8" fmla="*/ 27 w 69"/>
              <a:gd name="T9" fmla="*/ 101 h 104"/>
              <a:gd name="T10" fmla="*/ 13 w 69"/>
              <a:gd name="T11" fmla="*/ 92 h 104"/>
              <a:gd name="T12" fmla="*/ 3 w 69"/>
              <a:gd name="T13" fmla="*/ 76 h 104"/>
              <a:gd name="T14" fmla="*/ 0 w 69"/>
              <a:gd name="T15" fmla="*/ 52 h 104"/>
              <a:gd name="T16" fmla="*/ 4 w 69"/>
              <a:gd name="T17" fmla="*/ 28 h 104"/>
              <a:gd name="T18" fmla="*/ 14 w 69"/>
              <a:gd name="T19" fmla="*/ 12 h 104"/>
              <a:gd name="T20" fmla="*/ 28 w 69"/>
              <a:gd name="T21" fmla="*/ 3 h 104"/>
              <a:gd name="T22" fmla="*/ 44 w 69"/>
              <a:gd name="T23" fmla="*/ 0 h 104"/>
              <a:gd name="T24" fmla="*/ 58 w 69"/>
              <a:gd name="T25" fmla="*/ 1 h 104"/>
              <a:gd name="T26" fmla="*/ 67 w 69"/>
              <a:gd name="T27" fmla="*/ 3 h 104"/>
              <a:gd name="T28" fmla="*/ 64 w 69"/>
              <a:gd name="T29" fmla="*/ 14 h 104"/>
              <a:gd name="T30" fmla="*/ 45 w 69"/>
              <a:gd name="T31" fmla="*/ 11 h 104"/>
              <a:gd name="T32" fmla="*/ 33 w 69"/>
              <a:gd name="T33" fmla="*/ 13 h 104"/>
              <a:gd name="T34" fmla="*/ 23 w 69"/>
              <a:gd name="T35" fmla="*/ 20 h 104"/>
              <a:gd name="T36" fmla="*/ 15 w 69"/>
              <a:gd name="T37" fmla="*/ 33 h 104"/>
              <a:gd name="T38" fmla="*/ 13 w 69"/>
              <a:gd name="T39" fmla="*/ 52 h 104"/>
              <a:gd name="T40" fmla="*/ 15 w 69"/>
              <a:gd name="T41" fmla="*/ 70 h 104"/>
              <a:gd name="T42" fmla="*/ 22 w 69"/>
              <a:gd name="T43" fmla="*/ 83 h 104"/>
              <a:gd name="T44" fmla="*/ 33 w 69"/>
              <a:gd name="T45" fmla="*/ 91 h 104"/>
              <a:gd name="T46" fmla="*/ 46 w 69"/>
              <a:gd name="T47" fmla="*/ 94 h 104"/>
              <a:gd name="T48" fmla="*/ 58 w 69"/>
              <a:gd name="T49" fmla="*/ 92 h 104"/>
              <a:gd name="T50" fmla="*/ 66 w 69"/>
              <a:gd name="T51" fmla="*/ 89 h 104"/>
              <a:gd name="T52" fmla="*/ 69 w 69"/>
              <a:gd name="T53" fmla="*/ 98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9" h="104">
                <a:moveTo>
                  <a:pt x="69" y="98"/>
                </a:moveTo>
                <a:lnTo>
                  <a:pt x="69" y="98"/>
                </a:lnTo>
                <a:cubicBezTo>
                  <a:pt x="66" y="101"/>
                  <a:pt x="62" y="102"/>
                  <a:pt x="58" y="103"/>
                </a:cubicBezTo>
                <a:cubicBezTo>
                  <a:pt x="53" y="104"/>
                  <a:pt x="49" y="104"/>
                  <a:pt x="44" y="104"/>
                </a:cubicBezTo>
                <a:cubicBezTo>
                  <a:pt x="37" y="104"/>
                  <a:pt x="32" y="103"/>
                  <a:pt x="27" y="101"/>
                </a:cubicBezTo>
                <a:cubicBezTo>
                  <a:pt x="21" y="99"/>
                  <a:pt x="17" y="96"/>
                  <a:pt x="13" y="92"/>
                </a:cubicBezTo>
                <a:cubicBezTo>
                  <a:pt x="9" y="88"/>
                  <a:pt x="6" y="82"/>
                  <a:pt x="3" y="76"/>
                </a:cubicBezTo>
                <a:cubicBezTo>
                  <a:pt x="1" y="69"/>
                  <a:pt x="0" y="61"/>
                  <a:pt x="0" y="52"/>
                </a:cubicBezTo>
                <a:cubicBezTo>
                  <a:pt x="0" y="43"/>
                  <a:pt x="1" y="35"/>
                  <a:pt x="4" y="28"/>
                </a:cubicBezTo>
                <a:cubicBezTo>
                  <a:pt x="6" y="22"/>
                  <a:pt x="10" y="16"/>
                  <a:pt x="14" y="12"/>
                </a:cubicBezTo>
                <a:cubicBezTo>
                  <a:pt x="18" y="8"/>
                  <a:pt x="23" y="5"/>
                  <a:pt x="28" y="3"/>
                </a:cubicBezTo>
                <a:cubicBezTo>
                  <a:pt x="33" y="1"/>
                  <a:pt x="38" y="0"/>
                  <a:pt x="44" y="0"/>
                </a:cubicBezTo>
                <a:cubicBezTo>
                  <a:pt x="49" y="0"/>
                  <a:pt x="54" y="0"/>
                  <a:pt x="58" y="1"/>
                </a:cubicBezTo>
                <a:cubicBezTo>
                  <a:pt x="61" y="2"/>
                  <a:pt x="65" y="2"/>
                  <a:pt x="67" y="3"/>
                </a:cubicBezTo>
                <a:lnTo>
                  <a:pt x="64" y="14"/>
                </a:lnTo>
                <a:cubicBezTo>
                  <a:pt x="60" y="12"/>
                  <a:pt x="53" y="11"/>
                  <a:pt x="45" y="11"/>
                </a:cubicBezTo>
                <a:cubicBezTo>
                  <a:pt x="41" y="11"/>
                  <a:pt x="37" y="11"/>
                  <a:pt x="33" y="13"/>
                </a:cubicBezTo>
                <a:cubicBezTo>
                  <a:pt x="29" y="14"/>
                  <a:pt x="26" y="17"/>
                  <a:pt x="23" y="20"/>
                </a:cubicBezTo>
                <a:cubicBezTo>
                  <a:pt x="20" y="23"/>
                  <a:pt x="17" y="27"/>
                  <a:pt x="15" y="33"/>
                </a:cubicBezTo>
                <a:cubicBezTo>
                  <a:pt x="13" y="38"/>
                  <a:pt x="13" y="44"/>
                  <a:pt x="13" y="52"/>
                </a:cubicBezTo>
                <a:cubicBezTo>
                  <a:pt x="13" y="59"/>
                  <a:pt x="13" y="65"/>
                  <a:pt x="15" y="70"/>
                </a:cubicBezTo>
                <a:cubicBezTo>
                  <a:pt x="17" y="75"/>
                  <a:pt x="19" y="80"/>
                  <a:pt x="22" y="83"/>
                </a:cubicBezTo>
                <a:cubicBezTo>
                  <a:pt x="25" y="87"/>
                  <a:pt x="29" y="89"/>
                  <a:pt x="33" y="91"/>
                </a:cubicBezTo>
                <a:cubicBezTo>
                  <a:pt x="37" y="93"/>
                  <a:pt x="41" y="94"/>
                  <a:pt x="46" y="94"/>
                </a:cubicBezTo>
                <a:cubicBezTo>
                  <a:pt x="51" y="94"/>
                  <a:pt x="54" y="93"/>
                  <a:pt x="58" y="92"/>
                </a:cubicBezTo>
                <a:cubicBezTo>
                  <a:pt x="61" y="91"/>
                  <a:pt x="64" y="90"/>
                  <a:pt x="66" y="89"/>
                </a:cubicBezTo>
                <a:lnTo>
                  <a:pt x="69" y="98"/>
                </a:lnTo>
                <a:close/>
              </a:path>
            </a:pathLst>
          </a:custGeom>
          <a:solidFill>
            <a:srgbClr val="1E5D2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972" name="Freeform 1946"/>
          <p:cNvSpPr>
            <a:spLocks/>
          </p:cNvSpPr>
          <p:nvPr userDrawn="1"/>
        </p:nvSpPr>
        <p:spPr bwMode="auto">
          <a:xfrm>
            <a:off x="1301751" y="625475"/>
            <a:ext cx="49213" cy="73025"/>
          </a:xfrm>
          <a:custGeom>
            <a:avLst/>
            <a:gdLst>
              <a:gd name="T0" fmla="*/ 18 w 70"/>
              <a:gd name="T1" fmla="*/ 54 h 101"/>
              <a:gd name="T2" fmla="*/ 18 w 70"/>
              <a:gd name="T3" fmla="*/ 54 h 101"/>
              <a:gd name="T4" fmla="*/ 11 w 70"/>
              <a:gd name="T5" fmla="*/ 54 h 101"/>
              <a:gd name="T6" fmla="*/ 11 w 70"/>
              <a:gd name="T7" fmla="*/ 101 h 101"/>
              <a:gd name="T8" fmla="*/ 0 w 70"/>
              <a:gd name="T9" fmla="*/ 101 h 101"/>
              <a:gd name="T10" fmla="*/ 0 w 70"/>
              <a:gd name="T11" fmla="*/ 0 h 101"/>
              <a:gd name="T12" fmla="*/ 11 w 70"/>
              <a:gd name="T13" fmla="*/ 0 h 101"/>
              <a:gd name="T14" fmla="*/ 11 w 70"/>
              <a:gd name="T15" fmla="*/ 47 h 101"/>
              <a:gd name="T16" fmla="*/ 18 w 70"/>
              <a:gd name="T17" fmla="*/ 45 h 101"/>
              <a:gd name="T18" fmla="*/ 52 w 70"/>
              <a:gd name="T19" fmla="*/ 0 h 101"/>
              <a:gd name="T20" fmla="*/ 66 w 70"/>
              <a:gd name="T21" fmla="*/ 0 h 101"/>
              <a:gd name="T22" fmla="*/ 32 w 70"/>
              <a:gd name="T23" fmla="*/ 43 h 101"/>
              <a:gd name="T24" fmla="*/ 26 w 70"/>
              <a:gd name="T25" fmla="*/ 48 h 101"/>
              <a:gd name="T26" fmla="*/ 33 w 70"/>
              <a:gd name="T27" fmla="*/ 54 h 101"/>
              <a:gd name="T28" fmla="*/ 70 w 70"/>
              <a:gd name="T29" fmla="*/ 101 h 101"/>
              <a:gd name="T30" fmla="*/ 55 w 70"/>
              <a:gd name="T31" fmla="*/ 101 h 101"/>
              <a:gd name="T32" fmla="*/ 18 w 70"/>
              <a:gd name="T33" fmla="*/ 54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0" h="101">
                <a:moveTo>
                  <a:pt x="18" y="54"/>
                </a:moveTo>
                <a:lnTo>
                  <a:pt x="18" y="54"/>
                </a:lnTo>
                <a:lnTo>
                  <a:pt x="11" y="54"/>
                </a:lnTo>
                <a:lnTo>
                  <a:pt x="11" y="101"/>
                </a:lnTo>
                <a:lnTo>
                  <a:pt x="0" y="101"/>
                </a:lnTo>
                <a:lnTo>
                  <a:pt x="0" y="0"/>
                </a:lnTo>
                <a:lnTo>
                  <a:pt x="11" y="0"/>
                </a:lnTo>
                <a:lnTo>
                  <a:pt x="11" y="47"/>
                </a:lnTo>
                <a:lnTo>
                  <a:pt x="18" y="45"/>
                </a:lnTo>
                <a:lnTo>
                  <a:pt x="52" y="0"/>
                </a:lnTo>
                <a:lnTo>
                  <a:pt x="66" y="0"/>
                </a:lnTo>
                <a:lnTo>
                  <a:pt x="32" y="43"/>
                </a:lnTo>
                <a:lnTo>
                  <a:pt x="26" y="48"/>
                </a:lnTo>
                <a:lnTo>
                  <a:pt x="33" y="54"/>
                </a:lnTo>
                <a:lnTo>
                  <a:pt x="70" y="101"/>
                </a:lnTo>
                <a:lnTo>
                  <a:pt x="55" y="101"/>
                </a:lnTo>
                <a:lnTo>
                  <a:pt x="18" y="54"/>
                </a:lnTo>
                <a:close/>
              </a:path>
            </a:pathLst>
          </a:custGeom>
          <a:solidFill>
            <a:srgbClr val="1E5D2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973" name="Freeform 1947"/>
          <p:cNvSpPr>
            <a:spLocks noEditPoints="1"/>
          </p:cNvSpPr>
          <p:nvPr userDrawn="1"/>
        </p:nvSpPr>
        <p:spPr bwMode="auto">
          <a:xfrm>
            <a:off x="1360488" y="623888"/>
            <a:ext cx="58738" cy="74613"/>
          </a:xfrm>
          <a:custGeom>
            <a:avLst/>
            <a:gdLst>
              <a:gd name="T0" fmla="*/ 12 w 82"/>
              <a:gd name="T1" fmla="*/ 52 h 104"/>
              <a:gd name="T2" fmla="*/ 12 w 82"/>
              <a:gd name="T3" fmla="*/ 52 h 104"/>
              <a:gd name="T4" fmla="*/ 14 w 82"/>
              <a:gd name="T5" fmla="*/ 68 h 104"/>
              <a:gd name="T6" fmla="*/ 19 w 82"/>
              <a:gd name="T7" fmla="*/ 81 h 104"/>
              <a:gd name="T8" fmla="*/ 28 w 82"/>
              <a:gd name="T9" fmla="*/ 90 h 104"/>
              <a:gd name="T10" fmla="*/ 41 w 82"/>
              <a:gd name="T11" fmla="*/ 94 h 104"/>
              <a:gd name="T12" fmla="*/ 62 w 82"/>
              <a:gd name="T13" fmla="*/ 83 h 104"/>
              <a:gd name="T14" fmla="*/ 69 w 82"/>
              <a:gd name="T15" fmla="*/ 52 h 104"/>
              <a:gd name="T16" fmla="*/ 68 w 82"/>
              <a:gd name="T17" fmla="*/ 36 h 104"/>
              <a:gd name="T18" fmla="*/ 62 w 82"/>
              <a:gd name="T19" fmla="*/ 23 h 104"/>
              <a:gd name="T20" fmla="*/ 53 w 82"/>
              <a:gd name="T21" fmla="*/ 14 h 104"/>
              <a:gd name="T22" fmla="*/ 41 w 82"/>
              <a:gd name="T23" fmla="*/ 11 h 104"/>
              <a:gd name="T24" fmla="*/ 20 w 82"/>
              <a:gd name="T25" fmla="*/ 21 h 104"/>
              <a:gd name="T26" fmla="*/ 12 w 82"/>
              <a:gd name="T27" fmla="*/ 52 h 104"/>
              <a:gd name="T28" fmla="*/ 0 w 82"/>
              <a:gd name="T29" fmla="*/ 52 h 104"/>
              <a:gd name="T30" fmla="*/ 0 w 82"/>
              <a:gd name="T31" fmla="*/ 52 h 104"/>
              <a:gd name="T32" fmla="*/ 10 w 82"/>
              <a:gd name="T33" fmla="*/ 13 h 104"/>
              <a:gd name="T34" fmla="*/ 41 w 82"/>
              <a:gd name="T35" fmla="*/ 0 h 104"/>
              <a:gd name="T36" fmla="*/ 59 w 82"/>
              <a:gd name="T37" fmla="*/ 4 h 104"/>
              <a:gd name="T38" fmla="*/ 72 w 82"/>
              <a:gd name="T39" fmla="*/ 14 h 104"/>
              <a:gd name="T40" fmla="*/ 79 w 82"/>
              <a:gd name="T41" fmla="*/ 31 h 104"/>
              <a:gd name="T42" fmla="*/ 82 w 82"/>
              <a:gd name="T43" fmla="*/ 52 h 104"/>
              <a:gd name="T44" fmla="*/ 71 w 82"/>
              <a:gd name="T45" fmla="*/ 91 h 104"/>
              <a:gd name="T46" fmla="*/ 41 w 82"/>
              <a:gd name="T47" fmla="*/ 104 h 104"/>
              <a:gd name="T48" fmla="*/ 22 w 82"/>
              <a:gd name="T49" fmla="*/ 101 h 104"/>
              <a:gd name="T50" fmla="*/ 10 w 82"/>
              <a:gd name="T51" fmla="*/ 90 h 104"/>
              <a:gd name="T52" fmla="*/ 2 w 82"/>
              <a:gd name="T53" fmla="*/ 74 h 104"/>
              <a:gd name="T54" fmla="*/ 0 w 82"/>
              <a:gd name="T55" fmla="*/ 52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82" h="104">
                <a:moveTo>
                  <a:pt x="12" y="52"/>
                </a:moveTo>
                <a:lnTo>
                  <a:pt x="12" y="52"/>
                </a:lnTo>
                <a:cubicBezTo>
                  <a:pt x="12" y="58"/>
                  <a:pt x="13" y="63"/>
                  <a:pt x="14" y="68"/>
                </a:cubicBezTo>
                <a:cubicBezTo>
                  <a:pt x="15" y="73"/>
                  <a:pt x="17" y="77"/>
                  <a:pt x="19" y="81"/>
                </a:cubicBezTo>
                <a:cubicBezTo>
                  <a:pt x="21" y="85"/>
                  <a:pt x="24" y="88"/>
                  <a:pt x="28" y="90"/>
                </a:cubicBezTo>
                <a:cubicBezTo>
                  <a:pt x="31" y="92"/>
                  <a:pt x="36" y="94"/>
                  <a:pt x="41" y="94"/>
                </a:cubicBezTo>
                <a:cubicBezTo>
                  <a:pt x="50" y="94"/>
                  <a:pt x="57" y="90"/>
                  <a:pt x="62" y="83"/>
                </a:cubicBezTo>
                <a:cubicBezTo>
                  <a:pt x="67" y="77"/>
                  <a:pt x="69" y="66"/>
                  <a:pt x="69" y="52"/>
                </a:cubicBezTo>
                <a:cubicBezTo>
                  <a:pt x="69" y="47"/>
                  <a:pt x="69" y="41"/>
                  <a:pt x="68" y="36"/>
                </a:cubicBezTo>
                <a:cubicBezTo>
                  <a:pt x="66" y="31"/>
                  <a:pt x="65" y="27"/>
                  <a:pt x="62" y="23"/>
                </a:cubicBezTo>
                <a:cubicBezTo>
                  <a:pt x="60" y="19"/>
                  <a:pt x="57" y="16"/>
                  <a:pt x="53" y="14"/>
                </a:cubicBezTo>
                <a:cubicBezTo>
                  <a:pt x="50" y="12"/>
                  <a:pt x="46" y="11"/>
                  <a:pt x="41" y="11"/>
                </a:cubicBezTo>
                <a:cubicBezTo>
                  <a:pt x="32" y="11"/>
                  <a:pt x="25" y="14"/>
                  <a:pt x="20" y="21"/>
                </a:cubicBezTo>
                <a:cubicBezTo>
                  <a:pt x="15" y="28"/>
                  <a:pt x="12" y="38"/>
                  <a:pt x="12" y="52"/>
                </a:cubicBezTo>
                <a:close/>
                <a:moveTo>
                  <a:pt x="0" y="52"/>
                </a:moveTo>
                <a:lnTo>
                  <a:pt x="0" y="52"/>
                </a:lnTo>
                <a:cubicBezTo>
                  <a:pt x="0" y="35"/>
                  <a:pt x="3" y="22"/>
                  <a:pt x="10" y="13"/>
                </a:cubicBezTo>
                <a:cubicBezTo>
                  <a:pt x="17" y="4"/>
                  <a:pt x="27" y="0"/>
                  <a:pt x="41" y="0"/>
                </a:cubicBezTo>
                <a:cubicBezTo>
                  <a:pt x="48" y="0"/>
                  <a:pt x="54" y="1"/>
                  <a:pt x="59" y="4"/>
                </a:cubicBezTo>
                <a:cubicBezTo>
                  <a:pt x="64" y="6"/>
                  <a:pt x="68" y="10"/>
                  <a:pt x="72" y="14"/>
                </a:cubicBezTo>
                <a:cubicBezTo>
                  <a:pt x="75" y="19"/>
                  <a:pt x="78" y="24"/>
                  <a:pt x="79" y="31"/>
                </a:cubicBezTo>
                <a:cubicBezTo>
                  <a:pt x="81" y="37"/>
                  <a:pt x="82" y="44"/>
                  <a:pt x="82" y="52"/>
                </a:cubicBezTo>
                <a:cubicBezTo>
                  <a:pt x="82" y="69"/>
                  <a:pt x="78" y="82"/>
                  <a:pt x="71" y="91"/>
                </a:cubicBezTo>
                <a:cubicBezTo>
                  <a:pt x="64" y="100"/>
                  <a:pt x="54" y="104"/>
                  <a:pt x="41" y="104"/>
                </a:cubicBezTo>
                <a:cubicBezTo>
                  <a:pt x="34" y="104"/>
                  <a:pt x="27" y="103"/>
                  <a:pt x="22" y="101"/>
                </a:cubicBezTo>
                <a:cubicBezTo>
                  <a:pt x="17" y="98"/>
                  <a:pt x="13" y="95"/>
                  <a:pt x="10" y="90"/>
                </a:cubicBezTo>
                <a:cubicBezTo>
                  <a:pt x="6" y="85"/>
                  <a:pt x="4" y="80"/>
                  <a:pt x="2" y="74"/>
                </a:cubicBezTo>
                <a:cubicBezTo>
                  <a:pt x="0" y="67"/>
                  <a:pt x="0" y="60"/>
                  <a:pt x="0" y="52"/>
                </a:cubicBezTo>
                <a:close/>
              </a:path>
            </a:pathLst>
          </a:custGeom>
          <a:solidFill>
            <a:srgbClr val="1E5D2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974" name="Freeform 1948"/>
          <p:cNvSpPr>
            <a:spLocks noEditPoints="1"/>
          </p:cNvSpPr>
          <p:nvPr userDrawn="1"/>
        </p:nvSpPr>
        <p:spPr bwMode="auto">
          <a:xfrm>
            <a:off x="1435101" y="608013"/>
            <a:ext cx="52388" cy="90488"/>
          </a:xfrm>
          <a:custGeom>
            <a:avLst/>
            <a:gdLst>
              <a:gd name="T0" fmla="*/ 25 w 74"/>
              <a:gd name="T1" fmla="*/ 0 h 126"/>
              <a:gd name="T2" fmla="*/ 25 w 74"/>
              <a:gd name="T3" fmla="*/ 0 h 126"/>
              <a:gd name="T4" fmla="*/ 29 w 74"/>
              <a:gd name="T5" fmla="*/ 8 h 126"/>
              <a:gd name="T6" fmla="*/ 38 w 74"/>
              <a:gd name="T7" fmla="*/ 11 h 126"/>
              <a:gd name="T8" fmla="*/ 48 w 74"/>
              <a:gd name="T9" fmla="*/ 8 h 126"/>
              <a:gd name="T10" fmla="*/ 52 w 74"/>
              <a:gd name="T11" fmla="*/ 0 h 126"/>
              <a:gd name="T12" fmla="*/ 62 w 74"/>
              <a:gd name="T13" fmla="*/ 3 h 126"/>
              <a:gd name="T14" fmla="*/ 55 w 74"/>
              <a:gd name="T15" fmla="*/ 15 h 126"/>
              <a:gd name="T16" fmla="*/ 38 w 74"/>
              <a:gd name="T17" fmla="*/ 20 h 126"/>
              <a:gd name="T18" fmla="*/ 22 w 74"/>
              <a:gd name="T19" fmla="*/ 16 h 126"/>
              <a:gd name="T20" fmla="*/ 14 w 74"/>
              <a:gd name="T21" fmla="*/ 3 h 126"/>
              <a:gd name="T22" fmla="*/ 25 w 74"/>
              <a:gd name="T23" fmla="*/ 0 h 126"/>
              <a:gd name="T24" fmla="*/ 62 w 74"/>
              <a:gd name="T25" fmla="*/ 57 h 126"/>
              <a:gd name="T26" fmla="*/ 62 w 74"/>
              <a:gd name="T27" fmla="*/ 57 h 126"/>
              <a:gd name="T28" fmla="*/ 63 w 74"/>
              <a:gd name="T29" fmla="*/ 46 h 126"/>
              <a:gd name="T30" fmla="*/ 62 w 74"/>
              <a:gd name="T31" fmla="*/ 46 h 126"/>
              <a:gd name="T32" fmla="*/ 56 w 74"/>
              <a:gd name="T33" fmla="*/ 58 h 126"/>
              <a:gd name="T34" fmla="*/ 7 w 74"/>
              <a:gd name="T35" fmla="*/ 126 h 126"/>
              <a:gd name="T36" fmla="*/ 0 w 74"/>
              <a:gd name="T37" fmla="*/ 126 h 126"/>
              <a:gd name="T38" fmla="*/ 0 w 74"/>
              <a:gd name="T39" fmla="*/ 25 h 126"/>
              <a:gd name="T40" fmla="*/ 12 w 74"/>
              <a:gd name="T41" fmla="*/ 25 h 126"/>
              <a:gd name="T42" fmla="*/ 12 w 74"/>
              <a:gd name="T43" fmla="*/ 94 h 126"/>
              <a:gd name="T44" fmla="*/ 11 w 74"/>
              <a:gd name="T45" fmla="*/ 105 h 126"/>
              <a:gd name="T46" fmla="*/ 12 w 74"/>
              <a:gd name="T47" fmla="*/ 105 h 126"/>
              <a:gd name="T48" fmla="*/ 18 w 74"/>
              <a:gd name="T49" fmla="*/ 93 h 126"/>
              <a:gd name="T50" fmla="*/ 67 w 74"/>
              <a:gd name="T51" fmla="*/ 25 h 126"/>
              <a:gd name="T52" fmla="*/ 74 w 74"/>
              <a:gd name="T53" fmla="*/ 25 h 126"/>
              <a:gd name="T54" fmla="*/ 74 w 74"/>
              <a:gd name="T55" fmla="*/ 126 h 126"/>
              <a:gd name="T56" fmla="*/ 62 w 74"/>
              <a:gd name="T57" fmla="*/ 126 h 126"/>
              <a:gd name="T58" fmla="*/ 62 w 74"/>
              <a:gd name="T59" fmla="*/ 57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4" h="126">
                <a:moveTo>
                  <a:pt x="25" y="0"/>
                </a:moveTo>
                <a:lnTo>
                  <a:pt x="25" y="0"/>
                </a:lnTo>
                <a:cubicBezTo>
                  <a:pt x="26" y="4"/>
                  <a:pt x="27" y="7"/>
                  <a:pt x="29" y="8"/>
                </a:cubicBezTo>
                <a:cubicBezTo>
                  <a:pt x="32" y="10"/>
                  <a:pt x="35" y="11"/>
                  <a:pt x="38" y="11"/>
                </a:cubicBezTo>
                <a:cubicBezTo>
                  <a:pt x="42" y="11"/>
                  <a:pt x="45" y="10"/>
                  <a:pt x="48" y="8"/>
                </a:cubicBezTo>
                <a:cubicBezTo>
                  <a:pt x="50" y="7"/>
                  <a:pt x="51" y="4"/>
                  <a:pt x="52" y="0"/>
                </a:cubicBezTo>
                <a:lnTo>
                  <a:pt x="62" y="3"/>
                </a:lnTo>
                <a:cubicBezTo>
                  <a:pt x="61" y="8"/>
                  <a:pt x="59" y="12"/>
                  <a:pt x="55" y="15"/>
                </a:cubicBezTo>
                <a:cubicBezTo>
                  <a:pt x="51" y="18"/>
                  <a:pt x="46" y="20"/>
                  <a:pt x="38" y="20"/>
                </a:cubicBezTo>
                <a:cubicBezTo>
                  <a:pt x="32" y="20"/>
                  <a:pt x="26" y="18"/>
                  <a:pt x="22" y="16"/>
                </a:cubicBezTo>
                <a:cubicBezTo>
                  <a:pt x="17" y="13"/>
                  <a:pt x="15" y="9"/>
                  <a:pt x="14" y="3"/>
                </a:cubicBezTo>
                <a:lnTo>
                  <a:pt x="25" y="0"/>
                </a:lnTo>
                <a:close/>
                <a:moveTo>
                  <a:pt x="62" y="57"/>
                </a:moveTo>
                <a:lnTo>
                  <a:pt x="62" y="57"/>
                </a:lnTo>
                <a:lnTo>
                  <a:pt x="63" y="46"/>
                </a:lnTo>
                <a:lnTo>
                  <a:pt x="62" y="46"/>
                </a:lnTo>
                <a:lnTo>
                  <a:pt x="56" y="58"/>
                </a:lnTo>
                <a:lnTo>
                  <a:pt x="7" y="126"/>
                </a:lnTo>
                <a:lnTo>
                  <a:pt x="0" y="126"/>
                </a:lnTo>
                <a:lnTo>
                  <a:pt x="0" y="25"/>
                </a:lnTo>
                <a:lnTo>
                  <a:pt x="12" y="25"/>
                </a:lnTo>
                <a:lnTo>
                  <a:pt x="12" y="94"/>
                </a:lnTo>
                <a:lnTo>
                  <a:pt x="11" y="105"/>
                </a:lnTo>
                <a:lnTo>
                  <a:pt x="12" y="105"/>
                </a:lnTo>
                <a:lnTo>
                  <a:pt x="18" y="93"/>
                </a:lnTo>
                <a:lnTo>
                  <a:pt x="67" y="25"/>
                </a:lnTo>
                <a:lnTo>
                  <a:pt x="74" y="25"/>
                </a:lnTo>
                <a:lnTo>
                  <a:pt x="74" y="126"/>
                </a:lnTo>
                <a:lnTo>
                  <a:pt x="62" y="126"/>
                </a:lnTo>
                <a:lnTo>
                  <a:pt x="62" y="57"/>
                </a:lnTo>
                <a:close/>
              </a:path>
            </a:pathLst>
          </a:custGeom>
          <a:solidFill>
            <a:srgbClr val="1E5D2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975" name="Freeform 1949"/>
          <p:cNvSpPr>
            <a:spLocks noEditPoints="1"/>
          </p:cNvSpPr>
          <p:nvPr userDrawn="1"/>
        </p:nvSpPr>
        <p:spPr bwMode="auto">
          <a:xfrm>
            <a:off x="1530351" y="623888"/>
            <a:ext cx="71438" cy="76200"/>
          </a:xfrm>
          <a:custGeom>
            <a:avLst/>
            <a:gdLst>
              <a:gd name="T0" fmla="*/ 67 w 101"/>
              <a:gd name="T1" fmla="*/ 22 h 106"/>
              <a:gd name="T2" fmla="*/ 56 w 101"/>
              <a:gd name="T3" fmla="*/ 23 h 106"/>
              <a:gd name="T4" fmla="*/ 60 w 101"/>
              <a:gd name="T5" fmla="*/ 83 h 106"/>
              <a:gd name="T6" fmla="*/ 74 w 101"/>
              <a:gd name="T7" fmla="*/ 81 h 106"/>
              <a:gd name="T8" fmla="*/ 86 w 101"/>
              <a:gd name="T9" fmla="*/ 66 h 106"/>
              <a:gd name="T10" fmla="*/ 87 w 101"/>
              <a:gd name="T11" fmla="*/ 40 h 106"/>
              <a:gd name="T12" fmla="*/ 76 w 101"/>
              <a:gd name="T13" fmla="*/ 24 h 106"/>
              <a:gd name="T14" fmla="*/ 35 w 101"/>
              <a:gd name="T15" fmla="*/ 83 h 106"/>
              <a:gd name="T16" fmla="*/ 37 w 101"/>
              <a:gd name="T17" fmla="*/ 83 h 106"/>
              <a:gd name="T18" fmla="*/ 42 w 101"/>
              <a:gd name="T19" fmla="*/ 83 h 106"/>
              <a:gd name="T20" fmla="*/ 44 w 101"/>
              <a:gd name="T21" fmla="*/ 22 h 106"/>
              <a:gd name="T22" fmla="*/ 36 w 101"/>
              <a:gd name="T23" fmla="*/ 22 h 106"/>
              <a:gd name="T24" fmla="*/ 19 w 101"/>
              <a:gd name="T25" fmla="*/ 30 h 106"/>
              <a:gd name="T26" fmla="*/ 12 w 101"/>
              <a:gd name="T27" fmla="*/ 53 h 106"/>
              <a:gd name="T28" fmla="*/ 18 w 101"/>
              <a:gd name="T29" fmla="*/ 75 h 106"/>
              <a:gd name="T30" fmla="*/ 35 w 101"/>
              <a:gd name="T31" fmla="*/ 83 h 106"/>
              <a:gd name="T32" fmla="*/ 44 w 101"/>
              <a:gd name="T33" fmla="*/ 92 h 106"/>
              <a:gd name="T34" fmla="*/ 33 w 101"/>
              <a:gd name="T35" fmla="*/ 93 h 106"/>
              <a:gd name="T36" fmla="*/ 9 w 101"/>
              <a:gd name="T37" fmla="*/ 84 h 106"/>
              <a:gd name="T38" fmla="*/ 0 w 101"/>
              <a:gd name="T39" fmla="*/ 53 h 106"/>
              <a:gd name="T40" fmla="*/ 10 w 101"/>
              <a:gd name="T41" fmla="*/ 23 h 106"/>
              <a:gd name="T42" fmla="*/ 35 w 101"/>
              <a:gd name="T43" fmla="*/ 12 h 106"/>
              <a:gd name="T44" fmla="*/ 44 w 101"/>
              <a:gd name="T45" fmla="*/ 12 h 106"/>
              <a:gd name="T46" fmla="*/ 56 w 101"/>
              <a:gd name="T47" fmla="*/ 0 h 106"/>
              <a:gd name="T48" fmla="*/ 62 w 101"/>
              <a:gd name="T49" fmla="*/ 12 h 106"/>
              <a:gd name="T50" fmla="*/ 81 w 101"/>
              <a:gd name="T51" fmla="*/ 14 h 106"/>
              <a:gd name="T52" fmla="*/ 98 w 101"/>
              <a:gd name="T53" fmla="*/ 34 h 106"/>
              <a:gd name="T54" fmla="*/ 98 w 101"/>
              <a:gd name="T55" fmla="*/ 70 h 106"/>
              <a:gd name="T56" fmla="*/ 79 w 101"/>
              <a:gd name="T57" fmla="*/ 90 h 106"/>
              <a:gd name="T58" fmla="*/ 61 w 101"/>
              <a:gd name="T59" fmla="*/ 93 h 106"/>
              <a:gd name="T60" fmla="*/ 56 w 101"/>
              <a:gd name="T61" fmla="*/ 106 h 106"/>
              <a:gd name="T62" fmla="*/ 44 w 101"/>
              <a:gd name="T63" fmla="*/ 92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1" h="106">
                <a:moveTo>
                  <a:pt x="67" y="22"/>
                </a:moveTo>
                <a:lnTo>
                  <a:pt x="67" y="22"/>
                </a:lnTo>
                <a:cubicBezTo>
                  <a:pt x="65" y="22"/>
                  <a:pt x="63" y="22"/>
                  <a:pt x="61" y="22"/>
                </a:cubicBezTo>
                <a:cubicBezTo>
                  <a:pt x="59" y="22"/>
                  <a:pt x="58" y="22"/>
                  <a:pt x="56" y="23"/>
                </a:cubicBezTo>
                <a:lnTo>
                  <a:pt x="56" y="83"/>
                </a:lnTo>
                <a:cubicBezTo>
                  <a:pt x="57" y="83"/>
                  <a:pt x="58" y="83"/>
                  <a:pt x="60" y="83"/>
                </a:cubicBezTo>
                <a:cubicBezTo>
                  <a:pt x="62" y="83"/>
                  <a:pt x="63" y="83"/>
                  <a:pt x="65" y="83"/>
                </a:cubicBezTo>
                <a:cubicBezTo>
                  <a:pt x="68" y="83"/>
                  <a:pt x="71" y="82"/>
                  <a:pt x="74" y="81"/>
                </a:cubicBezTo>
                <a:cubicBezTo>
                  <a:pt x="77" y="80"/>
                  <a:pt x="79" y="78"/>
                  <a:pt x="81" y="75"/>
                </a:cubicBezTo>
                <a:cubicBezTo>
                  <a:pt x="83" y="73"/>
                  <a:pt x="85" y="69"/>
                  <a:pt x="86" y="66"/>
                </a:cubicBezTo>
                <a:cubicBezTo>
                  <a:pt x="88" y="62"/>
                  <a:pt x="88" y="57"/>
                  <a:pt x="88" y="52"/>
                </a:cubicBezTo>
                <a:cubicBezTo>
                  <a:pt x="88" y="47"/>
                  <a:pt x="88" y="43"/>
                  <a:pt x="87" y="40"/>
                </a:cubicBezTo>
                <a:cubicBezTo>
                  <a:pt x="86" y="36"/>
                  <a:pt x="84" y="33"/>
                  <a:pt x="82" y="30"/>
                </a:cubicBezTo>
                <a:cubicBezTo>
                  <a:pt x="81" y="27"/>
                  <a:pt x="78" y="25"/>
                  <a:pt x="76" y="24"/>
                </a:cubicBezTo>
                <a:cubicBezTo>
                  <a:pt x="73" y="22"/>
                  <a:pt x="70" y="22"/>
                  <a:pt x="67" y="22"/>
                </a:cubicBezTo>
                <a:close/>
                <a:moveTo>
                  <a:pt x="35" y="83"/>
                </a:moveTo>
                <a:lnTo>
                  <a:pt x="35" y="83"/>
                </a:lnTo>
                <a:lnTo>
                  <a:pt x="37" y="83"/>
                </a:lnTo>
                <a:cubicBezTo>
                  <a:pt x="37" y="83"/>
                  <a:pt x="38" y="83"/>
                  <a:pt x="39" y="83"/>
                </a:cubicBezTo>
                <a:cubicBezTo>
                  <a:pt x="40" y="83"/>
                  <a:pt x="41" y="83"/>
                  <a:pt x="42" y="83"/>
                </a:cubicBezTo>
                <a:cubicBezTo>
                  <a:pt x="43" y="82"/>
                  <a:pt x="44" y="82"/>
                  <a:pt x="44" y="82"/>
                </a:cubicBezTo>
                <a:lnTo>
                  <a:pt x="44" y="22"/>
                </a:lnTo>
                <a:cubicBezTo>
                  <a:pt x="43" y="22"/>
                  <a:pt x="42" y="22"/>
                  <a:pt x="40" y="22"/>
                </a:cubicBezTo>
                <a:cubicBezTo>
                  <a:pt x="39" y="22"/>
                  <a:pt x="37" y="22"/>
                  <a:pt x="36" y="22"/>
                </a:cubicBezTo>
                <a:cubicBezTo>
                  <a:pt x="32" y="22"/>
                  <a:pt x="29" y="22"/>
                  <a:pt x="27" y="24"/>
                </a:cubicBezTo>
                <a:cubicBezTo>
                  <a:pt x="24" y="25"/>
                  <a:pt x="21" y="27"/>
                  <a:pt x="19" y="30"/>
                </a:cubicBezTo>
                <a:cubicBezTo>
                  <a:pt x="17" y="32"/>
                  <a:pt x="15" y="35"/>
                  <a:pt x="14" y="39"/>
                </a:cubicBezTo>
                <a:cubicBezTo>
                  <a:pt x="13" y="43"/>
                  <a:pt x="12" y="48"/>
                  <a:pt x="12" y="53"/>
                </a:cubicBezTo>
                <a:cubicBezTo>
                  <a:pt x="12" y="58"/>
                  <a:pt x="13" y="62"/>
                  <a:pt x="14" y="66"/>
                </a:cubicBezTo>
                <a:cubicBezTo>
                  <a:pt x="15" y="69"/>
                  <a:pt x="17" y="72"/>
                  <a:pt x="18" y="75"/>
                </a:cubicBezTo>
                <a:cubicBezTo>
                  <a:pt x="20" y="78"/>
                  <a:pt x="23" y="80"/>
                  <a:pt x="26" y="81"/>
                </a:cubicBezTo>
                <a:cubicBezTo>
                  <a:pt x="28" y="82"/>
                  <a:pt x="31" y="83"/>
                  <a:pt x="35" y="83"/>
                </a:cubicBezTo>
                <a:close/>
                <a:moveTo>
                  <a:pt x="44" y="92"/>
                </a:moveTo>
                <a:lnTo>
                  <a:pt x="44" y="92"/>
                </a:lnTo>
                <a:cubicBezTo>
                  <a:pt x="43" y="93"/>
                  <a:pt x="41" y="93"/>
                  <a:pt x="39" y="93"/>
                </a:cubicBezTo>
                <a:cubicBezTo>
                  <a:pt x="36" y="93"/>
                  <a:pt x="34" y="93"/>
                  <a:pt x="33" y="93"/>
                </a:cubicBezTo>
                <a:cubicBezTo>
                  <a:pt x="28" y="93"/>
                  <a:pt x="24" y="92"/>
                  <a:pt x="20" y="91"/>
                </a:cubicBezTo>
                <a:cubicBezTo>
                  <a:pt x="16" y="89"/>
                  <a:pt x="12" y="87"/>
                  <a:pt x="9" y="84"/>
                </a:cubicBezTo>
                <a:cubicBezTo>
                  <a:pt x="6" y="80"/>
                  <a:pt x="4" y="76"/>
                  <a:pt x="2" y="71"/>
                </a:cubicBezTo>
                <a:cubicBezTo>
                  <a:pt x="1" y="66"/>
                  <a:pt x="0" y="60"/>
                  <a:pt x="0" y="53"/>
                </a:cubicBezTo>
                <a:cubicBezTo>
                  <a:pt x="0" y="47"/>
                  <a:pt x="1" y="41"/>
                  <a:pt x="2" y="36"/>
                </a:cubicBezTo>
                <a:cubicBezTo>
                  <a:pt x="4" y="30"/>
                  <a:pt x="7" y="26"/>
                  <a:pt x="10" y="23"/>
                </a:cubicBezTo>
                <a:cubicBezTo>
                  <a:pt x="13" y="19"/>
                  <a:pt x="17" y="16"/>
                  <a:pt x="21" y="14"/>
                </a:cubicBezTo>
                <a:cubicBezTo>
                  <a:pt x="25" y="13"/>
                  <a:pt x="30" y="12"/>
                  <a:pt x="35" y="12"/>
                </a:cubicBezTo>
                <a:cubicBezTo>
                  <a:pt x="37" y="12"/>
                  <a:pt x="38" y="12"/>
                  <a:pt x="40" y="12"/>
                </a:cubicBezTo>
                <a:cubicBezTo>
                  <a:pt x="42" y="12"/>
                  <a:pt x="43" y="12"/>
                  <a:pt x="44" y="12"/>
                </a:cubicBezTo>
                <a:lnTo>
                  <a:pt x="44" y="0"/>
                </a:lnTo>
                <a:lnTo>
                  <a:pt x="56" y="0"/>
                </a:lnTo>
                <a:lnTo>
                  <a:pt x="56" y="13"/>
                </a:lnTo>
                <a:cubicBezTo>
                  <a:pt x="58" y="12"/>
                  <a:pt x="60" y="12"/>
                  <a:pt x="62" y="12"/>
                </a:cubicBezTo>
                <a:cubicBezTo>
                  <a:pt x="65" y="12"/>
                  <a:pt x="67" y="12"/>
                  <a:pt x="68" y="12"/>
                </a:cubicBezTo>
                <a:cubicBezTo>
                  <a:pt x="73" y="12"/>
                  <a:pt x="77" y="12"/>
                  <a:pt x="81" y="14"/>
                </a:cubicBezTo>
                <a:cubicBezTo>
                  <a:pt x="85" y="16"/>
                  <a:pt x="88" y="18"/>
                  <a:pt x="91" y="22"/>
                </a:cubicBezTo>
                <a:cubicBezTo>
                  <a:pt x="94" y="25"/>
                  <a:pt x="97" y="29"/>
                  <a:pt x="98" y="34"/>
                </a:cubicBezTo>
                <a:cubicBezTo>
                  <a:pt x="100" y="39"/>
                  <a:pt x="101" y="45"/>
                  <a:pt x="101" y="52"/>
                </a:cubicBezTo>
                <a:cubicBezTo>
                  <a:pt x="101" y="59"/>
                  <a:pt x="100" y="65"/>
                  <a:pt x="98" y="70"/>
                </a:cubicBezTo>
                <a:cubicBezTo>
                  <a:pt x="96" y="75"/>
                  <a:pt x="93" y="79"/>
                  <a:pt x="90" y="83"/>
                </a:cubicBezTo>
                <a:cubicBezTo>
                  <a:pt x="87" y="86"/>
                  <a:pt x="83" y="89"/>
                  <a:pt x="79" y="90"/>
                </a:cubicBezTo>
                <a:cubicBezTo>
                  <a:pt x="75" y="92"/>
                  <a:pt x="70" y="93"/>
                  <a:pt x="66" y="93"/>
                </a:cubicBezTo>
                <a:cubicBezTo>
                  <a:pt x="65" y="93"/>
                  <a:pt x="63" y="93"/>
                  <a:pt x="61" y="93"/>
                </a:cubicBezTo>
                <a:cubicBezTo>
                  <a:pt x="59" y="93"/>
                  <a:pt x="57" y="92"/>
                  <a:pt x="56" y="92"/>
                </a:cubicBezTo>
                <a:lnTo>
                  <a:pt x="56" y="106"/>
                </a:lnTo>
                <a:lnTo>
                  <a:pt x="44" y="106"/>
                </a:lnTo>
                <a:lnTo>
                  <a:pt x="44" y="92"/>
                </a:lnTo>
                <a:close/>
              </a:path>
            </a:pathLst>
          </a:custGeom>
          <a:solidFill>
            <a:srgbClr val="1E5D2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976" name="Freeform 1950"/>
          <p:cNvSpPr>
            <a:spLocks/>
          </p:cNvSpPr>
          <p:nvPr userDrawn="1"/>
        </p:nvSpPr>
        <p:spPr bwMode="auto">
          <a:xfrm>
            <a:off x="1616076" y="625475"/>
            <a:ext cx="39688" cy="73025"/>
          </a:xfrm>
          <a:custGeom>
            <a:avLst/>
            <a:gdLst>
              <a:gd name="T0" fmla="*/ 0 w 55"/>
              <a:gd name="T1" fmla="*/ 0 h 101"/>
              <a:gd name="T2" fmla="*/ 0 w 55"/>
              <a:gd name="T3" fmla="*/ 0 h 101"/>
              <a:gd name="T4" fmla="*/ 55 w 55"/>
              <a:gd name="T5" fmla="*/ 0 h 101"/>
              <a:gd name="T6" fmla="*/ 55 w 55"/>
              <a:gd name="T7" fmla="*/ 10 h 101"/>
              <a:gd name="T8" fmla="*/ 12 w 55"/>
              <a:gd name="T9" fmla="*/ 10 h 101"/>
              <a:gd name="T10" fmla="*/ 12 w 55"/>
              <a:gd name="T11" fmla="*/ 43 h 101"/>
              <a:gd name="T12" fmla="*/ 51 w 55"/>
              <a:gd name="T13" fmla="*/ 43 h 101"/>
              <a:gd name="T14" fmla="*/ 51 w 55"/>
              <a:gd name="T15" fmla="*/ 54 h 101"/>
              <a:gd name="T16" fmla="*/ 12 w 55"/>
              <a:gd name="T17" fmla="*/ 54 h 101"/>
              <a:gd name="T18" fmla="*/ 12 w 55"/>
              <a:gd name="T19" fmla="*/ 90 h 101"/>
              <a:gd name="T20" fmla="*/ 55 w 55"/>
              <a:gd name="T21" fmla="*/ 90 h 101"/>
              <a:gd name="T22" fmla="*/ 55 w 55"/>
              <a:gd name="T23" fmla="*/ 101 h 101"/>
              <a:gd name="T24" fmla="*/ 0 w 55"/>
              <a:gd name="T25" fmla="*/ 101 h 101"/>
              <a:gd name="T26" fmla="*/ 0 w 55"/>
              <a:gd name="T27"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5" h="101">
                <a:moveTo>
                  <a:pt x="0" y="0"/>
                </a:moveTo>
                <a:lnTo>
                  <a:pt x="0" y="0"/>
                </a:lnTo>
                <a:lnTo>
                  <a:pt x="55" y="0"/>
                </a:lnTo>
                <a:lnTo>
                  <a:pt x="55" y="10"/>
                </a:lnTo>
                <a:lnTo>
                  <a:pt x="12" y="10"/>
                </a:lnTo>
                <a:lnTo>
                  <a:pt x="12" y="43"/>
                </a:lnTo>
                <a:lnTo>
                  <a:pt x="51" y="43"/>
                </a:lnTo>
                <a:lnTo>
                  <a:pt x="51" y="54"/>
                </a:lnTo>
                <a:lnTo>
                  <a:pt x="12" y="54"/>
                </a:lnTo>
                <a:lnTo>
                  <a:pt x="12" y="90"/>
                </a:lnTo>
                <a:lnTo>
                  <a:pt x="55" y="90"/>
                </a:lnTo>
                <a:lnTo>
                  <a:pt x="55" y="101"/>
                </a:lnTo>
                <a:lnTo>
                  <a:pt x="0" y="101"/>
                </a:lnTo>
                <a:lnTo>
                  <a:pt x="0" y="0"/>
                </a:lnTo>
                <a:close/>
              </a:path>
            </a:pathLst>
          </a:custGeom>
          <a:solidFill>
            <a:srgbClr val="1E5D2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977" name="Freeform 1951"/>
          <p:cNvSpPr>
            <a:spLocks noEditPoints="1"/>
          </p:cNvSpPr>
          <p:nvPr userDrawn="1"/>
        </p:nvSpPr>
        <p:spPr bwMode="auto">
          <a:xfrm>
            <a:off x="1665288" y="625475"/>
            <a:ext cx="63500" cy="85725"/>
          </a:xfrm>
          <a:custGeom>
            <a:avLst/>
            <a:gdLst>
              <a:gd name="T0" fmla="*/ 66 w 91"/>
              <a:gd name="T1" fmla="*/ 90 h 119"/>
              <a:gd name="T2" fmla="*/ 66 w 91"/>
              <a:gd name="T3" fmla="*/ 90 h 119"/>
              <a:gd name="T4" fmla="*/ 66 w 91"/>
              <a:gd name="T5" fmla="*/ 10 h 119"/>
              <a:gd name="T6" fmla="*/ 36 w 91"/>
              <a:gd name="T7" fmla="*/ 10 h 119"/>
              <a:gd name="T8" fmla="*/ 34 w 91"/>
              <a:gd name="T9" fmla="*/ 39 h 119"/>
              <a:gd name="T10" fmla="*/ 31 w 91"/>
              <a:gd name="T11" fmla="*/ 61 h 119"/>
              <a:gd name="T12" fmla="*/ 27 w 91"/>
              <a:gd name="T13" fmla="*/ 78 h 119"/>
              <a:gd name="T14" fmla="*/ 23 w 91"/>
              <a:gd name="T15" fmla="*/ 90 h 119"/>
              <a:gd name="T16" fmla="*/ 66 w 91"/>
              <a:gd name="T17" fmla="*/ 90 h 119"/>
              <a:gd name="T18" fmla="*/ 91 w 91"/>
              <a:gd name="T19" fmla="*/ 119 h 119"/>
              <a:gd name="T20" fmla="*/ 91 w 91"/>
              <a:gd name="T21" fmla="*/ 119 h 119"/>
              <a:gd name="T22" fmla="*/ 83 w 91"/>
              <a:gd name="T23" fmla="*/ 119 h 119"/>
              <a:gd name="T24" fmla="*/ 81 w 91"/>
              <a:gd name="T25" fmla="*/ 101 h 119"/>
              <a:gd name="T26" fmla="*/ 10 w 91"/>
              <a:gd name="T27" fmla="*/ 101 h 119"/>
              <a:gd name="T28" fmla="*/ 8 w 91"/>
              <a:gd name="T29" fmla="*/ 119 h 119"/>
              <a:gd name="T30" fmla="*/ 0 w 91"/>
              <a:gd name="T31" fmla="*/ 119 h 119"/>
              <a:gd name="T32" fmla="*/ 0 w 91"/>
              <a:gd name="T33" fmla="*/ 90 h 119"/>
              <a:gd name="T34" fmla="*/ 10 w 91"/>
              <a:gd name="T35" fmla="*/ 90 h 119"/>
              <a:gd name="T36" fmla="*/ 13 w 91"/>
              <a:gd name="T37" fmla="*/ 82 h 119"/>
              <a:gd name="T38" fmla="*/ 18 w 91"/>
              <a:gd name="T39" fmla="*/ 66 h 119"/>
              <a:gd name="T40" fmla="*/ 22 w 91"/>
              <a:gd name="T41" fmla="*/ 39 h 119"/>
              <a:gd name="T42" fmla="*/ 24 w 91"/>
              <a:gd name="T43" fmla="*/ 0 h 119"/>
              <a:gd name="T44" fmla="*/ 78 w 91"/>
              <a:gd name="T45" fmla="*/ 0 h 119"/>
              <a:gd name="T46" fmla="*/ 78 w 91"/>
              <a:gd name="T47" fmla="*/ 90 h 119"/>
              <a:gd name="T48" fmla="*/ 91 w 91"/>
              <a:gd name="T49" fmla="*/ 90 h 119"/>
              <a:gd name="T50" fmla="*/ 91 w 91"/>
              <a:gd name="T51" fmla="*/ 119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91" h="119">
                <a:moveTo>
                  <a:pt x="66" y="90"/>
                </a:moveTo>
                <a:lnTo>
                  <a:pt x="66" y="90"/>
                </a:lnTo>
                <a:lnTo>
                  <a:pt x="66" y="10"/>
                </a:lnTo>
                <a:lnTo>
                  <a:pt x="36" y="10"/>
                </a:lnTo>
                <a:cubicBezTo>
                  <a:pt x="35" y="21"/>
                  <a:pt x="35" y="30"/>
                  <a:pt x="34" y="39"/>
                </a:cubicBezTo>
                <a:cubicBezTo>
                  <a:pt x="33" y="47"/>
                  <a:pt x="32" y="55"/>
                  <a:pt x="31" y="61"/>
                </a:cubicBezTo>
                <a:cubicBezTo>
                  <a:pt x="30" y="68"/>
                  <a:pt x="29" y="73"/>
                  <a:pt x="27" y="78"/>
                </a:cubicBezTo>
                <a:cubicBezTo>
                  <a:pt x="26" y="83"/>
                  <a:pt x="24" y="87"/>
                  <a:pt x="23" y="90"/>
                </a:cubicBezTo>
                <a:lnTo>
                  <a:pt x="66" y="90"/>
                </a:lnTo>
                <a:close/>
                <a:moveTo>
                  <a:pt x="91" y="119"/>
                </a:moveTo>
                <a:lnTo>
                  <a:pt x="91" y="119"/>
                </a:lnTo>
                <a:lnTo>
                  <a:pt x="83" y="119"/>
                </a:lnTo>
                <a:lnTo>
                  <a:pt x="81" y="101"/>
                </a:lnTo>
                <a:lnTo>
                  <a:pt x="10" y="101"/>
                </a:lnTo>
                <a:lnTo>
                  <a:pt x="8" y="119"/>
                </a:lnTo>
                <a:lnTo>
                  <a:pt x="0" y="119"/>
                </a:lnTo>
                <a:lnTo>
                  <a:pt x="0" y="90"/>
                </a:lnTo>
                <a:lnTo>
                  <a:pt x="10" y="90"/>
                </a:lnTo>
                <a:cubicBezTo>
                  <a:pt x="11" y="89"/>
                  <a:pt x="12" y="86"/>
                  <a:pt x="13" y="82"/>
                </a:cubicBezTo>
                <a:cubicBezTo>
                  <a:pt x="15" y="79"/>
                  <a:pt x="17" y="73"/>
                  <a:pt x="18" y="66"/>
                </a:cubicBezTo>
                <a:cubicBezTo>
                  <a:pt x="20" y="59"/>
                  <a:pt x="21" y="49"/>
                  <a:pt x="22" y="39"/>
                </a:cubicBezTo>
                <a:cubicBezTo>
                  <a:pt x="24" y="28"/>
                  <a:pt x="24" y="15"/>
                  <a:pt x="24" y="0"/>
                </a:cubicBezTo>
                <a:lnTo>
                  <a:pt x="78" y="0"/>
                </a:lnTo>
                <a:lnTo>
                  <a:pt x="78" y="90"/>
                </a:lnTo>
                <a:lnTo>
                  <a:pt x="91" y="90"/>
                </a:lnTo>
                <a:lnTo>
                  <a:pt x="91" y="119"/>
                </a:lnTo>
                <a:close/>
              </a:path>
            </a:pathLst>
          </a:custGeom>
          <a:solidFill>
            <a:srgbClr val="1E5D2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978" name="Freeform 1952"/>
          <p:cNvSpPr>
            <a:spLocks/>
          </p:cNvSpPr>
          <p:nvPr userDrawn="1"/>
        </p:nvSpPr>
        <p:spPr bwMode="auto">
          <a:xfrm>
            <a:off x="1743076" y="625475"/>
            <a:ext cx="39688" cy="73025"/>
          </a:xfrm>
          <a:custGeom>
            <a:avLst/>
            <a:gdLst>
              <a:gd name="T0" fmla="*/ 0 w 55"/>
              <a:gd name="T1" fmla="*/ 0 h 101"/>
              <a:gd name="T2" fmla="*/ 0 w 55"/>
              <a:gd name="T3" fmla="*/ 0 h 101"/>
              <a:gd name="T4" fmla="*/ 55 w 55"/>
              <a:gd name="T5" fmla="*/ 0 h 101"/>
              <a:gd name="T6" fmla="*/ 55 w 55"/>
              <a:gd name="T7" fmla="*/ 10 h 101"/>
              <a:gd name="T8" fmla="*/ 12 w 55"/>
              <a:gd name="T9" fmla="*/ 10 h 101"/>
              <a:gd name="T10" fmla="*/ 12 w 55"/>
              <a:gd name="T11" fmla="*/ 43 h 101"/>
              <a:gd name="T12" fmla="*/ 51 w 55"/>
              <a:gd name="T13" fmla="*/ 43 h 101"/>
              <a:gd name="T14" fmla="*/ 51 w 55"/>
              <a:gd name="T15" fmla="*/ 54 h 101"/>
              <a:gd name="T16" fmla="*/ 12 w 55"/>
              <a:gd name="T17" fmla="*/ 54 h 101"/>
              <a:gd name="T18" fmla="*/ 12 w 55"/>
              <a:gd name="T19" fmla="*/ 90 h 101"/>
              <a:gd name="T20" fmla="*/ 55 w 55"/>
              <a:gd name="T21" fmla="*/ 90 h 101"/>
              <a:gd name="T22" fmla="*/ 55 w 55"/>
              <a:gd name="T23" fmla="*/ 101 h 101"/>
              <a:gd name="T24" fmla="*/ 0 w 55"/>
              <a:gd name="T25" fmla="*/ 101 h 101"/>
              <a:gd name="T26" fmla="*/ 0 w 55"/>
              <a:gd name="T27"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5" h="101">
                <a:moveTo>
                  <a:pt x="0" y="0"/>
                </a:moveTo>
                <a:lnTo>
                  <a:pt x="0" y="0"/>
                </a:lnTo>
                <a:lnTo>
                  <a:pt x="55" y="0"/>
                </a:lnTo>
                <a:lnTo>
                  <a:pt x="55" y="10"/>
                </a:lnTo>
                <a:lnTo>
                  <a:pt x="12" y="10"/>
                </a:lnTo>
                <a:lnTo>
                  <a:pt x="12" y="43"/>
                </a:lnTo>
                <a:lnTo>
                  <a:pt x="51" y="43"/>
                </a:lnTo>
                <a:lnTo>
                  <a:pt x="51" y="54"/>
                </a:lnTo>
                <a:lnTo>
                  <a:pt x="12" y="54"/>
                </a:lnTo>
                <a:lnTo>
                  <a:pt x="12" y="90"/>
                </a:lnTo>
                <a:lnTo>
                  <a:pt x="55" y="90"/>
                </a:lnTo>
                <a:lnTo>
                  <a:pt x="55" y="101"/>
                </a:lnTo>
                <a:lnTo>
                  <a:pt x="0" y="101"/>
                </a:lnTo>
                <a:lnTo>
                  <a:pt x="0" y="0"/>
                </a:lnTo>
                <a:close/>
              </a:path>
            </a:pathLst>
          </a:custGeom>
          <a:solidFill>
            <a:srgbClr val="1E5D2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979" name="Freeform 1953"/>
          <p:cNvSpPr>
            <a:spLocks noEditPoints="1"/>
          </p:cNvSpPr>
          <p:nvPr userDrawn="1"/>
        </p:nvSpPr>
        <p:spPr bwMode="auto">
          <a:xfrm>
            <a:off x="1798638" y="623888"/>
            <a:ext cx="46038" cy="74613"/>
          </a:xfrm>
          <a:custGeom>
            <a:avLst/>
            <a:gdLst>
              <a:gd name="T0" fmla="*/ 25 w 63"/>
              <a:gd name="T1" fmla="*/ 10 h 102"/>
              <a:gd name="T2" fmla="*/ 25 w 63"/>
              <a:gd name="T3" fmla="*/ 10 h 102"/>
              <a:gd name="T4" fmla="*/ 18 w 63"/>
              <a:gd name="T5" fmla="*/ 10 h 102"/>
              <a:gd name="T6" fmla="*/ 12 w 63"/>
              <a:gd name="T7" fmla="*/ 11 h 102"/>
              <a:gd name="T8" fmla="*/ 12 w 63"/>
              <a:gd name="T9" fmla="*/ 53 h 102"/>
              <a:gd name="T10" fmla="*/ 14 w 63"/>
              <a:gd name="T11" fmla="*/ 53 h 102"/>
              <a:gd name="T12" fmla="*/ 18 w 63"/>
              <a:gd name="T13" fmla="*/ 53 h 102"/>
              <a:gd name="T14" fmla="*/ 21 w 63"/>
              <a:gd name="T15" fmla="*/ 53 h 102"/>
              <a:gd name="T16" fmla="*/ 23 w 63"/>
              <a:gd name="T17" fmla="*/ 53 h 102"/>
              <a:gd name="T18" fmla="*/ 33 w 63"/>
              <a:gd name="T19" fmla="*/ 52 h 102"/>
              <a:gd name="T20" fmla="*/ 42 w 63"/>
              <a:gd name="T21" fmla="*/ 49 h 102"/>
              <a:gd name="T22" fmla="*/ 48 w 63"/>
              <a:gd name="T23" fmla="*/ 42 h 102"/>
              <a:gd name="T24" fmla="*/ 50 w 63"/>
              <a:gd name="T25" fmla="*/ 31 h 102"/>
              <a:gd name="T26" fmla="*/ 48 w 63"/>
              <a:gd name="T27" fmla="*/ 21 h 102"/>
              <a:gd name="T28" fmla="*/ 42 w 63"/>
              <a:gd name="T29" fmla="*/ 14 h 102"/>
              <a:gd name="T30" fmla="*/ 34 w 63"/>
              <a:gd name="T31" fmla="*/ 11 h 102"/>
              <a:gd name="T32" fmla="*/ 25 w 63"/>
              <a:gd name="T33" fmla="*/ 10 h 102"/>
              <a:gd name="T34" fmla="*/ 0 w 63"/>
              <a:gd name="T35" fmla="*/ 2 h 102"/>
              <a:gd name="T36" fmla="*/ 0 w 63"/>
              <a:gd name="T37" fmla="*/ 2 h 102"/>
              <a:gd name="T38" fmla="*/ 12 w 63"/>
              <a:gd name="T39" fmla="*/ 0 h 102"/>
              <a:gd name="T40" fmla="*/ 25 w 63"/>
              <a:gd name="T41" fmla="*/ 0 h 102"/>
              <a:gd name="T42" fmla="*/ 38 w 63"/>
              <a:gd name="T43" fmla="*/ 1 h 102"/>
              <a:gd name="T44" fmla="*/ 50 w 63"/>
              <a:gd name="T45" fmla="*/ 6 h 102"/>
              <a:gd name="T46" fmla="*/ 60 w 63"/>
              <a:gd name="T47" fmla="*/ 15 h 102"/>
              <a:gd name="T48" fmla="*/ 63 w 63"/>
              <a:gd name="T49" fmla="*/ 31 h 102"/>
              <a:gd name="T50" fmla="*/ 60 w 63"/>
              <a:gd name="T51" fmla="*/ 46 h 102"/>
              <a:gd name="T52" fmla="*/ 51 w 63"/>
              <a:gd name="T53" fmla="*/ 56 h 102"/>
              <a:gd name="T54" fmla="*/ 39 w 63"/>
              <a:gd name="T55" fmla="*/ 62 h 102"/>
              <a:gd name="T56" fmla="*/ 24 w 63"/>
              <a:gd name="T57" fmla="*/ 64 h 102"/>
              <a:gd name="T58" fmla="*/ 22 w 63"/>
              <a:gd name="T59" fmla="*/ 64 h 102"/>
              <a:gd name="T60" fmla="*/ 18 w 63"/>
              <a:gd name="T61" fmla="*/ 64 h 102"/>
              <a:gd name="T62" fmla="*/ 15 w 63"/>
              <a:gd name="T63" fmla="*/ 64 h 102"/>
              <a:gd name="T64" fmla="*/ 12 w 63"/>
              <a:gd name="T65" fmla="*/ 63 h 102"/>
              <a:gd name="T66" fmla="*/ 12 w 63"/>
              <a:gd name="T67" fmla="*/ 102 h 102"/>
              <a:gd name="T68" fmla="*/ 0 w 63"/>
              <a:gd name="T69" fmla="*/ 102 h 102"/>
              <a:gd name="T70" fmla="*/ 0 w 63"/>
              <a:gd name="T71" fmla="*/ 2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63" h="102">
                <a:moveTo>
                  <a:pt x="25" y="10"/>
                </a:moveTo>
                <a:lnTo>
                  <a:pt x="25" y="10"/>
                </a:lnTo>
                <a:cubicBezTo>
                  <a:pt x="22" y="10"/>
                  <a:pt x="20" y="10"/>
                  <a:pt x="18" y="10"/>
                </a:cubicBezTo>
                <a:cubicBezTo>
                  <a:pt x="15" y="10"/>
                  <a:pt x="13" y="10"/>
                  <a:pt x="12" y="11"/>
                </a:cubicBezTo>
                <a:lnTo>
                  <a:pt x="12" y="53"/>
                </a:lnTo>
                <a:cubicBezTo>
                  <a:pt x="13" y="53"/>
                  <a:pt x="13" y="53"/>
                  <a:pt x="14" y="53"/>
                </a:cubicBezTo>
                <a:cubicBezTo>
                  <a:pt x="16" y="53"/>
                  <a:pt x="17" y="53"/>
                  <a:pt x="18" y="53"/>
                </a:cubicBezTo>
                <a:cubicBezTo>
                  <a:pt x="19" y="53"/>
                  <a:pt x="20" y="53"/>
                  <a:pt x="21" y="53"/>
                </a:cubicBezTo>
                <a:lnTo>
                  <a:pt x="23" y="53"/>
                </a:lnTo>
                <a:cubicBezTo>
                  <a:pt x="27" y="53"/>
                  <a:pt x="30" y="53"/>
                  <a:pt x="33" y="52"/>
                </a:cubicBezTo>
                <a:cubicBezTo>
                  <a:pt x="36" y="52"/>
                  <a:pt x="39" y="50"/>
                  <a:pt x="42" y="49"/>
                </a:cubicBezTo>
                <a:cubicBezTo>
                  <a:pt x="44" y="47"/>
                  <a:pt x="47" y="45"/>
                  <a:pt x="48" y="42"/>
                </a:cubicBezTo>
                <a:cubicBezTo>
                  <a:pt x="50" y="39"/>
                  <a:pt x="50" y="35"/>
                  <a:pt x="50" y="31"/>
                </a:cubicBezTo>
                <a:cubicBezTo>
                  <a:pt x="50" y="27"/>
                  <a:pt x="50" y="23"/>
                  <a:pt x="48" y="21"/>
                </a:cubicBezTo>
                <a:cubicBezTo>
                  <a:pt x="47" y="18"/>
                  <a:pt x="45" y="16"/>
                  <a:pt x="42" y="14"/>
                </a:cubicBezTo>
                <a:cubicBezTo>
                  <a:pt x="40" y="13"/>
                  <a:pt x="37" y="12"/>
                  <a:pt x="34" y="11"/>
                </a:cubicBezTo>
                <a:cubicBezTo>
                  <a:pt x="31" y="10"/>
                  <a:pt x="28" y="10"/>
                  <a:pt x="25" y="10"/>
                </a:cubicBezTo>
                <a:close/>
                <a:moveTo>
                  <a:pt x="0" y="2"/>
                </a:moveTo>
                <a:lnTo>
                  <a:pt x="0" y="2"/>
                </a:lnTo>
                <a:cubicBezTo>
                  <a:pt x="4" y="1"/>
                  <a:pt x="8" y="0"/>
                  <a:pt x="12" y="0"/>
                </a:cubicBezTo>
                <a:cubicBezTo>
                  <a:pt x="16" y="0"/>
                  <a:pt x="20" y="0"/>
                  <a:pt x="25" y="0"/>
                </a:cubicBezTo>
                <a:cubicBezTo>
                  <a:pt x="29" y="0"/>
                  <a:pt x="33" y="0"/>
                  <a:pt x="38" y="1"/>
                </a:cubicBezTo>
                <a:cubicBezTo>
                  <a:pt x="43" y="2"/>
                  <a:pt x="47" y="3"/>
                  <a:pt x="50" y="6"/>
                </a:cubicBezTo>
                <a:cubicBezTo>
                  <a:pt x="54" y="8"/>
                  <a:pt x="57" y="11"/>
                  <a:pt x="60" y="15"/>
                </a:cubicBezTo>
                <a:cubicBezTo>
                  <a:pt x="62" y="19"/>
                  <a:pt x="63" y="24"/>
                  <a:pt x="63" y="31"/>
                </a:cubicBezTo>
                <a:cubicBezTo>
                  <a:pt x="63" y="37"/>
                  <a:pt x="62" y="42"/>
                  <a:pt x="60" y="46"/>
                </a:cubicBezTo>
                <a:cubicBezTo>
                  <a:pt x="58" y="50"/>
                  <a:pt x="55" y="54"/>
                  <a:pt x="51" y="56"/>
                </a:cubicBezTo>
                <a:cubicBezTo>
                  <a:pt x="47" y="59"/>
                  <a:pt x="43" y="61"/>
                  <a:pt x="39" y="62"/>
                </a:cubicBezTo>
                <a:cubicBezTo>
                  <a:pt x="34" y="63"/>
                  <a:pt x="29" y="64"/>
                  <a:pt x="24" y="64"/>
                </a:cubicBezTo>
                <a:lnTo>
                  <a:pt x="22" y="64"/>
                </a:lnTo>
                <a:cubicBezTo>
                  <a:pt x="20" y="64"/>
                  <a:pt x="19" y="64"/>
                  <a:pt x="18" y="64"/>
                </a:cubicBezTo>
                <a:cubicBezTo>
                  <a:pt x="17" y="64"/>
                  <a:pt x="16" y="64"/>
                  <a:pt x="15" y="64"/>
                </a:cubicBezTo>
                <a:cubicBezTo>
                  <a:pt x="13" y="63"/>
                  <a:pt x="13" y="63"/>
                  <a:pt x="12" y="63"/>
                </a:cubicBezTo>
                <a:lnTo>
                  <a:pt x="12" y="102"/>
                </a:lnTo>
                <a:lnTo>
                  <a:pt x="0" y="102"/>
                </a:lnTo>
                <a:lnTo>
                  <a:pt x="0" y="2"/>
                </a:lnTo>
                <a:close/>
              </a:path>
            </a:pathLst>
          </a:custGeom>
          <a:solidFill>
            <a:srgbClr val="1E5D2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980" name="Freeform 1954"/>
          <p:cNvSpPr>
            <a:spLocks noEditPoints="1"/>
          </p:cNvSpPr>
          <p:nvPr userDrawn="1"/>
        </p:nvSpPr>
        <p:spPr bwMode="auto">
          <a:xfrm>
            <a:off x="1844676" y="623888"/>
            <a:ext cx="57150" cy="74613"/>
          </a:xfrm>
          <a:custGeom>
            <a:avLst/>
            <a:gdLst>
              <a:gd name="T0" fmla="*/ 26 w 82"/>
              <a:gd name="T1" fmla="*/ 64 h 103"/>
              <a:gd name="T2" fmla="*/ 26 w 82"/>
              <a:gd name="T3" fmla="*/ 64 h 103"/>
              <a:gd name="T4" fmla="*/ 55 w 82"/>
              <a:gd name="T5" fmla="*/ 64 h 103"/>
              <a:gd name="T6" fmla="*/ 44 w 82"/>
              <a:gd name="T7" fmla="*/ 34 h 103"/>
              <a:gd name="T8" fmla="*/ 40 w 82"/>
              <a:gd name="T9" fmla="*/ 18 h 103"/>
              <a:gd name="T10" fmla="*/ 40 w 82"/>
              <a:gd name="T11" fmla="*/ 18 h 103"/>
              <a:gd name="T12" fmla="*/ 37 w 82"/>
              <a:gd name="T13" fmla="*/ 34 h 103"/>
              <a:gd name="T14" fmla="*/ 26 w 82"/>
              <a:gd name="T15" fmla="*/ 64 h 103"/>
              <a:gd name="T16" fmla="*/ 59 w 82"/>
              <a:gd name="T17" fmla="*/ 75 h 103"/>
              <a:gd name="T18" fmla="*/ 59 w 82"/>
              <a:gd name="T19" fmla="*/ 75 h 103"/>
              <a:gd name="T20" fmla="*/ 22 w 82"/>
              <a:gd name="T21" fmla="*/ 75 h 103"/>
              <a:gd name="T22" fmla="*/ 12 w 82"/>
              <a:gd name="T23" fmla="*/ 103 h 103"/>
              <a:gd name="T24" fmla="*/ 0 w 82"/>
              <a:gd name="T25" fmla="*/ 103 h 103"/>
              <a:gd name="T26" fmla="*/ 38 w 82"/>
              <a:gd name="T27" fmla="*/ 0 h 103"/>
              <a:gd name="T28" fmla="*/ 43 w 82"/>
              <a:gd name="T29" fmla="*/ 0 h 103"/>
              <a:gd name="T30" fmla="*/ 82 w 82"/>
              <a:gd name="T31" fmla="*/ 103 h 103"/>
              <a:gd name="T32" fmla="*/ 69 w 82"/>
              <a:gd name="T33" fmla="*/ 103 h 103"/>
              <a:gd name="T34" fmla="*/ 59 w 82"/>
              <a:gd name="T35" fmla="*/ 75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2" h="103">
                <a:moveTo>
                  <a:pt x="26" y="64"/>
                </a:moveTo>
                <a:lnTo>
                  <a:pt x="26" y="64"/>
                </a:lnTo>
                <a:lnTo>
                  <a:pt x="55" y="64"/>
                </a:lnTo>
                <a:lnTo>
                  <a:pt x="44" y="34"/>
                </a:lnTo>
                <a:lnTo>
                  <a:pt x="40" y="18"/>
                </a:lnTo>
                <a:lnTo>
                  <a:pt x="40" y="18"/>
                </a:lnTo>
                <a:lnTo>
                  <a:pt x="37" y="34"/>
                </a:lnTo>
                <a:lnTo>
                  <a:pt x="26" y="64"/>
                </a:lnTo>
                <a:close/>
                <a:moveTo>
                  <a:pt x="59" y="75"/>
                </a:moveTo>
                <a:lnTo>
                  <a:pt x="59" y="75"/>
                </a:lnTo>
                <a:lnTo>
                  <a:pt x="22" y="75"/>
                </a:lnTo>
                <a:lnTo>
                  <a:pt x="12" y="103"/>
                </a:lnTo>
                <a:lnTo>
                  <a:pt x="0" y="103"/>
                </a:lnTo>
                <a:lnTo>
                  <a:pt x="38" y="0"/>
                </a:lnTo>
                <a:lnTo>
                  <a:pt x="43" y="0"/>
                </a:lnTo>
                <a:lnTo>
                  <a:pt x="82" y="103"/>
                </a:lnTo>
                <a:lnTo>
                  <a:pt x="69" y="103"/>
                </a:lnTo>
                <a:lnTo>
                  <a:pt x="59" y="75"/>
                </a:lnTo>
                <a:close/>
              </a:path>
            </a:pathLst>
          </a:custGeom>
          <a:solidFill>
            <a:srgbClr val="1E5D2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981" name="Freeform 1955"/>
          <p:cNvSpPr>
            <a:spLocks/>
          </p:cNvSpPr>
          <p:nvPr userDrawn="1"/>
        </p:nvSpPr>
        <p:spPr bwMode="auto">
          <a:xfrm>
            <a:off x="1912938" y="625475"/>
            <a:ext cx="58738" cy="85725"/>
          </a:xfrm>
          <a:custGeom>
            <a:avLst/>
            <a:gdLst>
              <a:gd name="T0" fmla="*/ 83 w 83"/>
              <a:gd name="T1" fmla="*/ 119 h 119"/>
              <a:gd name="T2" fmla="*/ 83 w 83"/>
              <a:gd name="T3" fmla="*/ 119 h 119"/>
              <a:gd name="T4" fmla="*/ 75 w 83"/>
              <a:gd name="T5" fmla="*/ 119 h 119"/>
              <a:gd name="T6" fmla="*/ 73 w 83"/>
              <a:gd name="T7" fmla="*/ 101 h 119"/>
              <a:gd name="T8" fmla="*/ 0 w 83"/>
              <a:gd name="T9" fmla="*/ 101 h 119"/>
              <a:gd name="T10" fmla="*/ 0 w 83"/>
              <a:gd name="T11" fmla="*/ 0 h 119"/>
              <a:gd name="T12" fmla="*/ 12 w 83"/>
              <a:gd name="T13" fmla="*/ 0 h 119"/>
              <a:gd name="T14" fmla="*/ 12 w 83"/>
              <a:gd name="T15" fmla="*/ 90 h 119"/>
              <a:gd name="T16" fmla="*/ 58 w 83"/>
              <a:gd name="T17" fmla="*/ 90 h 119"/>
              <a:gd name="T18" fmla="*/ 58 w 83"/>
              <a:gd name="T19" fmla="*/ 0 h 119"/>
              <a:gd name="T20" fmla="*/ 70 w 83"/>
              <a:gd name="T21" fmla="*/ 0 h 119"/>
              <a:gd name="T22" fmla="*/ 70 w 83"/>
              <a:gd name="T23" fmla="*/ 90 h 119"/>
              <a:gd name="T24" fmla="*/ 83 w 83"/>
              <a:gd name="T25" fmla="*/ 90 h 119"/>
              <a:gd name="T26" fmla="*/ 83 w 83"/>
              <a:gd name="T27" fmla="*/ 119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3" h="119">
                <a:moveTo>
                  <a:pt x="83" y="119"/>
                </a:moveTo>
                <a:lnTo>
                  <a:pt x="83" y="119"/>
                </a:lnTo>
                <a:lnTo>
                  <a:pt x="75" y="119"/>
                </a:lnTo>
                <a:lnTo>
                  <a:pt x="73" y="101"/>
                </a:lnTo>
                <a:lnTo>
                  <a:pt x="0" y="101"/>
                </a:lnTo>
                <a:lnTo>
                  <a:pt x="0" y="0"/>
                </a:lnTo>
                <a:lnTo>
                  <a:pt x="12" y="0"/>
                </a:lnTo>
                <a:lnTo>
                  <a:pt x="12" y="90"/>
                </a:lnTo>
                <a:lnTo>
                  <a:pt x="58" y="90"/>
                </a:lnTo>
                <a:lnTo>
                  <a:pt x="58" y="0"/>
                </a:lnTo>
                <a:lnTo>
                  <a:pt x="70" y="0"/>
                </a:lnTo>
                <a:lnTo>
                  <a:pt x="70" y="90"/>
                </a:lnTo>
                <a:lnTo>
                  <a:pt x="83" y="90"/>
                </a:lnTo>
                <a:lnTo>
                  <a:pt x="83" y="119"/>
                </a:lnTo>
                <a:close/>
              </a:path>
            </a:pathLst>
          </a:custGeom>
          <a:solidFill>
            <a:srgbClr val="1E5D2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982" name="Freeform 1956"/>
          <p:cNvSpPr>
            <a:spLocks/>
          </p:cNvSpPr>
          <p:nvPr userDrawn="1"/>
        </p:nvSpPr>
        <p:spPr bwMode="auto">
          <a:xfrm>
            <a:off x="1984376" y="625475"/>
            <a:ext cx="52388" cy="73025"/>
          </a:xfrm>
          <a:custGeom>
            <a:avLst/>
            <a:gdLst>
              <a:gd name="T0" fmla="*/ 62 w 74"/>
              <a:gd name="T1" fmla="*/ 32 h 101"/>
              <a:gd name="T2" fmla="*/ 62 w 74"/>
              <a:gd name="T3" fmla="*/ 32 h 101"/>
              <a:gd name="T4" fmla="*/ 63 w 74"/>
              <a:gd name="T5" fmla="*/ 21 h 101"/>
              <a:gd name="T6" fmla="*/ 62 w 74"/>
              <a:gd name="T7" fmla="*/ 21 h 101"/>
              <a:gd name="T8" fmla="*/ 56 w 74"/>
              <a:gd name="T9" fmla="*/ 33 h 101"/>
              <a:gd name="T10" fmla="*/ 7 w 74"/>
              <a:gd name="T11" fmla="*/ 101 h 101"/>
              <a:gd name="T12" fmla="*/ 0 w 74"/>
              <a:gd name="T13" fmla="*/ 101 h 101"/>
              <a:gd name="T14" fmla="*/ 0 w 74"/>
              <a:gd name="T15" fmla="*/ 0 h 101"/>
              <a:gd name="T16" fmla="*/ 12 w 74"/>
              <a:gd name="T17" fmla="*/ 0 h 101"/>
              <a:gd name="T18" fmla="*/ 12 w 74"/>
              <a:gd name="T19" fmla="*/ 69 h 101"/>
              <a:gd name="T20" fmla="*/ 11 w 74"/>
              <a:gd name="T21" fmla="*/ 80 h 101"/>
              <a:gd name="T22" fmla="*/ 12 w 74"/>
              <a:gd name="T23" fmla="*/ 80 h 101"/>
              <a:gd name="T24" fmla="*/ 18 w 74"/>
              <a:gd name="T25" fmla="*/ 68 h 101"/>
              <a:gd name="T26" fmla="*/ 67 w 74"/>
              <a:gd name="T27" fmla="*/ 0 h 101"/>
              <a:gd name="T28" fmla="*/ 74 w 74"/>
              <a:gd name="T29" fmla="*/ 0 h 101"/>
              <a:gd name="T30" fmla="*/ 74 w 74"/>
              <a:gd name="T31" fmla="*/ 101 h 101"/>
              <a:gd name="T32" fmla="*/ 62 w 74"/>
              <a:gd name="T33" fmla="*/ 101 h 101"/>
              <a:gd name="T34" fmla="*/ 62 w 74"/>
              <a:gd name="T35" fmla="*/ 32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4" h="101">
                <a:moveTo>
                  <a:pt x="62" y="32"/>
                </a:moveTo>
                <a:lnTo>
                  <a:pt x="62" y="32"/>
                </a:lnTo>
                <a:lnTo>
                  <a:pt x="63" y="21"/>
                </a:lnTo>
                <a:lnTo>
                  <a:pt x="62" y="21"/>
                </a:lnTo>
                <a:lnTo>
                  <a:pt x="56" y="33"/>
                </a:lnTo>
                <a:lnTo>
                  <a:pt x="7" y="101"/>
                </a:lnTo>
                <a:lnTo>
                  <a:pt x="0" y="101"/>
                </a:lnTo>
                <a:lnTo>
                  <a:pt x="0" y="0"/>
                </a:lnTo>
                <a:lnTo>
                  <a:pt x="12" y="0"/>
                </a:lnTo>
                <a:lnTo>
                  <a:pt x="12" y="69"/>
                </a:lnTo>
                <a:lnTo>
                  <a:pt x="11" y="80"/>
                </a:lnTo>
                <a:lnTo>
                  <a:pt x="12" y="80"/>
                </a:lnTo>
                <a:lnTo>
                  <a:pt x="18" y="68"/>
                </a:lnTo>
                <a:lnTo>
                  <a:pt x="67" y="0"/>
                </a:lnTo>
                <a:lnTo>
                  <a:pt x="74" y="0"/>
                </a:lnTo>
                <a:lnTo>
                  <a:pt x="74" y="101"/>
                </a:lnTo>
                <a:lnTo>
                  <a:pt x="62" y="101"/>
                </a:lnTo>
                <a:lnTo>
                  <a:pt x="62" y="32"/>
                </a:lnTo>
                <a:close/>
              </a:path>
            </a:pathLst>
          </a:custGeom>
          <a:solidFill>
            <a:srgbClr val="1E5D2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
        <p:nvSpPr>
          <p:cNvPr id="983" name="Freeform 1957"/>
          <p:cNvSpPr>
            <a:spLocks/>
          </p:cNvSpPr>
          <p:nvPr userDrawn="1"/>
        </p:nvSpPr>
        <p:spPr bwMode="auto">
          <a:xfrm>
            <a:off x="2055813" y="625475"/>
            <a:ext cx="52388" cy="73025"/>
          </a:xfrm>
          <a:custGeom>
            <a:avLst/>
            <a:gdLst>
              <a:gd name="T0" fmla="*/ 61 w 73"/>
              <a:gd name="T1" fmla="*/ 32 h 101"/>
              <a:gd name="T2" fmla="*/ 61 w 73"/>
              <a:gd name="T3" fmla="*/ 32 h 101"/>
              <a:gd name="T4" fmla="*/ 62 w 73"/>
              <a:gd name="T5" fmla="*/ 21 h 101"/>
              <a:gd name="T6" fmla="*/ 62 w 73"/>
              <a:gd name="T7" fmla="*/ 21 h 101"/>
              <a:gd name="T8" fmla="*/ 55 w 73"/>
              <a:gd name="T9" fmla="*/ 33 h 101"/>
              <a:gd name="T10" fmla="*/ 7 w 73"/>
              <a:gd name="T11" fmla="*/ 101 h 101"/>
              <a:gd name="T12" fmla="*/ 0 w 73"/>
              <a:gd name="T13" fmla="*/ 101 h 101"/>
              <a:gd name="T14" fmla="*/ 0 w 73"/>
              <a:gd name="T15" fmla="*/ 0 h 101"/>
              <a:gd name="T16" fmla="*/ 12 w 73"/>
              <a:gd name="T17" fmla="*/ 0 h 101"/>
              <a:gd name="T18" fmla="*/ 12 w 73"/>
              <a:gd name="T19" fmla="*/ 69 h 101"/>
              <a:gd name="T20" fmla="*/ 11 w 73"/>
              <a:gd name="T21" fmla="*/ 80 h 101"/>
              <a:gd name="T22" fmla="*/ 11 w 73"/>
              <a:gd name="T23" fmla="*/ 80 h 101"/>
              <a:gd name="T24" fmla="*/ 18 w 73"/>
              <a:gd name="T25" fmla="*/ 68 h 101"/>
              <a:gd name="T26" fmla="*/ 66 w 73"/>
              <a:gd name="T27" fmla="*/ 0 h 101"/>
              <a:gd name="T28" fmla="*/ 73 w 73"/>
              <a:gd name="T29" fmla="*/ 0 h 101"/>
              <a:gd name="T30" fmla="*/ 73 w 73"/>
              <a:gd name="T31" fmla="*/ 101 h 101"/>
              <a:gd name="T32" fmla="*/ 61 w 73"/>
              <a:gd name="T33" fmla="*/ 101 h 101"/>
              <a:gd name="T34" fmla="*/ 61 w 73"/>
              <a:gd name="T35" fmla="*/ 32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3" h="101">
                <a:moveTo>
                  <a:pt x="61" y="32"/>
                </a:moveTo>
                <a:lnTo>
                  <a:pt x="61" y="32"/>
                </a:lnTo>
                <a:lnTo>
                  <a:pt x="62" y="21"/>
                </a:lnTo>
                <a:lnTo>
                  <a:pt x="62" y="21"/>
                </a:lnTo>
                <a:lnTo>
                  <a:pt x="55" y="33"/>
                </a:lnTo>
                <a:lnTo>
                  <a:pt x="7" y="101"/>
                </a:lnTo>
                <a:lnTo>
                  <a:pt x="0" y="101"/>
                </a:lnTo>
                <a:lnTo>
                  <a:pt x="0" y="0"/>
                </a:lnTo>
                <a:lnTo>
                  <a:pt x="12" y="0"/>
                </a:lnTo>
                <a:lnTo>
                  <a:pt x="12" y="69"/>
                </a:lnTo>
                <a:lnTo>
                  <a:pt x="11" y="80"/>
                </a:lnTo>
                <a:lnTo>
                  <a:pt x="11" y="80"/>
                </a:lnTo>
                <a:lnTo>
                  <a:pt x="18" y="68"/>
                </a:lnTo>
                <a:lnTo>
                  <a:pt x="66" y="0"/>
                </a:lnTo>
                <a:lnTo>
                  <a:pt x="73" y="0"/>
                </a:lnTo>
                <a:lnTo>
                  <a:pt x="73" y="101"/>
                </a:lnTo>
                <a:lnTo>
                  <a:pt x="61" y="101"/>
                </a:lnTo>
                <a:lnTo>
                  <a:pt x="61" y="32"/>
                </a:lnTo>
                <a:close/>
              </a:path>
            </a:pathLst>
          </a:custGeom>
          <a:solidFill>
            <a:srgbClr val="1E5D2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ru-RU" dirty="0"/>
          </a:p>
        </p:txBody>
      </p:sp>
    </p:spTree>
    <p:extLst>
      <p:ext uri="{BB962C8B-B14F-4D97-AF65-F5344CB8AC3E}">
        <p14:creationId xmlns:p14="http://schemas.microsoft.com/office/powerpoint/2010/main" val="1231345611"/>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 id="2147483686" r:id="rId13"/>
    <p:sldLayoutId id="2147483651" r:id="rId14"/>
    <p:sldLayoutId id="2147483687" r:id="rId15"/>
    <p:sldLayoutId id="2147483688" r:id="rId16"/>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consultantplus://offline/ref=BFB91860DAFB4447A47DB571E0AFFD2948235F9DE4C7793B4ED1362C263E76D7B406D68E7F5B6678B76DAAFBFA6741F6B622CCBD5471B165gFXBJ"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consultantplus://offline/ref=FE5D57F0001427DA89A5126ED6C51BE3C5D5B9A42738B8154C0ED88A01C46FC15B56C4210EA4F75C202F7CC88C6F908301CADBBDFBB9F4x7R8S" TargetMode="External"/><Relationship Id="rId2" Type="http://schemas.openxmlformats.org/officeDocument/2006/relationships/hyperlink" Target="consultantplus://offline/ref=FE5D57F0001427DA89A5126ED6C51BE3C5D5B9A42738B8154C0ED88A01C46FC15B56C4210EA4F651202F7CC88C6F908301CADBBDFBB9F4x7R8S"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5.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5.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5.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5.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5.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5.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3.xml"/><Relationship Id="rId1" Type="http://schemas.openxmlformats.org/officeDocument/2006/relationships/vmlDrawing" Target="../drawings/vmlDrawing1.vml"/><Relationship Id="rId5" Type="http://schemas.openxmlformats.org/officeDocument/2006/relationships/image" Target="../media/image9.emf"/><Relationship Id="rId4" Type="http://schemas.openxmlformats.org/officeDocument/2006/relationships/package" Target="../embeddings/_________Microsoft_Word1.docx"/></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2" Type="http://schemas.openxmlformats.org/officeDocument/2006/relationships/hyperlink" Target="https://www.gosfinansy.ru/#/document/99/902254657/" TargetMode="External"/><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2" Type="http://schemas.openxmlformats.org/officeDocument/2006/relationships/hyperlink" Target="https://www.gosfinansy.ru/#/document/99/902271090/" TargetMode="External"/><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hyperlink" Target="consultantplus://offline/ref=BFB91860DAFB4447A47DB571E0AFFD2948235F9DE4C7793B4ED1362C263E76D7B406D68E7F5B6678B76DAAFBFA6741F6B622CCBD5471B165gFXBJ" TargetMode="Externa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2.xml"/></Relationships>
</file>

<file path=ppt/slides/_rels/slide6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2.xml"/></Relationships>
</file>

<file path=ppt/slides/_rels/slide6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12.xml"/><Relationship Id="rId1" Type="http://schemas.openxmlformats.org/officeDocument/2006/relationships/slideLayout" Target="../slideLayouts/slideLayout5.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75.xml.rels><?xml version="1.0" encoding="UTF-8" standalone="yes"?>
<Relationships xmlns="http://schemas.openxmlformats.org/package/2006/relationships"><Relationship Id="rId3" Type="http://schemas.openxmlformats.org/officeDocument/2006/relationships/hyperlink" Target="consultantplus://offline/ref=1A2A82A9D76B0248B975E2D345B344B4A71E57551D572B78A7461F1437D7D09C0C8F866651C2361ECDF7D50281MC42P" TargetMode="External"/><Relationship Id="rId2" Type="http://schemas.openxmlformats.org/officeDocument/2006/relationships/hyperlink" Target="consultantplus://offline/ref=6D2793B7CD6807BB71552E86A8CB5B842D8EFDFDEC8BE59F30AB09C0A1CFC2B54E608CA0BD26BB2CCBC8D4E1C1c833P" TargetMode="External"/><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7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6.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0.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13.xml"/></Relationships>
</file>

<file path=ppt/slides/_rels/slide8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3.xml"/></Relationships>
</file>

<file path=ppt/slides/_rels/slide82.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13.xml"/><Relationship Id="rId1" Type="http://schemas.openxmlformats.org/officeDocument/2006/relationships/slideLayout" Target="../slideLayouts/slideLayout5.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8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8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3.xml"/></Relationships>
</file>

<file path=ppt/slides/_rels/slide8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3.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15.xml"/><Relationship Id="rId1" Type="http://schemas.openxmlformats.org/officeDocument/2006/relationships/slideLayout" Target="../slideLayouts/slideLayout5.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9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0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10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10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1.xml"/><Relationship Id="rId1" Type="http://schemas.openxmlformats.org/officeDocument/2006/relationships/slideLayout" Target="../slideLayouts/slideLayout5.xml"/><Relationship Id="rId4" Type="http://schemas.openxmlformats.org/officeDocument/2006/relationships/image" Target="../media/image30.png"/></Relationships>
</file>

<file path=ppt/slides/_rels/slide10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32.emf"/><Relationship Id="rId5" Type="http://schemas.openxmlformats.org/officeDocument/2006/relationships/oleObject" Target="../embeddings/_____Microsoft_Excel_97-20031.xls"/><Relationship Id="rId4" Type="http://schemas.openxmlformats.org/officeDocument/2006/relationships/image" Target="../media/image33.emf"/></Relationships>
</file>

<file path=ppt/slides/_rels/slide112.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xml"/><Relationship Id="rId1" Type="http://schemas.openxmlformats.org/officeDocument/2006/relationships/vmlDrawing" Target="../drawings/vmlDrawing3.vml"/><Relationship Id="rId5" Type="http://schemas.openxmlformats.org/officeDocument/2006/relationships/image" Target="../media/image34.emf"/><Relationship Id="rId4" Type="http://schemas.openxmlformats.org/officeDocument/2006/relationships/oleObject" Target="../embeddings/_____Microsoft_Excel_97-20032.xls"/></Relationships>
</file>

<file path=ppt/slides/_rels/slide113.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2.xml"/><Relationship Id="rId1" Type="http://schemas.openxmlformats.org/officeDocument/2006/relationships/vmlDrawing" Target="../drawings/vmlDrawing4.vml"/><Relationship Id="rId5" Type="http://schemas.openxmlformats.org/officeDocument/2006/relationships/image" Target="../media/image35.emf"/><Relationship Id="rId4" Type="http://schemas.openxmlformats.org/officeDocument/2006/relationships/package" Target="../embeddings/_____Microsoft_Excel2.xlsx"/></Relationships>
</file>

<file path=ppt/slides/_rels/slide114.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2.xml"/><Relationship Id="rId1" Type="http://schemas.openxmlformats.org/officeDocument/2006/relationships/vmlDrawing" Target="../drawings/vmlDrawing5.vml"/><Relationship Id="rId5" Type="http://schemas.openxmlformats.org/officeDocument/2006/relationships/image" Target="../media/image36.emf"/><Relationship Id="rId4" Type="http://schemas.openxmlformats.org/officeDocument/2006/relationships/package" Target="../embeddings/_____Microsoft_Excel3.xlsx"/></Relationships>
</file>

<file path=ppt/slides/_rels/slide115.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2.xml"/><Relationship Id="rId1" Type="http://schemas.openxmlformats.org/officeDocument/2006/relationships/vmlDrawing" Target="../drawings/vmlDrawing6.vml"/><Relationship Id="rId5" Type="http://schemas.openxmlformats.org/officeDocument/2006/relationships/image" Target="../media/image37.emf"/><Relationship Id="rId4" Type="http://schemas.openxmlformats.org/officeDocument/2006/relationships/oleObject" Target="../embeddings/_____Microsoft_Excel_97-20033.xls"/></Relationships>
</file>

<file path=ppt/slides/_rels/slide116.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32.xml"/><Relationship Id="rId1" Type="http://schemas.openxmlformats.org/officeDocument/2006/relationships/slideLayout" Target="../slideLayouts/slideLayout5.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Номер слайда 6"/>
          <p:cNvSpPr>
            <a:spLocks noGrp="1"/>
          </p:cNvSpPr>
          <p:nvPr>
            <p:ph type="sldNum" sz="quarter" idx="4294967295"/>
          </p:nvPr>
        </p:nvSpPr>
        <p:spPr>
          <a:xfrm>
            <a:off x="7010400" y="6356350"/>
            <a:ext cx="2133600" cy="365125"/>
          </a:xfrm>
        </p:spPr>
        <p:txBody>
          <a:bodyPr/>
          <a:lstStyle/>
          <a:p>
            <a:fld id="{8F353C4E-0EC6-4AC7-AD15-7B51E3057EBB}" type="slidenum">
              <a:rPr lang="ru-RU" smtClean="0"/>
              <a:t>1</a:t>
            </a:fld>
            <a:endParaRPr lang="ru-RU"/>
          </a:p>
        </p:txBody>
      </p:sp>
      <p:pic>
        <p:nvPicPr>
          <p:cNvPr id="4098" name="Picture 2"/>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263525" y="1073150"/>
            <a:ext cx="8616950" cy="4711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173529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535637" y="798010"/>
            <a:ext cx="8072725" cy="1081918"/>
          </a:xfrm>
        </p:spPr>
        <p:txBody>
          <a:bodyPr/>
          <a:lstStyle/>
          <a:p>
            <a:r>
              <a:rPr lang="ru-RU" sz="2800" dirty="0" smtClean="0">
                <a:solidFill>
                  <a:srgbClr val="00602B"/>
                </a:solidFill>
              </a:rPr>
              <a:t>Порядок применения бюджетной классификации Российской Федерации в 2020 и 2021 годах</a:t>
            </a:r>
            <a:endParaRPr lang="ru-RU" sz="2800" dirty="0">
              <a:solidFill>
                <a:srgbClr val="00602B"/>
              </a:solidFill>
            </a:endParaRPr>
          </a:p>
        </p:txBody>
      </p:sp>
      <p:sp>
        <p:nvSpPr>
          <p:cNvPr id="14" name="Номер слайда 2"/>
          <p:cNvSpPr txBox="1">
            <a:spLocks/>
          </p:cNvSpPr>
          <p:nvPr/>
        </p:nvSpPr>
        <p:spPr>
          <a:xfrm>
            <a:off x="6876256" y="135186"/>
            <a:ext cx="2133600" cy="365125"/>
          </a:xfrm>
          <a:prstGeom prst="rect">
            <a:avLst/>
          </a:prstGeom>
        </p:spPr>
        <p:txBody>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457200">
              <a:defRPr/>
            </a:pPr>
            <a:fld id="{5F91366C-C707-45FC-9663-1DE7BB98C4B2}" type="slidenum">
              <a:rPr lang="ru-RU" sz="2200" smtClean="0">
                <a:solidFill>
                  <a:srgbClr val="DEAA46"/>
                </a:solidFill>
                <a:latin typeface="DINPro-Light"/>
              </a:rPr>
              <a:pPr algn="r" defTabSz="457200">
                <a:defRPr/>
              </a:pPr>
              <a:t>2</a:t>
            </a:fld>
            <a:endParaRPr lang="ru-RU" sz="2200" dirty="0">
              <a:solidFill>
                <a:srgbClr val="DEAA46"/>
              </a:solidFill>
              <a:latin typeface="DINPro-Light"/>
            </a:endParaRPr>
          </a:p>
        </p:txBody>
      </p:sp>
      <p:sp>
        <p:nvSpPr>
          <p:cNvPr id="15" name="Текст 3"/>
          <p:cNvSpPr>
            <a:spLocks noGrp="1"/>
          </p:cNvSpPr>
          <p:nvPr>
            <p:ph type="body" idx="1"/>
          </p:nvPr>
        </p:nvSpPr>
        <p:spPr>
          <a:xfrm>
            <a:off x="540552" y="1872061"/>
            <a:ext cx="4040188" cy="404811"/>
          </a:xfrm>
        </p:spPr>
        <p:txBody>
          <a:bodyPr>
            <a:normAutofit fontScale="92500" lnSpcReduction="10000"/>
          </a:bodyPr>
          <a:lstStyle/>
          <a:p>
            <a:pPr algn="ctr"/>
            <a:r>
              <a:rPr lang="ru-RU" dirty="0" smtClean="0"/>
              <a:t>2020</a:t>
            </a:r>
            <a:endParaRPr lang="ru-RU" dirty="0"/>
          </a:p>
        </p:txBody>
      </p:sp>
      <p:sp>
        <p:nvSpPr>
          <p:cNvPr id="17" name="Текст 5"/>
          <p:cNvSpPr>
            <a:spLocks noGrp="1"/>
          </p:cNvSpPr>
          <p:nvPr>
            <p:ph type="body" sz="quarter" idx="3"/>
          </p:nvPr>
        </p:nvSpPr>
        <p:spPr>
          <a:xfrm>
            <a:off x="4566587" y="1872061"/>
            <a:ext cx="4041775" cy="404811"/>
          </a:xfrm>
        </p:spPr>
        <p:txBody>
          <a:bodyPr>
            <a:normAutofit fontScale="92500" lnSpcReduction="10000"/>
          </a:bodyPr>
          <a:lstStyle/>
          <a:p>
            <a:pPr algn="ctr"/>
            <a:r>
              <a:rPr lang="ru-RU" dirty="0" smtClean="0"/>
              <a:t>2021</a:t>
            </a:r>
            <a:endParaRPr lang="ru-RU" dirty="0"/>
          </a:p>
        </p:txBody>
      </p:sp>
      <p:sp>
        <p:nvSpPr>
          <p:cNvPr id="18" name="Объект 6"/>
          <p:cNvSpPr>
            <a:spLocks noGrp="1"/>
          </p:cNvSpPr>
          <p:nvPr>
            <p:ph sz="quarter" idx="4"/>
          </p:nvPr>
        </p:nvSpPr>
        <p:spPr>
          <a:xfrm>
            <a:off x="431540" y="2402012"/>
            <a:ext cx="8280920" cy="924988"/>
          </a:xfrm>
          <a:ln w="31750">
            <a:solidFill>
              <a:srgbClr val="00602B"/>
            </a:solidFill>
          </a:ln>
        </p:spPr>
        <p:txBody>
          <a:bodyPr/>
          <a:lstStyle/>
          <a:p>
            <a:pPr marL="0" indent="0" algn="ctr">
              <a:buNone/>
            </a:pPr>
            <a:r>
              <a:rPr lang="ru-RU" sz="1700" dirty="0" smtClean="0"/>
              <a:t>Общие положения для всех бюджетов бюджетной системы Российской Федерации на 2020 и 2021 гг. - Приказ </a:t>
            </a:r>
            <a:r>
              <a:rPr lang="ru-RU" sz="1700" dirty="0"/>
              <a:t>Минфина России от 06.06.2019 </a:t>
            </a:r>
            <a:r>
              <a:rPr lang="ru-RU" sz="1700" dirty="0" smtClean="0"/>
              <a:t>№ 85н </a:t>
            </a:r>
          </a:p>
        </p:txBody>
      </p:sp>
      <p:sp>
        <p:nvSpPr>
          <p:cNvPr id="19" name="TextBox 18"/>
          <p:cNvSpPr txBox="1"/>
          <p:nvPr/>
        </p:nvSpPr>
        <p:spPr>
          <a:xfrm>
            <a:off x="431540" y="5602014"/>
            <a:ext cx="8280920" cy="646331"/>
          </a:xfrm>
          <a:prstGeom prst="rect">
            <a:avLst/>
          </a:prstGeom>
          <a:noFill/>
          <a:ln w="25400">
            <a:solidFill>
              <a:srgbClr val="00602B"/>
            </a:solidFill>
          </a:ln>
        </p:spPr>
        <p:txBody>
          <a:bodyPr wrap="square" rtlCol="0">
            <a:spAutoFit/>
          </a:bodyPr>
          <a:lstStyle/>
          <a:p>
            <a:pPr algn="ctr"/>
            <a:r>
              <a:rPr lang="ru-RU" dirty="0">
                <a:solidFill>
                  <a:prstClr val="black"/>
                </a:solidFill>
              </a:rPr>
              <a:t>Приказ Минфина России от 29.11.2017 </a:t>
            </a:r>
            <a:r>
              <a:rPr lang="ru-RU" dirty="0" smtClean="0">
                <a:solidFill>
                  <a:prstClr val="black"/>
                </a:solidFill>
              </a:rPr>
              <a:t>№ 209н  "</a:t>
            </a:r>
            <a:r>
              <a:rPr lang="ru-RU" dirty="0">
                <a:solidFill>
                  <a:prstClr val="black"/>
                </a:solidFill>
              </a:rPr>
              <a:t>Об утверждении Порядка применения классификации операций сектора государственного </a:t>
            </a:r>
            <a:r>
              <a:rPr lang="ru-RU" dirty="0" smtClean="0">
                <a:solidFill>
                  <a:prstClr val="black"/>
                </a:solidFill>
              </a:rPr>
              <a:t>управления"</a:t>
            </a:r>
          </a:p>
        </p:txBody>
      </p:sp>
      <p:sp>
        <p:nvSpPr>
          <p:cNvPr id="20" name="Прямоугольник 19"/>
          <p:cNvSpPr/>
          <p:nvPr/>
        </p:nvSpPr>
        <p:spPr>
          <a:xfrm flipH="1">
            <a:off x="4545538" y="3771402"/>
            <a:ext cx="63269" cy="1326133"/>
          </a:xfrm>
          <a:prstGeom prst="rect">
            <a:avLst/>
          </a:prstGeom>
          <a:solidFill>
            <a:srgbClr val="00602B"/>
          </a:solidFill>
          <a:ln>
            <a:solidFill>
              <a:srgbClr val="00602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ru-RU">
              <a:solidFill>
                <a:prstClr val="white"/>
              </a:solidFill>
            </a:endParaRPr>
          </a:p>
        </p:txBody>
      </p:sp>
      <p:sp>
        <p:nvSpPr>
          <p:cNvPr id="21" name="Объект 6"/>
          <p:cNvSpPr txBox="1">
            <a:spLocks/>
          </p:cNvSpPr>
          <p:nvPr/>
        </p:nvSpPr>
        <p:spPr>
          <a:xfrm>
            <a:off x="4855922" y="3531787"/>
            <a:ext cx="3853496" cy="1812226"/>
          </a:xfrm>
          <a:prstGeom prst="rect">
            <a:avLst/>
          </a:prstGeom>
          <a:ln w="28575">
            <a:solidFill>
              <a:srgbClr val="00602B"/>
            </a:solidFill>
          </a:ln>
        </p:spPr>
        <p:txBody>
          <a:bodyPr anchor="ctr"/>
          <a:lstStyle>
            <a:lvl1pPr marL="342900" indent="-342900" algn="l" defTabSz="457200" rtl="0" eaLnBrk="1" latinLnBrk="0" hangingPunct="1">
              <a:spcBef>
                <a:spcPct val="20000"/>
              </a:spcBef>
              <a:buFont typeface="Arial"/>
              <a:buChar char="•"/>
              <a:defRPr sz="24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0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18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16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16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16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6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6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600" kern="1200">
                <a:solidFill>
                  <a:schemeClr val="tx1"/>
                </a:solidFill>
                <a:latin typeface="+mn-lt"/>
                <a:ea typeface="+mn-ea"/>
                <a:cs typeface="+mn-cs"/>
              </a:defRPr>
            </a:lvl9pPr>
          </a:lstStyle>
          <a:p>
            <a:pPr marL="0" indent="0" algn="ctr">
              <a:buNone/>
            </a:pPr>
            <a:r>
              <a:rPr lang="ru-RU" sz="1700" dirty="0" smtClean="0">
                <a:solidFill>
                  <a:prstClr val="black"/>
                </a:solidFill>
              </a:rPr>
              <a:t>Коды бюджетной классификации для бюджетов бюджетной системы </a:t>
            </a:r>
            <a:r>
              <a:rPr lang="ru-RU" sz="1700" b="1" i="1" dirty="0" smtClean="0">
                <a:solidFill>
                  <a:srgbClr val="00602B"/>
                </a:solidFill>
              </a:rPr>
              <a:t>на 2021 год и на плановый период 2022 и 2023 гг.</a:t>
            </a:r>
            <a:r>
              <a:rPr lang="ru-RU" sz="1700" dirty="0" smtClean="0">
                <a:solidFill>
                  <a:prstClr val="black"/>
                </a:solidFill>
              </a:rPr>
              <a:t> - Приказ Минфина России </a:t>
            </a:r>
            <a:r>
              <a:rPr lang="ru-RU" sz="1700" dirty="0" smtClean="0">
                <a:solidFill>
                  <a:prstClr val="black"/>
                </a:solidFill>
                <a:sym typeface="Wingdings" panose="05000000000000000000" pitchFamily="2" charset="2"/>
              </a:rPr>
              <a:t>от 08.06.2020 № </a:t>
            </a:r>
            <a:r>
              <a:rPr lang="ru-RU" sz="1700" b="1" dirty="0" smtClean="0">
                <a:solidFill>
                  <a:srgbClr val="FF0000"/>
                </a:solidFill>
                <a:sym typeface="Wingdings" panose="05000000000000000000" pitchFamily="2" charset="2"/>
              </a:rPr>
              <a:t>99н </a:t>
            </a:r>
            <a:r>
              <a:rPr lang="en-US" sz="1700" b="1" dirty="0" smtClean="0">
                <a:solidFill>
                  <a:srgbClr val="FF0000"/>
                </a:solidFill>
                <a:sym typeface="Wingdings" panose="05000000000000000000" pitchFamily="2" charset="2"/>
              </a:rPr>
              <a:t/>
            </a:r>
            <a:br>
              <a:rPr lang="en-US" sz="1700" b="1" dirty="0" smtClean="0">
                <a:solidFill>
                  <a:srgbClr val="FF0000"/>
                </a:solidFill>
                <a:sym typeface="Wingdings" panose="05000000000000000000" pitchFamily="2" charset="2"/>
              </a:rPr>
            </a:br>
            <a:endParaRPr lang="ru-RU" sz="1300" dirty="0">
              <a:solidFill>
                <a:prstClr val="black"/>
              </a:solidFill>
            </a:endParaRPr>
          </a:p>
        </p:txBody>
      </p:sp>
      <p:sp>
        <p:nvSpPr>
          <p:cNvPr id="22" name="Объект 6"/>
          <p:cNvSpPr txBox="1">
            <a:spLocks/>
          </p:cNvSpPr>
          <p:nvPr/>
        </p:nvSpPr>
        <p:spPr>
          <a:xfrm>
            <a:off x="431540" y="3528356"/>
            <a:ext cx="3853496" cy="1812226"/>
          </a:xfrm>
          <a:prstGeom prst="rect">
            <a:avLst/>
          </a:prstGeom>
          <a:ln w="28575">
            <a:solidFill>
              <a:srgbClr val="00602B"/>
            </a:solidFill>
          </a:ln>
        </p:spPr>
        <p:txBody>
          <a:bodyPr anchor="ctr"/>
          <a:lstStyle>
            <a:lvl1pPr marL="342900" indent="-342900" algn="l" defTabSz="457200" rtl="0" eaLnBrk="1" latinLnBrk="0" hangingPunct="1">
              <a:spcBef>
                <a:spcPct val="20000"/>
              </a:spcBef>
              <a:buFont typeface="Arial"/>
              <a:buChar char="•"/>
              <a:defRPr sz="24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0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18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16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16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16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6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6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600" kern="1200">
                <a:solidFill>
                  <a:schemeClr val="tx1"/>
                </a:solidFill>
                <a:latin typeface="+mn-lt"/>
                <a:ea typeface="+mn-ea"/>
                <a:cs typeface="+mn-cs"/>
              </a:defRPr>
            </a:lvl9pPr>
          </a:lstStyle>
          <a:p>
            <a:pPr marL="0" indent="0" algn="ctr">
              <a:buNone/>
            </a:pPr>
            <a:r>
              <a:rPr lang="ru-RU" sz="1700" dirty="0" smtClean="0">
                <a:solidFill>
                  <a:prstClr val="black"/>
                </a:solidFill>
              </a:rPr>
              <a:t>Коды для федерального бюджета и бюджетов ГВФ РФ </a:t>
            </a:r>
            <a:r>
              <a:rPr lang="ru-RU" sz="1700" b="1" i="1" dirty="0" smtClean="0">
                <a:solidFill>
                  <a:srgbClr val="00602B"/>
                </a:solidFill>
              </a:rPr>
              <a:t>на 2020 год и плановый период 2021 и 2022 гг. </a:t>
            </a:r>
            <a:r>
              <a:rPr lang="ru-RU" sz="1700" dirty="0" smtClean="0">
                <a:solidFill>
                  <a:prstClr val="black"/>
                </a:solidFill>
              </a:rPr>
              <a:t>- Приказ Минфина России </a:t>
            </a:r>
            <a:r>
              <a:rPr lang="ru-RU" sz="1700" dirty="0" smtClean="0">
                <a:solidFill>
                  <a:prstClr val="black"/>
                </a:solidFill>
                <a:sym typeface="Wingdings" panose="05000000000000000000" pitchFamily="2" charset="2"/>
              </a:rPr>
              <a:t>от 29.11.2019 № </a:t>
            </a:r>
            <a:r>
              <a:rPr lang="ru-RU" sz="1700" b="1" dirty="0" smtClean="0">
                <a:solidFill>
                  <a:srgbClr val="FF0000"/>
                </a:solidFill>
                <a:sym typeface="Wingdings" panose="05000000000000000000" pitchFamily="2" charset="2"/>
              </a:rPr>
              <a:t>207н</a:t>
            </a:r>
            <a:endParaRPr lang="ru-RU" sz="1700" b="1" dirty="0">
              <a:solidFill>
                <a:srgbClr val="FF0000"/>
              </a:solidFill>
            </a:endParaRPr>
          </a:p>
        </p:txBody>
      </p:sp>
    </p:spTree>
    <p:extLst>
      <p:ext uri="{BB962C8B-B14F-4D97-AF65-F5344CB8AC3E}">
        <p14:creationId xmlns:p14="http://schemas.microsoft.com/office/powerpoint/2010/main" val="294881111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Таблица 6"/>
          <p:cNvGraphicFramePr>
            <a:graphicFrameLocks noGrp="1"/>
          </p:cNvGraphicFramePr>
          <p:nvPr>
            <p:extLst/>
          </p:nvPr>
        </p:nvGraphicFramePr>
        <p:xfrm>
          <a:off x="1907705" y="500765"/>
          <a:ext cx="7056784" cy="5712544"/>
        </p:xfrm>
        <a:graphic>
          <a:graphicData uri="http://schemas.openxmlformats.org/drawingml/2006/table">
            <a:tbl>
              <a:tblPr firstRow="1" bandRow="1">
                <a:tableStyleId>{2D5ABB26-0587-4C30-8999-92F81FD0307C}</a:tableStyleId>
              </a:tblPr>
              <a:tblGrid>
                <a:gridCol w="6840760">
                  <a:extLst>
                    <a:ext uri="{9D8B030D-6E8A-4147-A177-3AD203B41FA5}">
                      <a16:colId xmlns="" xmlns:a16="http://schemas.microsoft.com/office/drawing/2014/main" val="20000"/>
                    </a:ext>
                  </a:extLst>
                </a:gridCol>
                <a:gridCol w="216024">
                  <a:extLst>
                    <a:ext uri="{9D8B030D-6E8A-4147-A177-3AD203B41FA5}">
                      <a16:colId xmlns="" xmlns:a16="http://schemas.microsoft.com/office/drawing/2014/main" val="20001"/>
                    </a:ext>
                  </a:extLst>
                </a:gridCol>
              </a:tblGrid>
              <a:tr h="5712544">
                <a:tc>
                  <a:txBody>
                    <a:bodyPr/>
                    <a:lstStyle/>
                    <a:p>
                      <a:endParaRPr lang="ru-RU" sz="3200" b="1" dirty="0" smtClean="0">
                        <a:latin typeface="+mn-lt"/>
                      </a:endParaRPr>
                    </a:p>
                  </a:txBody>
                  <a:tcPr marT="60960" marB="60960"/>
                </a:tc>
                <a:tc>
                  <a:txBody>
                    <a:bodyPr/>
                    <a:lstStyle/>
                    <a:p>
                      <a:endParaRPr lang="ru-RU" sz="3700" dirty="0"/>
                    </a:p>
                  </a:txBody>
                  <a:tcPr marT="60960" marB="60960"/>
                </a:tc>
                <a:extLst>
                  <a:ext uri="{0D108BD9-81ED-4DB2-BD59-A6C34878D82A}">
                    <a16:rowId xmlns="" xmlns:a16="http://schemas.microsoft.com/office/drawing/2014/main" val="10000"/>
                  </a:ext>
                </a:extLst>
              </a:tr>
            </a:tbl>
          </a:graphicData>
        </a:graphic>
      </p:graphicFrame>
      <p:sp>
        <p:nvSpPr>
          <p:cNvPr id="6" name="Объект 5"/>
          <p:cNvSpPr>
            <a:spLocks noGrp="1"/>
          </p:cNvSpPr>
          <p:nvPr>
            <p:ph idx="1"/>
          </p:nvPr>
        </p:nvSpPr>
        <p:spPr>
          <a:xfrm>
            <a:off x="381000" y="1528011"/>
            <a:ext cx="8583489" cy="4114800"/>
          </a:xfrm>
        </p:spPr>
        <p:txBody>
          <a:bodyPr anchor="ctr">
            <a:normAutofit fontScale="85000" lnSpcReduction="10000"/>
          </a:bodyPr>
          <a:lstStyle/>
          <a:p>
            <a:pPr marL="0" indent="0">
              <a:lnSpc>
                <a:spcPct val="120000"/>
              </a:lnSpc>
              <a:spcBef>
                <a:spcPts val="1200"/>
              </a:spcBef>
              <a:buNone/>
            </a:pPr>
            <a:r>
              <a:rPr lang="ru-RU" sz="3733" dirty="0">
                <a:ea typeface="Calibri"/>
                <a:cs typeface="Arial" panose="020B0604020202020204" pitchFamily="34" charset="0"/>
              </a:rPr>
              <a:t>Приказ Минфина России </a:t>
            </a:r>
            <a:r>
              <a:rPr lang="ru-RU" sz="3733" dirty="0">
                <a:solidFill>
                  <a:srgbClr val="C00000"/>
                </a:solidFill>
                <a:ea typeface="Calibri"/>
                <a:cs typeface="Arial" panose="020B0604020202020204" pitchFamily="34" charset="0"/>
              </a:rPr>
              <a:t>от 28.12.2010 N 191н </a:t>
            </a:r>
            <a:r>
              <a:rPr lang="ru-RU" sz="3733" dirty="0" smtClean="0">
                <a:ea typeface="Calibri"/>
                <a:cs typeface="Arial" panose="020B0604020202020204" pitchFamily="34" charset="0"/>
              </a:rPr>
              <a:t/>
            </a:r>
            <a:br>
              <a:rPr lang="ru-RU" sz="3733" dirty="0" smtClean="0">
                <a:ea typeface="Calibri"/>
                <a:cs typeface="Arial" panose="020B0604020202020204" pitchFamily="34" charset="0"/>
              </a:rPr>
            </a:br>
            <a:r>
              <a:rPr lang="ru-RU" sz="3733" dirty="0" smtClean="0">
                <a:ea typeface="Calibri"/>
                <a:cs typeface="Arial" panose="020B0604020202020204" pitchFamily="34" charset="0"/>
              </a:rPr>
              <a:t>в редакции</a:t>
            </a:r>
            <a:br>
              <a:rPr lang="ru-RU" sz="3733" dirty="0" smtClean="0">
                <a:ea typeface="Calibri"/>
                <a:cs typeface="Arial" panose="020B0604020202020204" pitchFamily="34" charset="0"/>
              </a:rPr>
            </a:br>
            <a:r>
              <a:rPr lang="ru-RU" sz="3733" dirty="0" smtClean="0">
                <a:ea typeface="Calibri"/>
                <a:cs typeface="Arial" panose="020B0604020202020204" pitchFamily="34" charset="0"/>
              </a:rPr>
              <a:t>Приказа </a:t>
            </a:r>
            <a:r>
              <a:rPr lang="ru-RU" sz="3733" dirty="0">
                <a:ea typeface="Calibri"/>
                <a:cs typeface="Arial" panose="020B0604020202020204" pitchFamily="34" charset="0"/>
              </a:rPr>
              <a:t>Минфина России </a:t>
            </a:r>
            <a:r>
              <a:rPr lang="ru-RU" sz="3733" dirty="0">
                <a:solidFill>
                  <a:srgbClr val="C00000"/>
                </a:solidFill>
                <a:ea typeface="Calibri"/>
                <a:cs typeface="Arial" panose="020B0604020202020204" pitchFamily="34" charset="0"/>
              </a:rPr>
              <a:t>от </a:t>
            </a:r>
            <a:r>
              <a:rPr lang="ru-RU" sz="3733" dirty="0" smtClean="0">
                <a:solidFill>
                  <a:srgbClr val="C00000"/>
                </a:solidFill>
                <a:ea typeface="Calibri"/>
                <a:cs typeface="Arial" panose="020B0604020202020204" pitchFamily="34" charset="0"/>
              </a:rPr>
              <a:t>11.06.2021 </a:t>
            </a:r>
            <a:r>
              <a:rPr lang="ru-RU" sz="3733" dirty="0">
                <a:solidFill>
                  <a:srgbClr val="C00000"/>
                </a:solidFill>
                <a:ea typeface="Calibri"/>
                <a:cs typeface="Arial" panose="020B0604020202020204" pitchFamily="34" charset="0"/>
              </a:rPr>
              <a:t>N </a:t>
            </a:r>
            <a:r>
              <a:rPr lang="ru-RU" sz="3733" dirty="0" smtClean="0">
                <a:solidFill>
                  <a:srgbClr val="C00000"/>
                </a:solidFill>
                <a:ea typeface="Calibri"/>
                <a:cs typeface="Arial" panose="020B0604020202020204" pitchFamily="34" charset="0"/>
              </a:rPr>
              <a:t>82н</a:t>
            </a:r>
            <a:r>
              <a:rPr lang="ru-RU" sz="3733" dirty="0" smtClean="0">
                <a:ea typeface="Calibri"/>
                <a:cs typeface="Arial" panose="020B0604020202020204" pitchFamily="34" charset="0"/>
              </a:rPr>
              <a:t>;</a:t>
            </a:r>
          </a:p>
          <a:p>
            <a:pPr marL="0" indent="0">
              <a:lnSpc>
                <a:spcPct val="120000"/>
              </a:lnSpc>
              <a:spcBef>
                <a:spcPts val="1800"/>
              </a:spcBef>
              <a:buNone/>
            </a:pPr>
            <a:r>
              <a:rPr lang="ru-RU" sz="3733" dirty="0">
                <a:ea typeface="Calibri"/>
                <a:cs typeface="Arial" panose="020B0604020202020204" pitchFamily="34" charset="0"/>
              </a:rPr>
              <a:t>Приказ Минфина России </a:t>
            </a:r>
            <a:r>
              <a:rPr lang="ru-RU" sz="3733" dirty="0">
                <a:solidFill>
                  <a:srgbClr val="C00000"/>
                </a:solidFill>
                <a:ea typeface="Calibri"/>
                <a:cs typeface="Arial" panose="020B0604020202020204" pitchFamily="34" charset="0"/>
              </a:rPr>
              <a:t>от 25.03.2011 N 33н </a:t>
            </a:r>
            <a:r>
              <a:rPr lang="ru-RU" sz="3733" dirty="0" smtClean="0">
                <a:solidFill>
                  <a:srgbClr val="C00000"/>
                </a:solidFill>
                <a:ea typeface="Calibri"/>
                <a:cs typeface="Arial" panose="020B0604020202020204" pitchFamily="34" charset="0"/>
              </a:rPr>
              <a:t/>
            </a:r>
            <a:br>
              <a:rPr lang="ru-RU" sz="3733" dirty="0" smtClean="0">
                <a:solidFill>
                  <a:srgbClr val="C00000"/>
                </a:solidFill>
                <a:ea typeface="Calibri"/>
                <a:cs typeface="Arial" panose="020B0604020202020204" pitchFamily="34" charset="0"/>
              </a:rPr>
            </a:br>
            <a:r>
              <a:rPr lang="ru-RU" sz="3733" dirty="0" smtClean="0">
                <a:ea typeface="Calibri"/>
                <a:cs typeface="Arial" panose="020B0604020202020204" pitchFamily="34" charset="0"/>
              </a:rPr>
              <a:t>в редакции  </a:t>
            </a:r>
            <a:r>
              <a:rPr lang="en-US" sz="3733" dirty="0" smtClean="0">
                <a:ea typeface="Calibri"/>
                <a:cs typeface="Arial" panose="020B0604020202020204" pitchFamily="34" charset="0"/>
              </a:rPr>
              <a:t/>
            </a:r>
            <a:br>
              <a:rPr lang="en-US" sz="3733" dirty="0" smtClean="0">
                <a:ea typeface="Calibri"/>
                <a:cs typeface="Arial" panose="020B0604020202020204" pitchFamily="34" charset="0"/>
              </a:rPr>
            </a:br>
            <a:r>
              <a:rPr lang="ru-RU" sz="3800" dirty="0" smtClean="0"/>
              <a:t>Приказа </a:t>
            </a:r>
            <a:r>
              <a:rPr lang="ru-RU" sz="3800" dirty="0"/>
              <a:t>Минфина России </a:t>
            </a:r>
            <a:r>
              <a:rPr lang="ru-RU" sz="3800" dirty="0">
                <a:solidFill>
                  <a:srgbClr val="C00000"/>
                </a:solidFill>
              </a:rPr>
              <a:t>от </a:t>
            </a:r>
            <a:r>
              <a:rPr lang="ru-RU" sz="3800" dirty="0" smtClean="0">
                <a:solidFill>
                  <a:srgbClr val="C00000"/>
                </a:solidFill>
              </a:rPr>
              <a:t>11.06.2021 </a:t>
            </a:r>
            <a:r>
              <a:rPr lang="en-US" sz="3800" dirty="0" smtClean="0">
                <a:solidFill>
                  <a:srgbClr val="C00000"/>
                </a:solidFill>
              </a:rPr>
              <a:t>N</a:t>
            </a:r>
            <a:r>
              <a:rPr lang="ru-RU" sz="3800" dirty="0" smtClean="0">
                <a:solidFill>
                  <a:srgbClr val="C00000"/>
                </a:solidFill>
              </a:rPr>
              <a:t> 81н</a:t>
            </a:r>
            <a:endParaRPr lang="ru-RU" sz="3800" dirty="0">
              <a:solidFill>
                <a:srgbClr val="C00000"/>
              </a:solidFill>
              <a:ea typeface="Calibri"/>
              <a:cs typeface="Arial" panose="020B0604020202020204" pitchFamily="34" charset="0"/>
            </a:endParaRPr>
          </a:p>
        </p:txBody>
      </p:sp>
    </p:spTree>
    <p:extLst>
      <p:ext uri="{BB962C8B-B14F-4D97-AF65-F5344CB8AC3E}">
        <p14:creationId xmlns:p14="http://schemas.microsoft.com/office/powerpoint/2010/main" val="28332650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8F353C4E-0EC6-4AC7-AD15-7B51E3057EBB}" type="slidenum">
              <a:rPr lang="ru-RU" smtClean="0"/>
              <a:t>4</a:t>
            </a:fld>
            <a:endParaRPr lang="ru-RU"/>
          </a:p>
        </p:txBody>
      </p:sp>
      <p:sp>
        <p:nvSpPr>
          <p:cNvPr id="3" name="Прямоугольник 2"/>
          <p:cNvSpPr/>
          <p:nvPr/>
        </p:nvSpPr>
        <p:spPr>
          <a:xfrm>
            <a:off x="824948" y="1053548"/>
            <a:ext cx="7265504" cy="2862322"/>
          </a:xfrm>
          <a:prstGeom prst="rect">
            <a:avLst/>
          </a:prstGeom>
        </p:spPr>
        <p:txBody>
          <a:bodyPr wrap="square">
            <a:spAutoFit/>
          </a:bodyPr>
          <a:lstStyle/>
          <a:p>
            <a:r>
              <a:rPr lang="ru-RU" sz="3600" dirty="0"/>
              <a:t>Альбомы КС ФБ, АУБУ, ФО, ГВБФ для отчетности </a:t>
            </a:r>
            <a:r>
              <a:rPr lang="ru-RU" sz="3600" dirty="0" smtClean="0"/>
              <a:t>:  </a:t>
            </a:r>
          </a:p>
          <a:p>
            <a:r>
              <a:rPr lang="ru-RU" sz="3600" dirty="0" smtClean="0"/>
              <a:t>Информация </a:t>
            </a:r>
            <a:r>
              <a:rPr lang="ru-RU" sz="3600" dirty="0"/>
              <a:t>официального сайта Федерального казначейства: Документы -&gt; Учет и отчетность</a:t>
            </a:r>
          </a:p>
        </p:txBody>
      </p:sp>
    </p:spTree>
    <p:extLst>
      <p:ext uri="{BB962C8B-B14F-4D97-AF65-F5344CB8AC3E}">
        <p14:creationId xmlns:p14="http://schemas.microsoft.com/office/powerpoint/2010/main" val="36623812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8F353C4E-0EC6-4AC7-AD15-7B51E3057EBB}" type="slidenum">
              <a:rPr lang="ru-RU" smtClean="0"/>
              <a:t>5</a:t>
            </a:fld>
            <a:endParaRPr lang="ru-RU"/>
          </a:p>
        </p:txBody>
      </p:sp>
      <p:sp>
        <p:nvSpPr>
          <p:cNvPr id="3" name="Прямоугольник 2"/>
          <p:cNvSpPr/>
          <p:nvPr/>
        </p:nvSpPr>
        <p:spPr>
          <a:xfrm>
            <a:off x="248479" y="347870"/>
            <a:ext cx="8179904" cy="4801314"/>
          </a:xfrm>
          <a:prstGeom prst="rect">
            <a:avLst/>
          </a:prstGeom>
        </p:spPr>
        <p:txBody>
          <a:bodyPr wrap="square">
            <a:spAutoFit/>
          </a:bodyPr>
          <a:lstStyle/>
          <a:p>
            <a:r>
              <a:rPr lang="ru-RU" dirty="0" smtClean="0"/>
              <a:t>	Таблица </a:t>
            </a:r>
            <a:r>
              <a:rPr lang="ru-RU" dirty="0"/>
              <a:t>соответствия </a:t>
            </a:r>
            <a:r>
              <a:rPr lang="ru-RU" b="1" dirty="0"/>
              <a:t>видов расходов </a:t>
            </a:r>
            <a:r>
              <a:rPr lang="ru-RU" dirty="0"/>
              <a:t>классификации расходов бюджетов и </a:t>
            </a:r>
            <a:r>
              <a:rPr lang="ru-RU" b="1" dirty="0"/>
              <a:t>статей (подстатей) классификации операций сектора государственного управления</a:t>
            </a:r>
            <a:r>
              <a:rPr lang="ru-RU" dirty="0"/>
              <a:t>, применяемая в 2021 году (ред. от 27.05.2021) (используется при проверке 0503123, 0503723, формы с детализированным КБК) </a:t>
            </a:r>
            <a:endParaRPr lang="ru-RU" dirty="0" smtClean="0"/>
          </a:p>
          <a:p>
            <a:endParaRPr lang="ru-RU" dirty="0" smtClean="0"/>
          </a:p>
          <a:p>
            <a:r>
              <a:rPr lang="ru-RU" dirty="0" smtClean="0"/>
              <a:t>	Таблица </a:t>
            </a:r>
            <a:r>
              <a:rPr lang="ru-RU" dirty="0"/>
              <a:t>соответствия </a:t>
            </a:r>
            <a:r>
              <a:rPr lang="ru-RU" b="1" dirty="0"/>
              <a:t>разделов (подразделов) и видов расходов </a:t>
            </a:r>
            <a:r>
              <a:rPr lang="ru-RU" dirty="0"/>
              <a:t>классификации расходов бюджетов, применяемых при составлении и исполнении федерального бюджета на 2021 год и на плановый период 2022 и 2023 годов (ред. от 27.05.2021) (используется при проверке 0503127, 0503128, 0503123, 0503723 и пр.) </a:t>
            </a:r>
            <a:endParaRPr lang="ru-RU" dirty="0" smtClean="0"/>
          </a:p>
          <a:p>
            <a:endParaRPr lang="ru-RU" dirty="0"/>
          </a:p>
          <a:p>
            <a:r>
              <a:rPr lang="ru-RU" dirty="0" smtClean="0"/>
              <a:t>Расположение</a:t>
            </a:r>
            <a:r>
              <a:rPr lang="ru-RU" dirty="0"/>
              <a:t>: minfin.gov.ru\Бюджет\Бюджетная классификация\Методический кабинет </a:t>
            </a:r>
            <a:endParaRPr lang="ru-RU" dirty="0" smtClean="0"/>
          </a:p>
          <a:p>
            <a:r>
              <a:rPr lang="ru-RU" dirty="0"/>
              <a:t>	</a:t>
            </a:r>
            <a:endParaRPr lang="ru-RU" dirty="0" smtClean="0"/>
          </a:p>
          <a:p>
            <a:r>
              <a:rPr lang="ru-RU" dirty="0"/>
              <a:t>	</a:t>
            </a:r>
            <a:r>
              <a:rPr lang="ru-RU" dirty="0" smtClean="0"/>
              <a:t>Таблица </a:t>
            </a:r>
            <a:r>
              <a:rPr lang="ru-RU" dirty="0"/>
              <a:t>соответствия кодов аналитических счетов бюджетного учета и видов расходов (аналитических кодов видов поступлений и выбытий) (используется при проверке 0503169, 0503769) </a:t>
            </a:r>
          </a:p>
        </p:txBody>
      </p:sp>
    </p:spTree>
    <p:extLst>
      <p:ext uri="{BB962C8B-B14F-4D97-AF65-F5344CB8AC3E}">
        <p14:creationId xmlns:p14="http://schemas.microsoft.com/office/powerpoint/2010/main" val="9031933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8F353C4E-0EC6-4AC7-AD15-7B51E3057EBB}" type="slidenum">
              <a:rPr lang="ru-RU" smtClean="0"/>
              <a:t>6</a:t>
            </a:fld>
            <a:endParaRPr lang="ru-RU"/>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6165" y="351182"/>
            <a:ext cx="8060635" cy="61925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933579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Номер слайда 6"/>
          <p:cNvSpPr>
            <a:spLocks noGrp="1"/>
          </p:cNvSpPr>
          <p:nvPr>
            <p:ph type="sldNum" sz="quarter" idx="12"/>
          </p:nvPr>
        </p:nvSpPr>
        <p:spPr/>
        <p:txBody>
          <a:bodyPr/>
          <a:lstStyle/>
          <a:p>
            <a:fld id="{8F353C4E-0EC6-4AC7-AD15-7B51E3057EBB}" type="slidenum">
              <a:rPr lang="ru-RU" smtClean="0"/>
              <a:t>7</a:t>
            </a:fld>
            <a:endParaRPr lang="ru-RU"/>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9400" y="1755775"/>
            <a:ext cx="8583613" cy="3346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009734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8F353C4E-0EC6-4AC7-AD15-7B51E3057EBB}" type="slidenum">
              <a:rPr lang="ru-RU" smtClean="0"/>
              <a:t>8</a:t>
            </a:fld>
            <a:endParaRPr lang="ru-RU"/>
          </a:p>
        </p:txBody>
      </p:sp>
      <p:sp>
        <p:nvSpPr>
          <p:cNvPr id="3" name="Прямоугольник 2"/>
          <p:cNvSpPr/>
          <p:nvPr/>
        </p:nvSpPr>
        <p:spPr>
          <a:xfrm>
            <a:off x="954156" y="1729408"/>
            <a:ext cx="7553739" cy="2031325"/>
          </a:xfrm>
          <a:prstGeom prst="rect">
            <a:avLst/>
          </a:prstGeom>
        </p:spPr>
        <p:txBody>
          <a:bodyPr wrap="square">
            <a:spAutoFit/>
          </a:bodyPr>
          <a:lstStyle/>
          <a:p>
            <a:r>
              <a:rPr lang="ru-RU" dirty="0"/>
              <a:t>Письмо Минфина России и Федерального казначейства </a:t>
            </a:r>
            <a:endParaRPr lang="ru-RU" dirty="0" smtClean="0"/>
          </a:p>
          <a:p>
            <a:endParaRPr lang="ru-RU" dirty="0" smtClean="0"/>
          </a:p>
          <a:p>
            <a:r>
              <a:rPr lang="ru-RU" dirty="0" smtClean="0"/>
              <a:t>от </a:t>
            </a:r>
            <a:r>
              <a:rPr lang="ru-RU" dirty="0"/>
              <a:t>22.06.2021 № 02-06-07/49381 / </a:t>
            </a:r>
            <a:r>
              <a:rPr lang="ru-RU" dirty="0" smtClean="0"/>
              <a:t>07-04-05/02-14686</a:t>
            </a:r>
          </a:p>
          <a:p>
            <a:r>
              <a:rPr lang="ru-RU" dirty="0" smtClean="0"/>
              <a:t> </a:t>
            </a:r>
          </a:p>
          <a:p>
            <a:r>
              <a:rPr lang="ru-RU" dirty="0" smtClean="0"/>
              <a:t>«</a:t>
            </a:r>
            <a:r>
              <a:rPr lang="ru-RU" dirty="0"/>
              <a:t>О дополнительных критериях по раскрытию информации при составлении и представлении в 2021 году квартальной бюджетной отчетности главными администраторами средств федерального бюджета»</a:t>
            </a:r>
          </a:p>
        </p:txBody>
      </p:sp>
    </p:spTree>
    <p:extLst>
      <p:ext uri="{BB962C8B-B14F-4D97-AF65-F5344CB8AC3E}">
        <p14:creationId xmlns:p14="http://schemas.microsoft.com/office/powerpoint/2010/main" val="27220322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231221" y="274639"/>
            <a:ext cx="6948625" cy="370052"/>
          </a:xfrm>
        </p:spPr>
        <p:txBody>
          <a:bodyPr>
            <a:noAutofit/>
          </a:bodyPr>
          <a:lstStyle/>
          <a:p>
            <a:pPr algn="l"/>
            <a:r>
              <a:rPr lang="ru-RU" sz="3200" dirty="0" smtClean="0"/>
              <a:t>Отчетность за </a:t>
            </a:r>
            <a:r>
              <a:rPr lang="ru-RU" sz="3200" dirty="0" smtClean="0"/>
              <a:t>3 </a:t>
            </a:r>
            <a:r>
              <a:rPr lang="ru-RU" sz="3200" dirty="0" smtClean="0"/>
              <a:t>квартал</a:t>
            </a:r>
            <a:r>
              <a:rPr lang="ru-RU" sz="3200" dirty="0" smtClean="0"/>
              <a:t>, КУ:</a:t>
            </a:r>
            <a:endParaRPr lang="ru-RU" sz="3200" dirty="0"/>
          </a:p>
        </p:txBody>
      </p:sp>
      <p:sp>
        <p:nvSpPr>
          <p:cNvPr id="6" name="Объект 5"/>
          <p:cNvSpPr>
            <a:spLocks noGrp="1"/>
          </p:cNvSpPr>
          <p:nvPr>
            <p:ph idx="1"/>
          </p:nvPr>
        </p:nvSpPr>
        <p:spPr>
          <a:xfrm>
            <a:off x="371475" y="1168401"/>
            <a:ext cx="8401051" cy="4537911"/>
          </a:xfrm>
        </p:spPr>
        <p:txBody>
          <a:bodyPr anchor="ctr">
            <a:normAutofit fontScale="92500" lnSpcReduction="10000"/>
          </a:bodyPr>
          <a:lstStyle/>
          <a:p>
            <a:pPr marL="0" lvl="0" indent="-514350">
              <a:lnSpc>
                <a:spcPct val="170000"/>
              </a:lnSpc>
              <a:spcBef>
                <a:spcPts val="0"/>
              </a:spcBef>
              <a:buSzPct val="100000"/>
              <a:buFont typeface="+mj-lt"/>
              <a:buAutoNum type="arabicPeriod"/>
            </a:pPr>
            <a:r>
              <a:rPr lang="ru-RU" sz="1600" dirty="0"/>
              <a:t>Справка по консолидируемым расчетам (ф. 0503125);</a:t>
            </a:r>
          </a:p>
          <a:p>
            <a:pPr marL="0" lvl="0" indent="-514350">
              <a:lnSpc>
                <a:spcPct val="170000"/>
              </a:lnSpc>
              <a:spcBef>
                <a:spcPts val="0"/>
              </a:spcBef>
              <a:buSzPct val="100000"/>
              <a:buFont typeface="+mj-lt"/>
              <a:buAutoNum type="arabicPeriod"/>
            </a:pPr>
            <a:r>
              <a:rPr lang="ru-RU" sz="1600" dirty="0" smtClean="0"/>
              <a:t>Отчет </a:t>
            </a:r>
            <a:r>
              <a:rPr lang="ru-RU" sz="1600" dirty="0"/>
              <a:t>об исполнении бюджета (ф. 0503127);</a:t>
            </a:r>
          </a:p>
          <a:p>
            <a:pPr marL="0" lvl="0" indent="-514350">
              <a:lnSpc>
                <a:spcPct val="170000"/>
              </a:lnSpc>
              <a:spcBef>
                <a:spcPts val="0"/>
              </a:spcBef>
              <a:buSzPct val="100000"/>
              <a:buFont typeface="+mj-lt"/>
              <a:buAutoNum type="arabicPeriod"/>
            </a:pPr>
            <a:r>
              <a:rPr lang="ru-RU" sz="1600" dirty="0"/>
              <a:t>Пояснительная записка, текстовая часть (ф. 0503160);</a:t>
            </a:r>
          </a:p>
          <a:p>
            <a:pPr marL="0" lvl="0" indent="-514350">
              <a:lnSpc>
                <a:spcPct val="170000"/>
              </a:lnSpc>
              <a:spcBef>
                <a:spcPts val="0"/>
              </a:spcBef>
              <a:buSzPct val="100000"/>
              <a:buFont typeface="+mj-lt"/>
              <a:buAutoNum type="arabicPeriod"/>
            </a:pPr>
            <a:r>
              <a:rPr lang="ru-RU" sz="1600" dirty="0"/>
              <a:t>Сведения об исполнении бюджета (ф. 0503164);</a:t>
            </a:r>
          </a:p>
          <a:p>
            <a:pPr marL="0" lvl="0" indent="-514350">
              <a:lnSpc>
                <a:spcPct val="170000"/>
              </a:lnSpc>
              <a:spcBef>
                <a:spcPts val="0"/>
              </a:spcBef>
              <a:buSzPct val="100000"/>
              <a:buFont typeface="+mj-lt"/>
              <a:buAutoNum type="arabicPeriod"/>
            </a:pPr>
            <a:r>
              <a:rPr lang="ru-RU" sz="1600" dirty="0"/>
              <a:t>Сведения об остатках денежных средств на счетах ПБС (ф. 0503178);</a:t>
            </a:r>
          </a:p>
          <a:p>
            <a:pPr marL="0" lvl="0" indent="-514350">
              <a:lnSpc>
                <a:spcPct val="170000"/>
              </a:lnSpc>
              <a:spcBef>
                <a:spcPts val="0"/>
              </a:spcBef>
              <a:buSzPct val="100000"/>
              <a:buFont typeface="+mj-lt"/>
              <a:buAutoNum type="arabicPeriod"/>
            </a:pPr>
            <a:r>
              <a:rPr lang="ru-RU" sz="1600" dirty="0"/>
              <a:t>Сведения об исполнении судебных решений по денежным обязательствам </a:t>
            </a:r>
            <a:r>
              <a:rPr lang="ru-RU" sz="1600" dirty="0" smtClean="0"/>
              <a:t/>
            </a:r>
            <a:br>
              <a:rPr lang="ru-RU" sz="1600" dirty="0" smtClean="0"/>
            </a:br>
            <a:r>
              <a:rPr lang="ru-RU" sz="1600" dirty="0" smtClean="0"/>
              <a:t>(</a:t>
            </a:r>
            <a:r>
              <a:rPr lang="ru-RU" sz="1600" dirty="0"/>
              <a:t>ф. 0503296);</a:t>
            </a:r>
          </a:p>
          <a:p>
            <a:pPr marL="0" lvl="0" indent="-514350">
              <a:lnSpc>
                <a:spcPct val="170000"/>
              </a:lnSpc>
              <a:spcBef>
                <a:spcPts val="0"/>
              </a:spcBef>
              <a:buSzPct val="100000"/>
              <a:buFont typeface="+mj-lt"/>
              <a:buAutoNum type="arabicPeriod"/>
            </a:pPr>
            <a:r>
              <a:rPr lang="ru-RU" sz="1600" dirty="0"/>
              <a:t>Сведения об изменении остатков валюты баланса (ф. 0503173</a:t>
            </a:r>
            <a:r>
              <a:rPr lang="ru-RU" sz="1600" dirty="0" smtClean="0"/>
              <a:t>)</a:t>
            </a:r>
            <a:r>
              <a:rPr lang="en-US" sz="1600" dirty="0" smtClean="0"/>
              <a:t>;</a:t>
            </a:r>
            <a:endParaRPr lang="ru-RU" sz="1600" dirty="0"/>
          </a:p>
          <a:p>
            <a:pPr marL="0" lvl="0" indent="-742950">
              <a:lnSpc>
                <a:spcPct val="170000"/>
              </a:lnSpc>
              <a:spcBef>
                <a:spcPts val="0"/>
              </a:spcBef>
              <a:buFont typeface="+mj-lt"/>
              <a:buAutoNum type="arabicPeriod"/>
            </a:pPr>
            <a:r>
              <a:rPr lang="ru-RU" sz="1600" dirty="0"/>
              <a:t>Отчет об обязательствах (ф. 0503128</a:t>
            </a:r>
            <a:r>
              <a:rPr lang="ru-RU" sz="1600" dirty="0" smtClean="0"/>
              <a:t>);</a:t>
            </a:r>
            <a:endParaRPr lang="en-US" sz="1600" dirty="0" smtClean="0"/>
          </a:p>
          <a:p>
            <a:pPr marL="0" lvl="0" indent="-742950">
              <a:lnSpc>
                <a:spcPct val="170000"/>
              </a:lnSpc>
              <a:spcBef>
                <a:spcPts val="0"/>
              </a:spcBef>
              <a:buFont typeface="+mj-lt"/>
              <a:buAutoNum type="arabicPeriod"/>
            </a:pPr>
            <a:r>
              <a:rPr lang="ru-RU" sz="1600" dirty="0" smtClean="0"/>
              <a:t>Отчет </a:t>
            </a:r>
            <a:r>
              <a:rPr lang="ru-RU" sz="1600" dirty="0"/>
              <a:t>об обязательствах в рамках нацпроектов (ф. 0503128-НП</a:t>
            </a:r>
            <a:r>
              <a:rPr lang="ru-RU" sz="1600" dirty="0" smtClean="0"/>
              <a:t>);</a:t>
            </a:r>
            <a:endParaRPr lang="en-US" sz="1600" dirty="0" smtClean="0"/>
          </a:p>
          <a:p>
            <a:pPr marL="0" lvl="0" indent="-742950">
              <a:lnSpc>
                <a:spcPct val="170000"/>
              </a:lnSpc>
              <a:spcBef>
                <a:spcPts val="0"/>
              </a:spcBef>
              <a:buFont typeface="+mj-lt"/>
              <a:buAutoNum type="arabicPeriod"/>
            </a:pPr>
            <a:r>
              <a:rPr lang="ru-RU" sz="1600" dirty="0"/>
              <a:t>Справка о суммах консолидируемых поступлений (ф. 0503184);</a:t>
            </a:r>
          </a:p>
          <a:p>
            <a:pPr marL="0" lvl="0" indent="-742950">
              <a:lnSpc>
                <a:spcPct val="170000"/>
              </a:lnSpc>
              <a:spcBef>
                <a:spcPts val="0"/>
              </a:spcBef>
              <a:buFont typeface="+mj-lt"/>
              <a:buAutoNum type="arabicPeriod"/>
            </a:pPr>
            <a:r>
              <a:rPr lang="ru-RU" sz="1600" dirty="0"/>
              <a:t>Сведения о задолженности (ф. 0503169) .</a:t>
            </a:r>
          </a:p>
          <a:p>
            <a:pPr marL="742950" lvl="0" indent="-742950">
              <a:buFont typeface="+mj-lt"/>
              <a:buAutoNum type="arabicPeriod"/>
            </a:pPr>
            <a:endParaRPr lang="ru-RU" sz="1600" dirty="0"/>
          </a:p>
        </p:txBody>
      </p:sp>
    </p:spTree>
    <p:extLst>
      <p:ext uri="{BB962C8B-B14F-4D97-AF65-F5344CB8AC3E}">
        <p14:creationId xmlns:p14="http://schemas.microsoft.com/office/powerpoint/2010/main" val="29964034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231221" y="274639"/>
            <a:ext cx="6948625" cy="370052"/>
          </a:xfrm>
        </p:spPr>
        <p:txBody>
          <a:bodyPr>
            <a:noAutofit/>
          </a:bodyPr>
          <a:lstStyle/>
          <a:p>
            <a:pPr algn="l"/>
            <a:r>
              <a:rPr lang="ru-RU" sz="3200" dirty="0" smtClean="0"/>
              <a:t>Отчетность за 3 квартал, АУ, БУ:</a:t>
            </a:r>
            <a:endParaRPr lang="ru-RU" sz="3200" dirty="0"/>
          </a:p>
        </p:txBody>
      </p:sp>
      <p:sp>
        <p:nvSpPr>
          <p:cNvPr id="6" name="Объект 5"/>
          <p:cNvSpPr>
            <a:spLocks noGrp="1"/>
          </p:cNvSpPr>
          <p:nvPr>
            <p:ph idx="1"/>
          </p:nvPr>
        </p:nvSpPr>
        <p:spPr>
          <a:xfrm>
            <a:off x="231221" y="880110"/>
            <a:ext cx="8541305" cy="5360669"/>
          </a:xfrm>
        </p:spPr>
        <p:txBody>
          <a:bodyPr anchor="ctr">
            <a:normAutofit fontScale="47500" lnSpcReduction="20000"/>
          </a:bodyPr>
          <a:lstStyle/>
          <a:p>
            <a:pPr marL="514350" lvl="0" indent="-514350">
              <a:lnSpc>
                <a:spcPct val="140000"/>
              </a:lnSpc>
              <a:spcBef>
                <a:spcPts val="600"/>
              </a:spcBef>
              <a:buSzPct val="100000"/>
              <a:buFont typeface="+mj-lt"/>
              <a:buAutoNum type="arabicPeriod"/>
            </a:pPr>
            <a:r>
              <a:rPr lang="ru-RU" sz="4000" dirty="0"/>
              <a:t>Справка по консолидируемым расчетам учреждения (ф. 0503725);</a:t>
            </a:r>
          </a:p>
          <a:p>
            <a:pPr marL="514350" lvl="0" indent="-514350">
              <a:lnSpc>
                <a:spcPct val="140000"/>
              </a:lnSpc>
              <a:spcBef>
                <a:spcPts val="600"/>
              </a:spcBef>
              <a:buSzPct val="100000"/>
              <a:buFont typeface="+mj-lt"/>
              <a:buAutoNum type="arabicPeriod"/>
            </a:pPr>
            <a:r>
              <a:rPr lang="ru-RU" sz="4000" dirty="0"/>
              <a:t>Отчет об исполнении учреждением плана его финансово-хозяйственной деятельности (ф. 0503737);</a:t>
            </a:r>
          </a:p>
          <a:p>
            <a:pPr marL="514350" lvl="0" indent="-514350">
              <a:lnSpc>
                <a:spcPct val="140000"/>
              </a:lnSpc>
              <a:spcBef>
                <a:spcPts val="600"/>
              </a:spcBef>
              <a:buSzPct val="100000"/>
              <a:buFont typeface="+mj-lt"/>
              <a:buAutoNum type="arabicPeriod"/>
            </a:pPr>
            <a:r>
              <a:rPr lang="ru-RU" sz="4000" dirty="0"/>
              <a:t>Пояснительная записка к балансу учреждения, текстовая часть (ф. 0503760);</a:t>
            </a:r>
          </a:p>
          <a:p>
            <a:pPr marL="514350" lvl="0" indent="-514350">
              <a:lnSpc>
                <a:spcPct val="140000"/>
              </a:lnSpc>
              <a:spcBef>
                <a:spcPts val="600"/>
              </a:spcBef>
              <a:buSzPct val="100000"/>
              <a:buFont typeface="+mj-lt"/>
              <a:buAutoNum type="arabicPeriod"/>
            </a:pPr>
            <a:r>
              <a:rPr lang="ru-RU" sz="4000" dirty="0"/>
              <a:t>Сведения об остатках денежных средств учреждения (ф. 0503779);</a:t>
            </a:r>
          </a:p>
          <a:p>
            <a:pPr marL="514350" lvl="0" indent="-514350">
              <a:lnSpc>
                <a:spcPct val="140000"/>
              </a:lnSpc>
              <a:spcBef>
                <a:spcPts val="600"/>
              </a:spcBef>
              <a:buSzPct val="100000"/>
              <a:buFont typeface="+mj-lt"/>
              <a:buAutoNum type="arabicPeriod"/>
            </a:pPr>
            <a:r>
              <a:rPr lang="ru-RU" sz="4000" dirty="0"/>
              <a:t>Сведения об исполнении судебных решений по денежным обязательствам учреждения (ф. 0503295);</a:t>
            </a:r>
          </a:p>
          <a:p>
            <a:pPr marL="514350" lvl="0" indent="-514350">
              <a:lnSpc>
                <a:spcPct val="140000"/>
              </a:lnSpc>
              <a:spcBef>
                <a:spcPts val="600"/>
              </a:spcBef>
              <a:buSzPct val="100000"/>
              <a:buFont typeface="+mj-lt"/>
              <a:buAutoNum type="arabicPeriod"/>
            </a:pPr>
            <a:r>
              <a:rPr lang="ru-RU" sz="4000" dirty="0"/>
              <a:t>Сведения об изменении остатков валюты баланса учреждения (ф. 0503773</a:t>
            </a:r>
            <a:r>
              <a:rPr lang="ru-RU" sz="4000" dirty="0" smtClean="0"/>
              <a:t>)</a:t>
            </a:r>
            <a:r>
              <a:rPr lang="en-US" sz="4000" dirty="0" smtClean="0"/>
              <a:t>;</a:t>
            </a:r>
          </a:p>
          <a:p>
            <a:pPr marL="514350" lvl="0" indent="-514350">
              <a:lnSpc>
                <a:spcPct val="140000"/>
              </a:lnSpc>
              <a:spcBef>
                <a:spcPts val="600"/>
              </a:spcBef>
              <a:buSzPct val="100000"/>
              <a:buFont typeface="+mj-lt"/>
              <a:buAutoNum type="arabicPeriod"/>
            </a:pPr>
            <a:r>
              <a:rPr lang="ru-RU" sz="4000" dirty="0" smtClean="0"/>
              <a:t>Отчет </a:t>
            </a:r>
            <a:r>
              <a:rPr lang="ru-RU" sz="4000" dirty="0"/>
              <a:t>об обязательствах (ф. 0503738) </a:t>
            </a:r>
            <a:r>
              <a:rPr lang="ru-RU" sz="4000" dirty="0" smtClean="0"/>
              <a:t>;</a:t>
            </a:r>
            <a:endParaRPr lang="ru-RU" sz="4000" dirty="0"/>
          </a:p>
          <a:p>
            <a:pPr marL="514350" lvl="0" indent="-514350">
              <a:lnSpc>
                <a:spcPct val="140000"/>
              </a:lnSpc>
              <a:spcBef>
                <a:spcPts val="600"/>
              </a:spcBef>
              <a:buSzPct val="100000"/>
              <a:buFont typeface="+mj-lt"/>
              <a:buAutoNum type="arabicPeriod"/>
            </a:pPr>
            <a:r>
              <a:rPr lang="ru-RU" sz="4000" dirty="0" smtClean="0"/>
              <a:t> </a:t>
            </a:r>
            <a:r>
              <a:rPr lang="ru-RU" sz="4000" dirty="0"/>
              <a:t>Отчет об обязательствах в рамках нацпроектов (ф. 0503738-НП);</a:t>
            </a:r>
          </a:p>
          <a:p>
            <a:pPr marL="514350" lvl="0" indent="-514350">
              <a:lnSpc>
                <a:spcPct val="140000"/>
              </a:lnSpc>
              <a:spcBef>
                <a:spcPts val="600"/>
              </a:spcBef>
              <a:buSzPct val="100000"/>
              <a:buFont typeface="+mj-lt"/>
              <a:buAutoNum type="arabicPeriod"/>
            </a:pPr>
            <a:r>
              <a:rPr lang="ru-RU" sz="4000" dirty="0" smtClean="0"/>
              <a:t>Сведения </a:t>
            </a:r>
            <a:r>
              <a:rPr lang="ru-RU" sz="4000" dirty="0"/>
              <a:t>о задолженности (ф. 0503769</a:t>
            </a:r>
            <a:r>
              <a:rPr lang="ru-RU" sz="4000" dirty="0" smtClean="0"/>
              <a:t>).</a:t>
            </a:r>
            <a:endParaRPr lang="ru-RU" sz="4000" dirty="0"/>
          </a:p>
        </p:txBody>
      </p:sp>
    </p:spTree>
    <p:extLst>
      <p:ext uri="{BB962C8B-B14F-4D97-AF65-F5344CB8AC3E}">
        <p14:creationId xmlns:p14="http://schemas.microsoft.com/office/powerpoint/2010/main" val="22746118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Объект 7"/>
          <p:cNvSpPr>
            <a:spLocks noGrp="1"/>
          </p:cNvSpPr>
          <p:nvPr>
            <p:ph idx="1"/>
          </p:nvPr>
        </p:nvSpPr>
        <p:spPr>
          <a:xfrm>
            <a:off x="1258388" y="1204243"/>
            <a:ext cx="6426714" cy="5517232"/>
          </a:xfrm>
        </p:spPr>
        <p:txBody>
          <a:bodyPr>
            <a:normAutofit fontScale="25000" lnSpcReduction="20000"/>
          </a:bodyPr>
          <a:lstStyle/>
          <a:p>
            <a:pPr indent="342900" algn="just">
              <a:lnSpc>
                <a:spcPct val="115000"/>
              </a:lnSpc>
              <a:spcAft>
                <a:spcPts val="5"/>
              </a:spcAft>
            </a:pPr>
            <a:r>
              <a:rPr lang="ru-RU" sz="56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ru-RU" sz="6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применяется при  отражении бухгалтерских записей по изменению показателей на счетах бухгалтерского учета, сформированных по состоянию </a:t>
            </a:r>
            <a:r>
              <a:rPr lang="ru-RU" sz="6400" b="1" i="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на первое января года, следующего за отчетным финансовым годом</a:t>
            </a:r>
            <a:r>
              <a:rPr lang="ru-RU" sz="6400" b="1" i="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ru-RU" sz="6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по данным регистров бухгалтерского учета за отчетный финансовый год ( </a:t>
            </a:r>
            <a:r>
              <a:rPr lang="ru-RU" sz="6400"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исходящие остатки по счетам учета</a:t>
            </a:r>
            <a:r>
              <a:rPr lang="ru-RU" sz="6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в целях формирования показателей на счетах бухгалтерского учета  </a:t>
            </a:r>
            <a:r>
              <a:rPr lang="ru-RU" sz="6400" b="1" i="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по состоянию на первое января текущего финансового года </a:t>
            </a:r>
            <a:r>
              <a:rPr lang="ru-RU" sz="6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t>
            </a:r>
            <a:r>
              <a:rPr lang="ru-RU" sz="6400"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входящие остатки по счетам учета</a:t>
            </a:r>
            <a:r>
              <a:rPr lang="ru-RU" sz="6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обусловленному </a:t>
            </a:r>
            <a:r>
              <a:rPr lang="ru-RU" sz="6400"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переоценкой</a:t>
            </a:r>
            <a:r>
              <a:rPr lang="ru-RU" sz="6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проводимой в случаях, установленных законодательством Российской Федерации, принятием и (или) </a:t>
            </a:r>
            <a:r>
              <a:rPr lang="ru-RU" sz="6400"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изменением НПА</a:t>
            </a:r>
            <a:r>
              <a:rPr lang="ru-RU" sz="6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регулирующих ведение бухгалтерского учета и составление бухгалтерской (финансовой) отчетности (в случаях ретроспективного применения измененной учетной политики), внедрением </a:t>
            </a:r>
            <a:r>
              <a:rPr lang="ru-RU" sz="6400"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федеральных стандартов бухгалтерского учета государственных финансов</a:t>
            </a:r>
            <a:r>
              <a:rPr lang="ru-RU" sz="6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а также </a:t>
            </a:r>
            <a:r>
              <a:rPr lang="ru-RU" sz="6400"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переносом исходящих остатков </a:t>
            </a:r>
            <a:r>
              <a:rPr lang="ru-RU" sz="6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по счетам учета на соответствующие счета, содержащие код бюджетной классификации, применяемый начиная с текущего финансового года, в том числе в связи с реорганизацией субъекта учета ( операции </a:t>
            </a:r>
            <a:r>
              <a:rPr lang="ru-RU" sz="64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межотчетного</a:t>
            </a:r>
            <a:r>
              <a:rPr lang="ru-RU" sz="6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периода).</a:t>
            </a:r>
            <a:endParaRPr lang="ru-RU" sz="6400" dirty="0">
              <a:latin typeface="Times New Roman" panose="02020603050405020304" pitchFamily="18" charset="0"/>
              <a:ea typeface="Calibri" panose="020F0502020204030204" pitchFamily="34" charset="0"/>
              <a:cs typeface="Times New Roman" panose="02020603050405020304" pitchFamily="18" charset="0"/>
            </a:endParaRPr>
          </a:p>
          <a:p>
            <a:pPr indent="342900" algn="ctr">
              <a:lnSpc>
                <a:spcPct val="115000"/>
              </a:lnSpc>
              <a:spcBef>
                <a:spcPts val="1100"/>
              </a:spcBef>
              <a:spcAft>
                <a:spcPts val="5"/>
              </a:spcAft>
            </a:pPr>
            <a:r>
              <a:rPr lang="ru-RU" sz="6400"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endParaRPr lang="ru-RU" sz="6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5"/>
              </a:spcAft>
            </a:pPr>
            <a:endParaRPr lang="ru-RU" sz="5600" dirty="0">
              <a:latin typeface="Calibri" panose="020F0502020204030204" pitchFamily="34" charset="0"/>
              <a:ea typeface="Calibri" panose="020F0502020204030204" pitchFamily="34" charset="0"/>
              <a:cs typeface="Times New Roman" panose="02020603050405020304" pitchFamily="18" charset="0"/>
            </a:endParaRPr>
          </a:p>
          <a:p>
            <a:pPr indent="342900" algn="just">
              <a:lnSpc>
                <a:spcPct val="115000"/>
              </a:lnSpc>
              <a:spcBef>
                <a:spcPts val="1100"/>
              </a:spcBef>
              <a:spcAft>
                <a:spcPts val="5"/>
              </a:spcAft>
            </a:pPr>
            <a:endParaRPr lang="ru-RU" sz="35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indent="342900" algn="just">
              <a:lnSpc>
                <a:spcPct val="115000"/>
              </a:lnSpc>
              <a:spcBef>
                <a:spcPts val="1100"/>
              </a:spcBef>
              <a:spcAft>
                <a:spcPts val="5"/>
              </a:spcAft>
            </a:pPr>
            <a:r>
              <a:rPr lang="ru-RU" sz="35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endParaRPr lang="ru-RU" sz="3500" dirty="0">
              <a:latin typeface="Calibri" panose="020F0502020204030204" pitchFamily="34" charset="0"/>
              <a:ea typeface="Calibri" panose="020F0502020204030204" pitchFamily="34" charset="0"/>
              <a:cs typeface="Times New Roman" panose="02020603050405020304" pitchFamily="18" charset="0"/>
            </a:endParaRPr>
          </a:p>
          <a:p>
            <a:pPr indent="342900" algn="ctr">
              <a:lnSpc>
                <a:spcPct val="115000"/>
              </a:lnSpc>
              <a:spcBef>
                <a:spcPts val="1100"/>
              </a:spcBef>
              <a:spcAft>
                <a:spcPts val="5"/>
              </a:spcAft>
            </a:pPr>
            <a:endParaRPr lang="ru-RU" sz="35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5"/>
              </a:spcAft>
            </a:pPr>
            <a:r>
              <a:rPr lang="ru-RU" sz="35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endParaRPr lang="ru-RU" sz="3500" dirty="0">
              <a:latin typeface="Calibri" panose="020F0502020204030204" pitchFamily="34" charset="0"/>
              <a:ea typeface="Calibri" panose="020F0502020204030204" pitchFamily="34" charset="0"/>
              <a:cs typeface="Times New Roman" panose="02020603050405020304" pitchFamily="18" charset="0"/>
            </a:endParaRPr>
          </a:p>
          <a:p>
            <a:endParaRPr lang="ru-RU" sz="2000" dirty="0">
              <a:latin typeface="Times New Roman" panose="02020603050405020304" pitchFamily="18" charset="0"/>
              <a:cs typeface="Times New Roman" panose="02020603050405020304" pitchFamily="18" charset="0"/>
            </a:endParaRPr>
          </a:p>
        </p:txBody>
      </p:sp>
      <p:sp>
        <p:nvSpPr>
          <p:cNvPr id="7" name="Номер слайда 6"/>
          <p:cNvSpPr>
            <a:spLocks noGrp="1"/>
          </p:cNvSpPr>
          <p:nvPr>
            <p:ph type="sldNum" sz="quarter" idx="12"/>
          </p:nvPr>
        </p:nvSpPr>
        <p:spPr/>
        <p:txBody>
          <a:bodyPr/>
          <a:lstStyle/>
          <a:p>
            <a:pPr defTabSz="457200">
              <a:defRPr/>
            </a:pPr>
            <a:fld id="{B2D350B4-811D-9C49-8D4A-B431FFD45952}" type="slidenum">
              <a:rPr lang="en-US">
                <a:solidFill>
                  <a:prstClr val="black"/>
                </a:solidFill>
                <a:latin typeface="Calibri"/>
              </a:rPr>
              <a:pPr defTabSz="457200">
                <a:defRPr/>
              </a:pPr>
              <a:t>11</a:t>
            </a:fld>
            <a:endParaRPr lang="en-US" dirty="0">
              <a:solidFill>
                <a:prstClr val="black"/>
              </a:solidFill>
              <a:latin typeface="Calibri"/>
            </a:endParaRPr>
          </a:p>
        </p:txBody>
      </p:sp>
      <p:sp>
        <p:nvSpPr>
          <p:cNvPr id="4" name="Прямоугольник 3"/>
          <p:cNvSpPr/>
          <p:nvPr/>
        </p:nvSpPr>
        <p:spPr>
          <a:xfrm>
            <a:off x="557630" y="386381"/>
            <a:ext cx="7828233" cy="658642"/>
          </a:xfrm>
          <a:prstGeom prst="rect">
            <a:avLst/>
          </a:prstGeom>
          <a:solidFill>
            <a:schemeClr val="accent3">
              <a:lumMod val="40000"/>
              <a:lumOff val="60000"/>
            </a:schemeClr>
          </a:solidFill>
        </p:spPr>
        <p:txBody>
          <a:bodyPr wrap="none">
            <a:spAutoFit/>
          </a:bodyPr>
          <a:lstStyle/>
          <a:p>
            <a:pPr algn="ctr">
              <a:lnSpc>
                <a:spcPct val="115000"/>
              </a:lnSpc>
              <a:spcAft>
                <a:spcPts val="5"/>
              </a:spcAft>
              <a:defRPr/>
            </a:pPr>
            <a:r>
              <a:rPr lang="ru-RU" sz="3200"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Журнал операций </a:t>
            </a:r>
            <a:r>
              <a:rPr lang="ru-RU" sz="3200" b="1"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межотчетного</a:t>
            </a:r>
            <a:r>
              <a:rPr lang="ru-RU" sz="3200"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периода</a:t>
            </a:r>
            <a:endParaRPr lang="ru-RU" sz="32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2741721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Объект 7"/>
          <p:cNvSpPr>
            <a:spLocks noGrp="1"/>
          </p:cNvSpPr>
          <p:nvPr>
            <p:ph idx="1"/>
          </p:nvPr>
        </p:nvSpPr>
        <p:spPr>
          <a:xfrm>
            <a:off x="285749" y="1183820"/>
            <a:ext cx="8596993" cy="5341523"/>
          </a:xfrm>
        </p:spPr>
        <p:txBody>
          <a:bodyPr>
            <a:normAutofit fontScale="25000" lnSpcReduction="20000"/>
          </a:bodyPr>
          <a:lstStyle/>
          <a:p>
            <a:pPr indent="342900" algn="just">
              <a:lnSpc>
                <a:spcPct val="115000"/>
              </a:lnSpc>
              <a:spcAft>
                <a:spcPts val="5"/>
              </a:spcAft>
            </a:pPr>
            <a:r>
              <a:rPr lang="ru-RU" sz="8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Записи в Журнал операций </a:t>
            </a:r>
            <a:r>
              <a:rPr lang="ru-RU" sz="80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межотчетного</a:t>
            </a:r>
            <a:r>
              <a:rPr lang="ru-RU" sz="8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периода формируются на основании Бухгалтерских справок (ф. 0504833), содержащих операции </a:t>
            </a:r>
            <a:r>
              <a:rPr lang="ru-RU" sz="80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межотчетного</a:t>
            </a:r>
            <a:r>
              <a:rPr lang="ru-RU" sz="8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периода отражающих </a:t>
            </a:r>
            <a:r>
              <a:rPr lang="ru-RU" sz="8000" b="1" i="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изменения в денежном измерении на финансовый результат прошлых отчетных периодов</a:t>
            </a:r>
            <a:endParaRPr lang="ru-RU" sz="9600" b="1" i="1" dirty="0">
              <a:solidFill>
                <a:prstClr val="black"/>
              </a:solidFill>
              <a:latin typeface="Times New Roman" panose="02020603050405020304" pitchFamily="18" charset="0"/>
              <a:ea typeface="Calibri" panose="020F0502020204030204" pitchFamily="34" charset="0"/>
              <a:cs typeface="Times New Roman" panose="02020603050405020304" pitchFamily="18" charset="0"/>
            </a:endParaRPr>
          </a:p>
          <a:p>
            <a:pPr indent="342900" algn="just">
              <a:lnSpc>
                <a:spcPct val="115000"/>
              </a:lnSpc>
              <a:spcAft>
                <a:spcPts val="5"/>
              </a:spcAft>
            </a:pPr>
            <a:r>
              <a:rPr lang="ru-RU" sz="8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Операции </a:t>
            </a:r>
            <a:r>
              <a:rPr lang="ru-RU" sz="80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межотчетного</a:t>
            </a:r>
            <a:r>
              <a:rPr lang="ru-RU" sz="8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периода отражаются в Журнале операций </a:t>
            </a:r>
            <a:r>
              <a:rPr lang="ru-RU" sz="80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межотчетного</a:t>
            </a:r>
            <a:r>
              <a:rPr lang="ru-RU" sz="8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периода </a:t>
            </a:r>
            <a:r>
              <a:rPr lang="ru-RU" sz="8000" b="1" i="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после отражения операций по завершению года </a:t>
            </a:r>
            <a:r>
              <a:rPr lang="ru-RU" sz="8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таким образом, что бы обеспечить формирование данных бухгалтерской (финансовой) отчетности на начало текущего финансового года (далее - условная дата, </a:t>
            </a:r>
            <a:r>
              <a:rPr lang="ru-RU" sz="80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межотчетный</a:t>
            </a:r>
            <a:r>
              <a:rPr lang="ru-RU" sz="8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период)</a:t>
            </a:r>
            <a:r>
              <a:rPr lang="ru-RU" sz="8000" b="1" i="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без включения показателей изменений объектов бухгалтерского учета в данные бухгалтерской (финансовой) отчетности как текущего финансового года, так и отчетного финансового года</a:t>
            </a:r>
            <a:r>
              <a:rPr lang="ru-RU" sz="9600" b="1" i="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endParaRPr lang="ru-RU" sz="96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endParaRPr>
          </a:p>
          <a:p>
            <a:pPr indent="342900" algn="just">
              <a:lnSpc>
                <a:spcPct val="115000"/>
              </a:lnSpc>
              <a:spcBef>
                <a:spcPts val="1100"/>
              </a:spcBef>
              <a:spcAft>
                <a:spcPts val="5"/>
              </a:spcAft>
            </a:pPr>
            <a:r>
              <a:rPr lang="ru-RU" sz="8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Обороты отраженные в Журнале операций </a:t>
            </a:r>
            <a:r>
              <a:rPr lang="ru-RU" sz="80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межотчетного</a:t>
            </a:r>
            <a:r>
              <a:rPr lang="ru-RU" sz="8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периода </a:t>
            </a:r>
            <a:r>
              <a:rPr lang="ru-RU" sz="8000" b="1" i="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формируют входящие остатки по счетам учета в регистрах </a:t>
            </a:r>
            <a:r>
              <a:rPr lang="ru-RU" sz="8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бухгалтерского учета, формирующих за текущий финансовых год и </a:t>
            </a:r>
            <a:r>
              <a:rPr lang="ru-RU" sz="9600" b="1" i="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не учитываются в оборотах, отражаемых в регистрах бухгалтерского учета текущего финансового года</a:t>
            </a:r>
          </a:p>
          <a:p>
            <a:pPr indent="0" algn="just">
              <a:lnSpc>
                <a:spcPct val="115000"/>
              </a:lnSpc>
              <a:spcAft>
                <a:spcPts val="5"/>
              </a:spcAft>
              <a:buNone/>
            </a:pPr>
            <a:r>
              <a:rPr lang="ru-RU" sz="96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ru-RU" sz="9600"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endParaRPr lang="ru-RU" sz="9600"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15000"/>
              </a:lnSpc>
              <a:spcAft>
                <a:spcPts val="5"/>
              </a:spcAft>
            </a:pPr>
            <a:endParaRPr lang="ru-RU" sz="5600" dirty="0">
              <a:latin typeface="Calibri" panose="020F0502020204030204" pitchFamily="34" charset="0"/>
              <a:ea typeface="Calibri" panose="020F0502020204030204" pitchFamily="34" charset="0"/>
              <a:cs typeface="Times New Roman" panose="02020603050405020304" pitchFamily="18" charset="0"/>
            </a:endParaRPr>
          </a:p>
          <a:p>
            <a:pPr indent="342900" algn="just">
              <a:lnSpc>
                <a:spcPct val="115000"/>
              </a:lnSpc>
              <a:spcBef>
                <a:spcPts val="1100"/>
              </a:spcBef>
              <a:spcAft>
                <a:spcPts val="5"/>
              </a:spcAft>
            </a:pPr>
            <a:endParaRPr lang="ru-RU" sz="35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indent="0" algn="just">
              <a:lnSpc>
                <a:spcPct val="115000"/>
              </a:lnSpc>
              <a:spcBef>
                <a:spcPts val="1100"/>
              </a:spcBef>
              <a:spcAft>
                <a:spcPts val="5"/>
              </a:spcAft>
              <a:buNone/>
            </a:pPr>
            <a:r>
              <a:rPr lang="ru-RU" sz="35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endParaRPr lang="ru-RU" sz="3500" dirty="0">
              <a:latin typeface="Calibri" panose="020F0502020204030204" pitchFamily="34" charset="0"/>
              <a:ea typeface="Calibri" panose="020F0502020204030204" pitchFamily="34" charset="0"/>
              <a:cs typeface="Times New Roman" panose="02020603050405020304" pitchFamily="18" charset="0"/>
            </a:endParaRPr>
          </a:p>
          <a:p>
            <a:pPr indent="342900" algn="ctr">
              <a:lnSpc>
                <a:spcPct val="115000"/>
              </a:lnSpc>
              <a:spcBef>
                <a:spcPts val="1100"/>
              </a:spcBef>
              <a:spcAft>
                <a:spcPts val="5"/>
              </a:spcAft>
            </a:pPr>
            <a:endParaRPr lang="ru-RU" sz="3500" dirty="0">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15000"/>
              </a:lnSpc>
              <a:spcAft>
                <a:spcPts val="5"/>
              </a:spcAft>
              <a:buNone/>
            </a:pPr>
            <a:r>
              <a:rPr lang="ru-RU" sz="35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endParaRPr lang="ru-RU" sz="3500" dirty="0">
              <a:latin typeface="Calibri" panose="020F0502020204030204" pitchFamily="34" charset="0"/>
              <a:ea typeface="Calibri" panose="020F0502020204030204" pitchFamily="34" charset="0"/>
              <a:cs typeface="Times New Roman" panose="02020603050405020304" pitchFamily="18" charset="0"/>
            </a:endParaRPr>
          </a:p>
          <a:p>
            <a:endParaRPr lang="ru-RU" sz="2000" dirty="0">
              <a:latin typeface="Times New Roman" panose="02020603050405020304" pitchFamily="18" charset="0"/>
              <a:cs typeface="Times New Roman" panose="02020603050405020304" pitchFamily="18" charset="0"/>
            </a:endParaRPr>
          </a:p>
        </p:txBody>
      </p:sp>
      <p:sp>
        <p:nvSpPr>
          <p:cNvPr id="7" name="Номер слайда 6"/>
          <p:cNvSpPr>
            <a:spLocks noGrp="1"/>
          </p:cNvSpPr>
          <p:nvPr>
            <p:ph type="sldNum" sz="quarter" idx="12"/>
          </p:nvPr>
        </p:nvSpPr>
        <p:spPr/>
        <p:txBody>
          <a:bodyPr/>
          <a:lstStyle/>
          <a:p>
            <a:pPr defTabSz="457200">
              <a:defRPr/>
            </a:pPr>
            <a:fld id="{B2D350B4-811D-9C49-8D4A-B431FFD45952}" type="slidenum">
              <a:rPr lang="en-US">
                <a:solidFill>
                  <a:prstClr val="black"/>
                </a:solidFill>
                <a:latin typeface="Calibri"/>
              </a:rPr>
              <a:pPr defTabSz="457200">
                <a:defRPr/>
              </a:pPr>
              <a:t>12</a:t>
            </a:fld>
            <a:endParaRPr lang="en-US" dirty="0">
              <a:solidFill>
                <a:prstClr val="black"/>
              </a:solidFill>
              <a:latin typeface="Calibri"/>
            </a:endParaRPr>
          </a:p>
        </p:txBody>
      </p:sp>
      <p:sp>
        <p:nvSpPr>
          <p:cNvPr id="4" name="Прямоугольник 3"/>
          <p:cNvSpPr/>
          <p:nvPr/>
        </p:nvSpPr>
        <p:spPr>
          <a:xfrm>
            <a:off x="557630" y="386381"/>
            <a:ext cx="7828233" cy="658642"/>
          </a:xfrm>
          <a:prstGeom prst="rect">
            <a:avLst/>
          </a:prstGeom>
          <a:solidFill>
            <a:schemeClr val="accent3">
              <a:lumMod val="40000"/>
              <a:lumOff val="60000"/>
            </a:schemeClr>
          </a:solidFill>
        </p:spPr>
        <p:txBody>
          <a:bodyPr wrap="none">
            <a:spAutoFit/>
          </a:bodyPr>
          <a:lstStyle/>
          <a:p>
            <a:pPr algn="ctr">
              <a:lnSpc>
                <a:spcPct val="115000"/>
              </a:lnSpc>
              <a:spcAft>
                <a:spcPts val="5"/>
              </a:spcAft>
              <a:defRPr/>
            </a:pPr>
            <a:r>
              <a:rPr lang="ru-RU" sz="3200"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Журнал операций </a:t>
            </a:r>
            <a:r>
              <a:rPr lang="ru-RU" sz="3200" b="1"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межотчетного</a:t>
            </a:r>
            <a:r>
              <a:rPr lang="ru-RU" sz="3200"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периода</a:t>
            </a:r>
            <a:endParaRPr lang="ru-RU" sz="32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6079857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Объект 7"/>
          <p:cNvSpPr>
            <a:spLocks noGrp="1"/>
          </p:cNvSpPr>
          <p:nvPr>
            <p:ph idx="1"/>
          </p:nvPr>
        </p:nvSpPr>
        <p:spPr>
          <a:xfrm>
            <a:off x="240030" y="1417638"/>
            <a:ext cx="8446770" cy="5440362"/>
          </a:xfrm>
          <a:noFill/>
        </p:spPr>
        <p:txBody>
          <a:bodyPr>
            <a:normAutofit fontScale="25000" lnSpcReduction="20000"/>
          </a:bodyPr>
          <a:lstStyle/>
          <a:p>
            <a:pPr indent="0" algn="just">
              <a:lnSpc>
                <a:spcPct val="115000"/>
              </a:lnSpc>
              <a:spcBef>
                <a:spcPts val="1100"/>
              </a:spcBef>
              <a:spcAft>
                <a:spcPts val="5"/>
              </a:spcAft>
              <a:buNone/>
            </a:pPr>
            <a:r>
              <a:rPr lang="ru-RU" sz="96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При открытии записываются  суммы остатков на начало года и на начало периода (месяца, дня) в соответствии с заключительным балансом за истекший год </a:t>
            </a:r>
            <a:r>
              <a:rPr lang="ru-RU" sz="9600" b="1" i="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с учетом изменений входящих остатков по счетам учета согласно Журнала операций </a:t>
            </a:r>
            <a:r>
              <a:rPr lang="ru-RU" sz="9600" b="1" i="1" dirty="0" err="1">
                <a:solidFill>
                  <a:srgbClr val="FF0000"/>
                </a:solidFill>
                <a:latin typeface="Times New Roman" panose="02020603050405020304" pitchFamily="18" charset="0"/>
                <a:ea typeface="Calibri" panose="020F0502020204030204" pitchFamily="34" charset="0"/>
                <a:cs typeface="Times New Roman" panose="02020603050405020304" pitchFamily="18" charset="0"/>
              </a:rPr>
              <a:t>межотчетного</a:t>
            </a:r>
            <a:r>
              <a:rPr lang="ru-RU" sz="9600" b="1" i="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периода</a:t>
            </a:r>
          </a:p>
          <a:p>
            <a:pPr indent="0" algn="just">
              <a:lnSpc>
                <a:spcPct val="115000"/>
              </a:lnSpc>
              <a:spcBef>
                <a:spcPts val="1100"/>
              </a:spcBef>
              <a:spcAft>
                <a:spcPts val="5"/>
              </a:spcAft>
              <a:buNone/>
            </a:pPr>
            <a:r>
              <a:rPr lang="ru-RU" sz="96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Входящие остатки по счетам учета, остатки на начало года и на начало (конец) периода (месяца, дня) по соответствующим счетам аналитического учета счетов Рабочего плана счетов   (20500, 20800, 20900, 21010, 30300, 30404, 30406) </a:t>
            </a:r>
            <a:r>
              <a:rPr lang="ru-RU" sz="9600" b="1" i="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отражаются в соответствии с регистрами бухгалтерского учета по дебету и (или) по кредиту (развернуто)</a:t>
            </a:r>
          </a:p>
          <a:p>
            <a:pPr indent="0" algn="just">
              <a:lnSpc>
                <a:spcPct val="115000"/>
              </a:lnSpc>
              <a:spcBef>
                <a:spcPts val="1100"/>
              </a:spcBef>
              <a:spcAft>
                <a:spcPts val="5"/>
              </a:spcAft>
              <a:buNone/>
            </a:pPr>
            <a:r>
              <a:rPr lang="ru-RU" sz="96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Показатели остатков на начало года, на начало периода, на конец периода в Главной книге (ф. 0504072) отражаются </a:t>
            </a:r>
            <a:r>
              <a:rPr lang="ru-RU" sz="9600" b="1" i="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в положительном значении показателя</a:t>
            </a:r>
          </a:p>
          <a:p>
            <a:pPr indent="342900" algn="just">
              <a:lnSpc>
                <a:spcPct val="115000"/>
              </a:lnSpc>
              <a:spcBef>
                <a:spcPts val="1100"/>
              </a:spcBef>
              <a:spcAft>
                <a:spcPts val="5"/>
              </a:spcAft>
            </a:pPr>
            <a:endParaRPr lang="ru-RU" sz="62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p:txBody>
      </p:sp>
      <p:sp>
        <p:nvSpPr>
          <p:cNvPr id="7" name="Номер слайда 6"/>
          <p:cNvSpPr>
            <a:spLocks noGrp="1"/>
          </p:cNvSpPr>
          <p:nvPr>
            <p:ph type="sldNum" sz="quarter" idx="12"/>
          </p:nvPr>
        </p:nvSpPr>
        <p:spPr/>
        <p:txBody>
          <a:bodyPr/>
          <a:lstStyle/>
          <a:p>
            <a:pPr defTabSz="457200"/>
            <a:fld id="{B2D350B4-811D-9C49-8D4A-B431FFD45952}" type="slidenum">
              <a:rPr lang="en-US" smtClean="0">
                <a:solidFill>
                  <a:prstClr val="black"/>
                </a:solidFill>
              </a:rPr>
              <a:pPr defTabSz="457200"/>
              <a:t>13</a:t>
            </a:fld>
            <a:endParaRPr lang="en-US" dirty="0">
              <a:solidFill>
                <a:prstClr val="black"/>
              </a:solidFill>
            </a:endParaRPr>
          </a:p>
        </p:txBody>
      </p:sp>
      <p:sp>
        <p:nvSpPr>
          <p:cNvPr id="4" name="Заголовок 1"/>
          <p:cNvSpPr>
            <a:spLocks noGrp="1"/>
          </p:cNvSpPr>
          <p:nvPr>
            <p:ph type="title"/>
          </p:nvPr>
        </p:nvSpPr>
        <p:spPr>
          <a:xfrm>
            <a:off x="1371600" y="114300"/>
            <a:ext cx="6286500" cy="1303338"/>
          </a:xfrm>
          <a:solidFill>
            <a:schemeClr val="accent3">
              <a:lumMod val="40000"/>
              <a:lumOff val="60000"/>
            </a:schemeClr>
          </a:solidFill>
        </p:spPr>
        <p:txBody>
          <a:bodyPr>
            <a:normAutofit fontScale="90000"/>
          </a:bodyPr>
          <a:lstStyle/>
          <a:p>
            <a:r>
              <a:rPr lang="ru-RU"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Главная книга (ф. 0504072)</a:t>
            </a:r>
            <a:r>
              <a:rPr lang="ru-RU"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hlinkClick r:id="rId2"/>
              </a:rPr>
              <a:t> </a:t>
            </a:r>
            <a:endParaRPr lang="ru-RU" dirty="0"/>
          </a:p>
        </p:txBody>
      </p:sp>
    </p:spTree>
    <p:extLst>
      <p:ext uri="{BB962C8B-B14F-4D97-AF65-F5344CB8AC3E}">
        <p14:creationId xmlns:p14="http://schemas.microsoft.com/office/powerpoint/2010/main" val="75517926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530678" y="163286"/>
            <a:ext cx="8156121" cy="5962877"/>
          </a:xfrm>
        </p:spPr>
        <p:txBody>
          <a:bodyPr>
            <a:normAutofit/>
          </a:bodyPr>
          <a:lstStyle/>
          <a:p>
            <a:r>
              <a:rPr lang="ru-RU" u="sng" dirty="0">
                <a:hlinkClick r:id="rId2"/>
              </a:rPr>
              <a:t>40141 "Доходы будущих периодов к признанию в текущем году";</a:t>
            </a:r>
          </a:p>
          <a:p>
            <a:r>
              <a:rPr lang="ru-RU" u="sng" dirty="0" smtClean="0">
                <a:hlinkClick r:id="rId3"/>
              </a:rPr>
              <a:t>40149 </a:t>
            </a:r>
            <a:r>
              <a:rPr lang="ru-RU" u="sng" dirty="0">
                <a:hlinkClick r:id="rId3"/>
              </a:rPr>
              <a:t>"Доходы будущих периодов к признанию в очередные года".</a:t>
            </a:r>
          </a:p>
          <a:p>
            <a:r>
              <a:rPr lang="ru-RU" sz="2400" i="1" dirty="0" smtClean="0"/>
              <a:t>Применение </a:t>
            </a:r>
            <a:r>
              <a:rPr lang="ru-RU" sz="2400" i="1" dirty="0"/>
              <a:t>указанных счетов аналитического учета осуществляется в соответствии с положениями учетной политики и требований по раскрытию в бухгалтерской (финансовой) отчетности взаимосвязанных показателей, подлежащих исключению при формировании консолидированной бухгалтерской (финансовой) отчетности.</a:t>
            </a:r>
          </a:p>
          <a:p>
            <a:endParaRPr lang="ru-RU" dirty="0"/>
          </a:p>
        </p:txBody>
      </p:sp>
      <p:sp>
        <p:nvSpPr>
          <p:cNvPr id="4" name="Номер слайда 3"/>
          <p:cNvSpPr>
            <a:spLocks noGrp="1"/>
          </p:cNvSpPr>
          <p:nvPr>
            <p:ph type="sldNum" sz="quarter" idx="12"/>
          </p:nvPr>
        </p:nvSpPr>
        <p:spPr/>
        <p:txBody>
          <a:bodyPr/>
          <a:lstStyle/>
          <a:p>
            <a:fld id="{8F353C4E-0EC6-4AC7-AD15-7B51E3057EBB}" type="slidenum">
              <a:rPr lang="ru-RU" smtClean="0"/>
              <a:t>14</a:t>
            </a:fld>
            <a:endParaRPr lang="ru-RU"/>
          </a:p>
        </p:txBody>
      </p:sp>
    </p:spTree>
    <p:extLst>
      <p:ext uri="{BB962C8B-B14F-4D97-AF65-F5344CB8AC3E}">
        <p14:creationId xmlns:p14="http://schemas.microsoft.com/office/powerpoint/2010/main" val="30300337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lstStyle/>
          <a:p>
            <a:endParaRPr lang="ru-RU" dirty="0"/>
          </a:p>
        </p:txBody>
      </p:sp>
      <p:sp>
        <p:nvSpPr>
          <p:cNvPr id="4" name="Номер слайда 3"/>
          <p:cNvSpPr>
            <a:spLocks noGrp="1"/>
          </p:cNvSpPr>
          <p:nvPr>
            <p:ph type="sldNum" sz="quarter" idx="12"/>
          </p:nvPr>
        </p:nvSpPr>
        <p:spPr/>
        <p:txBody>
          <a:bodyPr/>
          <a:lstStyle/>
          <a:p>
            <a:fld id="{8F353C4E-0EC6-4AC7-AD15-7B51E3057EBB}" type="slidenum">
              <a:rPr lang="ru-RU" smtClean="0"/>
              <a:t>15</a:t>
            </a:fld>
            <a:endParaRPr lang="ru-RU"/>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725" y="638175"/>
            <a:ext cx="8972550" cy="5581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740652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14249" y="764704"/>
            <a:ext cx="8229600" cy="831586"/>
          </a:xfrm>
        </p:spPr>
        <p:txBody>
          <a:bodyPr>
            <a:normAutofit fontScale="90000"/>
          </a:bodyPr>
          <a:lstStyle/>
          <a:p>
            <a:r>
              <a:rPr lang="ru-RU" sz="3000" dirty="0" smtClean="0">
                <a:solidFill>
                  <a:srgbClr val="00602B"/>
                </a:solidFill>
              </a:rPr>
              <a:t>Изменения в перечне видов расходов классификации расходов бюджетов</a:t>
            </a:r>
            <a:r>
              <a:rPr lang="en-US" sz="2000" dirty="0" smtClean="0">
                <a:solidFill>
                  <a:srgbClr val="00602B"/>
                </a:solidFill>
              </a:rPr>
              <a:t/>
            </a:r>
            <a:br>
              <a:rPr lang="en-US" sz="2000" dirty="0" smtClean="0">
                <a:solidFill>
                  <a:srgbClr val="00602B"/>
                </a:solidFill>
              </a:rPr>
            </a:br>
            <a:endParaRPr lang="ru-RU" sz="2000" dirty="0">
              <a:solidFill>
                <a:srgbClr val="00602B"/>
              </a:solidFill>
            </a:endParaRPr>
          </a:p>
        </p:txBody>
      </p:sp>
      <p:sp>
        <p:nvSpPr>
          <p:cNvPr id="9" name="Номер слайда 2"/>
          <p:cNvSpPr txBox="1">
            <a:spLocks/>
          </p:cNvSpPr>
          <p:nvPr/>
        </p:nvSpPr>
        <p:spPr>
          <a:xfrm>
            <a:off x="6876256" y="116632"/>
            <a:ext cx="2133600" cy="365125"/>
          </a:xfrm>
          <a:prstGeom prst="rect">
            <a:avLst/>
          </a:prstGeom>
        </p:spPr>
        <p:txBody>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5F91366C-C707-45FC-9663-1DE7BB98C4B2}" type="slidenum">
              <a:rPr kumimoji="0" lang="ru-RU" sz="2200" b="0" i="0" u="none" strike="noStrike" kern="1200" cap="none" spc="0" normalizeH="0" baseline="0" noProof="0" smtClean="0">
                <a:ln>
                  <a:noFill/>
                </a:ln>
                <a:solidFill>
                  <a:srgbClr val="DEAA46"/>
                </a:solidFill>
                <a:effectLst/>
                <a:uLnTx/>
                <a:uFillTx/>
                <a:latin typeface="DINPro-Light"/>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ru-RU" sz="2200" b="0" i="0" u="none" strike="noStrike" kern="1200" cap="none" spc="0" normalizeH="0" baseline="0" noProof="0" dirty="0">
              <a:ln>
                <a:noFill/>
              </a:ln>
              <a:solidFill>
                <a:srgbClr val="DEAA46"/>
              </a:solidFill>
              <a:effectLst/>
              <a:uLnTx/>
              <a:uFillTx/>
              <a:latin typeface="DINPro-Light"/>
              <a:ea typeface="+mn-ea"/>
              <a:cs typeface="+mn-cs"/>
            </a:endParaRPr>
          </a:p>
        </p:txBody>
      </p:sp>
      <p:sp>
        <p:nvSpPr>
          <p:cNvPr id="5" name="Скругленный прямоугольник 4"/>
          <p:cNvSpPr/>
          <p:nvPr/>
        </p:nvSpPr>
        <p:spPr>
          <a:xfrm>
            <a:off x="1364775" y="1916832"/>
            <a:ext cx="1296144" cy="432048"/>
          </a:xfrm>
          <a:prstGeom prst="roundRect">
            <a:avLst/>
          </a:prstGeom>
          <a:ln>
            <a:solidFill>
              <a:srgbClr val="00602B"/>
            </a:solidFill>
          </a:ln>
        </p:spPr>
        <p:style>
          <a:lnRef idx="2">
            <a:schemeClr val="accent3"/>
          </a:lnRef>
          <a:fillRef idx="1">
            <a:schemeClr val="lt1"/>
          </a:fillRef>
          <a:effectRef idx="0">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smtClean="0">
                <a:ln>
                  <a:noFill/>
                </a:ln>
                <a:solidFill>
                  <a:prstClr val="black"/>
                </a:solidFill>
                <a:effectLst/>
                <a:uLnTx/>
                <a:uFillTx/>
                <a:latin typeface="Calibri"/>
                <a:ea typeface="+mn-ea"/>
                <a:cs typeface="+mn-cs"/>
              </a:rPr>
              <a:t>2020</a:t>
            </a:r>
            <a:endParaRPr kumimoji="0" lang="ru-RU"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6" name="Прямоугольник с двумя скругленными соседними углами 5"/>
          <p:cNvSpPr/>
          <p:nvPr/>
        </p:nvSpPr>
        <p:spPr>
          <a:xfrm>
            <a:off x="250940" y="2636913"/>
            <a:ext cx="3521273" cy="1706202"/>
          </a:xfrm>
          <a:prstGeom prst="round2SameRect">
            <a:avLst>
              <a:gd name="adj1" fmla="val 16667"/>
              <a:gd name="adj2" fmla="val 20418"/>
            </a:avLst>
          </a:prstGeom>
          <a:solidFill>
            <a:schemeClr val="bg1"/>
          </a:solidFill>
          <a:ln>
            <a:solidFill>
              <a:srgbClr val="00602B"/>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ru-RU" sz="1300" b="0" i="0" u="none" strike="noStrike" kern="1200" cap="none" spc="0" normalizeH="0" baseline="0" noProof="0" dirty="0">
                <a:ln>
                  <a:noFill/>
                </a:ln>
                <a:solidFill>
                  <a:prstClr val="black"/>
                </a:solidFill>
                <a:effectLst/>
                <a:uLnTx/>
                <a:uFillTx/>
                <a:latin typeface="Calibri"/>
                <a:ea typeface="+mn-ea"/>
                <a:cs typeface="+mn-cs"/>
              </a:rPr>
              <a:t>242 «Закупка товаров, работ, услуг в сфере информационно-коммуникационных технологий»</a:t>
            </a:r>
          </a:p>
        </p:txBody>
      </p:sp>
      <p:sp>
        <p:nvSpPr>
          <p:cNvPr id="10" name="Скругленный прямоугольник 9"/>
          <p:cNvSpPr/>
          <p:nvPr/>
        </p:nvSpPr>
        <p:spPr>
          <a:xfrm>
            <a:off x="6472802" y="1916832"/>
            <a:ext cx="1296144" cy="432048"/>
          </a:xfrm>
          <a:prstGeom prst="roundRect">
            <a:avLst/>
          </a:prstGeom>
          <a:ln>
            <a:solidFill>
              <a:srgbClr val="00602B"/>
            </a:solidFill>
          </a:ln>
        </p:spPr>
        <p:style>
          <a:lnRef idx="2">
            <a:schemeClr val="accent3"/>
          </a:lnRef>
          <a:fillRef idx="1">
            <a:schemeClr val="lt1"/>
          </a:fillRef>
          <a:effectRef idx="0">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smtClean="0">
                <a:ln>
                  <a:noFill/>
                </a:ln>
                <a:solidFill>
                  <a:prstClr val="black"/>
                </a:solidFill>
                <a:effectLst/>
                <a:uLnTx/>
                <a:uFillTx/>
                <a:latin typeface="Calibri"/>
                <a:ea typeface="+mn-ea"/>
                <a:cs typeface="+mn-cs"/>
              </a:rPr>
              <a:t>2021</a:t>
            </a:r>
            <a:endParaRPr kumimoji="0" lang="ru-RU"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1" name="Прямоугольник с двумя скругленными соседними углами 10"/>
          <p:cNvSpPr/>
          <p:nvPr/>
        </p:nvSpPr>
        <p:spPr>
          <a:xfrm>
            <a:off x="5361547" y="2636913"/>
            <a:ext cx="3528972" cy="645270"/>
          </a:xfrm>
          <a:prstGeom prst="round2SameRect">
            <a:avLst/>
          </a:prstGeom>
          <a:solidFill>
            <a:schemeClr val="bg1"/>
          </a:solidFill>
          <a:ln>
            <a:solidFill>
              <a:srgbClr val="00602B"/>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300" b="0" i="0" u="none" strike="noStrike" kern="1200" cap="none" spc="0" normalizeH="0" baseline="0" noProof="0" dirty="0">
                <a:ln>
                  <a:noFill/>
                </a:ln>
                <a:solidFill>
                  <a:prstClr val="black"/>
                </a:solidFill>
                <a:effectLst/>
                <a:uLnTx/>
                <a:uFillTx/>
                <a:latin typeface="Calibri"/>
                <a:ea typeface="+mn-ea"/>
                <a:cs typeface="+mn-cs"/>
              </a:rPr>
              <a:t>242 «Закупка товаров, работ, услуг в сфере информационно-коммуникационных технологий»</a:t>
            </a:r>
          </a:p>
        </p:txBody>
      </p:sp>
      <p:sp>
        <p:nvSpPr>
          <p:cNvPr id="13" name="Прямоугольник с двумя скругленными соседними углами 12"/>
          <p:cNvSpPr/>
          <p:nvPr/>
        </p:nvSpPr>
        <p:spPr>
          <a:xfrm>
            <a:off x="5356388" y="3395553"/>
            <a:ext cx="3528972" cy="947562"/>
          </a:xfrm>
          <a:prstGeom prst="round2SameRect">
            <a:avLst>
              <a:gd name="adj1" fmla="val 0"/>
              <a:gd name="adj2" fmla="val 15121"/>
            </a:avLst>
          </a:prstGeom>
          <a:solidFill>
            <a:schemeClr val="accent3">
              <a:lumMod val="20000"/>
              <a:lumOff val="80000"/>
            </a:schemeClr>
          </a:solidFill>
          <a:ln w="28575">
            <a:solidFill>
              <a:srgbClr val="00602B"/>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300" b="1" i="0" u="none" strike="noStrike" kern="1200" cap="none" spc="0" normalizeH="0" baseline="0" noProof="0" dirty="0">
                <a:ln>
                  <a:noFill/>
                </a:ln>
                <a:solidFill>
                  <a:prstClr val="black"/>
                </a:solidFill>
                <a:effectLst/>
                <a:uLnTx/>
                <a:uFillTx/>
                <a:latin typeface="Calibri"/>
                <a:ea typeface="+mn-ea"/>
                <a:cs typeface="+mn-cs"/>
              </a:rPr>
              <a:t>246 «Закупка товаров, работ, услуг в целях создания, развития, эксплуатации и вывода из эксплуатации государственных информационных систем» (новый)</a:t>
            </a:r>
          </a:p>
        </p:txBody>
      </p:sp>
      <p:cxnSp>
        <p:nvCxnSpPr>
          <p:cNvPr id="18" name="Прямая со стрелкой 17"/>
          <p:cNvCxnSpPr>
            <a:stCxn id="6" idx="0"/>
            <a:endCxn id="11" idx="2"/>
          </p:cNvCxnSpPr>
          <p:nvPr/>
        </p:nvCxnSpPr>
        <p:spPr>
          <a:xfrm flipV="1">
            <a:off x="3772213" y="2959548"/>
            <a:ext cx="1589334" cy="530466"/>
          </a:xfrm>
          <a:prstGeom prst="straightConnector1">
            <a:avLst/>
          </a:prstGeom>
          <a:ln>
            <a:solidFill>
              <a:srgbClr val="00602B"/>
            </a:solidFill>
            <a:prstDash val="sysDot"/>
            <a:tailEnd type="triangle"/>
          </a:ln>
        </p:spPr>
        <p:style>
          <a:lnRef idx="2">
            <a:schemeClr val="accent1"/>
          </a:lnRef>
          <a:fillRef idx="0">
            <a:schemeClr val="accent1"/>
          </a:fillRef>
          <a:effectRef idx="1">
            <a:schemeClr val="accent1"/>
          </a:effectRef>
          <a:fontRef idx="minor">
            <a:schemeClr val="tx1"/>
          </a:fontRef>
        </p:style>
      </p:cxnSp>
      <p:cxnSp>
        <p:nvCxnSpPr>
          <p:cNvPr id="30" name="Прямая со стрелкой 29"/>
          <p:cNvCxnSpPr>
            <a:stCxn id="6" idx="0"/>
            <a:endCxn id="13" idx="2"/>
          </p:cNvCxnSpPr>
          <p:nvPr/>
        </p:nvCxnSpPr>
        <p:spPr>
          <a:xfrm>
            <a:off x="3772213" y="3490014"/>
            <a:ext cx="1584175" cy="379320"/>
          </a:xfrm>
          <a:prstGeom prst="straightConnector1">
            <a:avLst/>
          </a:prstGeom>
          <a:ln w="38100">
            <a:solidFill>
              <a:srgbClr val="00602B"/>
            </a:solidFill>
            <a:prstDash val="sysDot"/>
            <a:tailEnd type="triangle"/>
          </a:ln>
        </p:spPr>
        <p:style>
          <a:lnRef idx="2">
            <a:schemeClr val="accent1"/>
          </a:lnRef>
          <a:fillRef idx="0">
            <a:schemeClr val="accent1"/>
          </a:fillRef>
          <a:effectRef idx="1">
            <a:schemeClr val="accent1"/>
          </a:effectRef>
          <a:fontRef idx="minor">
            <a:schemeClr val="tx1"/>
          </a:fontRef>
        </p:style>
      </p:cxnSp>
      <p:sp>
        <p:nvSpPr>
          <p:cNvPr id="37" name="Прямоугольник с двумя скругленными соседними углами 36"/>
          <p:cNvSpPr/>
          <p:nvPr/>
        </p:nvSpPr>
        <p:spPr>
          <a:xfrm>
            <a:off x="250940" y="4942260"/>
            <a:ext cx="3521273" cy="1277121"/>
          </a:xfrm>
          <a:prstGeom prst="round2SameRect">
            <a:avLst>
              <a:gd name="adj1" fmla="val 16667"/>
              <a:gd name="adj2" fmla="val 20418"/>
            </a:avLst>
          </a:prstGeom>
          <a:solidFill>
            <a:schemeClr val="bg1"/>
          </a:solidFill>
          <a:ln>
            <a:solidFill>
              <a:srgbClr val="00602B"/>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ru-RU" sz="1300" b="0" i="0" u="none" strike="noStrike" kern="1200" cap="none" spc="0" normalizeH="0" baseline="0" noProof="0" dirty="0">
                <a:ln>
                  <a:noFill/>
                </a:ln>
                <a:solidFill>
                  <a:prstClr val="black"/>
                </a:solidFill>
                <a:effectLst/>
                <a:uLnTx/>
                <a:uFillTx/>
                <a:latin typeface="Calibri"/>
                <a:ea typeface="+mn-ea"/>
                <a:cs typeface="+mn-cs"/>
              </a:rPr>
              <a:t>244 «Прочая закупка товаров, работ и услуг»</a:t>
            </a:r>
          </a:p>
        </p:txBody>
      </p:sp>
      <p:sp>
        <p:nvSpPr>
          <p:cNvPr id="38" name="Прямоугольник с двумя скругленными соседними углами 37"/>
          <p:cNvSpPr/>
          <p:nvPr/>
        </p:nvSpPr>
        <p:spPr>
          <a:xfrm>
            <a:off x="5356388" y="4942260"/>
            <a:ext cx="3528972" cy="471174"/>
          </a:xfrm>
          <a:prstGeom prst="round2SameRect">
            <a:avLst/>
          </a:prstGeom>
          <a:solidFill>
            <a:schemeClr val="bg1"/>
          </a:solidFill>
          <a:ln>
            <a:solidFill>
              <a:srgbClr val="00602B"/>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300" b="0" i="0" u="none" strike="noStrike" kern="1200" cap="none" spc="0" normalizeH="0" baseline="0" noProof="0" dirty="0">
                <a:ln>
                  <a:noFill/>
                </a:ln>
                <a:solidFill>
                  <a:prstClr val="black"/>
                </a:solidFill>
                <a:effectLst/>
                <a:uLnTx/>
                <a:uFillTx/>
                <a:latin typeface="Calibri"/>
                <a:ea typeface="+mn-ea"/>
                <a:cs typeface="+mn-cs"/>
              </a:rPr>
              <a:t>244 «Прочая закупка товаров, работ и услуг»</a:t>
            </a:r>
          </a:p>
        </p:txBody>
      </p:sp>
      <p:sp>
        <p:nvSpPr>
          <p:cNvPr id="39" name="Прямоугольник с двумя скругленными соседними углами 38"/>
          <p:cNvSpPr/>
          <p:nvPr/>
        </p:nvSpPr>
        <p:spPr>
          <a:xfrm>
            <a:off x="5356388" y="5527473"/>
            <a:ext cx="3528972" cy="691907"/>
          </a:xfrm>
          <a:prstGeom prst="round2SameRect">
            <a:avLst>
              <a:gd name="adj1" fmla="val 0"/>
              <a:gd name="adj2" fmla="val 15121"/>
            </a:avLst>
          </a:prstGeom>
          <a:solidFill>
            <a:schemeClr val="accent3">
              <a:lumMod val="20000"/>
              <a:lumOff val="80000"/>
            </a:schemeClr>
          </a:solidFill>
          <a:ln w="28575">
            <a:solidFill>
              <a:srgbClr val="00602B"/>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300" b="1" i="0" u="none" strike="noStrike" kern="1200" cap="none" spc="0" normalizeH="0" baseline="0" noProof="0" dirty="0">
                <a:ln>
                  <a:noFill/>
                </a:ln>
                <a:solidFill>
                  <a:prstClr val="black"/>
                </a:solidFill>
                <a:effectLst/>
                <a:uLnTx/>
                <a:uFillTx/>
                <a:latin typeface="Calibri"/>
                <a:ea typeface="+mn-ea"/>
                <a:cs typeface="+mn-cs"/>
              </a:rPr>
              <a:t>247 «Закупка энергетических ресурсов» (новый)</a:t>
            </a:r>
          </a:p>
        </p:txBody>
      </p:sp>
      <p:cxnSp>
        <p:nvCxnSpPr>
          <p:cNvPr id="41" name="Прямая со стрелкой 40"/>
          <p:cNvCxnSpPr>
            <a:stCxn id="37" idx="0"/>
            <a:endCxn id="38" idx="2"/>
          </p:cNvCxnSpPr>
          <p:nvPr/>
        </p:nvCxnSpPr>
        <p:spPr>
          <a:xfrm flipV="1">
            <a:off x="3772213" y="5177847"/>
            <a:ext cx="1584175" cy="402974"/>
          </a:xfrm>
          <a:prstGeom prst="straightConnector1">
            <a:avLst/>
          </a:prstGeom>
          <a:ln>
            <a:solidFill>
              <a:srgbClr val="00602B"/>
            </a:solidFill>
            <a:prstDash val="sysDot"/>
            <a:tailEnd type="triangle"/>
          </a:ln>
        </p:spPr>
        <p:style>
          <a:lnRef idx="2">
            <a:schemeClr val="accent1"/>
          </a:lnRef>
          <a:fillRef idx="0">
            <a:schemeClr val="accent1"/>
          </a:fillRef>
          <a:effectRef idx="1">
            <a:schemeClr val="accent1"/>
          </a:effectRef>
          <a:fontRef idx="minor">
            <a:schemeClr val="tx1"/>
          </a:fontRef>
        </p:style>
      </p:cxnSp>
      <p:cxnSp>
        <p:nvCxnSpPr>
          <p:cNvPr id="43" name="Прямая со стрелкой 42"/>
          <p:cNvCxnSpPr>
            <a:stCxn id="37" idx="0"/>
            <a:endCxn id="39" idx="2"/>
          </p:cNvCxnSpPr>
          <p:nvPr/>
        </p:nvCxnSpPr>
        <p:spPr>
          <a:xfrm>
            <a:off x="3772213" y="5580821"/>
            <a:ext cx="1584175" cy="292606"/>
          </a:xfrm>
          <a:prstGeom prst="straightConnector1">
            <a:avLst/>
          </a:prstGeom>
          <a:ln w="38100">
            <a:solidFill>
              <a:srgbClr val="00602B"/>
            </a:solidFill>
            <a:prstDash val="sysDot"/>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8685180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Объект 5"/>
          <p:cNvSpPr>
            <a:spLocks noGrp="1"/>
          </p:cNvSpPr>
          <p:nvPr>
            <p:ph idx="1"/>
          </p:nvPr>
        </p:nvSpPr>
        <p:spPr>
          <a:xfrm>
            <a:off x="304801" y="750614"/>
            <a:ext cx="8591550" cy="5243787"/>
          </a:xfrm>
          <a:solidFill>
            <a:schemeClr val="bg1">
              <a:alpha val="77000"/>
            </a:schemeClr>
          </a:solidFill>
        </p:spPr>
        <p:txBody>
          <a:bodyPr anchor="ctr">
            <a:noAutofit/>
          </a:bodyPr>
          <a:lstStyle/>
          <a:p>
            <a:endParaRPr lang="ru-RU" dirty="0"/>
          </a:p>
          <a:p>
            <a:r>
              <a:rPr lang="ru-RU" dirty="0"/>
              <a:t>	</a:t>
            </a:r>
          </a:p>
          <a:p>
            <a:r>
              <a:rPr lang="ru-RU" dirty="0"/>
              <a:t>	</a:t>
            </a:r>
            <a:endParaRPr lang="ru-RU" sz="2200" dirty="0" smtClean="0"/>
          </a:p>
        </p:txBody>
      </p:sp>
      <p:graphicFrame>
        <p:nvGraphicFramePr>
          <p:cNvPr id="3" name="Таблица 2"/>
          <p:cNvGraphicFramePr>
            <a:graphicFrameLocks noGrp="1"/>
          </p:cNvGraphicFramePr>
          <p:nvPr>
            <p:extLst>
              <p:ext uri="{D42A27DB-BD31-4B8C-83A1-F6EECF244321}">
                <p14:modId xmlns:p14="http://schemas.microsoft.com/office/powerpoint/2010/main" val="653942756"/>
              </p:ext>
            </p:extLst>
          </p:nvPr>
        </p:nvGraphicFramePr>
        <p:xfrm>
          <a:off x="304801" y="228601"/>
          <a:ext cx="8591548" cy="6332220"/>
        </p:xfrm>
        <a:graphic>
          <a:graphicData uri="http://schemas.openxmlformats.org/drawingml/2006/table">
            <a:tbl>
              <a:tblPr firstRow="1" bandRow="1">
                <a:tableStyleId>{D7AC3CCA-C797-4891-BE02-D94E43425B78}</a:tableStyleId>
              </a:tblPr>
              <a:tblGrid>
                <a:gridCol w="1666496">
                  <a:extLst>
                    <a:ext uri="{9D8B030D-6E8A-4147-A177-3AD203B41FA5}">
                      <a16:colId xmlns:a16="http://schemas.microsoft.com/office/drawing/2014/main" xmlns="" val="681192470"/>
                    </a:ext>
                  </a:extLst>
                </a:gridCol>
                <a:gridCol w="6925052">
                  <a:extLst>
                    <a:ext uri="{9D8B030D-6E8A-4147-A177-3AD203B41FA5}">
                      <a16:colId xmlns:a16="http://schemas.microsoft.com/office/drawing/2014/main" xmlns="" val="2495311605"/>
                    </a:ext>
                  </a:extLst>
                </a:gridCol>
              </a:tblGrid>
              <a:tr h="472018">
                <a:tc>
                  <a:txBody>
                    <a:bodyPr/>
                    <a:lstStyle/>
                    <a:p>
                      <a:pPr algn="ctr"/>
                      <a:r>
                        <a:rPr lang="ru-RU" sz="2400" dirty="0" smtClean="0"/>
                        <a:t>2020</a:t>
                      </a:r>
                      <a:endParaRPr lang="ru-RU" sz="2400" dirty="0"/>
                    </a:p>
                  </a:txBody>
                  <a:tcPr marL="68580" marR="68580" anchor="ctr"/>
                </a:tc>
                <a:tc>
                  <a:txBody>
                    <a:bodyPr/>
                    <a:lstStyle/>
                    <a:p>
                      <a:pPr algn="ctr"/>
                      <a:r>
                        <a:rPr lang="ru-RU" sz="2400" dirty="0" smtClean="0"/>
                        <a:t>2021 	</a:t>
                      </a:r>
                      <a:endParaRPr lang="ru-RU" sz="2400" dirty="0"/>
                    </a:p>
                  </a:txBody>
                  <a:tcPr marL="68580" marR="68580" anchor="ctr"/>
                </a:tc>
                <a:extLst>
                  <a:ext uri="{0D108BD9-81ED-4DB2-BD59-A6C34878D82A}">
                    <a16:rowId xmlns:a16="http://schemas.microsoft.com/office/drawing/2014/main" xmlns="" val="2025388393"/>
                  </a:ext>
                </a:extLst>
              </a:tr>
              <a:tr h="479200">
                <a:tc rowSpan="2">
                  <a:txBody>
                    <a:bodyPr/>
                    <a:lstStyle/>
                    <a:p>
                      <a:endParaRPr lang="ru-RU" sz="1800" b="0" i="0" u="none" strike="noStrike" kern="1200" baseline="0" dirty="0" smtClean="0">
                        <a:solidFill>
                          <a:schemeClr val="dk1"/>
                        </a:solidFill>
                        <a:latin typeface="+mn-lt"/>
                        <a:ea typeface="+mn-ea"/>
                        <a:cs typeface="+mn-cs"/>
                      </a:endParaRPr>
                    </a:p>
                    <a:p>
                      <a:pPr>
                        <a:lnSpc>
                          <a:spcPct val="120000"/>
                        </a:lnSpc>
                      </a:pPr>
                      <a:r>
                        <a:rPr lang="ru-RU" sz="2000" b="0" i="0" u="none" strike="noStrike" kern="1200" baseline="0" dirty="0" smtClean="0">
                          <a:solidFill>
                            <a:schemeClr val="dk1"/>
                          </a:solidFill>
                          <a:latin typeface="+mn-lt"/>
                          <a:ea typeface="+mn-ea"/>
                          <a:cs typeface="+mn-cs"/>
                        </a:rPr>
                        <a:t>244 «Прочая закупка товаров, работ и услуг»</a:t>
                      </a:r>
                    </a:p>
                  </a:txBody>
                  <a:tcPr marL="68580" marR="68580" anchor="ctr"/>
                </a:tc>
                <a:tc>
                  <a:txBody>
                    <a:bodyPr/>
                    <a:lstStyle/>
                    <a:p>
                      <a:r>
                        <a:rPr lang="ru-RU" sz="2000" b="0" i="0" u="none" strike="noStrike" kern="1200" baseline="0" dirty="0" smtClean="0">
                          <a:solidFill>
                            <a:schemeClr val="dk1"/>
                          </a:solidFill>
                          <a:latin typeface="+mn-lt"/>
                          <a:ea typeface="+mn-ea"/>
                          <a:cs typeface="+mn-cs"/>
                        </a:rPr>
                        <a:t>244 «Прочая закупка товаров, работ и услуг»</a:t>
                      </a:r>
                    </a:p>
                  </a:txBody>
                  <a:tcPr marL="68580" marR="68580" anchor="ctr"/>
                </a:tc>
                <a:extLst>
                  <a:ext uri="{0D108BD9-81ED-4DB2-BD59-A6C34878D82A}">
                    <a16:rowId xmlns:a16="http://schemas.microsoft.com/office/drawing/2014/main" xmlns="" val="2628638999"/>
                  </a:ext>
                </a:extLst>
              </a:tr>
              <a:tr h="5381002">
                <a:tc vMerge="1">
                  <a:txBody>
                    <a:bodyPr/>
                    <a:lstStyle/>
                    <a:p>
                      <a:pPr>
                        <a:lnSpc>
                          <a:spcPct val="120000"/>
                        </a:lnSpc>
                      </a:pPr>
                      <a:endParaRPr lang="ru-RU" sz="2000" dirty="0"/>
                    </a:p>
                  </a:txBody>
                  <a:tcPr/>
                </a:tc>
                <a:tc>
                  <a:txBody>
                    <a:bodyPr/>
                    <a:lstStyle/>
                    <a:p>
                      <a:pPr>
                        <a:lnSpc>
                          <a:spcPct val="120000"/>
                        </a:lnSpc>
                        <a:spcBef>
                          <a:spcPts val="0"/>
                        </a:spcBef>
                        <a:spcAft>
                          <a:spcPts val="0"/>
                        </a:spcAft>
                      </a:pPr>
                      <a:r>
                        <a:rPr lang="ru-RU" sz="2000" b="0" i="0" u="none" strike="noStrike" kern="1200" baseline="0" dirty="0" smtClean="0">
                          <a:solidFill>
                            <a:srgbClr val="C00000"/>
                          </a:solidFill>
                          <a:latin typeface="+mn-lt"/>
                          <a:ea typeface="+mn-ea"/>
                          <a:cs typeface="+mn-cs"/>
                        </a:rPr>
                        <a:t>247 «Закупка энергетических ресурсов» </a:t>
                      </a:r>
                    </a:p>
                    <a:p>
                      <a:pPr>
                        <a:lnSpc>
                          <a:spcPct val="120000"/>
                        </a:lnSpc>
                        <a:spcBef>
                          <a:spcPts val="0"/>
                        </a:spcBef>
                        <a:spcAft>
                          <a:spcPts val="0"/>
                        </a:spcAft>
                      </a:pPr>
                      <a:r>
                        <a:rPr lang="ru-RU" sz="2000" b="0" i="0" u="none" strike="noStrike" kern="1200" baseline="0" dirty="0" smtClean="0">
                          <a:solidFill>
                            <a:schemeClr val="dk1"/>
                          </a:solidFill>
                          <a:latin typeface="+mn-lt"/>
                          <a:ea typeface="+mn-ea"/>
                          <a:cs typeface="+mn-cs"/>
                        </a:rPr>
                        <a:t>Расходы на оплату: </a:t>
                      </a:r>
                    </a:p>
                    <a:p>
                      <a:pPr marL="342900" indent="-342900">
                        <a:lnSpc>
                          <a:spcPct val="120000"/>
                        </a:lnSpc>
                        <a:spcBef>
                          <a:spcPts val="0"/>
                        </a:spcBef>
                        <a:spcAft>
                          <a:spcPts val="0"/>
                        </a:spcAft>
                        <a:buFont typeface="Arial" panose="020B0604020202020204" pitchFamily="34" charset="0"/>
                        <a:buChar char="•"/>
                      </a:pPr>
                      <a:r>
                        <a:rPr lang="ru-RU" sz="1800" b="0" i="0" u="none" strike="noStrike" kern="1200" baseline="0" dirty="0" smtClean="0">
                          <a:solidFill>
                            <a:schemeClr val="dk1"/>
                          </a:solidFill>
                          <a:latin typeface="+mn-lt"/>
                          <a:ea typeface="+mn-ea"/>
                          <a:cs typeface="+mn-cs"/>
                        </a:rPr>
                        <a:t>потребленных энергетических и (или) коммунальных ресурсов в рамках договоров поставки </a:t>
                      </a:r>
                      <a:r>
                        <a:rPr lang="ru-RU" sz="1800" b="0" i="0" u="none" strike="noStrike" kern="1200" baseline="0" dirty="0" smtClean="0">
                          <a:solidFill>
                            <a:srgbClr val="C00000"/>
                          </a:solidFill>
                          <a:latin typeface="+mn-lt"/>
                          <a:ea typeface="+mn-ea"/>
                          <a:cs typeface="+mn-cs"/>
                        </a:rPr>
                        <a:t>электроэнергии, газа, теплоснабжения</a:t>
                      </a:r>
                      <a:r>
                        <a:rPr lang="ru-RU" sz="1800" b="0" i="0" u="none" strike="noStrike" kern="1200" baseline="0" dirty="0" smtClean="0">
                          <a:solidFill>
                            <a:schemeClr val="dk1"/>
                          </a:solidFill>
                          <a:latin typeface="+mn-lt"/>
                          <a:ea typeface="+mn-ea"/>
                          <a:cs typeface="+mn-cs"/>
                        </a:rPr>
                        <a:t>, включая оплату просроченной задолженности за указанные потребленные энергетические и (или) коммунальные ресурсы; </a:t>
                      </a:r>
                    </a:p>
                    <a:p>
                      <a:pPr marL="342900" indent="-342900">
                        <a:lnSpc>
                          <a:spcPct val="120000"/>
                        </a:lnSpc>
                        <a:spcBef>
                          <a:spcPts val="0"/>
                        </a:spcBef>
                        <a:spcAft>
                          <a:spcPts val="0"/>
                        </a:spcAft>
                        <a:buFont typeface="Arial" panose="020B0604020202020204" pitchFamily="34" charset="0"/>
                        <a:buChar char="•"/>
                      </a:pPr>
                      <a:r>
                        <a:rPr lang="ru-RU" sz="1800" b="0" i="0" u="none" strike="noStrike" kern="1200" baseline="0" dirty="0" smtClean="0">
                          <a:solidFill>
                            <a:schemeClr val="dk1"/>
                          </a:solidFill>
                          <a:latin typeface="+mn-lt"/>
                          <a:ea typeface="+mn-ea"/>
                          <a:cs typeface="+mn-cs"/>
                        </a:rPr>
                        <a:t>услуг транспортировки указанных энергетических и (или) коммунальных ресурсов по газораспределительным и электрическим и теплосетям (при ее наличии). 	</a:t>
                      </a:r>
                    </a:p>
                    <a:p>
                      <a:pPr marL="0" marR="0" lvl="0" indent="0" algn="l" defTabSz="457200" rtl="0" eaLnBrk="1" fontAlgn="auto" latinLnBrk="0" hangingPunct="1">
                        <a:lnSpc>
                          <a:spcPct val="120000"/>
                        </a:lnSpc>
                        <a:spcBef>
                          <a:spcPts val="0"/>
                        </a:spcBef>
                        <a:spcAft>
                          <a:spcPts val="0"/>
                        </a:spcAft>
                        <a:buClrTx/>
                        <a:buSzTx/>
                        <a:buFont typeface="Arial" panose="020B0604020202020204" pitchFamily="34" charset="0"/>
                        <a:buNone/>
                        <a:tabLst/>
                        <a:defRPr/>
                      </a:pPr>
                      <a:r>
                        <a:rPr lang="ru-RU" sz="2000" b="0" i="0" u="none" strike="noStrike" kern="1200" baseline="0" dirty="0" smtClean="0">
                          <a:solidFill>
                            <a:schemeClr val="dk1"/>
                          </a:solidFill>
                          <a:latin typeface="+mn-lt"/>
                          <a:ea typeface="+mn-ea"/>
                          <a:cs typeface="+mn-cs"/>
                        </a:rPr>
                        <a:t>Перечень видов энергетических и (или) коммунальных ресурсов, отражаемых по ВР 247 </a:t>
                      </a:r>
                      <a:r>
                        <a:rPr lang="ru-RU" sz="2000" b="0" i="0" u="none" strike="noStrike" kern="1200" baseline="0" dirty="0" smtClean="0">
                          <a:solidFill>
                            <a:srgbClr val="C00000"/>
                          </a:solidFill>
                          <a:latin typeface="+mn-lt"/>
                          <a:ea typeface="+mn-ea"/>
                          <a:cs typeface="+mn-cs"/>
                        </a:rPr>
                        <a:t>закрытый и не применяется </a:t>
                      </a:r>
                      <a:r>
                        <a:rPr lang="ru-RU" sz="2000" b="0" i="0" u="none" strike="noStrike" kern="1200" baseline="0" dirty="0" smtClean="0">
                          <a:solidFill>
                            <a:schemeClr val="dk1"/>
                          </a:solidFill>
                          <a:latin typeface="+mn-lt"/>
                          <a:ea typeface="+mn-ea"/>
                          <a:cs typeface="+mn-cs"/>
                        </a:rPr>
                        <a:t>для иных расходов, не перечисленных в описании.</a:t>
                      </a:r>
                    </a:p>
                    <a:p>
                      <a:pPr marL="0" marR="0" lvl="0" indent="0" algn="r" defTabSz="457200" rtl="0" eaLnBrk="1" fontAlgn="auto" latinLnBrk="0" hangingPunct="1">
                        <a:lnSpc>
                          <a:spcPct val="120000"/>
                        </a:lnSpc>
                        <a:spcBef>
                          <a:spcPts val="0"/>
                        </a:spcBef>
                        <a:spcAft>
                          <a:spcPts val="0"/>
                        </a:spcAft>
                        <a:buClrTx/>
                        <a:buSzTx/>
                        <a:buFont typeface="Arial" panose="020B0604020202020204" pitchFamily="34" charset="0"/>
                        <a:buNone/>
                        <a:tabLst/>
                        <a:defRPr/>
                      </a:pPr>
                      <a:r>
                        <a:rPr lang="ru-RU" sz="1800" b="0" i="0" u="none" strike="noStrike" kern="1200" baseline="0" dirty="0" smtClean="0">
                          <a:solidFill>
                            <a:schemeClr val="dk1"/>
                          </a:solidFill>
                          <a:latin typeface="+mn-lt"/>
                          <a:ea typeface="+mn-ea"/>
                          <a:cs typeface="+mn-cs"/>
                        </a:rPr>
                        <a:t>Письмо Минфина России </a:t>
                      </a:r>
                      <a:r>
                        <a:rPr lang="ru-RU" sz="1800" b="0" i="0" u="none" strike="noStrike" kern="1200" baseline="0" dirty="0" smtClean="0">
                          <a:solidFill>
                            <a:srgbClr val="C00000"/>
                          </a:solidFill>
                          <a:latin typeface="+mn-lt"/>
                          <a:ea typeface="+mn-ea"/>
                          <a:cs typeface="+mn-cs"/>
                        </a:rPr>
                        <a:t>от 03.09.2020 N 02-05-10/79715</a:t>
                      </a:r>
                    </a:p>
                    <a:p>
                      <a:pPr marL="0" marR="0" lvl="0" indent="0" algn="r" defTabSz="457200" rtl="0" eaLnBrk="1" fontAlgn="auto" latinLnBrk="0" hangingPunct="1">
                        <a:lnSpc>
                          <a:spcPct val="120000"/>
                        </a:lnSpc>
                        <a:spcBef>
                          <a:spcPts val="0"/>
                        </a:spcBef>
                        <a:spcAft>
                          <a:spcPts val="0"/>
                        </a:spcAft>
                        <a:buClrTx/>
                        <a:buSzTx/>
                        <a:buFont typeface="Arial" panose="020B0604020202020204" pitchFamily="34" charset="0"/>
                        <a:buNone/>
                        <a:tabLst/>
                        <a:defRPr/>
                      </a:pPr>
                      <a:r>
                        <a:rPr lang="ru-RU" sz="1800" dirty="0" smtClean="0"/>
                        <a:t>Письмо Минфина России </a:t>
                      </a:r>
                      <a:r>
                        <a:rPr lang="ru-RU" sz="1800" dirty="0" smtClean="0">
                          <a:solidFill>
                            <a:srgbClr val="C00000"/>
                          </a:solidFill>
                        </a:rPr>
                        <a:t>от 17.02.2021 N 02-05-10/10752</a:t>
                      </a:r>
                      <a:endParaRPr lang="ru-RU" sz="1800" b="0" i="0" u="none" strike="noStrike" kern="1200" baseline="0" dirty="0" smtClean="0">
                        <a:solidFill>
                          <a:srgbClr val="C00000"/>
                        </a:solidFill>
                        <a:latin typeface="+mn-lt"/>
                        <a:ea typeface="+mn-ea"/>
                        <a:cs typeface="+mn-cs"/>
                      </a:endParaRPr>
                    </a:p>
                  </a:txBody>
                  <a:tcPr marL="68580" marR="68580"/>
                </a:tc>
                <a:extLst>
                  <a:ext uri="{0D108BD9-81ED-4DB2-BD59-A6C34878D82A}">
                    <a16:rowId xmlns:a16="http://schemas.microsoft.com/office/drawing/2014/main" xmlns="" val="1008660330"/>
                  </a:ext>
                </a:extLst>
              </a:tr>
            </a:tbl>
          </a:graphicData>
        </a:graphic>
      </p:graphicFrame>
    </p:spTree>
    <p:extLst>
      <p:ext uri="{BB962C8B-B14F-4D97-AF65-F5344CB8AC3E}">
        <p14:creationId xmlns:p14="http://schemas.microsoft.com/office/powerpoint/2010/main" val="77546938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46857" y="264703"/>
            <a:ext cx="6650496" cy="613611"/>
          </a:xfrm>
        </p:spPr>
        <p:txBody>
          <a:bodyPr anchor="ctr">
            <a:noAutofit/>
          </a:bodyPr>
          <a:lstStyle/>
          <a:p>
            <a:pPr algn="r"/>
            <a:r>
              <a:rPr lang="ru-RU" sz="3200" dirty="0" smtClean="0">
                <a:latin typeface="Arial" panose="020B0604020202020204" pitchFamily="34" charset="0"/>
                <a:cs typeface="Arial" panose="020B0604020202020204" pitchFamily="34" charset="0"/>
              </a:rPr>
              <a:t>КОСГУ 2019 – </a:t>
            </a:r>
            <a:r>
              <a:rPr lang="ru-RU" sz="4000" dirty="0" smtClean="0">
                <a:latin typeface="Arial" panose="020B0604020202020204" pitchFamily="34" charset="0"/>
                <a:cs typeface="Arial" panose="020B0604020202020204" pitchFamily="34" charset="0"/>
              </a:rPr>
              <a:t>расчеты</a:t>
            </a:r>
            <a:r>
              <a:rPr lang="ru-RU" sz="3200" dirty="0" smtClean="0">
                <a:latin typeface="Arial" panose="020B0604020202020204" pitchFamily="34" charset="0"/>
                <a:cs typeface="Arial" panose="020B0604020202020204" pitchFamily="34" charset="0"/>
              </a:rPr>
              <a:t>:</a:t>
            </a:r>
            <a:endParaRPr lang="ru-RU" sz="3200" dirty="0">
              <a:latin typeface="Arial" panose="020B0604020202020204" pitchFamily="34" charset="0"/>
              <a:cs typeface="Arial" panose="020B0604020202020204" pitchFamily="34" charset="0"/>
            </a:endParaRPr>
          </a:p>
        </p:txBody>
      </p:sp>
      <p:sp>
        <p:nvSpPr>
          <p:cNvPr id="6" name="Объект 5"/>
          <p:cNvSpPr>
            <a:spLocks noGrp="1"/>
          </p:cNvSpPr>
          <p:nvPr>
            <p:ph idx="1"/>
          </p:nvPr>
        </p:nvSpPr>
        <p:spPr>
          <a:xfrm>
            <a:off x="234617" y="1046754"/>
            <a:ext cx="8662737" cy="4993107"/>
          </a:xfrm>
          <a:solidFill>
            <a:schemeClr val="bg1">
              <a:alpha val="79000"/>
            </a:schemeClr>
          </a:solidFill>
        </p:spPr>
        <p:txBody>
          <a:bodyPr anchor="ctr">
            <a:normAutofit fontScale="85000" lnSpcReduction="20000"/>
          </a:bodyPr>
          <a:lstStyle/>
          <a:p>
            <a:pPr marL="693738" indent="-514350" fontAlgn="t">
              <a:lnSpc>
                <a:spcPct val="140000"/>
              </a:lnSpc>
              <a:spcBef>
                <a:spcPts val="0"/>
              </a:spcBef>
              <a:buSzPct val="100000"/>
              <a:buFont typeface="+mj-lt"/>
              <a:buAutoNum type="arabicPeriod"/>
            </a:pPr>
            <a:r>
              <a:rPr lang="ru-RU" sz="2300" dirty="0" smtClean="0">
                <a:latin typeface="Arial" panose="020B0604020202020204" pitchFamily="34" charset="0"/>
                <a:cs typeface="Arial" panose="020B0604020202020204" pitchFamily="34" charset="0"/>
              </a:rPr>
              <a:t>Участник </a:t>
            </a:r>
            <a:r>
              <a:rPr lang="ru-RU" sz="2300" dirty="0">
                <a:latin typeface="Arial" panose="020B0604020202020204" pitchFamily="34" charset="0"/>
                <a:cs typeface="Arial" panose="020B0604020202020204" pitchFamily="34" charset="0"/>
              </a:rPr>
              <a:t>бюджетного </a:t>
            </a:r>
            <a:r>
              <a:rPr lang="ru-RU" sz="2300" dirty="0" smtClean="0">
                <a:latin typeface="Arial" panose="020B0604020202020204" pitchFamily="34" charset="0"/>
                <a:cs typeface="Arial" panose="020B0604020202020204" pitchFamily="34" charset="0"/>
              </a:rPr>
              <a:t>процесса;</a:t>
            </a:r>
          </a:p>
          <a:p>
            <a:pPr marL="693738" indent="-514350" fontAlgn="t">
              <a:lnSpc>
                <a:spcPct val="140000"/>
              </a:lnSpc>
              <a:spcBef>
                <a:spcPts val="0"/>
              </a:spcBef>
              <a:buSzPct val="100000"/>
              <a:buFont typeface="+mj-lt"/>
              <a:buAutoNum type="arabicPeriod"/>
            </a:pPr>
            <a:r>
              <a:rPr lang="ru-RU" sz="2300" dirty="0">
                <a:latin typeface="Arial" panose="020B0604020202020204" pitchFamily="34" charset="0"/>
                <a:cs typeface="Arial" panose="020B0604020202020204" pitchFamily="34" charset="0"/>
              </a:rPr>
              <a:t>Г</a:t>
            </a:r>
            <a:r>
              <a:rPr lang="ru-RU" sz="2300" dirty="0" smtClean="0">
                <a:latin typeface="Arial" panose="020B0604020202020204" pitchFamily="34" charset="0"/>
                <a:cs typeface="Arial" panose="020B0604020202020204" pitchFamily="34" charset="0"/>
              </a:rPr>
              <a:t>осударственные </a:t>
            </a:r>
            <a:r>
              <a:rPr lang="ru-RU" sz="2300" dirty="0">
                <a:latin typeface="Arial" panose="020B0604020202020204" pitchFamily="34" charset="0"/>
                <a:cs typeface="Arial" panose="020B0604020202020204" pitchFamily="34" charset="0"/>
              </a:rPr>
              <a:t>(муниципальные) бюджетные и автономные </a:t>
            </a:r>
            <a:r>
              <a:rPr lang="ru-RU" sz="2300" dirty="0" smtClean="0">
                <a:latin typeface="Arial" panose="020B0604020202020204" pitchFamily="34" charset="0"/>
                <a:cs typeface="Arial" panose="020B0604020202020204" pitchFamily="34" charset="0"/>
              </a:rPr>
              <a:t>учреждения;</a:t>
            </a:r>
          </a:p>
          <a:p>
            <a:pPr marL="693738" indent="-514350" fontAlgn="t">
              <a:lnSpc>
                <a:spcPct val="140000"/>
              </a:lnSpc>
              <a:spcBef>
                <a:spcPts val="0"/>
              </a:spcBef>
              <a:buSzPct val="100000"/>
              <a:buFont typeface="+mj-lt"/>
              <a:buAutoNum type="arabicPeriod"/>
            </a:pPr>
            <a:r>
              <a:rPr lang="ru-RU" sz="2300" dirty="0" smtClean="0">
                <a:latin typeface="Arial" panose="020B0604020202020204" pitchFamily="34" charset="0"/>
                <a:cs typeface="Arial" panose="020B0604020202020204" pitchFamily="34" charset="0"/>
              </a:rPr>
              <a:t>Финансовые </a:t>
            </a:r>
            <a:r>
              <a:rPr lang="ru-RU" sz="2300" dirty="0">
                <a:latin typeface="Arial" panose="020B0604020202020204" pitchFamily="34" charset="0"/>
                <a:cs typeface="Arial" panose="020B0604020202020204" pitchFamily="34" charset="0"/>
              </a:rPr>
              <a:t>и нефинансовые </a:t>
            </a:r>
            <a:r>
              <a:rPr lang="ru-RU" sz="2300" dirty="0" smtClean="0">
                <a:latin typeface="Arial" panose="020B0604020202020204" pitchFamily="34" charset="0"/>
                <a:cs typeface="Arial" panose="020B0604020202020204" pitchFamily="34" charset="0"/>
              </a:rPr>
              <a:t>организации </a:t>
            </a:r>
            <a:r>
              <a:rPr lang="ru-RU" sz="2300" dirty="0">
                <a:latin typeface="Arial" panose="020B0604020202020204" pitchFamily="34" charset="0"/>
                <a:cs typeface="Arial" panose="020B0604020202020204" pitchFamily="34" charset="0"/>
              </a:rPr>
              <a:t>государственного </a:t>
            </a:r>
            <a:r>
              <a:rPr lang="ru-RU" sz="2300" dirty="0" smtClean="0">
                <a:latin typeface="Arial" panose="020B0604020202020204" pitchFamily="34" charset="0"/>
                <a:cs typeface="Arial" panose="020B0604020202020204" pitchFamily="34" charset="0"/>
              </a:rPr>
              <a:t>сектора;</a:t>
            </a:r>
          </a:p>
          <a:p>
            <a:pPr marL="693738" indent="-514350" fontAlgn="t">
              <a:lnSpc>
                <a:spcPct val="140000"/>
              </a:lnSpc>
              <a:spcBef>
                <a:spcPts val="0"/>
              </a:spcBef>
              <a:buSzPct val="100000"/>
              <a:buFont typeface="+mj-lt"/>
              <a:buAutoNum type="arabicPeriod"/>
            </a:pPr>
            <a:r>
              <a:rPr lang="ru-RU" sz="2300" dirty="0" smtClean="0">
                <a:latin typeface="Arial" panose="020B0604020202020204" pitchFamily="34" charset="0"/>
                <a:cs typeface="Arial" panose="020B0604020202020204" pitchFamily="34" charset="0"/>
              </a:rPr>
              <a:t>Иные </a:t>
            </a:r>
            <a:r>
              <a:rPr lang="ru-RU" sz="2300" dirty="0">
                <a:latin typeface="Arial" panose="020B0604020202020204" pitchFamily="34" charset="0"/>
                <a:cs typeface="Arial" panose="020B0604020202020204" pitchFamily="34" charset="0"/>
              </a:rPr>
              <a:t>нефинансовые </a:t>
            </a:r>
            <a:r>
              <a:rPr lang="ru-RU" sz="2300" dirty="0" smtClean="0">
                <a:latin typeface="Arial" panose="020B0604020202020204" pitchFamily="34" charset="0"/>
                <a:cs typeface="Arial" panose="020B0604020202020204" pitchFamily="34" charset="0"/>
              </a:rPr>
              <a:t>организации;</a:t>
            </a:r>
          </a:p>
          <a:p>
            <a:pPr marL="693738" indent="-514350" fontAlgn="t">
              <a:lnSpc>
                <a:spcPct val="140000"/>
              </a:lnSpc>
              <a:spcBef>
                <a:spcPts val="0"/>
              </a:spcBef>
              <a:buSzPct val="100000"/>
              <a:buFont typeface="+mj-lt"/>
              <a:buAutoNum type="arabicPeriod"/>
            </a:pPr>
            <a:r>
              <a:rPr lang="ru-RU" sz="2300" dirty="0" smtClean="0">
                <a:latin typeface="Arial" panose="020B0604020202020204" pitchFamily="34" charset="0"/>
                <a:cs typeface="Arial" panose="020B0604020202020204" pitchFamily="34" charset="0"/>
              </a:rPr>
              <a:t>Иные </a:t>
            </a:r>
            <a:r>
              <a:rPr lang="ru-RU" sz="2300" dirty="0">
                <a:latin typeface="Arial" panose="020B0604020202020204" pitchFamily="34" charset="0"/>
                <a:cs typeface="Arial" panose="020B0604020202020204" pitchFamily="34" charset="0"/>
              </a:rPr>
              <a:t>финансовые </a:t>
            </a:r>
            <a:r>
              <a:rPr lang="ru-RU" sz="2300" dirty="0" smtClean="0">
                <a:latin typeface="Arial" panose="020B0604020202020204" pitchFamily="34" charset="0"/>
                <a:cs typeface="Arial" panose="020B0604020202020204" pitchFamily="34" charset="0"/>
              </a:rPr>
              <a:t>организации;</a:t>
            </a:r>
          </a:p>
          <a:p>
            <a:pPr marL="693738" indent="-514350" fontAlgn="t">
              <a:lnSpc>
                <a:spcPct val="140000"/>
              </a:lnSpc>
              <a:spcBef>
                <a:spcPts val="0"/>
              </a:spcBef>
              <a:buSzPct val="100000"/>
              <a:buFont typeface="+mj-lt"/>
              <a:buAutoNum type="arabicPeriod"/>
            </a:pPr>
            <a:r>
              <a:rPr lang="ru-RU" sz="2300" dirty="0" smtClean="0">
                <a:latin typeface="Arial" panose="020B0604020202020204" pitchFamily="34" charset="0"/>
                <a:cs typeface="Arial" panose="020B0604020202020204" pitchFamily="34" charset="0"/>
              </a:rPr>
              <a:t>Некоммерческие </a:t>
            </a:r>
            <a:r>
              <a:rPr lang="ru-RU" sz="2300" dirty="0">
                <a:latin typeface="Arial" panose="020B0604020202020204" pitchFamily="34" charset="0"/>
                <a:cs typeface="Arial" panose="020B0604020202020204" pitchFamily="34" charset="0"/>
              </a:rPr>
              <a:t>организации и физические лица - производители товаров, работ, </a:t>
            </a:r>
            <a:r>
              <a:rPr lang="ru-RU" sz="2300" dirty="0" smtClean="0">
                <a:latin typeface="Arial" panose="020B0604020202020204" pitchFamily="34" charset="0"/>
                <a:cs typeface="Arial" panose="020B0604020202020204" pitchFamily="34" charset="0"/>
              </a:rPr>
              <a:t>услуг;</a:t>
            </a:r>
            <a:endParaRPr lang="ru-RU" sz="2300" dirty="0">
              <a:latin typeface="Arial" panose="020B0604020202020204" pitchFamily="34" charset="0"/>
              <a:cs typeface="Arial" panose="020B0604020202020204" pitchFamily="34" charset="0"/>
            </a:endParaRPr>
          </a:p>
          <a:p>
            <a:pPr marL="693738" indent="-514350" fontAlgn="t">
              <a:lnSpc>
                <a:spcPct val="140000"/>
              </a:lnSpc>
              <a:spcBef>
                <a:spcPts val="0"/>
              </a:spcBef>
              <a:buSzPct val="100000"/>
              <a:buFont typeface="+mj-lt"/>
              <a:buAutoNum type="arabicPeriod"/>
            </a:pPr>
            <a:r>
              <a:rPr lang="ru-RU" sz="2300" dirty="0" smtClean="0">
                <a:latin typeface="Arial" panose="020B0604020202020204" pitchFamily="34" charset="0"/>
                <a:cs typeface="Arial" panose="020B0604020202020204" pitchFamily="34" charset="0"/>
              </a:rPr>
              <a:t>Физические лица;</a:t>
            </a:r>
            <a:endParaRPr lang="ru-RU" sz="2300" dirty="0">
              <a:latin typeface="Arial" panose="020B0604020202020204" pitchFamily="34" charset="0"/>
              <a:cs typeface="Arial" panose="020B0604020202020204" pitchFamily="34" charset="0"/>
            </a:endParaRPr>
          </a:p>
          <a:p>
            <a:pPr marL="693738" indent="-514350" fontAlgn="t">
              <a:lnSpc>
                <a:spcPct val="140000"/>
              </a:lnSpc>
              <a:spcBef>
                <a:spcPts val="0"/>
              </a:spcBef>
              <a:buSzTx/>
              <a:buFont typeface="+mj-lt"/>
              <a:buAutoNum type="arabicPeriod"/>
              <a:defRPr/>
            </a:pPr>
            <a:r>
              <a:rPr lang="ru-RU" sz="2300" dirty="0" smtClean="0">
                <a:latin typeface="Arial" panose="020B0604020202020204" pitchFamily="34" charset="0"/>
                <a:cs typeface="Arial" panose="020B0604020202020204" pitchFamily="34" charset="0"/>
              </a:rPr>
              <a:t>Наднациональные </a:t>
            </a:r>
            <a:r>
              <a:rPr lang="ru-RU" sz="2300" dirty="0">
                <a:latin typeface="Arial" panose="020B0604020202020204" pitchFamily="34" charset="0"/>
                <a:cs typeface="Arial" panose="020B0604020202020204" pitchFamily="34" charset="0"/>
              </a:rPr>
              <a:t>организации и правительствами иностранных </a:t>
            </a:r>
            <a:r>
              <a:rPr lang="ru-RU" sz="2300" dirty="0" smtClean="0">
                <a:latin typeface="Arial" panose="020B0604020202020204" pitchFamily="34" charset="0"/>
                <a:cs typeface="Arial" panose="020B0604020202020204" pitchFamily="34" charset="0"/>
              </a:rPr>
              <a:t>государств;</a:t>
            </a:r>
            <a:endParaRPr lang="ru-RU" sz="2300" dirty="0">
              <a:latin typeface="Arial" panose="020B0604020202020204" pitchFamily="34" charset="0"/>
              <a:cs typeface="Arial" panose="020B0604020202020204" pitchFamily="34" charset="0"/>
            </a:endParaRPr>
          </a:p>
          <a:p>
            <a:pPr marL="693738" indent="-514350" fontAlgn="t">
              <a:lnSpc>
                <a:spcPct val="140000"/>
              </a:lnSpc>
              <a:spcBef>
                <a:spcPts val="0"/>
              </a:spcBef>
              <a:buSzPct val="100000"/>
              <a:buFont typeface="+mj-lt"/>
              <a:buAutoNum type="arabicPeriod"/>
            </a:pPr>
            <a:r>
              <a:rPr lang="ru-RU" sz="2300" dirty="0" smtClean="0">
                <a:latin typeface="Arial" panose="020B0604020202020204" pitchFamily="34" charset="0"/>
                <a:cs typeface="Arial" panose="020B0604020202020204" pitchFamily="34" charset="0"/>
              </a:rPr>
              <a:t>Нерезиденты</a:t>
            </a:r>
            <a:endParaRPr lang="ru-RU" sz="23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9297339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Заголовок 5"/>
          <p:cNvSpPr>
            <a:spLocks noGrp="1"/>
          </p:cNvSpPr>
          <p:nvPr>
            <p:ph type="title"/>
          </p:nvPr>
        </p:nvSpPr>
        <p:spPr>
          <a:xfrm>
            <a:off x="457199" y="717000"/>
            <a:ext cx="8229599" cy="635670"/>
          </a:xfrm>
        </p:spPr>
        <p:txBody>
          <a:bodyPr/>
          <a:lstStyle/>
          <a:p>
            <a:pPr algn="ctr"/>
            <a:r>
              <a:rPr lang="ru-RU" sz="3000" b="0" dirty="0" smtClean="0">
                <a:solidFill>
                  <a:srgbClr val="00602B"/>
                </a:solidFill>
              </a:rPr>
              <a:t>Реорганизация юридического лица</a:t>
            </a:r>
            <a:endParaRPr lang="ru-RU" sz="3000" b="0" dirty="0">
              <a:solidFill>
                <a:srgbClr val="00602B"/>
              </a:solidFill>
            </a:endParaRPr>
          </a:p>
        </p:txBody>
      </p:sp>
      <p:sp>
        <p:nvSpPr>
          <p:cNvPr id="9" name="Номер слайда 2"/>
          <p:cNvSpPr txBox="1">
            <a:spLocks/>
          </p:cNvSpPr>
          <p:nvPr/>
        </p:nvSpPr>
        <p:spPr>
          <a:xfrm>
            <a:off x="6876256" y="116632"/>
            <a:ext cx="2133600" cy="365125"/>
          </a:xfrm>
          <a:prstGeom prst="rect">
            <a:avLst/>
          </a:prstGeom>
        </p:spPr>
        <p:txBody>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5F91366C-C707-45FC-9663-1DE7BB98C4B2}" type="slidenum">
              <a:rPr kumimoji="0" lang="ru-RU" sz="2200" b="0" i="0" u="none" strike="noStrike" kern="1200" cap="none" spc="0" normalizeH="0" baseline="0" noProof="0" smtClean="0">
                <a:ln>
                  <a:noFill/>
                </a:ln>
                <a:solidFill>
                  <a:srgbClr val="DEAA46"/>
                </a:solidFill>
                <a:effectLst/>
                <a:uLnTx/>
                <a:uFillTx/>
                <a:latin typeface="DINPro-Light"/>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19</a:t>
            </a:fld>
            <a:endParaRPr kumimoji="0" lang="ru-RU" sz="2200" b="0" i="0" u="none" strike="noStrike" kern="1200" cap="none" spc="0" normalizeH="0" baseline="0" noProof="0" dirty="0">
              <a:ln>
                <a:noFill/>
              </a:ln>
              <a:solidFill>
                <a:srgbClr val="DEAA46"/>
              </a:solidFill>
              <a:effectLst/>
              <a:uLnTx/>
              <a:uFillTx/>
              <a:latin typeface="DINPro-Light"/>
              <a:ea typeface="+mn-ea"/>
              <a:cs typeface="+mn-cs"/>
            </a:endParaRPr>
          </a:p>
        </p:txBody>
      </p:sp>
      <p:grpSp>
        <p:nvGrpSpPr>
          <p:cNvPr id="2" name="Группа 1"/>
          <p:cNvGrpSpPr/>
          <p:nvPr/>
        </p:nvGrpSpPr>
        <p:grpSpPr>
          <a:xfrm>
            <a:off x="457199" y="1916832"/>
            <a:ext cx="8229600" cy="3168352"/>
            <a:chOff x="457200" y="2437376"/>
            <a:chExt cx="8229600" cy="2963741"/>
          </a:xfrm>
        </p:grpSpPr>
        <p:sp>
          <p:nvSpPr>
            <p:cNvPr id="10" name="Трапеция 9"/>
            <p:cNvSpPr/>
            <p:nvPr/>
          </p:nvSpPr>
          <p:spPr>
            <a:xfrm>
              <a:off x="457200" y="3872451"/>
              <a:ext cx="8229599" cy="1528666"/>
            </a:xfrm>
            <a:prstGeom prst="trapezoid">
              <a:avLst>
                <a:gd name="adj" fmla="val 0"/>
              </a:avLst>
            </a:prstGeom>
            <a:gradFill>
              <a:gsLst>
                <a:gs pos="0">
                  <a:schemeClr val="accent3">
                    <a:lumMod val="0"/>
                    <a:lumOff val="100000"/>
                  </a:schemeClr>
                </a:gs>
                <a:gs pos="100000">
                  <a:schemeClr val="bg1"/>
                </a:gs>
              </a:gsLst>
            </a:gradFill>
            <a:ln>
              <a:solidFill>
                <a:srgbClr val="00602B"/>
              </a:solidFill>
              <a:prstDash val="sysDot"/>
            </a:ln>
          </p:spPr>
          <p:style>
            <a:lnRef idx="1">
              <a:schemeClr val="accent1"/>
            </a:lnRef>
            <a:fillRef idx="3">
              <a:schemeClr val="accent1"/>
            </a:fillRef>
            <a:effectRef idx="2">
              <a:schemeClr val="accent1"/>
            </a:effectRef>
            <a:fontRef idx="minor">
              <a:schemeClr val="lt1"/>
            </a:fontRef>
          </p:style>
          <p:txBody>
            <a:bodyPr rtlCol="0" anchor="ctr"/>
            <a:lstStyle/>
            <a:p>
              <a:pPr algn="ctr"/>
              <a:r>
                <a:rPr lang="ru-RU" sz="1500" dirty="0">
                  <a:solidFill>
                    <a:schemeClr val="dk1"/>
                  </a:solidFill>
                </a:rPr>
                <a:t>В случае, если в течение финансового года юридическое лицо реорганизовано, в связи с чем на конец финансового года (на конец осуществления расчетов с ним) оно относится к иной группе лиц, отличной от той, к которой оно относилось на начало финансового года (на начало осуществления расчетов с ним), операции по расчетам с данным юридическим лицом в течение финансового года подлежат отражению по тем подстатьям КОСГУ, по которым они отражались на начало финансового года (на начало осуществления расчетов с ним</a:t>
              </a:r>
              <a:r>
                <a:rPr lang="ru-RU" sz="1500" dirty="0" smtClean="0">
                  <a:solidFill>
                    <a:schemeClr val="dk1"/>
                  </a:solidFill>
                </a:rPr>
                <a:t>)</a:t>
              </a:r>
              <a:endParaRPr lang="ru-RU" sz="1500" dirty="0">
                <a:solidFill>
                  <a:schemeClr val="dk1"/>
                </a:solidFill>
              </a:endParaRPr>
            </a:p>
          </p:txBody>
        </p:sp>
        <p:sp>
          <p:nvSpPr>
            <p:cNvPr id="11" name="Прямоугольник с двумя скругленными соседними углами 10"/>
            <p:cNvSpPr/>
            <p:nvPr/>
          </p:nvSpPr>
          <p:spPr>
            <a:xfrm>
              <a:off x="457201" y="2437376"/>
              <a:ext cx="8229599" cy="1435075"/>
            </a:xfrm>
            <a:prstGeom prst="round2SameRect">
              <a:avLst/>
            </a:prstGeom>
            <a:solidFill>
              <a:schemeClr val="accent3">
                <a:lumMod val="20000"/>
                <a:lumOff val="80000"/>
              </a:schemeClr>
            </a:solidFill>
            <a:ln>
              <a:solidFill>
                <a:srgbClr val="00602B"/>
              </a:solidFill>
            </a:ln>
          </p:spPr>
          <p:style>
            <a:lnRef idx="1">
              <a:schemeClr val="accent1"/>
            </a:lnRef>
            <a:fillRef idx="3">
              <a:schemeClr val="accent1"/>
            </a:fillRef>
            <a:effectRef idx="2">
              <a:schemeClr val="accent1"/>
            </a:effectRef>
            <a:fontRef idx="minor">
              <a:schemeClr val="lt1"/>
            </a:fontRef>
          </p:style>
          <p:txBody>
            <a:bodyPr rtlCol="0" anchor="ctr"/>
            <a:lstStyle/>
            <a:p>
              <a:pPr lvl="0" algn="ctr">
                <a:defRPr/>
              </a:pPr>
              <a:r>
                <a:rPr lang="ru-RU" sz="2000" dirty="0">
                  <a:solidFill>
                    <a:schemeClr val="dk1"/>
                  </a:solidFill>
                </a:rPr>
                <a:t>Детализация </a:t>
              </a:r>
              <a:r>
                <a:rPr lang="ru-RU" sz="2000" dirty="0" smtClean="0">
                  <a:solidFill>
                    <a:schemeClr val="dk1"/>
                  </a:solidFill>
                </a:rPr>
                <a:t>КОСГУ</a:t>
              </a:r>
            </a:p>
            <a:p>
              <a:pPr lvl="0" algn="ctr">
                <a:defRPr/>
              </a:pPr>
              <a:endParaRPr lang="ru-RU" sz="900" dirty="0" smtClean="0">
                <a:solidFill>
                  <a:schemeClr val="dk1"/>
                </a:solidFill>
              </a:endParaRPr>
            </a:p>
            <a:p>
              <a:pPr lvl="0" algn="ctr">
                <a:defRPr/>
              </a:pPr>
              <a:r>
                <a:rPr lang="ru-RU" sz="1500" dirty="0" smtClean="0">
                  <a:solidFill>
                    <a:schemeClr val="dk1"/>
                  </a:solidFill>
                </a:rPr>
                <a:t>540 </a:t>
              </a:r>
              <a:r>
                <a:rPr lang="ru-RU" sz="1500" dirty="0">
                  <a:solidFill>
                    <a:schemeClr val="dk1"/>
                  </a:solidFill>
                </a:rPr>
                <a:t>(</a:t>
              </a:r>
              <a:r>
                <a:rPr lang="ru-RU" sz="1500" dirty="0" smtClean="0">
                  <a:solidFill>
                    <a:schemeClr val="dk1"/>
                  </a:solidFill>
                </a:rPr>
                <a:t>640) Увеличение </a:t>
              </a:r>
              <a:r>
                <a:rPr lang="ru-RU" sz="1500" dirty="0">
                  <a:solidFill>
                    <a:schemeClr val="dk1"/>
                  </a:solidFill>
                </a:rPr>
                <a:t>(уменьшение) задолженности по предоставленным </a:t>
              </a:r>
              <a:r>
                <a:rPr lang="ru-RU" sz="1500" dirty="0" smtClean="0">
                  <a:solidFill>
                    <a:schemeClr val="dk1"/>
                  </a:solidFill>
                </a:rPr>
                <a:t>заимствованиям</a:t>
              </a:r>
              <a:endParaRPr lang="ru-RU" sz="1500" dirty="0">
                <a:solidFill>
                  <a:schemeClr val="dk1"/>
                </a:solidFill>
              </a:endParaRPr>
            </a:p>
            <a:p>
              <a:pPr lvl="0" algn="ctr">
                <a:defRPr/>
              </a:pPr>
              <a:r>
                <a:rPr lang="ru-RU" sz="1500" dirty="0">
                  <a:solidFill>
                    <a:schemeClr val="dk1"/>
                  </a:solidFill>
                </a:rPr>
                <a:t>550 (</a:t>
              </a:r>
              <a:r>
                <a:rPr lang="ru-RU" sz="1500" dirty="0" smtClean="0">
                  <a:solidFill>
                    <a:schemeClr val="dk1"/>
                  </a:solidFill>
                </a:rPr>
                <a:t>650) Увеличение </a:t>
              </a:r>
              <a:r>
                <a:rPr lang="ru-RU" sz="1500" dirty="0">
                  <a:solidFill>
                    <a:schemeClr val="dk1"/>
                  </a:solidFill>
                </a:rPr>
                <a:t>(уменьшение) стоимости иных финансовых активов	</a:t>
              </a:r>
            </a:p>
            <a:p>
              <a:pPr lvl="0" algn="ctr">
                <a:defRPr/>
              </a:pPr>
              <a:r>
                <a:rPr lang="ru-RU" sz="1500" dirty="0" smtClean="0">
                  <a:solidFill>
                    <a:schemeClr val="dk1"/>
                  </a:solidFill>
                </a:rPr>
                <a:t>560 (</a:t>
              </a:r>
              <a:r>
                <a:rPr lang="ru-RU" sz="1500" dirty="0">
                  <a:solidFill>
                    <a:schemeClr val="dk1"/>
                  </a:solidFill>
                </a:rPr>
                <a:t>660) Увеличение (уменьшение) прочей дебиторской задолженности	</a:t>
              </a:r>
            </a:p>
            <a:p>
              <a:pPr lvl="0" algn="ctr">
                <a:defRPr/>
              </a:pPr>
              <a:r>
                <a:rPr lang="ru-RU" sz="1500" dirty="0" smtClean="0">
                  <a:solidFill>
                    <a:schemeClr val="dk1"/>
                  </a:solidFill>
                </a:rPr>
                <a:t>730 (</a:t>
              </a:r>
              <a:r>
                <a:rPr lang="ru-RU" sz="1500" dirty="0">
                  <a:solidFill>
                    <a:schemeClr val="dk1"/>
                  </a:solidFill>
                </a:rPr>
                <a:t>830) Увеличение (уменьшение) прочей кредиторской </a:t>
              </a:r>
              <a:r>
                <a:rPr lang="ru-RU" sz="1500" dirty="0" smtClean="0">
                  <a:solidFill>
                    <a:schemeClr val="dk1"/>
                  </a:solidFill>
                </a:rPr>
                <a:t>задолженности</a:t>
              </a:r>
              <a:endParaRPr lang="ru-RU" sz="1500" dirty="0">
                <a:solidFill>
                  <a:schemeClr val="dk1"/>
                </a:solidFill>
              </a:endParaRPr>
            </a:p>
          </p:txBody>
        </p:sp>
      </p:grpSp>
    </p:spTree>
    <p:extLst>
      <p:ext uri="{BB962C8B-B14F-4D97-AF65-F5344CB8AC3E}">
        <p14:creationId xmlns:p14="http://schemas.microsoft.com/office/powerpoint/2010/main" val="407527717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Номер слайда 14"/>
          <p:cNvSpPr>
            <a:spLocks noGrp="1"/>
          </p:cNvSpPr>
          <p:nvPr>
            <p:ph type="sldNum" sz="quarter" idx="12"/>
          </p:nvPr>
        </p:nvSpPr>
        <p:spPr>
          <a:xfrm>
            <a:off x="8513637" y="33988"/>
            <a:ext cx="630363" cy="365125"/>
          </a:xfrm>
        </p:spPr>
        <p:txBody>
          <a:bodyPr/>
          <a:lstStyle/>
          <a:p>
            <a:fld id="{B2D350B4-811D-9C49-8D4A-B431FFD45952}" type="slidenum">
              <a:rPr lang="en-US" b="1" smtClean="0">
                <a:solidFill>
                  <a:srgbClr val="C79023"/>
                </a:solidFill>
              </a:rPr>
              <a:pPr/>
              <a:t>20</a:t>
            </a:fld>
            <a:endParaRPr lang="en-US" b="1" dirty="0">
              <a:solidFill>
                <a:srgbClr val="C79023"/>
              </a:solidFill>
            </a:endParaRPr>
          </a:p>
        </p:txBody>
      </p:sp>
      <p:sp>
        <p:nvSpPr>
          <p:cNvPr id="2" name="TextBox 1"/>
          <p:cNvSpPr txBox="1"/>
          <p:nvPr/>
        </p:nvSpPr>
        <p:spPr>
          <a:xfrm>
            <a:off x="619432" y="65508"/>
            <a:ext cx="8366156" cy="461665"/>
          </a:xfrm>
          <a:prstGeom prst="rect">
            <a:avLst/>
          </a:prstGeom>
          <a:noFill/>
        </p:spPr>
        <p:txBody>
          <a:bodyPr wrap="square" rtlCol="0">
            <a:spAutoFit/>
          </a:bodyPr>
          <a:lstStyle/>
          <a:p>
            <a:pPr algn="ctr"/>
            <a:r>
              <a:rPr lang="ru-RU" sz="2400" b="1" dirty="0" smtClean="0">
                <a:solidFill>
                  <a:srgbClr val="077A3E"/>
                </a:solidFill>
                <a:latin typeface="Times New Roman" panose="02020603050405020304" pitchFamily="18" charset="0"/>
                <a:cs typeface="Times New Roman" panose="02020603050405020304" pitchFamily="18" charset="0"/>
              </a:rPr>
              <a:t>Обороты по счета при завершении финансового года</a:t>
            </a:r>
            <a:endParaRPr lang="ru-RU" sz="2400" b="1" u="sng" dirty="0">
              <a:solidFill>
                <a:srgbClr val="C00000"/>
              </a:solidFill>
              <a:latin typeface="Times New Roman" panose="02020603050405020304" pitchFamily="18" charset="0"/>
              <a:cs typeface="Times New Roman" panose="02020603050405020304" pitchFamily="18" charset="0"/>
            </a:endParaRPr>
          </a:p>
        </p:txBody>
      </p:sp>
      <p:sp>
        <p:nvSpPr>
          <p:cNvPr id="9" name="TextBox 8"/>
          <p:cNvSpPr txBox="1"/>
          <p:nvPr/>
        </p:nvSpPr>
        <p:spPr>
          <a:xfrm>
            <a:off x="268635" y="527173"/>
            <a:ext cx="8619725" cy="2431435"/>
          </a:xfrm>
          <a:prstGeom prst="rect">
            <a:avLst/>
          </a:prstGeom>
          <a:noFill/>
        </p:spPr>
        <p:txBody>
          <a:bodyPr wrap="square" rtlCol="0">
            <a:spAutoFit/>
          </a:bodyPr>
          <a:lstStyle/>
          <a:p>
            <a:pPr algn="ctr"/>
            <a:r>
              <a:rPr lang="ru-RU" sz="2400" b="1" dirty="0" smtClean="0">
                <a:solidFill>
                  <a:srgbClr val="002060"/>
                </a:solidFill>
                <a:latin typeface="Times New Roman" panose="02020603050405020304" pitchFamily="18" charset="0"/>
                <a:cs typeface="Times New Roman" panose="02020603050405020304" pitchFamily="18" charset="0"/>
              </a:rPr>
              <a:t>162н</a:t>
            </a:r>
          </a:p>
          <a:p>
            <a:pPr algn="just"/>
            <a:r>
              <a:rPr lang="ru-RU" sz="1600" dirty="0">
                <a:latin typeface="Times New Roman" panose="02020603050405020304" pitchFamily="18" charset="0"/>
                <a:cs typeface="Times New Roman" panose="02020603050405020304" pitchFamily="18" charset="0"/>
              </a:rPr>
              <a:t>При завершении текущего финансового года обороты по счетам, отражающим увеличение и уменьшение активов и обязательств, в регистры бухгалтерского учета очередного финансового года не переходят. </a:t>
            </a:r>
            <a:r>
              <a:rPr lang="ru-RU" sz="1600" b="1" dirty="0">
                <a:solidFill>
                  <a:srgbClr val="C00000"/>
                </a:solidFill>
                <a:latin typeface="Times New Roman" panose="02020603050405020304" pitchFamily="18" charset="0"/>
                <a:cs typeface="Times New Roman" panose="02020603050405020304" pitchFamily="18" charset="0"/>
              </a:rPr>
              <a:t>По счетам расчетов по дебиторской (кредиторской) задолженности</a:t>
            </a:r>
            <a:r>
              <a:rPr lang="ru-RU" sz="1600" dirty="0">
                <a:latin typeface="Times New Roman" panose="02020603050405020304" pitchFamily="18" charset="0"/>
                <a:cs typeface="Times New Roman" panose="02020603050405020304" pitchFamily="18" charset="0"/>
              </a:rPr>
              <a:t>, обороты по которым содержат в 24 – 26 разрядах номера счета подстатьи КОСГУ 560 «Увеличение прочей дебиторской задолженности», 730 «Увеличение прочей кредиторской задолженности», </a:t>
            </a:r>
            <a:r>
              <a:rPr lang="ru-RU" sz="1600" b="1" dirty="0">
                <a:solidFill>
                  <a:srgbClr val="C00000"/>
                </a:solidFill>
                <a:latin typeface="Times New Roman" panose="02020603050405020304" pitchFamily="18" charset="0"/>
                <a:cs typeface="Times New Roman" panose="02020603050405020304" pitchFamily="18" charset="0"/>
              </a:rPr>
              <a:t>остатки формируются с отражением в 26 разряде</a:t>
            </a:r>
            <a:r>
              <a:rPr lang="ru-RU" sz="1600" dirty="0">
                <a:latin typeface="Times New Roman" panose="02020603050405020304" pitchFamily="18" charset="0"/>
                <a:cs typeface="Times New Roman" panose="02020603050405020304" pitchFamily="18" charset="0"/>
              </a:rPr>
              <a:t> номера счета </a:t>
            </a:r>
            <a:r>
              <a:rPr lang="ru-RU" sz="1600" b="1" dirty="0">
                <a:solidFill>
                  <a:srgbClr val="C00000"/>
                </a:solidFill>
                <a:latin typeface="Times New Roman" panose="02020603050405020304" pitchFamily="18" charset="0"/>
                <a:cs typeface="Times New Roman" panose="02020603050405020304" pitchFamily="18" charset="0"/>
              </a:rPr>
              <a:t>третьего разряда соответствующих подстатей КОСГУ</a:t>
            </a:r>
            <a:r>
              <a:rPr lang="ru-RU" sz="1600" dirty="0">
                <a:latin typeface="Times New Roman" panose="02020603050405020304" pitchFamily="18" charset="0"/>
                <a:cs typeface="Times New Roman" panose="02020603050405020304" pitchFamily="18" charset="0"/>
              </a:rPr>
              <a:t>, отражающего классификацию институциональных единиц.</a:t>
            </a:r>
            <a:endParaRPr lang="ru-RU" sz="1600" b="1" dirty="0">
              <a:solidFill>
                <a:srgbClr val="002060"/>
              </a:solidFill>
              <a:latin typeface="Times New Roman" panose="02020603050405020304" pitchFamily="18" charset="0"/>
              <a:cs typeface="Times New Roman" panose="02020603050405020304" pitchFamily="18" charset="0"/>
            </a:endParaRPr>
          </a:p>
        </p:txBody>
      </p:sp>
      <p:sp>
        <p:nvSpPr>
          <p:cNvPr id="8" name="TextBox 7"/>
          <p:cNvSpPr txBox="1"/>
          <p:nvPr/>
        </p:nvSpPr>
        <p:spPr>
          <a:xfrm>
            <a:off x="268634" y="3174052"/>
            <a:ext cx="8619725" cy="3416320"/>
          </a:xfrm>
          <a:prstGeom prst="rect">
            <a:avLst/>
          </a:prstGeom>
          <a:noFill/>
        </p:spPr>
        <p:txBody>
          <a:bodyPr wrap="square" rtlCol="0">
            <a:spAutoFit/>
          </a:bodyPr>
          <a:lstStyle/>
          <a:p>
            <a:pPr algn="ctr"/>
            <a:r>
              <a:rPr lang="ru-RU" sz="2400" b="1" dirty="0" smtClean="0">
                <a:solidFill>
                  <a:srgbClr val="002060"/>
                </a:solidFill>
                <a:latin typeface="Times New Roman" panose="02020603050405020304" pitchFamily="18" charset="0"/>
                <a:cs typeface="Times New Roman" panose="02020603050405020304" pitchFamily="18" charset="0"/>
              </a:rPr>
              <a:t>183н</a:t>
            </a:r>
          </a:p>
          <a:p>
            <a:pPr algn="just"/>
            <a:r>
              <a:rPr lang="ru-RU" sz="1600" dirty="0">
                <a:latin typeface="Times New Roman" panose="02020603050405020304" pitchFamily="18" charset="0"/>
                <a:cs typeface="Times New Roman" panose="02020603050405020304" pitchFamily="18" charset="0"/>
              </a:rPr>
              <a:t>5.1. При завершении текущего финансового года обороты по счетам, отражающим увеличение и уменьшение активов и обязательств, за исключением счетов учета расчетов по дебиторской и кредиторской задолженности, содержащих в 24-26 разрядах номера счета подстатьи классификации операций сектора государственного управления (КОСГУ) «Увеличение прочей дебиторской задолженности», «Уменьшение прочей дебиторской задолженности», «Увеличение прочей кредиторской задолженности», «Уменьшение прочей кредиторской задолженности»</a:t>
            </a:r>
            <a:br>
              <a:rPr lang="ru-RU" sz="1600" dirty="0">
                <a:latin typeface="Times New Roman" panose="02020603050405020304" pitchFamily="18" charset="0"/>
                <a:cs typeface="Times New Roman" panose="02020603050405020304" pitchFamily="18" charset="0"/>
              </a:rPr>
            </a:br>
            <a:r>
              <a:rPr lang="ru-RU" sz="1600" dirty="0">
                <a:latin typeface="Times New Roman" panose="02020603050405020304" pitchFamily="18" charset="0"/>
                <a:cs typeface="Times New Roman" panose="02020603050405020304" pitchFamily="18" charset="0"/>
              </a:rPr>
              <a:t>(далее – счета расчетов по прочей дебиторской (кредиторской) задолженности), в регистры бухгалтерского учета очередного финансового года не переходят. Остатки по </a:t>
            </a:r>
            <a:r>
              <a:rPr lang="ru-RU" sz="1600" b="1" dirty="0">
                <a:solidFill>
                  <a:srgbClr val="C00000"/>
                </a:solidFill>
                <a:latin typeface="Times New Roman" panose="02020603050405020304" pitchFamily="18" charset="0"/>
                <a:cs typeface="Times New Roman" panose="02020603050405020304" pitchFamily="18" charset="0"/>
              </a:rPr>
              <a:t>счетам расчетов по прочей дебиторской (кредиторской) задолженности</a:t>
            </a:r>
            <a:r>
              <a:rPr lang="ru-RU" sz="1600" dirty="0">
                <a:latin typeface="Times New Roman" panose="02020603050405020304" pitchFamily="18" charset="0"/>
                <a:cs typeface="Times New Roman" panose="02020603050405020304" pitchFamily="18" charset="0"/>
              </a:rPr>
              <a:t> формируются с отражением </a:t>
            </a:r>
            <a:r>
              <a:rPr lang="ru-RU" sz="1600" b="1" dirty="0">
                <a:solidFill>
                  <a:srgbClr val="C00000"/>
                </a:solidFill>
                <a:latin typeface="Times New Roman" panose="02020603050405020304" pitchFamily="18" charset="0"/>
                <a:cs typeface="Times New Roman" panose="02020603050405020304" pitchFamily="18" charset="0"/>
              </a:rPr>
              <a:t>в 26 разряде номера счета третьего разряда соответствующих подстатей КОСГУ </a:t>
            </a:r>
            <a:r>
              <a:rPr lang="ru-RU" sz="1600" dirty="0">
                <a:latin typeface="Times New Roman" panose="02020603050405020304" pitchFamily="18" charset="0"/>
                <a:cs typeface="Times New Roman" panose="02020603050405020304" pitchFamily="18" charset="0"/>
              </a:rPr>
              <a:t>«Увеличение прочей дебиторской задолженности», «Увеличение прочей кредиторской задолженности», отражающего классификацию институциональных единиц.</a:t>
            </a:r>
            <a:endParaRPr lang="ru-RU" sz="1600" b="1" dirty="0">
              <a:solidFill>
                <a:srgbClr val="00206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9761044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Номер слайда 14"/>
          <p:cNvSpPr>
            <a:spLocks noGrp="1"/>
          </p:cNvSpPr>
          <p:nvPr>
            <p:ph type="sldNum" sz="quarter" idx="12"/>
          </p:nvPr>
        </p:nvSpPr>
        <p:spPr>
          <a:xfrm>
            <a:off x="8513637" y="33988"/>
            <a:ext cx="630363" cy="365125"/>
          </a:xfrm>
        </p:spPr>
        <p:txBody>
          <a:bodyPr/>
          <a:lstStyle/>
          <a:p>
            <a:fld id="{B2D350B4-811D-9C49-8D4A-B431FFD45952}" type="slidenum">
              <a:rPr lang="en-US" b="1" smtClean="0">
                <a:solidFill>
                  <a:srgbClr val="C79023"/>
                </a:solidFill>
              </a:rPr>
              <a:pPr/>
              <a:t>21</a:t>
            </a:fld>
            <a:endParaRPr lang="en-US" b="1" dirty="0">
              <a:solidFill>
                <a:srgbClr val="C79023"/>
              </a:solidFill>
            </a:endParaRPr>
          </a:p>
        </p:txBody>
      </p:sp>
      <p:sp>
        <p:nvSpPr>
          <p:cNvPr id="2" name="TextBox 1"/>
          <p:cNvSpPr txBox="1"/>
          <p:nvPr/>
        </p:nvSpPr>
        <p:spPr>
          <a:xfrm>
            <a:off x="619432" y="65508"/>
            <a:ext cx="8366156" cy="461665"/>
          </a:xfrm>
          <a:prstGeom prst="rect">
            <a:avLst/>
          </a:prstGeom>
          <a:noFill/>
        </p:spPr>
        <p:txBody>
          <a:bodyPr wrap="square" rtlCol="0">
            <a:spAutoFit/>
          </a:bodyPr>
          <a:lstStyle/>
          <a:p>
            <a:pPr algn="ctr"/>
            <a:r>
              <a:rPr lang="ru-RU" sz="2400" b="1" dirty="0" smtClean="0">
                <a:solidFill>
                  <a:srgbClr val="077A3E"/>
                </a:solidFill>
                <a:latin typeface="Times New Roman" panose="02020603050405020304" pitchFamily="18" charset="0"/>
                <a:cs typeface="Times New Roman" panose="02020603050405020304" pitchFamily="18" charset="0"/>
              </a:rPr>
              <a:t>Обороты по счета при завершении финансового года</a:t>
            </a:r>
            <a:endParaRPr lang="ru-RU" sz="2400" b="1" u="sng" dirty="0">
              <a:solidFill>
                <a:srgbClr val="C00000"/>
              </a:solidFill>
              <a:latin typeface="Times New Roman" panose="02020603050405020304" pitchFamily="18" charset="0"/>
              <a:cs typeface="Times New Roman" panose="02020603050405020304" pitchFamily="18" charset="0"/>
            </a:endParaRPr>
          </a:p>
        </p:txBody>
      </p:sp>
      <p:graphicFrame>
        <p:nvGraphicFramePr>
          <p:cNvPr id="3" name="Таблица 2"/>
          <p:cNvGraphicFramePr>
            <a:graphicFrameLocks noGrp="1"/>
          </p:cNvGraphicFramePr>
          <p:nvPr>
            <p:extLst>
              <p:ext uri="{D42A27DB-BD31-4B8C-83A1-F6EECF244321}">
                <p14:modId xmlns:p14="http://schemas.microsoft.com/office/powerpoint/2010/main" val="28412600"/>
              </p:ext>
            </p:extLst>
          </p:nvPr>
        </p:nvGraphicFramePr>
        <p:xfrm>
          <a:off x="1838632" y="764763"/>
          <a:ext cx="6833420" cy="3377215"/>
        </p:xfrm>
        <a:graphic>
          <a:graphicData uri="http://schemas.openxmlformats.org/drawingml/2006/table">
            <a:tbl>
              <a:tblPr firstRow="1" bandRow="1">
                <a:tableStyleId>{5940675A-B579-460E-94D1-54222C63F5DA}</a:tableStyleId>
              </a:tblPr>
              <a:tblGrid>
                <a:gridCol w="737420">
                  <a:extLst>
                    <a:ext uri="{9D8B030D-6E8A-4147-A177-3AD203B41FA5}">
                      <a16:colId xmlns:a16="http://schemas.microsoft.com/office/drawing/2014/main" xmlns="" val="2376601551"/>
                    </a:ext>
                  </a:extLst>
                </a:gridCol>
                <a:gridCol w="688258">
                  <a:extLst>
                    <a:ext uri="{9D8B030D-6E8A-4147-A177-3AD203B41FA5}">
                      <a16:colId xmlns:a16="http://schemas.microsoft.com/office/drawing/2014/main" xmlns="" val="2582931774"/>
                    </a:ext>
                  </a:extLst>
                </a:gridCol>
                <a:gridCol w="624348">
                  <a:extLst>
                    <a:ext uri="{9D8B030D-6E8A-4147-A177-3AD203B41FA5}">
                      <a16:colId xmlns:a16="http://schemas.microsoft.com/office/drawing/2014/main" xmlns="" val="73360620"/>
                    </a:ext>
                  </a:extLst>
                </a:gridCol>
                <a:gridCol w="683342">
                  <a:extLst>
                    <a:ext uri="{9D8B030D-6E8A-4147-A177-3AD203B41FA5}">
                      <a16:colId xmlns:a16="http://schemas.microsoft.com/office/drawing/2014/main" xmlns="" val="1580649867"/>
                    </a:ext>
                  </a:extLst>
                </a:gridCol>
                <a:gridCol w="683342">
                  <a:extLst>
                    <a:ext uri="{9D8B030D-6E8A-4147-A177-3AD203B41FA5}">
                      <a16:colId xmlns:a16="http://schemas.microsoft.com/office/drawing/2014/main" xmlns="" val="1473817721"/>
                    </a:ext>
                  </a:extLst>
                </a:gridCol>
                <a:gridCol w="683342">
                  <a:extLst>
                    <a:ext uri="{9D8B030D-6E8A-4147-A177-3AD203B41FA5}">
                      <a16:colId xmlns:a16="http://schemas.microsoft.com/office/drawing/2014/main" xmlns="" val="2139959901"/>
                    </a:ext>
                  </a:extLst>
                </a:gridCol>
                <a:gridCol w="683342">
                  <a:extLst>
                    <a:ext uri="{9D8B030D-6E8A-4147-A177-3AD203B41FA5}">
                      <a16:colId xmlns:a16="http://schemas.microsoft.com/office/drawing/2014/main" xmlns="" val="1623313672"/>
                    </a:ext>
                  </a:extLst>
                </a:gridCol>
                <a:gridCol w="683342">
                  <a:extLst>
                    <a:ext uri="{9D8B030D-6E8A-4147-A177-3AD203B41FA5}">
                      <a16:colId xmlns:a16="http://schemas.microsoft.com/office/drawing/2014/main" xmlns="" val="1908930975"/>
                    </a:ext>
                  </a:extLst>
                </a:gridCol>
                <a:gridCol w="683342">
                  <a:extLst>
                    <a:ext uri="{9D8B030D-6E8A-4147-A177-3AD203B41FA5}">
                      <a16:colId xmlns:a16="http://schemas.microsoft.com/office/drawing/2014/main" xmlns="" val="2956700884"/>
                    </a:ext>
                  </a:extLst>
                </a:gridCol>
                <a:gridCol w="683342">
                  <a:extLst>
                    <a:ext uri="{9D8B030D-6E8A-4147-A177-3AD203B41FA5}">
                      <a16:colId xmlns:a16="http://schemas.microsoft.com/office/drawing/2014/main" xmlns="" val="380485387"/>
                    </a:ext>
                  </a:extLst>
                </a:gridCol>
              </a:tblGrid>
              <a:tr h="559619">
                <a:tc>
                  <a:txBody>
                    <a:bodyPr/>
                    <a:lstStyle/>
                    <a:p>
                      <a:pPr algn="ctr"/>
                      <a:r>
                        <a:rPr lang="ru-RU" b="1" dirty="0" smtClean="0"/>
                        <a:t>1 - 17</a:t>
                      </a:r>
                      <a:endParaRPr lang="ru-RU" b="1" dirty="0"/>
                    </a:p>
                  </a:txBody>
                  <a:tcPr anchor="ctr">
                    <a:solidFill>
                      <a:schemeClr val="accent5">
                        <a:lumMod val="20000"/>
                        <a:lumOff val="80000"/>
                        <a:alpha val="39000"/>
                      </a:schemeClr>
                    </a:solidFill>
                  </a:tcPr>
                </a:tc>
                <a:tc>
                  <a:txBody>
                    <a:bodyPr/>
                    <a:lstStyle/>
                    <a:p>
                      <a:pPr algn="ctr"/>
                      <a:r>
                        <a:rPr lang="ru-RU" b="1" dirty="0" smtClean="0"/>
                        <a:t>18</a:t>
                      </a:r>
                      <a:endParaRPr lang="ru-RU" b="1" dirty="0"/>
                    </a:p>
                  </a:txBody>
                  <a:tcPr anchor="ctr">
                    <a:solidFill>
                      <a:schemeClr val="accent5">
                        <a:lumMod val="20000"/>
                        <a:lumOff val="80000"/>
                        <a:alpha val="39000"/>
                      </a:schemeClr>
                    </a:solidFill>
                  </a:tcPr>
                </a:tc>
                <a:tc>
                  <a:txBody>
                    <a:bodyPr/>
                    <a:lstStyle/>
                    <a:p>
                      <a:pPr algn="ctr"/>
                      <a:r>
                        <a:rPr lang="ru-RU" b="1" dirty="0" smtClean="0"/>
                        <a:t>19</a:t>
                      </a:r>
                      <a:endParaRPr lang="ru-RU" b="1" dirty="0"/>
                    </a:p>
                  </a:txBody>
                  <a:tcPr anchor="ctr">
                    <a:solidFill>
                      <a:schemeClr val="accent5">
                        <a:lumMod val="20000"/>
                        <a:lumOff val="80000"/>
                        <a:alpha val="39000"/>
                      </a:schemeClr>
                    </a:solidFill>
                  </a:tcPr>
                </a:tc>
                <a:tc>
                  <a:txBody>
                    <a:bodyPr/>
                    <a:lstStyle/>
                    <a:p>
                      <a:pPr algn="ctr"/>
                      <a:r>
                        <a:rPr lang="ru-RU" b="1" dirty="0" smtClean="0"/>
                        <a:t>20</a:t>
                      </a:r>
                      <a:endParaRPr lang="ru-RU" b="1" dirty="0"/>
                    </a:p>
                  </a:txBody>
                  <a:tcPr anchor="ctr">
                    <a:solidFill>
                      <a:schemeClr val="accent5">
                        <a:lumMod val="20000"/>
                        <a:lumOff val="80000"/>
                        <a:alpha val="39000"/>
                      </a:schemeClr>
                    </a:solidFill>
                  </a:tcPr>
                </a:tc>
                <a:tc>
                  <a:txBody>
                    <a:bodyPr/>
                    <a:lstStyle/>
                    <a:p>
                      <a:pPr algn="ctr"/>
                      <a:r>
                        <a:rPr lang="ru-RU" b="1" dirty="0" smtClean="0"/>
                        <a:t>21</a:t>
                      </a:r>
                      <a:endParaRPr lang="ru-RU" b="1" dirty="0"/>
                    </a:p>
                  </a:txBody>
                  <a:tcPr anchor="ctr">
                    <a:solidFill>
                      <a:schemeClr val="accent5">
                        <a:lumMod val="20000"/>
                        <a:lumOff val="80000"/>
                        <a:alpha val="39000"/>
                      </a:schemeClr>
                    </a:solidFill>
                  </a:tcPr>
                </a:tc>
                <a:tc>
                  <a:txBody>
                    <a:bodyPr/>
                    <a:lstStyle/>
                    <a:p>
                      <a:pPr algn="ctr"/>
                      <a:r>
                        <a:rPr lang="ru-RU" b="1" dirty="0" smtClean="0"/>
                        <a:t>22</a:t>
                      </a:r>
                      <a:endParaRPr lang="ru-RU" b="1" dirty="0"/>
                    </a:p>
                  </a:txBody>
                  <a:tcPr anchor="ctr">
                    <a:solidFill>
                      <a:schemeClr val="accent5">
                        <a:lumMod val="20000"/>
                        <a:lumOff val="80000"/>
                        <a:alpha val="39000"/>
                      </a:schemeClr>
                    </a:solidFill>
                  </a:tcPr>
                </a:tc>
                <a:tc>
                  <a:txBody>
                    <a:bodyPr/>
                    <a:lstStyle/>
                    <a:p>
                      <a:pPr algn="ctr"/>
                      <a:r>
                        <a:rPr lang="ru-RU" b="1" dirty="0" smtClean="0"/>
                        <a:t>23</a:t>
                      </a:r>
                      <a:endParaRPr lang="ru-RU" b="1" dirty="0"/>
                    </a:p>
                  </a:txBody>
                  <a:tcPr anchor="ctr">
                    <a:solidFill>
                      <a:schemeClr val="accent5">
                        <a:lumMod val="20000"/>
                        <a:lumOff val="80000"/>
                        <a:alpha val="39000"/>
                      </a:schemeClr>
                    </a:solidFill>
                  </a:tcPr>
                </a:tc>
                <a:tc>
                  <a:txBody>
                    <a:bodyPr/>
                    <a:lstStyle/>
                    <a:p>
                      <a:pPr algn="ctr"/>
                      <a:r>
                        <a:rPr lang="ru-RU" b="1" dirty="0" smtClean="0"/>
                        <a:t>24</a:t>
                      </a:r>
                      <a:endParaRPr lang="ru-RU" b="1" dirty="0"/>
                    </a:p>
                  </a:txBody>
                  <a:tcPr anchor="ctr">
                    <a:solidFill>
                      <a:schemeClr val="accent5">
                        <a:lumMod val="20000"/>
                        <a:lumOff val="80000"/>
                        <a:alpha val="39000"/>
                      </a:schemeClr>
                    </a:solidFill>
                  </a:tcPr>
                </a:tc>
                <a:tc>
                  <a:txBody>
                    <a:bodyPr/>
                    <a:lstStyle/>
                    <a:p>
                      <a:pPr algn="ctr"/>
                      <a:r>
                        <a:rPr lang="ru-RU" b="1" dirty="0" smtClean="0"/>
                        <a:t>25</a:t>
                      </a:r>
                      <a:endParaRPr lang="ru-RU" b="1" dirty="0"/>
                    </a:p>
                  </a:txBody>
                  <a:tcPr anchor="ctr">
                    <a:solidFill>
                      <a:schemeClr val="accent5">
                        <a:lumMod val="20000"/>
                        <a:lumOff val="80000"/>
                        <a:alpha val="39000"/>
                      </a:schemeClr>
                    </a:solidFill>
                  </a:tcPr>
                </a:tc>
                <a:tc>
                  <a:txBody>
                    <a:bodyPr/>
                    <a:lstStyle/>
                    <a:p>
                      <a:pPr algn="ctr"/>
                      <a:r>
                        <a:rPr lang="ru-RU" b="1" dirty="0" smtClean="0"/>
                        <a:t>26</a:t>
                      </a:r>
                      <a:endParaRPr lang="ru-RU" b="1" dirty="0"/>
                    </a:p>
                  </a:txBody>
                  <a:tcPr anchor="ctr">
                    <a:solidFill>
                      <a:schemeClr val="accent5">
                        <a:lumMod val="20000"/>
                        <a:lumOff val="80000"/>
                        <a:alpha val="39000"/>
                      </a:schemeClr>
                    </a:solidFill>
                  </a:tcPr>
                </a:tc>
                <a:extLst>
                  <a:ext uri="{0D108BD9-81ED-4DB2-BD59-A6C34878D82A}">
                    <a16:rowId xmlns:a16="http://schemas.microsoft.com/office/drawing/2014/main" xmlns="" val="1496962726"/>
                  </a:ext>
                </a:extLst>
              </a:tr>
              <a:tr h="559619">
                <a:tc>
                  <a:txBody>
                    <a:bodyPr/>
                    <a:lstStyle/>
                    <a:p>
                      <a:pPr algn="ctr"/>
                      <a:r>
                        <a:rPr lang="ru-RU" dirty="0" smtClean="0"/>
                        <a:t>КБК</a:t>
                      </a:r>
                      <a:endParaRPr lang="ru-RU" dirty="0"/>
                    </a:p>
                  </a:txBody>
                  <a:tcPr anchor="ctr"/>
                </a:tc>
                <a:tc>
                  <a:txBody>
                    <a:bodyPr/>
                    <a:lstStyle/>
                    <a:p>
                      <a:pPr algn="ctr"/>
                      <a:r>
                        <a:rPr lang="ru-RU" dirty="0" smtClean="0"/>
                        <a:t>КФО</a:t>
                      </a:r>
                      <a:endParaRPr lang="ru-RU" dirty="0"/>
                    </a:p>
                  </a:txBody>
                  <a:tcPr anchor="ctr"/>
                </a:tc>
                <a:tc gridSpan="3">
                  <a:txBody>
                    <a:bodyPr/>
                    <a:lstStyle/>
                    <a:p>
                      <a:pPr algn="ctr"/>
                      <a:r>
                        <a:rPr lang="ru-RU" sz="1600" dirty="0" smtClean="0"/>
                        <a:t>Счет</a:t>
                      </a:r>
                      <a:r>
                        <a:rPr lang="ru-RU" sz="1600" baseline="0" dirty="0" smtClean="0"/>
                        <a:t> </a:t>
                      </a:r>
                      <a:r>
                        <a:rPr lang="ru-RU" sz="1600" baseline="0" dirty="0" err="1" smtClean="0"/>
                        <a:t>синтет.учета</a:t>
                      </a:r>
                      <a:endParaRPr lang="ru-RU" sz="1600" dirty="0"/>
                    </a:p>
                  </a:txBody>
                  <a:tcPr anchor="ctr"/>
                </a:tc>
                <a:tc hMerge="1">
                  <a:txBody>
                    <a:bodyPr/>
                    <a:lstStyle/>
                    <a:p>
                      <a:pPr algn="ctr"/>
                      <a:endParaRPr lang="ru-RU" dirty="0"/>
                    </a:p>
                  </a:txBody>
                  <a:tcPr anchor="ctr"/>
                </a:tc>
                <a:tc hMerge="1">
                  <a:txBody>
                    <a:bodyPr/>
                    <a:lstStyle/>
                    <a:p>
                      <a:pPr algn="ctr"/>
                      <a:endParaRPr lang="ru-RU" dirty="0"/>
                    </a:p>
                  </a:txBody>
                  <a:tcPr anchor="ctr"/>
                </a:tc>
                <a:tc gridSpan="2">
                  <a:txBody>
                    <a:bodyPr/>
                    <a:lstStyle/>
                    <a:p>
                      <a:pPr algn="ctr"/>
                      <a:r>
                        <a:rPr lang="ru-RU" sz="1600" dirty="0" smtClean="0"/>
                        <a:t>Счет </a:t>
                      </a:r>
                      <a:r>
                        <a:rPr lang="ru-RU" sz="1600" dirty="0" err="1" smtClean="0"/>
                        <a:t>аналит.учета</a:t>
                      </a:r>
                      <a:endParaRPr lang="ru-RU" sz="1600" dirty="0"/>
                    </a:p>
                  </a:txBody>
                  <a:tcPr anchor="ctr"/>
                </a:tc>
                <a:tc hMerge="1">
                  <a:txBody>
                    <a:bodyPr/>
                    <a:lstStyle/>
                    <a:p>
                      <a:pPr algn="ctr"/>
                      <a:endParaRPr lang="ru-RU" dirty="0"/>
                    </a:p>
                  </a:txBody>
                  <a:tcPr anchor="ctr"/>
                </a:tc>
                <a:tc gridSpan="3">
                  <a:txBody>
                    <a:bodyPr/>
                    <a:lstStyle/>
                    <a:p>
                      <a:pPr algn="ctr"/>
                      <a:r>
                        <a:rPr lang="ru-RU" dirty="0" smtClean="0"/>
                        <a:t>КОСГУ</a:t>
                      </a:r>
                      <a:endParaRPr lang="ru-RU" dirty="0"/>
                    </a:p>
                  </a:txBody>
                  <a:tcPr anchor="ctr"/>
                </a:tc>
                <a:tc hMerge="1">
                  <a:txBody>
                    <a:bodyPr/>
                    <a:lstStyle/>
                    <a:p>
                      <a:endParaRPr lang="ru-RU" dirty="0"/>
                    </a:p>
                  </a:txBody>
                  <a:tcPr/>
                </a:tc>
                <a:tc hMerge="1">
                  <a:txBody>
                    <a:bodyPr/>
                    <a:lstStyle/>
                    <a:p>
                      <a:endParaRPr lang="ru-RU" dirty="0"/>
                    </a:p>
                  </a:txBody>
                  <a:tcPr/>
                </a:tc>
                <a:extLst>
                  <a:ext uri="{0D108BD9-81ED-4DB2-BD59-A6C34878D82A}">
                    <a16:rowId xmlns:a16="http://schemas.microsoft.com/office/drawing/2014/main" xmlns="" val="941136061"/>
                  </a:ext>
                </a:extLst>
              </a:tr>
              <a:tr h="559619">
                <a:tc>
                  <a:txBody>
                    <a:bodyPr/>
                    <a:lstStyle/>
                    <a:p>
                      <a:pPr algn="ctr"/>
                      <a:r>
                        <a:rPr lang="ru-RU" dirty="0" smtClean="0"/>
                        <a:t>КД</a:t>
                      </a:r>
                      <a:endParaRPr lang="ru-RU" dirty="0"/>
                    </a:p>
                  </a:txBody>
                  <a:tcPr anchor="ctr"/>
                </a:tc>
                <a:tc>
                  <a:txBody>
                    <a:bodyPr/>
                    <a:lstStyle/>
                    <a:p>
                      <a:pPr algn="ctr"/>
                      <a:r>
                        <a:rPr lang="ru-RU" dirty="0" smtClean="0"/>
                        <a:t>2</a:t>
                      </a:r>
                      <a:endParaRPr lang="ru-RU" dirty="0"/>
                    </a:p>
                  </a:txBody>
                  <a:tcPr anchor="ctr"/>
                </a:tc>
                <a:tc>
                  <a:txBody>
                    <a:bodyPr/>
                    <a:lstStyle/>
                    <a:p>
                      <a:pPr algn="ctr"/>
                      <a:r>
                        <a:rPr lang="ru-RU" dirty="0" smtClean="0"/>
                        <a:t>2</a:t>
                      </a:r>
                      <a:endParaRPr lang="ru-RU" dirty="0"/>
                    </a:p>
                  </a:txBody>
                  <a:tcPr anchor="ctr"/>
                </a:tc>
                <a:tc>
                  <a:txBody>
                    <a:bodyPr/>
                    <a:lstStyle/>
                    <a:p>
                      <a:pPr algn="ctr"/>
                      <a:r>
                        <a:rPr lang="ru-RU" dirty="0" smtClean="0"/>
                        <a:t>0</a:t>
                      </a:r>
                      <a:endParaRPr lang="ru-RU" dirty="0"/>
                    </a:p>
                  </a:txBody>
                  <a:tcPr anchor="ctr"/>
                </a:tc>
                <a:tc>
                  <a:txBody>
                    <a:bodyPr/>
                    <a:lstStyle/>
                    <a:p>
                      <a:pPr algn="ctr"/>
                      <a:r>
                        <a:rPr lang="ru-RU" dirty="0" smtClean="0"/>
                        <a:t>5</a:t>
                      </a:r>
                      <a:endParaRPr lang="ru-RU" dirty="0"/>
                    </a:p>
                  </a:txBody>
                  <a:tcPr anchor="ctr"/>
                </a:tc>
                <a:tc>
                  <a:txBody>
                    <a:bodyPr/>
                    <a:lstStyle/>
                    <a:p>
                      <a:pPr algn="ctr"/>
                      <a:r>
                        <a:rPr lang="ru-RU" dirty="0" smtClean="0"/>
                        <a:t>3</a:t>
                      </a:r>
                      <a:endParaRPr lang="ru-RU" dirty="0"/>
                    </a:p>
                  </a:txBody>
                  <a:tcPr anchor="ctr"/>
                </a:tc>
                <a:tc>
                  <a:txBody>
                    <a:bodyPr/>
                    <a:lstStyle/>
                    <a:p>
                      <a:pPr algn="ctr"/>
                      <a:r>
                        <a:rPr lang="ru-RU" dirty="0" smtClean="0"/>
                        <a:t>1</a:t>
                      </a:r>
                      <a:endParaRPr lang="ru-RU" dirty="0"/>
                    </a:p>
                  </a:txBody>
                  <a:tcPr anchor="ctr"/>
                </a:tc>
                <a:tc>
                  <a:txBody>
                    <a:bodyPr/>
                    <a:lstStyle/>
                    <a:p>
                      <a:pPr algn="ctr"/>
                      <a:r>
                        <a:rPr lang="ru-RU" dirty="0" smtClean="0"/>
                        <a:t>5</a:t>
                      </a:r>
                      <a:endParaRPr lang="ru-RU" dirty="0"/>
                    </a:p>
                  </a:txBody>
                  <a:tcPr anchor="ctr"/>
                </a:tc>
                <a:tc>
                  <a:txBody>
                    <a:bodyPr/>
                    <a:lstStyle/>
                    <a:p>
                      <a:pPr algn="ctr"/>
                      <a:r>
                        <a:rPr lang="ru-RU" dirty="0" smtClean="0"/>
                        <a:t>6</a:t>
                      </a:r>
                      <a:endParaRPr lang="ru-RU" dirty="0"/>
                    </a:p>
                  </a:txBody>
                  <a:tcPr anchor="ctr"/>
                </a:tc>
                <a:tc>
                  <a:txBody>
                    <a:bodyPr/>
                    <a:lstStyle/>
                    <a:p>
                      <a:pPr algn="ctr"/>
                      <a:r>
                        <a:rPr lang="ru-RU" dirty="0" smtClean="0"/>
                        <a:t>4</a:t>
                      </a:r>
                      <a:endParaRPr lang="ru-RU" dirty="0"/>
                    </a:p>
                  </a:txBody>
                  <a:tcPr anchor="ctr">
                    <a:solidFill>
                      <a:schemeClr val="accent6">
                        <a:lumMod val="40000"/>
                        <a:lumOff val="60000"/>
                      </a:schemeClr>
                    </a:solidFill>
                  </a:tcPr>
                </a:tc>
                <a:extLst>
                  <a:ext uri="{0D108BD9-81ED-4DB2-BD59-A6C34878D82A}">
                    <a16:rowId xmlns:a16="http://schemas.microsoft.com/office/drawing/2014/main" xmlns="" val="1202041381"/>
                  </a:ext>
                </a:extLst>
              </a:tr>
              <a:tr h="559619">
                <a:tc>
                  <a:txBody>
                    <a:bodyPr/>
                    <a:lstStyle/>
                    <a:p>
                      <a:pPr algn="ctr"/>
                      <a:r>
                        <a:rPr lang="ru-RU" dirty="0" smtClean="0"/>
                        <a:t>КД</a:t>
                      </a:r>
                      <a:endParaRPr lang="ru-RU" dirty="0"/>
                    </a:p>
                  </a:txBody>
                  <a:tcPr anchor="ctr"/>
                </a:tc>
                <a:tc>
                  <a:txBody>
                    <a:bodyPr/>
                    <a:lstStyle/>
                    <a:p>
                      <a:pPr algn="ctr"/>
                      <a:r>
                        <a:rPr lang="ru-RU" dirty="0" smtClean="0"/>
                        <a:t>2</a:t>
                      </a:r>
                      <a:endParaRPr lang="ru-RU" dirty="0"/>
                    </a:p>
                  </a:txBody>
                  <a:tcPr anchor="ctr"/>
                </a:tc>
                <a:tc>
                  <a:txBody>
                    <a:bodyPr/>
                    <a:lstStyle/>
                    <a:p>
                      <a:pPr algn="ctr"/>
                      <a:r>
                        <a:rPr lang="ru-RU" dirty="0" smtClean="0"/>
                        <a:t>2</a:t>
                      </a:r>
                      <a:endParaRPr lang="ru-RU" dirty="0"/>
                    </a:p>
                  </a:txBody>
                  <a:tcPr anchor="ctr"/>
                </a:tc>
                <a:tc>
                  <a:txBody>
                    <a:bodyPr/>
                    <a:lstStyle/>
                    <a:p>
                      <a:pPr algn="ctr"/>
                      <a:r>
                        <a:rPr lang="ru-RU" dirty="0" smtClean="0"/>
                        <a:t>0</a:t>
                      </a:r>
                      <a:endParaRPr lang="ru-RU" dirty="0"/>
                    </a:p>
                  </a:txBody>
                  <a:tcPr anchor="ctr"/>
                </a:tc>
                <a:tc>
                  <a:txBody>
                    <a:bodyPr/>
                    <a:lstStyle/>
                    <a:p>
                      <a:pPr algn="ctr"/>
                      <a:r>
                        <a:rPr lang="ru-RU" dirty="0" smtClean="0"/>
                        <a:t>5</a:t>
                      </a:r>
                      <a:endParaRPr lang="ru-RU" dirty="0"/>
                    </a:p>
                  </a:txBody>
                  <a:tcPr anchor="ctr"/>
                </a:tc>
                <a:tc>
                  <a:txBody>
                    <a:bodyPr/>
                    <a:lstStyle/>
                    <a:p>
                      <a:pPr algn="ctr"/>
                      <a:r>
                        <a:rPr lang="ru-RU" dirty="0" smtClean="0"/>
                        <a:t>3</a:t>
                      </a:r>
                      <a:endParaRPr lang="ru-RU" dirty="0"/>
                    </a:p>
                  </a:txBody>
                  <a:tcPr anchor="ctr"/>
                </a:tc>
                <a:tc>
                  <a:txBody>
                    <a:bodyPr/>
                    <a:lstStyle/>
                    <a:p>
                      <a:pPr algn="ctr"/>
                      <a:r>
                        <a:rPr lang="ru-RU" dirty="0" smtClean="0"/>
                        <a:t>1</a:t>
                      </a:r>
                      <a:endParaRPr lang="ru-RU" dirty="0"/>
                    </a:p>
                  </a:txBody>
                  <a:tcPr anchor="ctr"/>
                </a:tc>
                <a:tc>
                  <a:txBody>
                    <a:bodyPr/>
                    <a:lstStyle/>
                    <a:p>
                      <a:pPr algn="ctr"/>
                      <a:r>
                        <a:rPr lang="ru-RU" dirty="0" smtClean="0"/>
                        <a:t>6</a:t>
                      </a:r>
                      <a:endParaRPr lang="ru-RU" dirty="0"/>
                    </a:p>
                  </a:txBody>
                  <a:tcPr anchor="ctr"/>
                </a:tc>
                <a:tc>
                  <a:txBody>
                    <a:bodyPr/>
                    <a:lstStyle/>
                    <a:p>
                      <a:pPr algn="ctr"/>
                      <a:r>
                        <a:rPr lang="ru-RU" dirty="0" smtClean="0"/>
                        <a:t>6</a:t>
                      </a:r>
                      <a:endParaRPr lang="ru-RU" dirty="0"/>
                    </a:p>
                  </a:txBody>
                  <a:tcPr anchor="ctr"/>
                </a:tc>
                <a:tc>
                  <a:txBody>
                    <a:bodyPr/>
                    <a:lstStyle/>
                    <a:p>
                      <a:pPr algn="ctr"/>
                      <a:r>
                        <a:rPr lang="ru-RU" dirty="0" smtClean="0"/>
                        <a:t>4</a:t>
                      </a:r>
                      <a:endParaRPr lang="ru-RU" dirty="0"/>
                    </a:p>
                  </a:txBody>
                  <a:tcPr anchor="ctr">
                    <a:solidFill>
                      <a:schemeClr val="accent6">
                        <a:lumMod val="40000"/>
                        <a:lumOff val="60000"/>
                      </a:schemeClr>
                    </a:solidFill>
                  </a:tcPr>
                </a:tc>
                <a:extLst>
                  <a:ext uri="{0D108BD9-81ED-4DB2-BD59-A6C34878D82A}">
                    <a16:rowId xmlns:a16="http://schemas.microsoft.com/office/drawing/2014/main" xmlns="" val="3219780240"/>
                  </a:ext>
                </a:extLst>
              </a:tr>
              <a:tr h="559619">
                <a:tc>
                  <a:txBody>
                    <a:bodyPr/>
                    <a:lstStyle/>
                    <a:p>
                      <a:pPr algn="ctr"/>
                      <a:r>
                        <a:rPr lang="ru-RU" dirty="0" smtClean="0"/>
                        <a:t>КД</a:t>
                      </a:r>
                      <a:endParaRPr lang="ru-RU" dirty="0"/>
                    </a:p>
                  </a:txBody>
                  <a:tcPr anchor="ctr"/>
                </a:tc>
                <a:tc>
                  <a:txBody>
                    <a:bodyPr/>
                    <a:lstStyle/>
                    <a:p>
                      <a:pPr algn="ctr"/>
                      <a:r>
                        <a:rPr lang="ru-RU" dirty="0" smtClean="0"/>
                        <a:t>2</a:t>
                      </a:r>
                      <a:endParaRPr lang="ru-RU" dirty="0"/>
                    </a:p>
                  </a:txBody>
                  <a:tcPr anchor="ctr"/>
                </a:tc>
                <a:tc>
                  <a:txBody>
                    <a:bodyPr/>
                    <a:lstStyle/>
                    <a:p>
                      <a:pPr algn="ctr"/>
                      <a:r>
                        <a:rPr lang="ru-RU" dirty="0" smtClean="0"/>
                        <a:t>2</a:t>
                      </a:r>
                      <a:endParaRPr lang="ru-RU" dirty="0"/>
                    </a:p>
                  </a:txBody>
                  <a:tcPr anchor="ctr"/>
                </a:tc>
                <a:tc>
                  <a:txBody>
                    <a:bodyPr/>
                    <a:lstStyle/>
                    <a:p>
                      <a:pPr algn="ctr"/>
                      <a:r>
                        <a:rPr lang="ru-RU" dirty="0" smtClean="0"/>
                        <a:t>0</a:t>
                      </a:r>
                      <a:endParaRPr lang="ru-RU" dirty="0"/>
                    </a:p>
                  </a:txBody>
                  <a:tcPr anchor="ctr"/>
                </a:tc>
                <a:tc>
                  <a:txBody>
                    <a:bodyPr/>
                    <a:lstStyle/>
                    <a:p>
                      <a:pPr algn="ctr"/>
                      <a:r>
                        <a:rPr lang="ru-RU" dirty="0" smtClean="0"/>
                        <a:t>5</a:t>
                      </a:r>
                      <a:endParaRPr lang="ru-RU" dirty="0"/>
                    </a:p>
                  </a:txBody>
                  <a:tcPr anchor="ctr"/>
                </a:tc>
                <a:tc>
                  <a:txBody>
                    <a:bodyPr/>
                    <a:lstStyle/>
                    <a:p>
                      <a:pPr algn="ctr"/>
                      <a:r>
                        <a:rPr lang="ru-RU" dirty="0" smtClean="0"/>
                        <a:t>3</a:t>
                      </a:r>
                      <a:endParaRPr lang="ru-RU" dirty="0"/>
                    </a:p>
                  </a:txBody>
                  <a:tcPr anchor="ctr"/>
                </a:tc>
                <a:tc>
                  <a:txBody>
                    <a:bodyPr/>
                    <a:lstStyle/>
                    <a:p>
                      <a:pPr algn="ctr"/>
                      <a:r>
                        <a:rPr lang="ru-RU" dirty="0" smtClean="0"/>
                        <a:t>1</a:t>
                      </a:r>
                      <a:endParaRPr lang="ru-RU" dirty="0"/>
                    </a:p>
                  </a:txBody>
                  <a:tcPr anchor="ctr"/>
                </a:tc>
                <a:tc>
                  <a:txBody>
                    <a:bodyPr/>
                    <a:lstStyle/>
                    <a:p>
                      <a:pPr algn="ctr"/>
                      <a:r>
                        <a:rPr lang="ru-RU" dirty="0" smtClean="0"/>
                        <a:t>5</a:t>
                      </a:r>
                      <a:endParaRPr lang="ru-RU" dirty="0"/>
                    </a:p>
                  </a:txBody>
                  <a:tcPr anchor="ctr"/>
                </a:tc>
                <a:tc>
                  <a:txBody>
                    <a:bodyPr/>
                    <a:lstStyle/>
                    <a:p>
                      <a:pPr algn="ctr"/>
                      <a:r>
                        <a:rPr lang="ru-RU" dirty="0" smtClean="0"/>
                        <a:t>6</a:t>
                      </a:r>
                      <a:endParaRPr lang="ru-RU" dirty="0"/>
                    </a:p>
                  </a:txBody>
                  <a:tcPr anchor="ctr"/>
                </a:tc>
                <a:tc>
                  <a:txBody>
                    <a:bodyPr/>
                    <a:lstStyle/>
                    <a:p>
                      <a:pPr algn="ctr"/>
                      <a:r>
                        <a:rPr lang="ru-RU" dirty="0" smtClean="0"/>
                        <a:t>7</a:t>
                      </a:r>
                      <a:endParaRPr lang="ru-RU" dirty="0"/>
                    </a:p>
                  </a:txBody>
                  <a:tcPr anchor="ctr">
                    <a:solidFill>
                      <a:schemeClr val="accent6">
                        <a:lumMod val="40000"/>
                        <a:lumOff val="60000"/>
                      </a:schemeClr>
                    </a:solidFill>
                  </a:tcPr>
                </a:tc>
                <a:extLst>
                  <a:ext uri="{0D108BD9-81ED-4DB2-BD59-A6C34878D82A}">
                    <a16:rowId xmlns:a16="http://schemas.microsoft.com/office/drawing/2014/main" xmlns="" val="4039159469"/>
                  </a:ext>
                </a:extLst>
              </a:tr>
              <a:tr h="559619">
                <a:tc>
                  <a:txBody>
                    <a:bodyPr/>
                    <a:lstStyle/>
                    <a:p>
                      <a:pPr algn="ctr"/>
                      <a:r>
                        <a:rPr lang="ru-RU" dirty="0" smtClean="0"/>
                        <a:t>КД</a:t>
                      </a:r>
                      <a:endParaRPr lang="ru-RU" dirty="0"/>
                    </a:p>
                  </a:txBody>
                  <a:tcPr anchor="ctr"/>
                </a:tc>
                <a:tc>
                  <a:txBody>
                    <a:bodyPr/>
                    <a:lstStyle/>
                    <a:p>
                      <a:pPr algn="ctr"/>
                      <a:r>
                        <a:rPr lang="ru-RU" dirty="0" smtClean="0"/>
                        <a:t>2</a:t>
                      </a:r>
                      <a:endParaRPr lang="ru-RU" dirty="0"/>
                    </a:p>
                  </a:txBody>
                  <a:tcPr anchor="ctr"/>
                </a:tc>
                <a:tc>
                  <a:txBody>
                    <a:bodyPr/>
                    <a:lstStyle/>
                    <a:p>
                      <a:pPr algn="ctr"/>
                      <a:r>
                        <a:rPr lang="ru-RU" dirty="0" smtClean="0"/>
                        <a:t>2</a:t>
                      </a:r>
                      <a:endParaRPr lang="ru-RU" dirty="0"/>
                    </a:p>
                  </a:txBody>
                  <a:tcPr anchor="ctr"/>
                </a:tc>
                <a:tc>
                  <a:txBody>
                    <a:bodyPr/>
                    <a:lstStyle/>
                    <a:p>
                      <a:pPr algn="ctr"/>
                      <a:r>
                        <a:rPr lang="ru-RU" dirty="0" smtClean="0"/>
                        <a:t>0</a:t>
                      </a:r>
                      <a:endParaRPr lang="ru-RU" dirty="0"/>
                    </a:p>
                  </a:txBody>
                  <a:tcPr anchor="ctr"/>
                </a:tc>
                <a:tc>
                  <a:txBody>
                    <a:bodyPr/>
                    <a:lstStyle/>
                    <a:p>
                      <a:pPr algn="ctr"/>
                      <a:r>
                        <a:rPr lang="ru-RU" dirty="0" smtClean="0"/>
                        <a:t>5</a:t>
                      </a:r>
                      <a:endParaRPr lang="ru-RU" dirty="0"/>
                    </a:p>
                  </a:txBody>
                  <a:tcPr anchor="ctr"/>
                </a:tc>
                <a:tc>
                  <a:txBody>
                    <a:bodyPr/>
                    <a:lstStyle/>
                    <a:p>
                      <a:pPr algn="ctr"/>
                      <a:r>
                        <a:rPr lang="ru-RU" dirty="0" smtClean="0"/>
                        <a:t>3</a:t>
                      </a:r>
                      <a:endParaRPr lang="ru-RU" dirty="0"/>
                    </a:p>
                  </a:txBody>
                  <a:tcPr anchor="ctr"/>
                </a:tc>
                <a:tc>
                  <a:txBody>
                    <a:bodyPr/>
                    <a:lstStyle/>
                    <a:p>
                      <a:pPr algn="ctr"/>
                      <a:r>
                        <a:rPr lang="ru-RU" dirty="0" smtClean="0"/>
                        <a:t>1</a:t>
                      </a:r>
                      <a:endParaRPr lang="ru-RU" dirty="0"/>
                    </a:p>
                  </a:txBody>
                  <a:tcPr anchor="ctr"/>
                </a:tc>
                <a:tc>
                  <a:txBody>
                    <a:bodyPr/>
                    <a:lstStyle/>
                    <a:p>
                      <a:pPr algn="ctr"/>
                      <a:r>
                        <a:rPr lang="ru-RU" dirty="0" smtClean="0"/>
                        <a:t>6</a:t>
                      </a:r>
                      <a:endParaRPr lang="ru-RU" dirty="0"/>
                    </a:p>
                  </a:txBody>
                  <a:tcPr anchor="ctr"/>
                </a:tc>
                <a:tc>
                  <a:txBody>
                    <a:bodyPr/>
                    <a:lstStyle/>
                    <a:p>
                      <a:pPr algn="ctr"/>
                      <a:r>
                        <a:rPr lang="ru-RU" dirty="0" smtClean="0"/>
                        <a:t>6</a:t>
                      </a:r>
                      <a:endParaRPr lang="ru-RU" dirty="0"/>
                    </a:p>
                  </a:txBody>
                  <a:tcPr anchor="ctr"/>
                </a:tc>
                <a:tc>
                  <a:txBody>
                    <a:bodyPr/>
                    <a:lstStyle/>
                    <a:p>
                      <a:pPr algn="ctr"/>
                      <a:r>
                        <a:rPr lang="ru-RU" dirty="0" smtClean="0"/>
                        <a:t>7</a:t>
                      </a:r>
                      <a:endParaRPr lang="ru-RU" dirty="0"/>
                    </a:p>
                  </a:txBody>
                  <a:tcPr anchor="ctr">
                    <a:solidFill>
                      <a:schemeClr val="accent6">
                        <a:lumMod val="40000"/>
                        <a:lumOff val="60000"/>
                      </a:schemeClr>
                    </a:solidFill>
                  </a:tcPr>
                </a:tc>
                <a:extLst>
                  <a:ext uri="{0D108BD9-81ED-4DB2-BD59-A6C34878D82A}">
                    <a16:rowId xmlns:a16="http://schemas.microsoft.com/office/drawing/2014/main" xmlns="" val="4154238561"/>
                  </a:ext>
                </a:extLst>
              </a:tr>
            </a:tbl>
          </a:graphicData>
        </a:graphic>
      </p:graphicFrame>
      <p:graphicFrame>
        <p:nvGraphicFramePr>
          <p:cNvPr id="7" name="Таблица 6"/>
          <p:cNvGraphicFramePr>
            <a:graphicFrameLocks noGrp="1"/>
          </p:cNvGraphicFramePr>
          <p:nvPr>
            <p:extLst>
              <p:ext uri="{D42A27DB-BD31-4B8C-83A1-F6EECF244321}">
                <p14:modId xmlns:p14="http://schemas.microsoft.com/office/powerpoint/2010/main" val="2092561779"/>
              </p:ext>
            </p:extLst>
          </p:nvPr>
        </p:nvGraphicFramePr>
        <p:xfrm>
          <a:off x="1838632" y="5293335"/>
          <a:ext cx="6833420" cy="1119238"/>
        </p:xfrm>
        <a:graphic>
          <a:graphicData uri="http://schemas.openxmlformats.org/drawingml/2006/table">
            <a:tbl>
              <a:tblPr firstRow="1" bandRow="1">
                <a:tableStyleId>{5940675A-B579-460E-94D1-54222C63F5DA}</a:tableStyleId>
              </a:tblPr>
              <a:tblGrid>
                <a:gridCol w="737420">
                  <a:extLst>
                    <a:ext uri="{9D8B030D-6E8A-4147-A177-3AD203B41FA5}">
                      <a16:colId xmlns:a16="http://schemas.microsoft.com/office/drawing/2014/main" xmlns="" val="2376601551"/>
                    </a:ext>
                  </a:extLst>
                </a:gridCol>
                <a:gridCol w="688258">
                  <a:extLst>
                    <a:ext uri="{9D8B030D-6E8A-4147-A177-3AD203B41FA5}">
                      <a16:colId xmlns:a16="http://schemas.microsoft.com/office/drawing/2014/main" xmlns="" val="2582931774"/>
                    </a:ext>
                  </a:extLst>
                </a:gridCol>
                <a:gridCol w="624348">
                  <a:extLst>
                    <a:ext uri="{9D8B030D-6E8A-4147-A177-3AD203B41FA5}">
                      <a16:colId xmlns:a16="http://schemas.microsoft.com/office/drawing/2014/main" xmlns="" val="73360620"/>
                    </a:ext>
                  </a:extLst>
                </a:gridCol>
                <a:gridCol w="683342">
                  <a:extLst>
                    <a:ext uri="{9D8B030D-6E8A-4147-A177-3AD203B41FA5}">
                      <a16:colId xmlns:a16="http://schemas.microsoft.com/office/drawing/2014/main" xmlns="" val="1580649867"/>
                    </a:ext>
                  </a:extLst>
                </a:gridCol>
                <a:gridCol w="683342">
                  <a:extLst>
                    <a:ext uri="{9D8B030D-6E8A-4147-A177-3AD203B41FA5}">
                      <a16:colId xmlns:a16="http://schemas.microsoft.com/office/drawing/2014/main" xmlns="" val="1473817721"/>
                    </a:ext>
                  </a:extLst>
                </a:gridCol>
                <a:gridCol w="683342">
                  <a:extLst>
                    <a:ext uri="{9D8B030D-6E8A-4147-A177-3AD203B41FA5}">
                      <a16:colId xmlns:a16="http://schemas.microsoft.com/office/drawing/2014/main" xmlns="" val="2139959901"/>
                    </a:ext>
                  </a:extLst>
                </a:gridCol>
                <a:gridCol w="683342">
                  <a:extLst>
                    <a:ext uri="{9D8B030D-6E8A-4147-A177-3AD203B41FA5}">
                      <a16:colId xmlns:a16="http://schemas.microsoft.com/office/drawing/2014/main" xmlns="" val="1623313672"/>
                    </a:ext>
                  </a:extLst>
                </a:gridCol>
                <a:gridCol w="683342">
                  <a:extLst>
                    <a:ext uri="{9D8B030D-6E8A-4147-A177-3AD203B41FA5}">
                      <a16:colId xmlns:a16="http://schemas.microsoft.com/office/drawing/2014/main" xmlns="" val="1908930975"/>
                    </a:ext>
                  </a:extLst>
                </a:gridCol>
                <a:gridCol w="683342">
                  <a:extLst>
                    <a:ext uri="{9D8B030D-6E8A-4147-A177-3AD203B41FA5}">
                      <a16:colId xmlns:a16="http://schemas.microsoft.com/office/drawing/2014/main" xmlns="" val="2956700884"/>
                    </a:ext>
                  </a:extLst>
                </a:gridCol>
                <a:gridCol w="683342">
                  <a:extLst>
                    <a:ext uri="{9D8B030D-6E8A-4147-A177-3AD203B41FA5}">
                      <a16:colId xmlns:a16="http://schemas.microsoft.com/office/drawing/2014/main" xmlns="" val="380485387"/>
                    </a:ext>
                  </a:extLst>
                </a:gridCol>
              </a:tblGrid>
              <a:tr h="559619">
                <a:tc>
                  <a:txBody>
                    <a:bodyPr/>
                    <a:lstStyle/>
                    <a:p>
                      <a:pPr algn="ctr"/>
                      <a:r>
                        <a:rPr lang="ru-RU" dirty="0" smtClean="0"/>
                        <a:t>КД</a:t>
                      </a:r>
                      <a:endParaRPr lang="ru-RU" dirty="0"/>
                    </a:p>
                  </a:txBody>
                  <a:tcPr anchor="ctr"/>
                </a:tc>
                <a:tc>
                  <a:txBody>
                    <a:bodyPr/>
                    <a:lstStyle/>
                    <a:p>
                      <a:pPr algn="ctr"/>
                      <a:r>
                        <a:rPr lang="ru-RU" dirty="0" smtClean="0"/>
                        <a:t>2</a:t>
                      </a:r>
                      <a:endParaRPr lang="ru-RU" dirty="0"/>
                    </a:p>
                  </a:txBody>
                  <a:tcPr anchor="ctr"/>
                </a:tc>
                <a:tc>
                  <a:txBody>
                    <a:bodyPr/>
                    <a:lstStyle/>
                    <a:p>
                      <a:pPr algn="ctr"/>
                      <a:r>
                        <a:rPr lang="ru-RU" dirty="0" smtClean="0"/>
                        <a:t>2</a:t>
                      </a:r>
                      <a:endParaRPr lang="ru-RU" dirty="0"/>
                    </a:p>
                  </a:txBody>
                  <a:tcPr anchor="ctr"/>
                </a:tc>
                <a:tc>
                  <a:txBody>
                    <a:bodyPr/>
                    <a:lstStyle/>
                    <a:p>
                      <a:pPr algn="ctr"/>
                      <a:r>
                        <a:rPr lang="ru-RU" dirty="0" smtClean="0"/>
                        <a:t>0</a:t>
                      </a:r>
                      <a:endParaRPr lang="ru-RU" dirty="0"/>
                    </a:p>
                  </a:txBody>
                  <a:tcPr anchor="ctr"/>
                </a:tc>
                <a:tc>
                  <a:txBody>
                    <a:bodyPr/>
                    <a:lstStyle/>
                    <a:p>
                      <a:pPr algn="ctr"/>
                      <a:r>
                        <a:rPr lang="ru-RU" dirty="0" smtClean="0"/>
                        <a:t>5</a:t>
                      </a:r>
                      <a:endParaRPr lang="ru-RU" dirty="0"/>
                    </a:p>
                  </a:txBody>
                  <a:tcPr anchor="ctr"/>
                </a:tc>
                <a:tc>
                  <a:txBody>
                    <a:bodyPr/>
                    <a:lstStyle/>
                    <a:p>
                      <a:pPr algn="ctr"/>
                      <a:r>
                        <a:rPr lang="ru-RU" dirty="0" smtClean="0"/>
                        <a:t>3</a:t>
                      </a:r>
                      <a:endParaRPr lang="ru-RU" dirty="0"/>
                    </a:p>
                  </a:txBody>
                  <a:tcPr anchor="ctr"/>
                </a:tc>
                <a:tc>
                  <a:txBody>
                    <a:bodyPr/>
                    <a:lstStyle/>
                    <a:p>
                      <a:pPr algn="ctr"/>
                      <a:r>
                        <a:rPr lang="ru-RU" dirty="0" smtClean="0"/>
                        <a:t>1</a:t>
                      </a:r>
                      <a:endParaRPr lang="ru-RU" dirty="0"/>
                    </a:p>
                  </a:txBody>
                  <a:tcPr anchor="ctr"/>
                </a:tc>
                <a:tc>
                  <a:txBody>
                    <a:bodyPr/>
                    <a:lstStyle/>
                    <a:p>
                      <a:pPr algn="ctr"/>
                      <a:r>
                        <a:rPr lang="ru-RU" dirty="0" smtClean="0"/>
                        <a:t>0</a:t>
                      </a:r>
                      <a:endParaRPr lang="ru-RU" dirty="0"/>
                    </a:p>
                  </a:txBody>
                  <a:tcPr anchor="ctr"/>
                </a:tc>
                <a:tc>
                  <a:txBody>
                    <a:bodyPr/>
                    <a:lstStyle/>
                    <a:p>
                      <a:pPr algn="ctr"/>
                      <a:r>
                        <a:rPr lang="ru-RU" dirty="0" smtClean="0"/>
                        <a:t>0</a:t>
                      </a:r>
                      <a:endParaRPr lang="ru-RU" dirty="0"/>
                    </a:p>
                  </a:txBody>
                  <a:tcPr anchor="ctr"/>
                </a:tc>
                <a:tc>
                  <a:txBody>
                    <a:bodyPr/>
                    <a:lstStyle/>
                    <a:p>
                      <a:pPr algn="ctr"/>
                      <a:r>
                        <a:rPr lang="ru-RU" sz="2200" b="1" dirty="0" smtClean="0"/>
                        <a:t>4</a:t>
                      </a:r>
                      <a:endParaRPr lang="ru-RU" sz="2200" b="1" dirty="0"/>
                    </a:p>
                  </a:txBody>
                  <a:tcPr anchor="ctr">
                    <a:solidFill>
                      <a:srgbClr val="FFCCFF"/>
                    </a:solidFill>
                  </a:tcPr>
                </a:tc>
                <a:extLst>
                  <a:ext uri="{0D108BD9-81ED-4DB2-BD59-A6C34878D82A}">
                    <a16:rowId xmlns:a16="http://schemas.microsoft.com/office/drawing/2014/main" xmlns="" val="2037266293"/>
                  </a:ext>
                </a:extLst>
              </a:tr>
              <a:tr h="559619">
                <a:tc>
                  <a:txBody>
                    <a:bodyPr/>
                    <a:lstStyle/>
                    <a:p>
                      <a:pPr algn="ctr"/>
                      <a:r>
                        <a:rPr lang="ru-RU" dirty="0" smtClean="0"/>
                        <a:t>КД</a:t>
                      </a:r>
                      <a:endParaRPr lang="ru-RU" dirty="0"/>
                    </a:p>
                  </a:txBody>
                  <a:tcPr anchor="ctr"/>
                </a:tc>
                <a:tc>
                  <a:txBody>
                    <a:bodyPr/>
                    <a:lstStyle/>
                    <a:p>
                      <a:pPr algn="ctr"/>
                      <a:r>
                        <a:rPr lang="ru-RU" dirty="0" smtClean="0"/>
                        <a:t>2</a:t>
                      </a:r>
                      <a:endParaRPr lang="ru-RU" dirty="0"/>
                    </a:p>
                  </a:txBody>
                  <a:tcPr anchor="ctr"/>
                </a:tc>
                <a:tc>
                  <a:txBody>
                    <a:bodyPr/>
                    <a:lstStyle/>
                    <a:p>
                      <a:pPr algn="ctr"/>
                      <a:r>
                        <a:rPr lang="ru-RU" dirty="0" smtClean="0"/>
                        <a:t>2</a:t>
                      </a:r>
                      <a:endParaRPr lang="ru-RU" dirty="0"/>
                    </a:p>
                  </a:txBody>
                  <a:tcPr anchor="ctr"/>
                </a:tc>
                <a:tc>
                  <a:txBody>
                    <a:bodyPr/>
                    <a:lstStyle/>
                    <a:p>
                      <a:pPr algn="ctr"/>
                      <a:r>
                        <a:rPr lang="ru-RU" dirty="0" smtClean="0"/>
                        <a:t>0</a:t>
                      </a:r>
                      <a:endParaRPr lang="ru-RU" dirty="0"/>
                    </a:p>
                  </a:txBody>
                  <a:tcPr anchor="ctr"/>
                </a:tc>
                <a:tc>
                  <a:txBody>
                    <a:bodyPr/>
                    <a:lstStyle/>
                    <a:p>
                      <a:pPr algn="ctr"/>
                      <a:r>
                        <a:rPr lang="ru-RU" dirty="0" smtClean="0"/>
                        <a:t>5</a:t>
                      </a:r>
                      <a:endParaRPr lang="ru-RU" dirty="0"/>
                    </a:p>
                  </a:txBody>
                  <a:tcPr anchor="ctr"/>
                </a:tc>
                <a:tc>
                  <a:txBody>
                    <a:bodyPr/>
                    <a:lstStyle/>
                    <a:p>
                      <a:pPr algn="ctr"/>
                      <a:r>
                        <a:rPr lang="ru-RU" dirty="0" smtClean="0"/>
                        <a:t>3</a:t>
                      </a:r>
                      <a:endParaRPr lang="ru-RU" dirty="0"/>
                    </a:p>
                  </a:txBody>
                  <a:tcPr anchor="ctr"/>
                </a:tc>
                <a:tc>
                  <a:txBody>
                    <a:bodyPr/>
                    <a:lstStyle/>
                    <a:p>
                      <a:pPr algn="ctr"/>
                      <a:r>
                        <a:rPr lang="ru-RU" dirty="0" smtClean="0"/>
                        <a:t>1</a:t>
                      </a:r>
                      <a:endParaRPr lang="ru-RU" dirty="0"/>
                    </a:p>
                  </a:txBody>
                  <a:tcPr anchor="ctr"/>
                </a:tc>
                <a:tc>
                  <a:txBody>
                    <a:bodyPr/>
                    <a:lstStyle/>
                    <a:p>
                      <a:pPr algn="ctr"/>
                      <a:r>
                        <a:rPr lang="ru-RU" dirty="0" smtClean="0"/>
                        <a:t>0</a:t>
                      </a:r>
                      <a:endParaRPr lang="ru-RU" dirty="0"/>
                    </a:p>
                  </a:txBody>
                  <a:tcPr anchor="ctr"/>
                </a:tc>
                <a:tc>
                  <a:txBody>
                    <a:bodyPr/>
                    <a:lstStyle/>
                    <a:p>
                      <a:pPr algn="ctr"/>
                      <a:r>
                        <a:rPr lang="ru-RU" dirty="0" smtClean="0"/>
                        <a:t>0</a:t>
                      </a:r>
                      <a:endParaRPr lang="ru-RU" dirty="0"/>
                    </a:p>
                  </a:txBody>
                  <a:tcPr anchor="ctr"/>
                </a:tc>
                <a:tc>
                  <a:txBody>
                    <a:bodyPr/>
                    <a:lstStyle/>
                    <a:p>
                      <a:pPr algn="ctr"/>
                      <a:r>
                        <a:rPr lang="ru-RU" sz="2200" b="1" dirty="0" smtClean="0"/>
                        <a:t>7</a:t>
                      </a:r>
                      <a:endParaRPr lang="ru-RU" sz="2200" b="1" dirty="0"/>
                    </a:p>
                  </a:txBody>
                  <a:tcPr anchor="ctr">
                    <a:solidFill>
                      <a:srgbClr val="FFCCFF"/>
                    </a:solidFill>
                  </a:tcPr>
                </a:tc>
                <a:extLst>
                  <a:ext uri="{0D108BD9-81ED-4DB2-BD59-A6C34878D82A}">
                    <a16:rowId xmlns:a16="http://schemas.microsoft.com/office/drawing/2014/main" xmlns="" val="4154238561"/>
                  </a:ext>
                </a:extLst>
              </a:tr>
            </a:tbl>
          </a:graphicData>
        </a:graphic>
      </p:graphicFrame>
      <p:graphicFrame>
        <p:nvGraphicFramePr>
          <p:cNvPr id="10" name="Таблица 9"/>
          <p:cNvGraphicFramePr>
            <a:graphicFrameLocks noGrp="1"/>
          </p:cNvGraphicFramePr>
          <p:nvPr>
            <p:extLst>
              <p:ext uri="{D42A27DB-BD31-4B8C-83A1-F6EECF244321}">
                <p14:modId xmlns:p14="http://schemas.microsoft.com/office/powerpoint/2010/main" val="3221495767"/>
              </p:ext>
            </p:extLst>
          </p:nvPr>
        </p:nvGraphicFramePr>
        <p:xfrm>
          <a:off x="1838632" y="4474716"/>
          <a:ext cx="6833420" cy="559619"/>
        </p:xfrm>
        <a:graphic>
          <a:graphicData uri="http://schemas.openxmlformats.org/drawingml/2006/table">
            <a:tbl>
              <a:tblPr firstRow="1" bandRow="1">
                <a:tableStyleId>{5940675A-B579-460E-94D1-54222C63F5DA}</a:tableStyleId>
              </a:tblPr>
              <a:tblGrid>
                <a:gridCol w="737420">
                  <a:extLst>
                    <a:ext uri="{9D8B030D-6E8A-4147-A177-3AD203B41FA5}">
                      <a16:colId xmlns:a16="http://schemas.microsoft.com/office/drawing/2014/main" xmlns="" val="2376601551"/>
                    </a:ext>
                  </a:extLst>
                </a:gridCol>
                <a:gridCol w="688258">
                  <a:extLst>
                    <a:ext uri="{9D8B030D-6E8A-4147-A177-3AD203B41FA5}">
                      <a16:colId xmlns:a16="http://schemas.microsoft.com/office/drawing/2014/main" xmlns="" val="2582931774"/>
                    </a:ext>
                  </a:extLst>
                </a:gridCol>
                <a:gridCol w="624348">
                  <a:extLst>
                    <a:ext uri="{9D8B030D-6E8A-4147-A177-3AD203B41FA5}">
                      <a16:colId xmlns:a16="http://schemas.microsoft.com/office/drawing/2014/main" xmlns="" val="73360620"/>
                    </a:ext>
                  </a:extLst>
                </a:gridCol>
                <a:gridCol w="683342">
                  <a:extLst>
                    <a:ext uri="{9D8B030D-6E8A-4147-A177-3AD203B41FA5}">
                      <a16:colId xmlns:a16="http://schemas.microsoft.com/office/drawing/2014/main" xmlns="" val="1580649867"/>
                    </a:ext>
                  </a:extLst>
                </a:gridCol>
                <a:gridCol w="683342">
                  <a:extLst>
                    <a:ext uri="{9D8B030D-6E8A-4147-A177-3AD203B41FA5}">
                      <a16:colId xmlns:a16="http://schemas.microsoft.com/office/drawing/2014/main" xmlns="" val="1473817721"/>
                    </a:ext>
                  </a:extLst>
                </a:gridCol>
                <a:gridCol w="683342">
                  <a:extLst>
                    <a:ext uri="{9D8B030D-6E8A-4147-A177-3AD203B41FA5}">
                      <a16:colId xmlns:a16="http://schemas.microsoft.com/office/drawing/2014/main" xmlns="" val="2139959901"/>
                    </a:ext>
                  </a:extLst>
                </a:gridCol>
                <a:gridCol w="683342">
                  <a:extLst>
                    <a:ext uri="{9D8B030D-6E8A-4147-A177-3AD203B41FA5}">
                      <a16:colId xmlns:a16="http://schemas.microsoft.com/office/drawing/2014/main" xmlns="" val="1623313672"/>
                    </a:ext>
                  </a:extLst>
                </a:gridCol>
                <a:gridCol w="683342">
                  <a:extLst>
                    <a:ext uri="{9D8B030D-6E8A-4147-A177-3AD203B41FA5}">
                      <a16:colId xmlns:a16="http://schemas.microsoft.com/office/drawing/2014/main" xmlns="" val="1908930975"/>
                    </a:ext>
                  </a:extLst>
                </a:gridCol>
                <a:gridCol w="683342">
                  <a:extLst>
                    <a:ext uri="{9D8B030D-6E8A-4147-A177-3AD203B41FA5}">
                      <a16:colId xmlns:a16="http://schemas.microsoft.com/office/drawing/2014/main" xmlns="" val="2956700884"/>
                    </a:ext>
                  </a:extLst>
                </a:gridCol>
                <a:gridCol w="683342">
                  <a:extLst>
                    <a:ext uri="{9D8B030D-6E8A-4147-A177-3AD203B41FA5}">
                      <a16:colId xmlns:a16="http://schemas.microsoft.com/office/drawing/2014/main" xmlns="" val="380485387"/>
                    </a:ext>
                  </a:extLst>
                </a:gridCol>
              </a:tblGrid>
              <a:tr h="559619">
                <a:tc>
                  <a:txBody>
                    <a:bodyPr/>
                    <a:lstStyle/>
                    <a:p>
                      <a:pPr algn="ctr"/>
                      <a:r>
                        <a:rPr lang="ru-RU" dirty="0" smtClean="0"/>
                        <a:t>КД</a:t>
                      </a:r>
                      <a:endParaRPr lang="ru-RU" dirty="0"/>
                    </a:p>
                  </a:txBody>
                  <a:tcPr anchor="ctr"/>
                </a:tc>
                <a:tc>
                  <a:txBody>
                    <a:bodyPr/>
                    <a:lstStyle/>
                    <a:p>
                      <a:pPr algn="ctr"/>
                      <a:r>
                        <a:rPr lang="ru-RU" dirty="0" smtClean="0"/>
                        <a:t>2</a:t>
                      </a:r>
                      <a:endParaRPr lang="ru-RU" dirty="0"/>
                    </a:p>
                  </a:txBody>
                  <a:tcPr anchor="ctr"/>
                </a:tc>
                <a:tc>
                  <a:txBody>
                    <a:bodyPr/>
                    <a:lstStyle/>
                    <a:p>
                      <a:pPr algn="ctr"/>
                      <a:r>
                        <a:rPr lang="ru-RU" dirty="0" smtClean="0"/>
                        <a:t>2</a:t>
                      </a:r>
                      <a:endParaRPr lang="ru-RU" dirty="0"/>
                    </a:p>
                  </a:txBody>
                  <a:tcPr anchor="ctr"/>
                </a:tc>
                <a:tc>
                  <a:txBody>
                    <a:bodyPr/>
                    <a:lstStyle/>
                    <a:p>
                      <a:pPr algn="ctr"/>
                      <a:r>
                        <a:rPr lang="ru-RU" dirty="0" smtClean="0"/>
                        <a:t>0</a:t>
                      </a:r>
                      <a:endParaRPr lang="ru-RU" dirty="0"/>
                    </a:p>
                  </a:txBody>
                  <a:tcPr anchor="ctr"/>
                </a:tc>
                <a:tc>
                  <a:txBody>
                    <a:bodyPr/>
                    <a:lstStyle/>
                    <a:p>
                      <a:pPr algn="ctr"/>
                      <a:r>
                        <a:rPr lang="ru-RU" dirty="0" smtClean="0"/>
                        <a:t>5</a:t>
                      </a:r>
                      <a:endParaRPr lang="ru-RU" dirty="0"/>
                    </a:p>
                  </a:txBody>
                  <a:tcPr anchor="ctr"/>
                </a:tc>
                <a:tc>
                  <a:txBody>
                    <a:bodyPr/>
                    <a:lstStyle/>
                    <a:p>
                      <a:pPr algn="ctr"/>
                      <a:r>
                        <a:rPr lang="ru-RU" dirty="0" smtClean="0"/>
                        <a:t>3</a:t>
                      </a:r>
                      <a:endParaRPr lang="ru-RU" dirty="0"/>
                    </a:p>
                  </a:txBody>
                  <a:tcPr anchor="ctr"/>
                </a:tc>
                <a:tc>
                  <a:txBody>
                    <a:bodyPr/>
                    <a:lstStyle/>
                    <a:p>
                      <a:pPr algn="ctr"/>
                      <a:r>
                        <a:rPr lang="ru-RU" dirty="0" smtClean="0"/>
                        <a:t>1</a:t>
                      </a:r>
                      <a:endParaRPr lang="ru-RU" dirty="0"/>
                    </a:p>
                  </a:txBody>
                  <a:tcPr anchor="ctr"/>
                </a:tc>
                <a:tc>
                  <a:txBody>
                    <a:bodyPr/>
                    <a:lstStyle/>
                    <a:p>
                      <a:pPr algn="ctr"/>
                      <a:r>
                        <a:rPr lang="ru-RU" dirty="0" smtClean="0"/>
                        <a:t>0</a:t>
                      </a:r>
                      <a:endParaRPr lang="ru-RU" dirty="0"/>
                    </a:p>
                  </a:txBody>
                  <a:tcPr anchor="ctr"/>
                </a:tc>
                <a:tc>
                  <a:txBody>
                    <a:bodyPr/>
                    <a:lstStyle/>
                    <a:p>
                      <a:pPr algn="ctr"/>
                      <a:r>
                        <a:rPr lang="ru-RU" dirty="0" smtClean="0"/>
                        <a:t>0</a:t>
                      </a:r>
                      <a:endParaRPr lang="ru-RU" dirty="0"/>
                    </a:p>
                  </a:txBody>
                  <a:tcPr anchor="ctr"/>
                </a:tc>
                <a:tc>
                  <a:txBody>
                    <a:bodyPr/>
                    <a:lstStyle/>
                    <a:p>
                      <a:pPr algn="ctr"/>
                      <a:r>
                        <a:rPr lang="ru-RU" b="1" dirty="0" smtClean="0"/>
                        <a:t>0</a:t>
                      </a:r>
                      <a:endParaRPr lang="ru-RU" b="1" dirty="0"/>
                    </a:p>
                  </a:txBody>
                  <a:tcPr anchor="ctr">
                    <a:solidFill>
                      <a:srgbClr val="B3E4C5"/>
                    </a:solidFill>
                  </a:tcPr>
                </a:tc>
                <a:extLst>
                  <a:ext uri="{0D108BD9-81ED-4DB2-BD59-A6C34878D82A}">
                    <a16:rowId xmlns:a16="http://schemas.microsoft.com/office/drawing/2014/main" xmlns="" val="2037266293"/>
                  </a:ext>
                </a:extLst>
              </a:tr>
            </a:tbl>
          </a:graphicData>
        </a:graphic>
      </p:graphicFrame>
      <p:sp>
        <p:nvSpPr>
          <p:cNvPr id="4" name="TextBox 3"/>
          <p:cNvSpPr txBox="1"/>
          <p:nvPr/>
        </p:nvSpPr>
        <p:spPr>
          <a:xfrm>
            <a:off x="196645" y="4480260"/>
            <a:ext cx="1396181" cy="559619"/>
          </a:xfrm>
          <a:prstGeom prst="rect">
            <a:avLst/>
          </a:prstGeom>
          <a:noFill/>
        </p:spPr>
        <p:txBody>
          <a:bodyPr wrap="square" rtlCol="0">
            <a:noAutofit/>
          </a:bodyPr>
          <a:lstStyle/>
          <a:p>
            <a:pPr algn="ctr"/>
            <a:r>
              <a:rPr lang="ru-RU" sz="3200" b="1" dirty="0" smtClean="0">
                <a:solidFill>
                  <a:srgbClr val="C00000"/>
                </a:solidFill>
                <a:latin typeface="Times New Roman" panose="02020603050405020304" pitchFamily="18" charset="0"/>
                <a:cs typeface="Times New Roman" panose="02020603050405020304" pitchFamily="18" charset="0"/>
              </a:rPr>
              <a:t>2020 г.</a:t>
            </a:r>
            <a:endParaRPr lang="ru-RU" sz="3200" b="1" dirty="0">
              <a:solidFill>
                <a:srgbClr val="C00000"/>
              </a:solidFill>
              <a:latin typeface="Times New Roman" panose="02020603050405020304" pitchFamily="18" charset="0"/>
              <a:cs typeface="Times New Roman" panose="02020603050405020304" pitchFamily="18" charset="0"/>
            </a:endParaRPr>
          </a:p>
        </p:txBody>
      </p:sp>
      <p:sp>
        <p:nvSpPr>
          <p:cNvPr id="11" name="TextBox 10"/>
          <p:cNvSpPr txBox="1"/>
          <p:nvPr/>
        </p:nvSpPr>
        <p:spPr>
          <a:xfrm>
            <a:off x="196645" y="5573144"/>
            <a:ext cx="1396181" cy="559619"/>
          </a:xfrm>
          <a:prstGeom prst="rect">
            <a:avLst/>
          </a:prstGeom>
          <a:noFill/>
        </p:spPr>
        <p:txBody>
          <a:bodyPr wrap="square" rtlCol="0">
            <a:noAutofit/>
          </a:bodyPr>
          <a:lstStyle/>
          <a:p>
            <a:pPr algn="ctr"/>
            <a:r>
              <a:rPr lang="ru-RU" sz="3200" b="1" dirty="0" smtClean="0">
                <a:solidFill>
                  <a:srgbClr val="C00000"/>
                </a:solidFill>
                <a:latin typeface="Times New Roman" panose="02020603050405020304" pitchFamily="18" charset="0"/>
                <a:cs typeface="Times New Roman" panose="02020603050405020304" pitchFamily="18" charset="0"/>
              </a:rPr>
              <a:t>2021 г.</a:t>
            </a:r>
            <a:endParaRPr lang="ru-RU" sz="3200" b="1" dirty="0">
              <a:solidFill>
                <a:srgbClr val="C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3902562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Номер слайда 14"/>
          <p:cNvSpPr>
            <a:spLocks noGrp="1"/>
          </p:cNvSpPr>
          <p:nvPr>
            <p:ph type="sldNum" sz="quarter" idx="12"/>
          </p:nvPr>
        </p:nvSpPr>
        <p:spPr>
          <a:xfrm>
            <a:off x="8513637" y="33988"/>
            <a:ext cx="630363" cy="365125"/>
          </a:xfrm>
        </p:spPr>
        <p:txBody>
          <a:bodyPr/>
          <a:lstStyle/>
          <a:p>
            <a:fld id="{B2D350B4-811D-9C49-8D4A-B431FFD45952}" type="slidenum">
              <a:rPr lang="en-US" b="1" smtClean="0">
                <a:solidFill>
                  <a:srgbClr val="C79023"/>
                </a:solidFill>
              </a:rPr>
              <a:pPr/>
              <a:t>22</a:t>
            </a:fld>
            <a:endParaRPr lang="en-US" b="1" dirty="0">
              <a:solidFill>
                <a:srgbClr val="C79023"/>
              </a:solidFill>
            </a:endParaRPr>
          </a:p>
        </p:txBody>
      </p:sp>
      <p:sp>
        <p:nvSpPr>
          <p:cNvPr id="2" name="TextBox 1"/>
          <p:cNvSpPr txBox="1"/>
          <p:nvPr/>
        </p:nvSpPr>
        <p:spPr>
          <a:xfrm>
            <a:off x="619432" y="65508"/>
            <a:ext cx="8366156" cy="830997"/>
          </a:xfrm>
          <a:prstGeom prst="rect">
            <a:avLst/>
          </a:prstGeom>
          <a:noFill/>
        </p:spPr>
        <p:txBody>
          <a:bodyPr wrap="square" rtlCol="0">
            <a:spAutoFit/>
          </a:bodyPr>
          <a:lstStyle/>
          <a:p>
            <a:pPr algn="ctr"/>
            <a:r>
              <a:rPr lang="ru-RU" sz="2400" b="1" dirty="0" smtClean="0">
                <a:solidFill>
                  <a:srgbClr val="077A3E"/>
                </a:solidFill>
                <a:latin typeface="Times New Roman" panose="02020603050405020304" pitchFamily="18" charset="0"/>
                <a:cs typeface="Times New Roman" panose="02020603050405020304" pitchFamily="18" charset="0"/>
              </a:rPr>
              <a:t>Сведения о дебиторской и кредиторской задолженности (ф.0503169, 0503769) </a:t>
            </a:r>
            <a:r>
              <a:rPr lang="ru-RU" sz="2400" b="1" u="sng" dirty="0" smtClean="0">
                <a:solidFill>
                  <a:srgbClr val="C00000"/>
                </a:solidFill>
                <a:latin typeface="Times New Roman" panose="02020603050405020304" pitchFamily="18" charset="0"/>
                <a:cs typeface="Times New Roman" panose="02020603050405020304" pitchFamily="18" charset="0"/>
              </a:rPr>
              <a:t>на 01.07.2021!!!</a:t>
            </a:r>
            <a:endParaRPr lang="ru-RU" sz="2400" b="1" u="sng" dirty="0">
              <a:solidFill>
                <a:srgbClr val="C00000"/>
              </a:solidFill>
              <a:latin typeface="Times New Roman" panose="02020603050405020304" pitchFamily="18" charset="0"/>
              <a:cs typeface="Times New Roman" panose="02020603050405020304" pitchFamily="18" charset="0"/>
            </a:endParaRPr>
          </a:p>
        </p:txBody>
      </p:sp>
      <p:graphicFrame>
        <p:nvGraphicFramePr>
          <p:cNvPr id="5" name="Таблица 4"/>
          <p:cNvGraphicFramePr>
            <a:graphicFrameLocks noGrp="1"/>
          </p:cNvGraphicFramePr>
          <p:nvPr>
            <p:extLst>
              <p:ext uri="{D42A27DB-BD31-4B8C-83A1-F6EECF244321}">
                <p14:modId xmlns:p14="http://schemas.microsoft.com/office/powerpoint/2010/main" val="4061538882"/>
              </p:ext>
            </p:extLst>
          </p:nvPr>
        </p:nvGraphicFramePr>
        <p:xfrm>
          <a:off x="138108" y="1317503"/>
          <a:ext cx="8847484" cy="2763520"/>
        </p:xfrm>
        <a:graphic>
          <a:graphicData uri="http://schemas.openxmlformats.org/drawingml/2006/table">
            <a:tbl>
              <a:tblPr firstRow="1" bandRow="1">
                <a:tableStyleId>{F5AB1C69-6EDB-4FF4-983F-18BD219EF322}</a:tableStyleId>
              </a:tblPr>
              <a:tblGrid>
                <a:gridCol w="2616815">
                  <a:extLst>
                    <a:ext uri="{9D8B030D-6E8A-4147-A177-3AD203B41FA5}">
                      <a16:colId xmlns:a16="http://schemas.microsoft.com/office/drawing/2014/main" xmlns="" val="20000"/>
                    </a:ext>
                  </a:extLst>
                </a:gridCol>
                <a:gridCol w="1524000">
                  <a:extLst>
                    <a:ext uri="{9D8B030D-6E8A-4147-A177-3AD203B41FA5}">
                      <a16:colId xmlns:a16="http://schemas.microsoft.com/office/drawing/2014/main" xmlns="" val="20001"/>
                    </a:ext>
                  </a:extLst>
                </a:gridCol>
                <a:gridCol w="1406769">
                  <a:extLst>
                    <a:ext uri="{9D8B030D-6E8A-4147-A177-3AD203B41FA5}">
                      <a16:colId xmlns:a16="http://schemas.microsoft.com/office/drawing/2014/main" xmlns="" val="20002"/>
                    </a:ext>
                  </a:extLst>
                </a:gridCol>
                <a:gridCol w="1486634">
                  <a:extLst>
                    <a:ext uri="{9D8B030D-6E8A-4147-A177-3AD203B41FA5}">
                      <a16:colId xmlns:a16="http://schemas.microsoft.com/office/drawing/2014/main" xmlns="" val="20003"/>
                    </a:ext>
                  </a:extLst>
                </a:gridCol>
                <a:gridCol w="1813266">
                  <a:extLst>
                    <a:ext uri="{9D8B030D-6E8A-4147-A177-3AD203B41FA5}">
                      <a16:colId xmlns:a16="http://schemas.microsoft.com/office/drawing/2014/main" xmlns="" val="20004"/>
                    </a:ext>
                  </a:extLst>
                </a:gridCol>
              </a:tblGrid>
              <a:tr h="370840">
                <a:tc>
                  <a:txBody>
                    <a:bodyPr/>
                    <a:lstStyle/>
                    <a:p>
                      <a:pPr algn="ctr"/>
                      <a:r>
                        <a:rPr lang="ru-RU" dirty="0" smtClean="0">
                          <a:solidFill>
                            <a:schemeClr val="tx1"/>
                          </a:solidFill>
                        </a:rPr>
                        <a:t>Номер счета</a:t>
                      </a:r>
                      <a:endParaRPr lang="ru-RU" dirty="0">
                        <a:solidFill>
                          <a:schemeClr val="tx1"/>
                        </a:solidFill>
                      </a:endParaRPr>
                    </a:p>
                  </a:txBody>
                  <a:tcPr anchor="ctr"/>
                </a:tc>
                <a:tc>
                  <a:txBody>
                    <a:bodyPr/>
                    <a:lstStyle/>
                    <a:p>
                      <a:pPr algn="ctr"/>
                      <a:r>
                        <a:rPr lang="ru-RU" dirty="0" smtClean="0">
                          <a:solidFill>
                            <a:schemeClr val="tx1"/>
                          </a:solidFill>
                        </a:rPr>
                        <a:t>Остаток на начало года</a:t>
                      </a:r>
                      <a:endParaRPr lang="ru-RU" dirty="0">
                        <a:solidFill>
                          <a:schemeClr val="tx1"/>
                        </a:solidFill>
                      </a:endParaRPr>
                    </a:p>
                  </a:txBody>
                  <a:tcPr anchor="ctr"/>
                </a:tc>
                <a:tc>
                  <a:txBody>
                    <a:bodyPr/>
                    <a:lstStyle/>
                    <a:p>
                      <a:pPr algn="ctr"/>
                      <a:r>
                        <a:rPr lang="ru-RU" dirty="0" smtClean="0">
                          <a:solidFill>
                            <a:schemeClr val="tx1"/>
                          </a:solidFill>
                        </a:rPr>
                        <a:t>Увеличение </a:t>
                      </a:r>
                      <a:r>
                        <a:rPr lang="ru-RU" dirty="0" err="1" smtClean="0">
                          <a:solidFill>
                            <a:schemeClr val="tx1"/>
                          </a:solidFill>
                        </a:rPr>
                        <a:t>задолж-ти</a:t>
                      </a:r>
                      <a:endParaRPr lang="ru-RU" dirty="0">
                        <a:solidFill>
                          <a:schemeClr val="tx1"/>
                        </a:solidFill>
                      </a:endParaRPr>
                    </a:p>
                  </a:txBody>
                  <a:tcPr anchor="ctr"/>
                </a:tc>
                <a:tc>
                  <a:txBody>
                    <a:bodyPr/>
                    <a:lstStyle/>
                    <a:p>
                      <a:pPr algn="ctr"/>
                      <a:r>
                        <a:rPr lang="ru-RU" dirty="0" smtClean="0">
                          <a:solidFill>
                            <a:schemeClr val="tx1"/>
                          </a:solidFill>
                        </a:rPr>
                        <a:t>Уменьшение </a:t>
                      </a:r>
                      <a:r>
                        <a:rPr lang="ru-RU" dirty="0" err="1" smtClean="0">
                          <a:solidFill>
                            <a:schemeClr val="tx1"/>
                          </a:solidFill>
                        </a:rPr>
                        <a:t>задолж-ти</a:t>
                      </a:r>
                      <a:endParaRPr lang="ru-RU" dirty="0">
                        <a:solidFill>
                          <a:schemeClr val="tx1"/>
                        </a:solidFill>
                      </a:endParaRPr>
                    </a:p>
                  </a:txBody>
                  <a:tcPr anchor="ctr"/>
                </a:tc>
                <a:tc>
                  <a:txBody>
                    <a:bodyPr/>
                    <a:lstStyle/>
                    <a:p>
                      <a:pPr algn="ctr"/>
                      <a:r>
                        <a:rPr lang="ru-RU" dirty="0" smtClean="0">
                          <a:solidFill>
                            <a:schemeClr val="tx1"/>
                          </a:solidFill>
                        </a:rPr>
                        <a:t>Остаток на конец периода</a:t>
                      </a:r>
                      <a:endParaRPr lang="ru-RU" dirty="0">
                        <a:solidFill>
                          <a:schemeClr val="tx1"/>
                        </a:solidFill>
                      </a:endParaRPr>
                    </a:p>
                  </a:txBody>
                  <a:tcPr anchor="ctr"/>
                </a:tc>
                <a:extLst>
                  <a:ext uri="{0D108BD9-81ED-4DB2-BD59-A6C34878D82A}">
                    <a16:rowId xmlns:a16="http://schemas.microsoft.com/office/drawing/2014/main" xmlns="" val="10000"/>
                  </a:ext>
                </a:extLst>
              </a:tr>
              <a:tr h="370840">
                <a:tc>
                  <a:txBody>
                    <a:bodyPr/>
                    <a:lstStyle/>
                    <a:p>
                      <a:r>
                        <a:rPr lang="ru-RU" dirty="0" smtClean="0"/>
                        <a:t>(1-17 КРБ) 1 206 26 </a:t>
                      </a:r>
                      <a:r>
                        <a:rPr lang="ru-RU" b="1" dirty="0" smtClean="0">
                          <a:solidFill>
                            <a:srgbClr val="C00000"/>
                          </a:solidFill>
                        </a:rPr>
                        <a:t>004</a:t>
                      </a:r>
                      <a:endParaRPr lang="ru-RU" b="1" dirty="0">
                        <a:solidFill>
                          <a:srgbClr val="C00000"/>
                        </a:solidFill>
                      </a:endParaRPr>
                    </a:p>
                  </a:txBody>
                  <a:tcPr/>
                </a:tc>
                <a:tc>
                  <a:txBody>
                    <a:bodyPr/>
                    <a:lstStyle/>
                    <a:p>
                      <a:pPr algn="ctr"/>
                      <a:r>
                        <a:rPr lang="ru-RU" dirty="0" smtClean="0"/>
                        <a:t>100</a:t>
                      </a:r>
                      <a:endParaRPr lang="ru-RU" dirty="0"/>
                    </a:p>
                  </a:txBody>
                  <a:tcPr anchor="ctr"/>
                </a:tc>
                <a:tc>
                  <a:txBody>
                    <a:bodyPr/>
                    <a:lstStyle/>
                    <a:p>
                      <a:pPr algn="ctr"/>
                      <a:r>
                        <a:rPr lang="ru-RU" dirty="0" smtClean="0"/>
                        <a:t>50</a:t>
                      </a:r>
                      <a:endParaRPr lang="ru-RU" dirty="0"/>
                    </a:p>
                  </a:txBody>
                  <a:tcPr anchor="ctr"/>
                </a:tc>
                <a:tc>
                  <a:txBody>
                    <a:bodyPr/>
                    <a:lstStyle/>
                    <a:p>
                      <a:pPr algn="ctr"/>
                      <a:r>
                        <a:rPr lang="ru-RU" dirty="0" smtClean="0"/>
                        <a:t>25</a:t>
                      </a:r>
                      <a:endParaRPr lang="ru-RU" dirty="0"/>
                    </a:p>
                  </a:txBody>
                  <a:tcPr anchor="ctr"/>
                </a:tc>
                <a:tc>
                  <a:txBody>
                    <a:bodyPr/>
                    <a:lstStyle/>
                    <a:p>
                      <a:pPr algn="ctr"/>
                      <a:r>
                        <a:rPr lang="ru-RU" dirty="0" smtClean="0"/>
                        <a:t>125</a:t>
                      </a:r>
                      <a:endParaRPr lang="ru-RU" dirty="0"/>
                    </a:p>
                  </a:txBody>
                  <a:tcPr anchor="ctr"/>
                </a:tc>
                <a:extLst>
                  <a:ext uri="{0D108BD9-81ED-4DB2-BD59-A6C34878D82A}">
                    <a16:rowId xmlns:a16="http://schemas.microsoft.com/office/drawing/2014/main" xmlns="" val="10001"/>
                  </a:ext>
                </a:extLst>
              </a:tr>
              <a:tr h="370840">
                <a:tc>
                  <a:txBody>
                    <a:bodyPr/>
                    <a:lstStyle/>
                    <a:p>
                      <a:r>
                        <a:rPr lang="ru-RU" dirty="0" smtClean="0"/>
                        <a:t>(1-17</a:t>
                      </a:r>
                      <a:r>
                        <a:rPr lang="ru-RU" baseline="0" dirty="0" smtClean="0"/>
                        <a:t> КРБ) 1 206 26 </a:t>
                      </a:r>
                      <a:r>
                        <a:rPr lang="ru-RU" b="1" baseline="0" dirty="0" smtClean="0">
                          <a:solidFill>
                            <a:srgbClr val="C00000"/>
                          </a:solidFill>
                        </a:rPr>
                        <a:t>006</a:t>
                      </a:r>
                      <a:endParaRPr lang="ru-RU" b="1" dirty="0">
                        <a:solidFill>
                          <a:srgbClr val="C00000"/>
                        </a:solidFill>
                      </a:endParaRPr>
                    </a:p>
                  </a:txBody>
                  <a:tcPr/>
                </a:tc>
                <a:tc>
                  <a:txBody>
                    <a:bodyPr/>
                    <a:lstStyle/>
                    <a:p>
                      <a:pPr algn="ctr"/>
                      <a:r>
                        <a:rPr lang="ru-RU" dirty="0" smtClean="0"/>
                        <a:t>250</a:t>
                      </a:r>
                      <a:endParaRPr lang="ru-RU" dirty="0"/>
                    </a:p>
                  </a:txBody>
                  <a:tcPr anchor="ctr"/>
                </a:tc>
                <a:tc>
                  <a:txBody>
                    <a:bodyPr/>
                    <a:lstStyle/>
                    <a:p>
                      <a:pPr algn="ctr"/>
                      <a:r>
                        <a:rPr lang="ru-RU" dirty="0" smtClean="0"/>
                        <a:t>-</a:t>
                      </a:r>
                      <a:endParaRPr lang="ru-RU" dirty="0"/>
                    </a:p>
                  </a:txBody>
                  <a:tcPr anchor="ctr"/>
                </a:tc>
                <a:tc>
                  <a:txBody>
                    <a:bodyPr/>
                    <a:lstStyle/>
                    <a:p>
                      <a:pPr algn="ctr"/>
                      <a:r>
                        <a:rPr lang="ru-RU" dirty="0" smtClean="0"/>
                        <a:t>200</a:t>
                      </a:r>
                      <a:endParaRPr lang="ru-RU" dirty="0"/>
                    </a:p>
                  </a:txBody>
                  <a:tcPr anchor="ctr"/>
                </a:tc>
                <a:tc>
                  <a:txBody>
                    <a:bodyPr/>
                    <a:lstStyle/>
                    <a:p>
                      <a:pPr algn="ctr"/>
                      <a:r>
                        <a:rPr lang="ru-RU" dirty="0" smtClean="0"/>
                        <a:t>50</a:t>
                      </a:r>
                      <a:endParaRPr lang="ru-RU" dirty="0"/>
                    </a:p>
                  </a:txBody>
                  <a:tcPr anchor="ctr"/>
                </a:tc>
                <a:extLst>
                  <a:ext uri="{0D108BD9-81ED-4DB2-BD59-A6C34878D82A}">
                    <a16:rowId xmlns:a16="http://schemas.microsoft.com/office/drawing/2014/main" xmlns="" val="10002"/>
                  </a:ext>
                </a:extLst>
              </a:tr>
              <a:tr h="370840">
                <a:tc>
                  <a:txBody>
                    <a:bodyPr/>
                    <a:lstStyle/>
                    <a:p>
                      <a:r>
                        <a:rPr lang="ru-RU" dirty="0" smtClean="0"/>
                        <a:t>Итого по коду счета</a:t>
                      </a:r>
                    </a:p>
                    <a:p>
                      <a:pPr algn="r"/>
                      <a:r>
                        <a:rPr lang="ru-RU" dirty="0" smtClean="0"/>
                        <a:t>1 206 26 000</a:t>
                      </a:r>
                      <a:endParaRPr lang="ru-RU" dirty="0"/>
                    </a:p>
                  </a:txBody>
                  <a:tcPr/>
                </a:tc>
                <a:tc>
                  <a:txBody>
                    <a:bodyPr/>
                    <a:lstStyle/>
                    <a:p>
                      <a:pPr algn="ctr"/>
                      <a:r>
                        <a:rPr lang="ru-RU" dirty="0" smtClean="0"/>
                        <a:t>350</a:t>
                      </a:r>
                      <a:endParaRPr lang="ru-RU" dirty="0"/>
                    </a:p>
                  </a:txBody>
                  <a:tcPr anchor="ctr"/>
                </a:tc>
                <a:tc>
                  <a:txBody>
                    <a:bodyPr/>
                    <a:lstStyle/>
                    <a:p>
                      <a:pPr algn="ctr"/>
                      <a:r>
                        <a:rPr lang="ru-RU" dirty="0" smtClean="0"/>
                        <a:t>50</a:t>
                      </a:r>
                      <a:endParaRPr lang="ru-RU" dirty="0"/>
                    </a:p>
                  </a:txBody>
                  <a:tcPr anchor="ctr"/>
                </a:tc>
                <a:tc>
                  <a:txBody>
                    <a:bodyPr/>
                    <a:lstStyle/>
                    <a:p>
                      <a:pPr algn="ctr"/>
                      <a:r>
                        <a:rPr lang="ru-RU" dirty="0" smtClean="0"/>
                        <a:t>250</a:t>
                      </a:r>
                      <a:endParaRPr lang="ru-RU" dirty="0"/>
                    </a:p>
                  </a:txBody>
                  <a:tcPr anchor="ctr"/>
                </a:tc>
                <a:tc>
                  <a:txBody>
                    <a:bodyPr/>
                    <a:lstStyle/>
                    <a:p>
                      <a:pPr algn="ctr"/>
                      <a:r>
                        <a:rPr lang="ru-RU" dirty="0" smtClean="0"/>
                        <a:t>175</a:t>
                      </a:r>
                      <a:endParaRPr lang="ru-RU" dirty="0"/>
                    </a:p>
                  </a:txBody>
                  <a:tcPr anchor="ctr"/>
                </a:tc>
                <a:extLst>
                  <a:ext uri="{0D108BD9-81ED-4DB2-BD59-A6C34878D82A}">
                    <a16:rowId xmlns:a16="http://schemas.microsoft.com/office/drawing/2014/main" xmlns="" val="10003"/>
                  </a:ext>
                </a:extLst>
              </a:tr>
              <a:tr h="370840">
                <a:tc>
                  <a:txBody>
                    <a:bodyPr/>
                    <a:lstStyle/>
                    <a:p>
                      <a:pPr algn="l"/>
                      <a:r>
                        <a:rPr lang="ru-RU" dirty="0" smtClean="0"/>
                        <a:t>(1-17 КД) 1 205 31 </a:t>
                      </a:r>
                      <a:r>
                        <a:rPr lang="ru-RU" b="1" dirty="0" smtClean="0">
                          <a:solidFill>
                            <a:srgbClr val="C00000"/>
                          </a:solidFill>
                        </a:rPr>
                        <a:t>007</a:t>
                      </a:r>
                      <a:endParaRPr lang="ru-RU" b="1" dirty="0">
                        <a:solidFill>
                          <a:srgbClr val="C00000"/>
                        </a:solidFill>
                      </a:endParaRPr>
                    </a:p>
                  </a:txBody>
                  <a:tcPr anchor="ctr"/>
                </a:tc>
                <a:tc>
                  <a:txBody>
                    <a:bodyPr/>
                    <a:lstStyle/>
                    <a:p>
                      <a:pPr algn="ctr"/>
                      <a:r>
                        <a:rPr lang="ru-RU" dirty="0" smtClean="0"/>
                        <a:t>-</a:t>
                      </a:r>
                      <a:endParaRPr lang="ru-RU" dirty="0"/>
                    </a:p>
                  </a:txBody>
                  <a:tcPr anchor="ctr"/>
                </a:tc>
                <a:tc>
                  <a:txBody>
                    <a:bodyPr/>
                    <a:lstStyle/>
                    <a:p>
                      <a:pPr algn="ctr"/>
                      <a:r>
                        <a:rPr lang="ru-RU" dirty="0" smtClean="0"/>
                        <a:t>400</a:t>
                      </a:r>
                      <a:endParaRPr lang="ru-RU" dirty="0"/>
                    </a:p>
                  </a:txBody>
                  <a:tcPr anchor="ctr"/>
                </a:tc>
                <a:tc>
                  <a:txBody>
                    <a:bodyPr/>
                    <a:lstStyle/>
                    <a:p>
                      <a:pPr algn="ctr"/>
                      <a:r>
                        <a:rPr lang="ru-RU" dirty="0" smtClean="0"/>
                        <a:t>-</a:t>
                      </a:r>
                      <a:endParaRPr lang="ru-RU" dirty="0"/>
                    </a:p>
                  </a:txBody>
                  <a:tcPr anchor="ctr"/>
                </a:tc>
                <a:tc>
                  <a:txBody>
                    <a:bodyPr/>
                    <a:lstStyle/>
                    <a:p>
                      <a:pPr algn="ctr"/>
                      <a:r>
                        <a:rPr lang="ru-RU" dirty="0" smtClean="0"/>
                        <a:t>400</a:t>
                      </a:r>
                      <a:endParaRPr lang="ru-RU" dirty="0"/>
                    </a:p>
                  </a:txBody>
                  <a:tcPr anchor="ctr"/>
                </a:tc>
                <a:extLst>
                  <a:ext uri="{0D108BD9-81ED-4DB2-BD59-A6C34878D82A}">
                    <a16:rowId xmlns:a16="http://schemas.microsoft.com/office/drawing/2014/main" xmlns="" val="10004"/>
                  </a:ext>
                </a:extLst>
              </a:tr>
              <a:tr h="370840">
                <a:tc>
                  <a:txBody>
                    <a:bodyPr/>
                    <a:lstStyle/>
                    <a:p>
                      <a:r>
                        <a:rPr lang="ru-RU" dirty="0" smtClean="0"/>
                        <a:t>(1-17</a:t>
                      </a:r>
                      <a:r>
                        <a:rPr lang="ru-RU" baseline="0" dirty="0" smtClean="0"/>
                        <a:t> КРБ) 1 303 13 </a:t>
                      </a:r>
                      <a:r>
                        <a:rPr lang="ru-RU" b="1" baseline="0" dirty="0" smtClean="0">
                          <a:solidFill>
                            <a:srgbClr val="C00000"/>
                          </a:solidFill>
                        </a:rPr>
                        <a:t>001</a:t>
                      </a:r>
                      <a:endParaRPr lang="ru-RU" b="1" dirty="0" smtClean="0">
                        <a:solidFill>
                          <a:srgbClr val="C00000"/>
                        </a:solidFill>
                      </a:endParaRPr>
                    </a:p>
                  </a:txBody>
                  <a:tcPr/>
                </a:tc>
                <a:tc>
                  <a:txBody>
                    <a:bodyPr/>
                    <a:lstStyle/>
                    <a:p>
                      <a:pPr algn="ctr"/>
                      <a:r>
                        <a:rPr lang="ru-RU" dirty="0" smtClean="0"/>
                        <a:t>-</a:t>
                      </a:r>
                      <a:endParaRPr lang="ru-RU" dirty="0"/>
                    </a:p>
                  </a:txBody>
                  <a:tcPr anchor="ctr"/>
                </a:tc>
                <a:tc>
                  <a:txBody>
                    <a:bodyPr/>
                    <a:lstStyle/>
                    <a:p>
                      <a:pPr algn="ctr"/>
                      <a:r>
                        <a:rPr lang="ru-RU" dirty="0" smtClean="0"/>
                        <a:t>5</a:t>
                      </a:r>
                      <a:endParaRPr lang="ru-RU" dirty="0"/>
                    </a:p>
                  </a:txBody>
                  <a:tcPr anchor="ctr"/>
                </a:tc>
                <a:tc>
                  <a:txBody>
                    <a:bodyPr/>
                    <a:lstStyle/>
                    <a:p>
                      <a:pPr algn="ctr"/>
                      <a:r>
                        <a:rPr lang="ru-RU" dirty="0" smtClean="0"/>
                        <a:t>-</a:t>
                      </a:r>
                      <a:endParaRPr lang="ru-RU" dirty="0"/>
                    </a:p>
                  </a:txBody>
                  <a:tcPr anchor="ctr"/>
                </a:tc>
                <a:tc>
                  <a:txBody>
                    <a:bodyPr/>
                    <a:lstStyle/>
                    <a:p>
                      <a:pPr algn="ctr"/>
                      <a:r>
                        <a:rPr lang="ru-RU" dirty="0" smtClean="0"/>
                        <a:t>5</a:t>
                      </a:r>
                      <a:endParaRPr lang="ru-RU" dirty="0"/>
                    </a:p>
                  </a:txBody>
                  <a:tcPr anchor="ctr"/>
                </a:tc>
                <a:extLst>
                  <a:ext uri="{0D108BD9-81ED-4DB2-BD59-A6C34878D82A}">
                    <a16:rowId xmlns:a16="http://schemas.microsoft.com/office/drawing/2014/main" xmlns="" val="10005"/>
                  </a:ext>
                </a:extLst>
              </a:tr>
            </a:tbl>
          </a:graphicData>
        </a:graphic>
      </p:graphicFrame>
      <p:sp>
        <p:nvSpPr>
          <p:cNvPr id="9" name="TextBox 8"/>
          <p:cNvSpPr txBox="1"/>
          <p:nvPr/>
        </p:nvSpPr>
        <p:spPr>
          <a:xfrm>
            <a:off x="140817" y="896505"/>
            <a:ext cx="3801014" cy="369332"/>
          </a:xfrm>
          <a:prstGeom prst="rect">
            <a:avLst/>
          </a:prstGeom>
          <a:noFill/>
        </p:spPr>
        <p:txBody>
          <a:bodyPr wrap="square" rtlCol="0">
            <a:spAutoFit/>
          </a:bodyPr>
          <a:lstStyle/>
          <a:p>
            <a:pPr algn="ctr"/>
            <a:r>
              <a:rPr lang="ru-RU" b="1" dirty="0" smtClean="0">
                <a:solidFill>
                  <a:srgbClr val="002060"/>
                </a:solidFill>
                <a:latin typeface="Times New Roman" panose="02020603050405020304" pitchFamily="18" charset="0"/>
                <a:cs typeface="Times New Roman" panose="02020603050405020304" pitchFamily="18" charset="0"/>
              </a:rPr>
              <a:t>1. Дебиторская задолженность</a:t>
            </a:r>
            <a:endParaRPr lang="ru-RU" b="1" dirty="0">
              <a:solidFill>
                <a:srgbClr val="002060"/>
              </a:solidFill>
              <a:latin typeface="Times New Roman" panose="02020603050405020304" pitchFamily="18" charset="0"/>
              <a:cs typeface="Times New Roman" panose="02020603050405020304" pitchFamily="18" charset="0"/>
            </a:endParaRPr>
          </a:p>
        </p:txBody>
      </p:sp>
      <p:sp>
        <p:nvSpPr>
          <p:cNvPr id="10" name="TextBox 9"/>
          <p:cNvSpPr txBox="1"/>
          <p:nvPr/>
        </p:nvSpPr>
        <p:spPr>
          <a:xfrm>
            <a:off x="0" y="4600996"/>
            <a:ext cx="3801014" cy="369332"/>
          </a:xfrm>
          <a:prstGeom prst="rect">
            <a:avLst/>
          </a:prstGeom>
          <a:noFill/>
        </p:spPr>
        <p:txBody>
          <a:bodyPr wrap="square" rtlCol="0">
            <a:spAutoFit/>
          </a:bodyPr>
          <a:lstStyle/>
          <a:p>
            <a:pPr algn="ctr"/>
            <a:r>
              <a:rPr lang="ru-RU" b="1" dirty="0">
                <a:solidFill>
                  <a:srgbClr val="002060"/>
                </a:solidFill>
                <a:latin typeface="Times New Roman" panose="02020603050405020304" pitchFamily="18" charset="0"/>
                <a:cs typeface="Times New Roman" panose="02020603050405020304" pitchFamily="18" charset="0"/>
              </a:rPr>
              <a:t>2</a:t>
            </a:r>
            <a:r>
              <a:rPr lang="ru-RU" b="1" dirty="0" smtClean="0">
                <a:solidFill>
                  <a:srgbClr val="002060"/>
                </a:solidFill>
                <a:latin typeface="Times New Roman" panose="02020603050405020304" pitchFamily="18" charset="0"/>
                <a:cs typeface="Times New Roman" panose="02020603050405020304" pitchFamily="18" charset="0"/>
              </a:rPr>
              <a:t>. Кредиторская задолженность</a:t>
            </a:r>
            <a:endParaRPr lang="ru-RU" b="1" dirty="0">
              <a:solidFill>
                <a:srgbClr val="002060"/>
              </a:solidFill>
              <a:latin typeface="Times New Roman" panose="02020603050405020304" pitchFamily="18" charset="0"/>
              <a:cs typeface="Times New Roman" panose="02020603050405020304" pitchFamily="18" charset="0"/>
            </a:endParaRPr>
          </a:p>
        </p:txBody>
      </p:sp>
      <p:graphicFrame>
        <p:nvGraphicFramePr>
          <p:cNvPr id="11" name="Таблица 10"/>
          <p:cNvGraphicFramePr>
            <a:graphicFrameLocks noGrp="1"/>
          </p:cNvGraphicFramePr>
          <p:nvPr>
            <p:extLst>
              <p:ext uri="{D42A27DB-BD31-4B8C-83A1-F6EECF244321}">
                <p14:modId xmlns:p14="http://schemas.microsoft.com/office/powerpoint/2010/main" val="3467503577"/>
              </p:ext>
            </p:extLst>
          </p:nvPr>
        </p:nvGraphicFramePr>
        <p:xfrm>
          <a:off x="138108" y="5138996"/>
          <a:ext cx="8847484" cy="1381760"/>
        </p:xfrm>
        <a:graphic>
          <a:graphicData uri="http://schemas.openxmlformats.org/drawingml/2006/table">
            <a:tbl>
              <a:tblPr firstRow="1" bandRow="1">
                <a:tableStyleId>{F5AB1C69-6EDB-4FF4-983F-18BD219EF322}</a:tableStyleId>
              </a:tblPr>
              <a:tblGrid>
                <a:gridCol w="2616815">
                  <a:extLst>
                    <a:ext uri="{9D8B030D-6E8A-4147-A177-3AD203B41FA5}">
                      <a16:colId xmlns:a16="http://schemas.microsoft.com/office/drawing/2014/main" xmlns="" val="20000"/>
                    </a:ext>
                  </a:extLst>
                </a:gridCol>
                <a:gridCol w="1524000">
                  <a:extLst>
                    <a:ext uri="{9D8B030D-6E8A-4147-A177-3AD203B41FA5}">
                      <a16:colId xmlns:a16="http://schemas.microsoft.com/office/drawing/2014/main" xmlns="" val="20001"/>
                    </a:ext>
                  </a:extLst>
                </a:gridCol>
                <a:gridCol w="1406769">
                  <a:extLst>
                    <a:ext uri="{9D8B030D-6E8A-4147-A177-3AD203B41FA5}">
                      <a16:colId xmlns:a16="http://schemas.microsoft.com/office/drawing/2014/main" xmlns="" val="20002"/>
                    </a:ext>
                  </a:extLst>
                </a:gridCol>
                <a:gridCol w="1486634">
                  <a:extLst>
                    <a:ext uri="{9D8B030D-6E8A-4147-A177-3AD203B41FA5}">
                      <a16:colId xmlns:a16="http://schemas.microsoft.com/office/drawing/2014/main" xmlns="" val="20003"/>
                    </a:ext>
                  </a:extLst>
                </a:gridCol>
                <a:gridCol w="1813266">
                  <a:extLst>
                    <a:ext uri="{9D8B030D-6E8A-4147-A177-3AD203B41FA5}">
                      <a16:colId xmlns:a16="http://schemas.microsoft.com/office/drawing/2014/main" xmlns="" val="20004"/>
                    </a:ext>
                  </a:extLst>
                </a:gridCol>
              </a:tblGrid>
              <a:tr h="370840">
                <a:tc>
                  <a:txBody>
                    <a:bodyPr/>
                    <a:lstStyle/>
                    <a:p>
                      <a:pPr algn="ctr"/>
                      <a:r>
                        <a:rPr lang="ru-RU" dirty="0" smtClean="0">
                          <a:solidFill>
                            <a:schemeClr val="tx1"/>
                          </a:solidFill>
                        </a:rPr>
                        <a:t>Номер счета</a:t>
                      </a:r>
                      <a:endParaRPr lang="ru-RU" dirty="0">
                        <a:solidFill>
                          <a:schemeClr val="tx1"/>
                        </a:solidFill>
                      </a:endParaRPr>
                    </a:p>
                  </a:txBody>
                  <a:tcPr anchor="ctr"/>
                </a:tc>
                <a:tc>
                  <a:txBody>
                    <a:bodyPr/>
                    <a:lstStyle/>
                    <a:p>
                      <a:pPr algn="ctr"/>
                      <a:r>
                        <a:rPr lang="ru-RU" dirty="0" smtClean="0">
                          <a:solidFill>
                            <a:schemeClr val="tx1"/>
                          </a:solidFill>
                        </a:rPr>
                        <a:t>Остаток на начало года</a:t>
                      </a:r>
                      <a:endParaRPr lang="ru-RU" dirty="0">
                        <a:solidFill>
                          <a:schemeClr val="tx1"/>
                        </a:solidFill>
                      </a:endParaRPr>
                    </a:p>
                  </a:txBody>
                  <a:tcPr anchor="ctr"/>
                </a:tc>
                <a:tc>
                  <a:txBody>
                    <a:bodyPr/>
                    <a:lstStyle/>
                    <a:p>
                      <a:pPr algn="ctr"/>
                      <a:r>
                        <a:rPr lang="ru-RU" dirty="0" smtClean="0">
                          <a:solidFill>
                            <a:schemeClr val="tx1"/>
                          </a:solidFill>
                        </a:rPr>
                        <a:t>Увеличение </a:t>
                      </a:r>
                      <a:r>
                        <a:rPr lang="ru-RU" dirty="0" err="1" smtClean="0">
                          <a:solidFill>
                            <a:schemeClr val="tx1"/>
                          </a:solidFill>
                        </a:rPr>
                        <a:t>задолж-ти</a:t>
                      </a:r>
                      <a:endParaRPr lang="ru-RU" dirty="0">
                        <a:solidFill>
                          <a:schemeClr val="tx1"/>
                        </a:solidFill>
                      </a:endParaRPr>
                    </a:p>
                  </a:txBody>
                  <a:tcPr anchor="ctr"/>
                </a:tc>
                <a:tc>
                  <a:txBody>
                    <a:bodyPr/>
                    <a:lstStyle/>
                    <a:p>
                      <a:pPr algn="ctr"/>
                      <a:r>
                        <a:rPr lang="ru-RU" dirty="0" smtClean="0">
                          <a:solidFill>
                            <a:schemeClr val="tx1"/>
                          </a:solidFill>
                        </a:rPr>
                        <a:t>Уменьшение </a:t>
                      </a:r>
                      <a:r>
                        <a:rPr lang="ru-RU" dirty="0" err="1" smtClean="0">
                          <a:solidFill>
                            <a:schemeClr val="tx1"/>
                          </a:solidFill>
                        </a:rPr>
                        <a:t>задолж-ти</a:t>
                      </a:r>
                      <a:endParaRPr lang="ru-RU" dirty="0">
                        <a:solidFill>
                          <a:schemeClr val="tx1"/>
                        </a:solidFill>
                      </a:endParaRPr>
                    </a:p>
                  </a:txBody>
                  <a:tcPr anchor="ctr"/>
                </a:tc>
                <a:tc>
                  <a:txBody>
                    <a:bodyPr/>
                    <a:lstStyle/>
                    <a:p>
                      <a:pPr algn="ctr"/>
                      <a:r>
                        <a:rPr lang="ru-RU" dirty="0" smtClean="0">
                          <a:solidFill>
                            <a:schemeClr val="tx1"/>
                          </a:solidFill>
                        </a:rPr>
                        <a:t>Остаток на конец периода</a:t>
                      </a:r>
                      <a:endParaRPr lang="ru-RU" dirty="0">
                        <a:solidFill>
                          <a:schemeClr val="tx1"/>
                        </a:solidFill>
                      </a:endParaRPr>
                    </a:p>
                  </a:txBody>
                  <a:tcPr anchor="ctr"/>
                </a:tc>
                <a:extLst>
                  <a:ext uri="{0D108BD9-81ED-4DB2-BD59-A6C34878D82A}">
                    <a16:rowId xmlns:a16="http://schemas.microsoft.com/office/drawing/2014/main" xmlns="" val="10000"/>
                  </a:ext>
                </a:extLst>
              </a:tr>
              <a:tr h="370840">
                <a:tc>
                  <a:txBody>
                    <a:bodyPr/>
                    <a:lstStyle/>
                    <a:p>
                      <a:r>
                        <a:rPr lang="ru-RU" dirty="0" smtClean="0"/>
                        <a:t>(1-17 КРБ) 1 302 11 </a:t>
                      </a:r>
                      <a:r>
                        <a:rPr lang="ru-RU" b="1" dirty="0" smtClean="0">
                          <a:solidFill>
                            <a:srgbClr val="C00000"/>
                          </a:solidFill>
                        </a:rPr>
                        <a:t>007</a:t>
                      </a:r>
                      <a:endParaRPr lang="ru-RU" b="1" dirty="0">
                        <a:solidFill>
                          <a:srgbClr val="C00000"/>
                        </a:solidFill>
                      </a:endParaRPr>
                    </a:p>
                  </a:txBody>
                  <a:tcPr/>
                </a:tc>
                <a:tc>
                  <a:txBody>
                    <a:bodyPr/>
                    <a:lstStyle/>
                    <a:p>
                      <a:pPr algn="ctr"/>
                      <a:r>
                        <a:rPr lang="ru-RU" dirty="0" smtClean="0"/>
                        <a:t>-</a:t>
                      </a:r>
                      <a:endParaRPr lang="ru-RU" dirty="0"/>
                    </a:p>
                  </a:txBody>
                  <a:tcPr anchor="ctr"/>
                </a:tc>
                <a:tc>
                  <a:txBody>
                    <a:bodyPr/>
                    <a:lstStyle/>
                    <a:p>
                      <a:pPr algn="ctr"/>
                      <a:r>
                        <a:rPr lang="ru-RU" dirty="0" smtClean="0"/>
                        <a:t>500</a:t>
                      </a:r>
                      <a:endParaRPr lang="ru-RU" dirty="0"/>
                    </a:p>
                  </a:txBody>
                  <a:tcPr anchor="ctr"/>
                </a:tc>
                <a:tc>
                  <a:txBody>
                    <a:bodyPr/>
                    <a:lstStyle/>
                    <a:p>
                      <a:pPr algn="ctr"/>
                      <a:r>
                        <a:rPr lang="ru-RU" dirty="0" smtClean="0"/>
                        <a:t>490</a:t>
                      </a:r>
                      <a:endParaRPr lang="ru-RU" dirty="0"/>
                    </a:p>
                  </a:txBody>
                  <a:tcPr anchor="ctr"/>
                </a:tc>
                <a:tc>
                  <a:txBody>
                    <a:bodyPr/>
                    <a:lstStyle/>
                    <a:p>
                      <a:pPr algn="ctr"/>
                      <a:r>
                        <a:rPr lang="ru-RU" dirty="0" smtClean="0"/>
                        <a:t>10</a:t>
                      </a:r>
                      <a:endParaRPr lang="ru-RU" dirty="0"/>
                    </a:p>
                  </a:txBody>
                  <a:tcPr anchor="ctr"/>
                </a:tc>
                <a:extLst>
                  <a:ext uri="{0D108BD9-81ED-4DB2-BD59-A6C34878D82A}">
                    <a16:rowId xmlns:a16="http://schemas.microsoft.com/office/drawing/2014/main" xmlns="" val="10001"/>
                  </a:ext>
                </a:extLst>
              </a:tr>
              <a:tr h="370840">
                <a:tc>
                  <a:txBody>
                    <a:bodyPr/>
                    <a:lstStyle/>
                    <a:p>
                      <a:pPr algn="l"/>
                      <a:r>
                        <a:rPr lang="ru-RU" dirty="0" smtClean="0"/>
                        <a:t>(1-17 КРБ) 1 208 12 </a:t>
                      </a:r>
                      <a:r>
                        <a:rPr lang="ru-RU" b="1" dirty="0" smtClean="0">
                          <a:solidFill>
                            <a:srgbClr val="C00000"/>
                          </a:solidFill>
                        </a:rPr>
                        <a:t>007</a:t>
                      </a:r>
                      <a:endParaRPr lang="ru-RU" b="1" dirty="0">
                        <a:solidFill>
                          <a:srgbClr val="C00000"/>
                        </a:solidFill>
                      </a:endParaRPr>
                    </a:p>
                  </a:txBody>
                  <a:tcPr anchor="ctr"/>
                </a:tc>
                <a:tc>
                  <a:txBody>
                    <a:bodyPr/>
                    <a:lstStyle/>
                    <a:p>
                      <a:pPr algn="ctr"/>
                      <a:r>
                        <a:rPr lang="ru-RU" dirty="0" smtClean="0"/>
                        <a:t>300</a:t>
                      </a:r>
                      <a:endParaRPr lang="ru-RU" dirty="0"/>
                    </a:p>
                  </a:txBody>
                  <a:tcPr anchor="ctr"/>
                </a:tc>
                <a:tc>
                  <a:txBody>
                    <a:bodyPr/>
                    <a:lstStyle/>
                    <a:p>
                      <a:pPr algn="ctr"/>
                      <a:r>
                        <a:rPr lang="ru-RU" dirty="0" smtClean="0"/>
                        <a:t>-</a:t>
                      </a:r>
                      <a:endParaRPr lang="ru-RU" dirty="0"/>
                    </a:p>
                  </a:txBody>
                  <a:tcPr anchor="ctr"/>
                </a:tc>
                <a:tc>
                  <a:txBody>
                    <a:bodyPr/>
                    <a:lstStyle/>
                    <a:p>
                      <a:pPr algn="ctr"/>
                      <a:r>
                        <a:rPr lang="ru-RU" dirty="0" smtClean="0"/>
                        <a:t>300</a:t>
                      </a:r>
                      <a:endParaRPr lang="ru-RU" dirty="0"/>
                    </a:p>
                  </a:txBody>
                  <a:tcPr anchor="ctr"/>
                </a:tc>
                <a:tc>
                  <a:txBody>
                    <a:bodyPr/>
                    <a:lstStyle/>
                    <a:p>
                      <a:pPr algn="ctr"/>
                      <a:r>
                        <a:rPr lang="ru-RU" dirty="0" smtClean="0"/>
                        <a:t>-</a:t>
                      </a:r>
                      <a:endParaRPr lang="ru-RU" dirty="0"/>
                    </a:p>
                  </a:txBody>
                  <a:tcPr anchor="ctr"/>
                </a:tc>
                <a:extLst>
                  <a:ext uri="{0D108BD9-81ED-4DB2-BD59-A6C34878D82A}">
                    <a16:rowId xmlns:a16="http://schemas.microsoft.com/office/drawing/2014/main" xmlns="" val="10002"/>
                  </a:ext>
                </a:extLst>
              </a:tr>
            </a:tbl>
          </a:graphicData>
        </a:graphic>
      </p:graphicFrame>
    </p:spTree>
    <p:extLst>
      <p:ext uri="{BB962C8B-B14F-4D97-AF65-F5344CB8AC3E}">
        <p14:creationId xmlns:p14="http://schemas.microsoft.com/office/powerpoint/2010/main" val="218625739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Объект 3"/>
          <p:cNvSpPr>
            <a:spLocks noGrp="1"/>
          </p:cNvSpPr>
          <p:nvPr>
            <p:ph sz="half" idx="2"/>
          </p:nvPr>
        </p:nvSpPr>
        <p:spPr>
          <a:xfrm>
            <a:off x="457199" y="993913"/>
            <a:ext cx="8328991" cy="5132250"/>
          </a:xfrm>
        </p:spPr>
        <p:txBody>
          <a:bodyPr>
            <a:normAutofit/>
          </a:bodyPr>
          <a:lstStyle/>
          <a:p>
            <a:r>
              <a:rPr lang="ru-RU" dirty="0"/>
              <a:t>Кроме отдельных счетов (п. 13.6. приказа Минфина № 209н): </a:t>
            </a:r>
            <a:endParaRPr lang="ru-RU" dirty="0" smtClean="0"/>
          </a:p>
          <a:p>
            <a:r>
              <a:rPr lang="ru-RU" dirty="0" smtClean="0"/>
              <a:t>1 </a:t>
            </a:r>
            <a:r>
              <a:rPr lang="ru-RU" dirty="0"/>
              <a:t>205 11 000 «Расчеты с плательщиками налогов» </a:t>
            </a:r>
            <a:endParaRPr lang="ru-RU" dirty="0" smtClean="0"/>
          </a:p>
          <a:p>
            <a:r>
              <a:rPr lang="ru-RU" dirty="0" smtClean="0"/>
              <a:t>1 </a:t>
            </a:r>
            <a:r>
              <a:rPr lang="ru-RU" dirty="0"/>
              <a:t>205 12 000 «Расчеты с плательщиками государственных пошлин, сборов» </a:t>
            </a:r>
            <a:endParaRPr lang="ru-RU" dirty="0" smtClean="0"/>
          </a:p>
          <a:p>
            <a:r>
              <a:rPr lang="ru-RU" dirty="0" smtClean="0"/>
              <a:t>1 </a:t>
            </a:r>
            <a:r>
              <a:rPr lang="ru-RU" dirty="0"/>
              <a:t>205 13 000 «Расчеты с плательщиками таможенных платежей» </a:t>
            </a:r>
            <a:endParaRPr lang="ru-RU" dirty="0" smtClean="0"/>
          </a:p>
          <a:p>
            <a:r>
              <a:rPr lang="ru-RU" dirty="0" smtClean="0"/>
              <a:t>1 </a:t>
            </a:r>
            <a:r>
              <a:rPr lang="ru-RU" dirty="0"/>
              <a:t>205 14 000 «Расчеты с плательщиками по обязательным страховым взносам» </a:t>
            </a:r>
            <a:endParaRPr lang="ru-RU" dirty="0" smtClean="0"/>
          </a:p>
          <a:p>
            <a:r>
              <a:rPr lang="ru-RU" dirty="0" smtClean="0"/>
              <a:t>1 </a:t>
            </a:r>
            <a:r>
              <a:rPr lang="ru-RU" dirty="0"/>
              <a:t>205 81 000 «Расчеты по невыясненным поступлениям» </a:t>
            </a:r>
            <a:r>
              <a:rPr lang="ru-RU" dirty="0" smtClean="0"/>
              <a:t>Обратите </a:t>
            </a:r>
            <a:r>
              <a:rPr lang="ru-RU" dirty="0"/>
              <a:t>внимание: статьи 560 и 660 КОСГУ НЕ детализируют</a:t>
            </a:r>
          </a:p>
        </p:txBody>
      </p:sp>
      <p:sp>
        <p:nvSpPr>
          <p:cNvPr id="7" name="Номер слайда 6"/>
          <p:cNvSpPr>
            <a:spLocks noGrp="1"/>
          </p:cNvSpPr>
          <p:nvPr>
            <p:ph type="sldNum" sz="quarter" idx="12"/>
          </p:nvPr>
        </p:nvSpPr>
        <p:spPr/>
        <p:txBody>
          <a:bodyPr/>
          <a:lstStyle/>
          <a:p>
            <a:fld id="{8F353C4E-0EC6-4AC7-AD15-7B51E3057EBB}" type="slidenum">
              <a:rPr lang="ru-RU" smtClean="0"/>
              <a:t>23</a:t>
            </a:fld>
            <a:endParaRPr lang="ru-RU"/>
          </a:p>
        </p:txBody>
      </p:sp>
    </p:spTree>
    <p:extLst>
      <p:ext uri="{BB962C8B-B14F-4D97-AF65-F5344CB8AC3E}">
        <p14:creationId xmlns:p14="http://schemas.microsoft.com/office/powerpoint/2010/main" val="6764792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13"/>
          <p:cNvSpPr>
            <a:spLocks noChangeArrowheads="1"/>
          </p:cNvSpPr>
          <p:nvPr/>
        </p:nvSpPr>
        <p:spPr bwMode="auto">
          <a:xfrm>
            <a:off x="305708" y="110523"/>
            <a:ext cx="8838292"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defTabSz="180975" eaLnBrk="1" hangingPunct="1">
              <a:defRPr/>
            </a:pPr>
            <a:r>
              <a:rPr lang="ru-RU" altLang="ru-RU" sz="3200" dirty="0">
                <a:solidFill>
                  <a:schemeClr val="bg1"/>
                </a:solidFill>
                <a:latin typeface="Segoe UI" panose="020B0502040204020203" pitchFamily="34" charset="0"/>
                <a:ea typeface="Segoe UI" panose="020B0502040204020203" pitchFamily="34" charset="0"/>
                <a:cs typeface="Segoe UI" panose="020B0502040204020203" pitchFamily="34" charset="0"/>
              </a:rPr>
              <a:t>Ф.ф.0503169, 0503769 Сведения по дебиторской и кредиторской задолженности</a:t>
            </a:r>
          </a:p>
        </p:txBody>
      </p:sp>
      <p:pic>
        <p:nvPicPr>
          <p:cNvPr id="4" name="Рисунок 3"/>
          <p:cNvPicPr/>
          <p:nvPr/>
        </p:nvPicPr>
        <p:blipFill>
          <a:blip r:embed="rId2">
            <a:extLst>
              <a:ext uri="{28A0092B-C50C-407E-A947-70E740481C1C}">
                <a14:useLocalDpi xmlns:a14="http://schemas.microsoft.com/office/drawing/2010/main" val="0"/>
              </a:ext>
            </a:extLst>
          </a:blip>
          <a:srcRect/>
          <a:stretch>
            <a:fillRect/>
          </a:stretch>
        </p:blipFill>
        <p:spPr bwMode="auto">
          <a:xfrm>
            <a:off x="793975" y="1484784"/>
            <a:ext cx="7162401" cy="3528392"/>
          </a:xfrm>
          <a:prstGeom prst="rect">
            <a:avLst/>
          </a:prstGeom>
          <a:noFill/>
          <a:ln>
            <a:noFill/>
          </a:ln>
        </p:spPr>
      </p:pic>
      <p:sp>
        <p:nvSpPr>
          <p:cNvPr id="6" name="TextBox 5"/>
          <p:cNvSpPr txBox="1"/>
          <p:nvPr/>
        </p:nvSpPr>
        <p:spPr>
          <a:xfrm>
            <a:off x="683341" y="5755455"/>
            <a:ext cx="7649370" cy="830997"/>
          </a:xfrm>
          <a:prstGeom prst="rect">
            <a:avLst/>
          </a:prstGeom>
          <a:noFill/>
        </p:spPr>
        <p:txBody>
          <a:bodyPr wrap="square" rtlCol="0">
            <a:spAutoFit/>
          </a:bodyPr>
          <a:lstStyle/>
          <a:p>
            <a:r>
              <a:rPr lang="ru-RU" sz="1600" dirty="0" smtClean="0"/>
              <a:t>В </a:t>
            </a:r>
            <a:r>
              <a:rPr lang="ru-RU" sz="1600" dirty="0"/>
              <a:t>Сведениях (ф. 0503169) должны быть раскрыты данные о кредиторской задолженности по счетам 401 40 и 401 60. Сделать это нужно в разрезе кодов КОСГУ.</a:t>
            </a:r>
          </a:p>
        </p:txBody>
      </p:sp>
      <p:sp>
        <p:nvSpPr>
          <p:cNvPr id="7" name="Скругленный прямоугольник 6"/>
          <p:cNvSpPr/>
          <p:nvPr/>
        </p:nvSpPr>
        <p:spPr>
          <a:xfrm>
            <a:off x="467544" y="5560192"/>
            <a:ext cx="7982445" cy="1181175"/>
          </a:xfrm>
          <a:prstGeom prst="roundRect">
            <a:avLst/>
          </a:prstGeom>
          <a:noFill/>
          <a:ln w="476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nvGrpSpPr>
          <p:cNvPr id="8" name="Группа 7"/>
          <p:cNvGrpSpPr/>
          <p:nvPr/>
        </p:nvGrpSpPr>
        <p:grpSpPr>
          <a:xfrm>
            <a:off x="161927" y="4907164"/>
            <a:ext cx="1015752" cy="876423"/>
            <a:chOff x="946032" y="1610842"/>
            <a:chExt cx="1295400" cy="1211580"/>
          </a:xfrm>
        </p:grpSpPr>
        <p:pic>
          <p:nvPicPr>
            <p:cNvPr id="9" name="Рисунок 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46032" y="1610842"/>
              <a:ext cx="1295400" cy="1196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 name="Группа 9"/>
            <p:cNvGrpSpPr/>
            <p:nvPr/>
          </p:nvGrpSpPr>
          <p:grpSpPr>
            <a:xfrm>
              <a:off x="1319153" y="1978096"/>
              <a:ext cx="844326" cy="844326"/>
              <a:chOff x="1323062" y="1980264"/>
              <a:chExt cx="827554" cy="827554"/>
            </a:xfrm>
          </p:grpSpPr>
          <p:sp>
            <p:nvSpPr>
              <p:cNvPr id="11" name="Овал 10"/>
              <p:cNvSpPr/>
              <p:nvPr/>
            </p:nvSpPr>
            <p:spPr>
              <a:xfrm>
                <a:off x="1381124" y="2038351"/>
                <a:ext cx="428626" cy="4286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12" name="Рисунок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23062" y="1980264"/>
                <a:ext cx="827554" cy="827554"/>
              </a:xfrm>
              <a:prstGeom prst="rect">
                <a:avLst/>
              </a:prstGeom>
            </p:spPr>
          </p:pic>
        </p:grpSp>
      </p:grpSp>
    </p:spTree>
    <p:extLst>
      <p:ext uri="{BB962C8B-B14F-4D97-AF65-F5344CB8AC3E}">
        <p14:creationId xmlns:p14="http://schemas.microsoft.com/office/powerpoint/2010/main" val="18475419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5" name="Straight Connector 16"/>
          <p:cNvCxnSpPr/>
          <p:nvPr/>
        </p:nvCxnSpPr>
        <p:spPr>
          <a:xfrm>
            <a:off x="8511789" y="265644"/>
            <a:ext cx="0" cy="226483"/>
          </a:xfrm>
          <a:prstGeom prst="line">
            <a:avLst/>
          </a:prstGeom>
          <a:ln w="12700" cmpd="sng">
            <a:solidFill>
              <a:srgbClr val="DEAA46"/>
            </a:solidFill>
            <a:prstDash val="solid"/>
          </a:ln>
          <a:effectLst/>
        </p:spPr>
        <p:style>
          <a:lnRef idx="2">
            <a:schemeClr val="accent1"/>
          </a:lnRef>
          <a:fillRef idx="0">
            <a:schemeClr val="accent1"/>
          </a:fillRef>
          <a:effectRef idx="1">
            <a:schemeClr val="accent1"/>
          </a:effectRef>
          <a:fontRef idx="minor">
            <a:schemeClr val="tx1"/>
          </a:fontRef>
        </p:style>
      </p:cxnSp>
      <p:sp>
        <p:nvSpPr>
          <p:cNvPr id="36" name="Номер слайда 14"/>
          <p:cNvSpPr>
            <a:spLocks noGrp="1"/>
          </p:cNvSpPr>
          <p:nvPr>
            <p:ph type="sldNum" sz="quarter" idx="12"/>
          </p:nvPr>
        </p:nvSpPr>
        <p:spPr>
          <a:xfrm>
            <a:off x="8393373" y="179388"/>
            <a:ext cx="612078" cy="365125"/>
          </a:xfrm>
        </p:spPr>
        <p:txBody>
          <a:bodyPr/>
          <a:lstStyle/>
          <a:p>
            <a:fld id="{B2D350B4-811D-9C49-8D4A-B431FFD45952}" type="slidenum">
              <a:rPr lang="en-US" b="1" smtClean="0">
                <a:solidFill>
                  <a:srgbClr val="C79023"/>
                </a:solidFill>
              </a:rPr>
              <a:pPr/>
              <a:t>25</a:t>
            </a:fld>
            <a:endParaRPr lang="en-US" b="1" dirty="0">
              <a:solidFill>
                <a:srgbClr val="C79023"/>
              </a:solidFill>
            </a:endParaRPr>
          </a:p>
        </p:txBody>
      </p:sp>
      <p:graphicFrame>
        <p:nvGraphicFramePr>
          <p:cNvPr id="2" name="Схема 1"/>
          <p:cNvGraphicFramePr/>
          <p:nvPr>
            <p:extLst/>
          </p:nvPr>
        </p:nvGraphicFramePr>
        <p:xfrm>
          <a:off x="1008449" y="1277550"/>
          <a:ext cx="7772397" cy="4673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itle 1">
            <a:extLst>
              <a:ext uri="{FF2B5EF4-FFF2-40B4-BE49-F238E27FC236}">
                <a16:creationId xmlns:a16="http://schemas.microsoft.com/office/drawing/2014/main" xmlns="" id="{D2BE57DE-FA7A-44BC-B8D6-F3B300F4C69D}"/>
              </a:ext>
            </a:extLst>
          </p:cNvPr>
          <p:cNvSpPr txBox="1">
            <a:spLocks/>
          </p:cNvSpPr>
          <p:nvPr/>
        </p:nvSpPr>
        <p:spPr>
          <a:xfrm>
            <a:off x="2396836" y="79968"/>
            <a:ext cx="5874774" cy="908575"/>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spcBef>
                <a:spcPts val="0"/>
              </a:spcBef>
            </a:pPr>
            <a:r>
              <a:rPr lang="ru-RU" sz="2400" b="1" dirty="0" smtClean="0">
                <a:solidFill>
                  <a:srgbClr val="077A3E"/>
                </a:solidFill>
                <a:latin typeface="Times New Roman" panose="02020603050405020304" pitchFamily="18" charset="0"/>
                <a:cs typeface="Times New Roman" panose="02020603050405020304" pitchFamily="18" charset="0"/>
              </a:rPr>
              <a:t>СГС «Представление отчетности»</a:t>
            </a:r>
          </a:p>
          <a:p>
            <a:pPr>
              <a:spcBef>
                <a:spcPts val="0"/>
              </a:spcBef>
            </a:pPr>
            <a:r>
              <a:rPr lang="ru-RU" sz="2400" b="1" dirty="0" smtClean="0">
                <a:solidFill>
                  <a:srgbClr val="077A3E"/>
                </a:solidFill>
                <a:latin typeface="Times New Roman" panose="02020603050405020304" pitchFamily="18" charset="0"/>
                <a:cs typeface="Times New Roman" panose="02020603050405020304" pitchFamily="18" charset="0"/>
              </a:rPr>
              <a:t>п. 26 - 30</a:t>
            </a:r>
            <a:endParaRPr lang="ru-RU" sz="2400" b="1"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0566522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5" name="Straight Connector 16"/>
          <p:cNvCxnSpPr/>
          <p:nvPr/>
        </p:nvCxnSpPr>
        <p:spPr>
          <a:xfrm>
            <a:off x="8511789" y="265644"/>
            <a:ext cx="0" cy="226483"/>
          </a:xfrm>
          <a:prstGeom prst="line">
            <a:avLst/>
          </a:prstGeom>
          <a:ln w="12700" cmpd="sng">
            <a:solidFill>
              <a:srgbClr val="DEAA46"/>
            </a:solidFill>
            <a:prstDash val="solid"/>
          </a:ln>
          <a:effectLst/>
        </p:spPr>
        <p:style>
          <a:lnRef idx="2">
            <a:schemeClr val="accent1"/>
          </a:lnRef>
          <a:fillRef idx="0">
            <a:schemeClr val="accent1"/>
          </a:fillRef>
          <a:effectRef idx="1">
            <a:schemeClr val="accent1"/>
          </a:effectRef>
          <a:fontRef idx="minor">
            <a:schemeClr val="tx1"/>
          </a:fontRef>
        </p:style>
      </p:cxnSp>
      <p:sp>
        <p:nvSpPr>
          <p:cNvPr id="36" name="Номер слайда 14"/>
          <p:cNvSpPr>
            <a:spLocks noGrp="1"/>
          </p:cNvSpPr>
          <p:nvPr>
            <p:ph type="sldNum" sz="quarter" idx="12"/>
          </p:nvPr>
        </p:nvSpPr>
        <p:spPr>
          <a:xfrm>
            <a:off x="8393373" y="179388"/>
            <a:ext cx="612078" cy="365125"/>
          </a:xfrm>
        </p:spPr>
        <p:txBody>
          <a:bodyPr/>
          <a:lstStyle/>
          <a:p>
            <a:fld id="{B2D350B4-811D-9C49-8D4A-B431FFD45952}" type="slidenum">
              <a:rPr lang="en-US" b="1" smtClean="0">
                <a:solidFill>
                  <a:srgbClr val="C79023"/>
                </a:solidFill>
              </a:rPr>
              <a:pPr/>
              <a:t>26</a:t>
            </a:fld>
            <a:endParaRPr lang="en-US" b="1" dirty="0">
              <a:solidFill>
                <a:srgbClr val="C79023"/>
              </a:solidFill>
            </a:endParaRPr>
          </a:p>
        </p:txBody>
      </p:sp>
      <p:sp>
        <p:nvSpPr>
          <p:cNvPr id="6" name="object 3">
            <a:extLst>
              <a:ext uri="{FF2B5EF4-FFF2-40B4-BE49-F238E27FC236}">
                <a16:creationId xmlns:a16="http://schemas.microsoft.com/office/drawing/2014/main" xmlns="" id="{09425ADC-CD76-4D7C-A9E1-524C8042DED9}"/>
              </a:ext>
            </a:extLst>
          </p:cNvPr>
          <p:cNvSpPr txBox="1">
            <a:spLocks noChangeArrowheads="1"/>
          </p:cNvSpPr>
          <p:nvPr/>
        </p:nvSpPr>
        <p:spPr bwMode="auto">
          <a:xfrm>
            <a:off x="2647854" y="674706"/>
            <a:ext cx="4502246" cy="800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marL="266700" indent="-255588" eaLnBrk="0" hangingPunct="0">
              <a:tabLst>
                <a:tab pos="215900" algn="l"/>
              </a:tabLst>
              <a:defRPr>
                <a:solidFill>
                  <a:schemeClr val="tx1"/>
                </a:solidFill>
                <a:latin typeface="Arial" panose="020B0604020202020204" pitchFamily="34" charset="0"/>
                <a:cs typeface="Arial" panose="020B0604020202020204" pitchFamily="34" charset="0"/>
              </a:defRPr>
            </a:lvl1pPr>
            <a:lvl2pPr marL="742950" indent="-285750" eaLnBrk="0" hangingPunct="0">
              <a:tabLst>
                <a:tab pos="215900" algn="l"/>
              </a:tabLst>
              <a:defRPr>
                <a:solidFill>
                  <a:schemeClr val="tx1"/>
                </a:solidFill>
                <a:latin typeface="Arial" panose="020B0604020202020204" pitchFamily="34" charset="0"/>
                <a:cs typeface="Arial" panose="020B0604020202020204" pitchFamily="34" charset="0"/>
              </a:defRPr>
            </a:lvl2pPr>
            <a:lvl3pPr marL="1143000" indent="-228600" eaLnBrk="0" hangingPunct="0">
              <a:tabLst>
                <a:tab pos="215900" algn="l"/>
              </a:tabLst>
              <a:defRPr>
                <a:solidFill>
                  <a:schemeClr val="tx1"/>
                </a:solidFill>
                <a:latin typeface="Arial" panose="020B0604020202020204" pitchFamily="34" charset="0"/>
                <a:cs typeface="Arial" panose="020B0604020202020204" pitchFamily="34" charset="0"/>
              </a:defRPr>
            </a:lvl3pPr>
            <a:lvl4pPr marL="1600200" indent="-228600" eaLnBrk="0" hangingPunct="0">
              <a:tabLst>
                <a:tab pos="215900" algn="l"/>
              </a:tabLst>
              <a:defRPr>
                <a:solidFill>
                  <a:schemeClr val="tx1"/>
                </a:solidFill>
                <a:latin typeface="Arial" panose="020B0604020202020204" pitchFamily="34" charset="0"/>
                <a:cs typeface="Arial" panose="020B0604020202020204" pitchFamily="34" charset="0"/>
              </a:defRPr>
            </a:lvl4pPr>
            <a:lvl5pPr marL="2057400" indent="-228600" eaLnBrk="0" hangingPunct="0">
              <a:tabLst>
                <a:tab pos="215900" algn="l"/>
              </a:tabLst>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215900" algn="l"/>
              </a:tabLs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215900" algn="l"/>
              </a:tabLs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215900" algn="l"/>
              </a:tabLs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215900" algn="l"/>
              </a:tabLst>
              <a:defRPr>
                <a:solidFill>
                  <a:schemeClr val="tx1"/>
                </a:solidFill>
                <a:latin typeface="Arial" panose="020B0604020202020204" pitchFamily="34" charset="0"/>
                <a:cs typeface="Arial" panose="020B0604020202020204" pitchFamily="34" charset="0"/>
              </a:defRPr>
            </a:lvl9pPr>
          </a:lstStyle>
          <a:p>
            <a:pPr marL="38100" indent="0">
              <a:tabLst>
                <a:tab pos="38100" algn="l"/>
              </a:tabLst>
            </a:pPr>
            <a:r>
              <a:rPr lang="ru-RU" sz="2600" b="1" dirty="0" smtClean="0">
                <a:solidFill>
                  <a:srgbClr val="077A3E"/>
                </a:solidFill>
                <a:latin typeface="Bookman Old Style" charset="0"/>
                <a:ea typeface="Bookman Old Style" charset="0"/>
                <a:cs typeface="Bookman Old Style" charset="0"/>
              </a:rPr>
              <a:t>Один из критериев 👍🏻</a:t>
            </a:r>
            <a:endParaRPr lang="ru-RU" sz="2600" b="1" dirty="0">
              <a:solidFill>
                <a:srgbClr val="077A3E"/>
              </a:solidFill>
              <a:latin typeface="Bookman Old Style" charset="0"/>
              <a:ea typeface="Bookman Old Style" charset="0"/>
              <a:cs typeface="Bookman Old Style" charset="0"/>
            </a:endParaRPr>
          </a:p>
        </p:txBody>
      </p:sp>
      <p:graphicFrame>
        <p:nvGraphicFramePr>
          <p:cNvPr id="2" name="Схема 1"/>
          <p:cNvGraphicFramePr/>
          <p:nvPr>
            <p:extLst/>
          </p:nvPr>
        </p:nvGraphicFramePr>
        <p:xfrm>
          <a:off x="-165100" y="1358900"/>
          <a:ext cx="9170551" cy="533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057268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5" name="Straight Connector 16"/>
          <p:cNvCxnSpPr/>
          <p:nvPr/>
        </p:nvCxnSpPr>
        <p:spPr>
          <a:xfrm>
            <a:off x="8511789" y="265644"/>
            <a:ext cx="0" cy="226483"/>
          </a:xfrm>
          <a:prstGeom prst="line">
            <a:avLst/>
          </a:prstGeom>
          <a:ln w="12700" cmpd="sng">
            <a:solidFill>
              <a:srgbClr val="DEAA46"/>
            </a:solidFill>
            <a:prstDash val="solid"/>
          </a:ln>
          <a:effectLst/>
        </p:spPr>
        <p:style>
          <a:lnRef idx="2">
            <a:schemeClr val="accent1"/>
          </a:lnRef>
          <a:fillRef idx="0">
            <a:schemeClr val="accent1"/>
          </a:fillRef>
          <a:effectRef idx="1">
            <a:schemeClr val="accent1"/>
          </a:effectRef>
          <a:fontRef idx="minor">
            <a:schemeClr val="tx1"/>
          </a:fontRef>
        </p:style>
      </p:cxnSp>
      <p:sp>
        <p:nvSpPr>
          <p:cNvPr id="36" name="Номер слайда 14"/>
          <p:cNvSpPr>
            <a:spLocks noGrp="1"/>
          </p:cNvSpPr>
          <p:nvPr>
            <p:ph type="sldNum" sz="quarter" idx="12"/>
          </p:nvPr>
        </p:nvSpPr>
        <p:spPr>
          <a:xfrm>
            <a:off x="8379726" y="179388"/>
            <a:ext cx="625726" cy="365125"/>
          </a:xfrm>
        </p:spPr>
        <p:txBody>
          <a:bodyPr/>
          <a:lstStyle/>
          <a:p>
            <a:fld id="{B2D350B4-811D-9C49-8D4A-B431FFD45952}" type="slidenum">
              <a:rPr lang="en-US" b="1" smtClean="0">
                <a:solidFill>
                  <a:srgbClr val="C79023"/>
                </a:solidFill>
              </a:rPr>
              <a:pPr/>
              <a:t>27</a:t>
            </a:fld>
            <a:endParaRPr lang="en-US" b="1" dirty="0">
              <a:solidFill>
                <a:srgbClr val="C79023"/>
              </a:solidFill>
            </a:endParaRPr>
          </a:p>
        </p:txBody>
      </p:sp>
      <p:graphicFrame>
        <p:nvGraphicFramePr>
          <p:cNvPr id="2" name="Схема 1"/>
          <p:cNvGraphicFramePr/>
          <p:nvPr>
            <p:extLst/>
          </p:nvPr>
        </p:nvGraphicFramePr>
        <p:xfrm>
          <a:off x="723901" y="952500"/>
          <a:ext cx="8140697" cy="54991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Title 1">
            <a:extLst>
              <a:ext uri="{FF2B5EF4-FFF2-40B4-BE49-F238E27FC236}">
                <a16:creationId xmlns:a16="http://schemas.microsoft.com/office/drawing/2014/main" xmlns="" id="{D2BE57DE-FA7A-44BC-B8D6-F3B300F4C69D}"/>
              </a:ext>
            </a:extLst>
          </p:cNvPr>
          <p:cNvSpPr txBox="1">
            <a:spLocks/>
          </p:cNvSpPr>
          <p:nvPr/>
        </p:nvSpPr>
        <p:spPr>
          <a:xfrm>
            <a:off x="1968501" y="179386"/>
            <a:ext cx="6643736" cy="595314"/>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ru-RU" sz="2800" b="1" smtClean="0">
                <a:solidFill>
                  <a:srgbClr val="077A3E"/>
                </a:solidFill>
              </a:rPr>
              <a:t>Краткосрочные и долгосрочные активы</a:t>
            </a:r>
            <a:endParaRPr lang="en-GB" sz="2800" b="1" u="sng" dirty="0">
              <a:solidFill>
                <a:srgbClr val="C79023"/>
              </a:solidFill>
            </a:endParaRPr>
          </a:p>
        </p:txBody>
      </p:sp>
    </p:spTree>
    <p:extLst>
      <p:ext uri="{BB962C8B-B14F-4D97-AF65-F5344CB8AC3E}">
        <p14:creationId xmlns:p14="http://schemas.microsoft.com/office/powerpoint/2010/main" val="305950429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5" name="Straight Connector 16"/>
          <p:cNvCxnSpPr/>
          <p:nvPr/>
        </p:nvCxnSpPr>
        <p:spPr>
          <a:xfrm>
            <a:off x="8511789" y="265644"/>
            <a:ext cx="0" cy="226483"/>
          </a:xfrm>
          <a:prstGeom prst="line">
            <a:avLst/>
          </a:prstGeom>
          <a:ln w="12700" cmpd="sng">
            <a:solidFill>
              <a:srgbClr val="DEAA46"/>
            </a:solidFill>
            <a:prstDash val="solid"/>
          </a:ln>
          <a:effectLst/>
        </p:spPr>
        <p:style>
          <a:lnRef idx="2">
            <a:schemeClr val="accent1"/>
          </a:lnRef>
          <a:fillRef idx="0">
            <a:schemeClr val="accent1"/>
          </a:fillRef>
          <a:effectRef idx="1">
            <a:schemeClr val="accent1"/>
          </a:effectRef>
          <a:fontRef idx="minor">
            <a:schemeClr val="tx1"/>
          </a:fontRef>
        </p:style>
      </p:cxnSp>
      <p:sp>
        <p:nvSpPr>
          <p:cNvPr id="36" name="Номер слайда 14"/>
          <p:cNvSpPr>
            <a:spLocks noGrp="1"/>
          </p:cNvSpPr>
          <p:nvPr>
            <p:ph type="sldNum" sz="quarter" idx="12"/>
          </p:nvPr>
        </p:nvSpPr>
        <p:spPr>
          <a:xfrm>
            <a:off x="8379726" y="179388"/>
            <a:ext cx="625726" cy="365125"/>
          </a:xfrm>
        </p:spPr>
        <p:txBody>
          <a:bodyPr/>
          <a:lstStyle/>
          <a:p>
            <a:fld id="{B2D350B4-811D-9C49-8D4A-B431FFD45952}" type="slidenum">
              <a:rPr lang="en-US" b="1" smtClean="0">
                <a:solidFill>
                  <a:srgbClr val="C79023"/>
                </a:solidFill>
              </a:rPr>
              <a:pPr/>
              <a:t>28</a:t>
            </a:fld>
            <a:endParaRPr lang="en-US" b="1" dirty="0">
              <a:solidFill>
                <a:srgbClr val="C79023"/>
              </a:solidFill>
            </a:endParaRPr>
          </a:p>
        </p:txBody>
      </p:sp>
      <p:sp>
        <p:nvSpPr>
          <p:cNvPr id="6" name="object 3">
            <a:extLst>
              <a:ext uri="{FF2B5EF4-FFF2-40B4-BE49-F238E27FC236}">
                <a16:creationId xmlns:a16="http://schemas.microsoft.com/office/drawing/2014/main" xmlns="" id="{09425ADC-CD76-4D7C-A9E1-524C8042DED9}"/>
              </a:ext>
            </a:extLst>
          </p:cNvPr>
          <p:cNvSpPr txBox="1">
            <a:spLocks noChangeArrowheads="1"/>
          </p:cNvSpPr>
          <p:nvPr/>
        </p:nvSpPr>
        <p:spPr bwMode="auto">
          <a:xfrm>
            <a:off x="2647854" y="674706"/>
            <a:ext cx="4502246" cy="800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marL="266700" indent="-255588" eaLnBrk="0" hangingPunct="0">
              <a:tabLst>
                <a:tab pos="215900" algn="l"/>
              </a:tabLst>
              <a:defRPr>
                <a:solidFill>
                  <a:schemeClr val="tx1"/>
                </a:solidFill>
                <a:latin typeface="Arial" panose="020B0604020202020204" pitchFamily="34" charset="0"/>
                <a:cs typeface="Arial" panose="020B0604020202020204" pitchFamily="34" charset="0"/>
              </a:defRPr>
            </a:lvl1pPr>
            <a:lvl2pPr marL="742950" indent="-285750" eaLnBrk="0" hangingPunct="0">
              <a:tabLst>
                <a:tab pos="215900" algn="l"/>
              </a:tabLst>
              <a:defRPr>
                <a:solidFill>
                  <a:schemeClr val="tx1"/>
                </a:solidFill>
                <a:latin typeface="Arial" panose="020B0604020202020204" pitchFamily="34" charset="0"/>
                <a:cs typeface="Arial" panose="020B0604020202020204" pitchFamily="34" charset="0"/>
              </a:defRPr>
            </a:lvl2pPr>
            <a:lvl3pPr marL="1143000" indent="-228600" eaLnBrk="0" hangingPunct="0">
              <a:tabLst>
                <a:tab pos="215900" algn="l"/>
              </a:tabLst>
              <a:defRPr>
                <a:solidFill>
                  <a:schemeClr val="tx1"/>
                </a:solidFill>
                <a:latin typeface="Arial" panose="020B0604020202020204" pitchFamily="34" charset="0"/>
                <a:cs typeface="Arial" panose="020B0604020202020204" pitchFamily="34" charset="0"/>
              </a:defRPr>
            </a:lvl3pPr>
            <a:lvl4pPr marL="1600200" indent="-228600" eaLnBrk="0" hangingPunct="0">
              <a:tabLst>
                <a:tab pos="215900" algn="l"/>
              </a:tabLst>
              <a:defRPr>
                <a:solidFill>
                  <a:schemeClr val="tx1"/>
                </a:solidFill>
                <a:latin typeface="Arial" panose="020B0604020202020204" pitchFamily="34" charset="0"/>
                <a:cs typeface="Arial" panose="020B0604020202020204" pitchFamily="34" charset="0"/>
              </a:defRPr>
            </a:lvl4pPr>
            <a:lvl5pPr marL="2057400" indent="-228600" eaLnBrk="0" hangingPunct="0">
              <a:tabLst>
                <a:tab pos="215900" algn="l"/>
              </a:tabLst>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215900" algn="l"/>
              </a:tabLs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215900" algn="l"/>
              </a:tabLs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215900" algn="l"/>
              </a:tabLs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215900" algn="l"/>
              </a:tabLst>
              <a:defRPr>
                <a:solidFill>
                  <a:schemeClr val="tx1"/>
                </a:solidFill>
                <a:latin typeface="Arial" panose="020B0604020202020204" pitchFamily="34" charset="0"/>
                <a:cs typeface="Arial" panose="020B0604020202020204" pitchFamily="34" charset="0"/>
              </a:defRPr>
            </a:lvl9pPr>
          </a:lstStyle>
          <a:p>
            <a:pPr marL="38100" indent="0">
              <a:tabLst>
                <a:tab pos="38100" algn="l"/>
              </a:tabLst>
            </a:pPr>
            <a:r>
              <a:rPr lang="ru-RU" sz="2600" b="1" dirty="0" smtClean="0">
                <a:solidFill>
                  <a:srgbClr val="077A3E"/>
                </a:solidFill>
                <a:latin typeface="Bookman Old Style" charset="0"/>
                <a:ea typeface="Bookman Old Style" charset="0"/>
                <a:cs typeface="Bookman Old Style" charset="0"/>
              </a:rPr>
              <a:t>Один из критериев 👍🏻</a:t>
            </a:r>
            <a:endParaRPr lang="ru-RU" sz="2600" b="1" dirty="0">
              <a:solidFill>
                <a:srgbClr val="077A3E"/>
              </a:solidFill>
              <a:latin typeface="Bookman Old Style" charset="0"/>
              <a:ea typeface="Bookman Old Style" charset="0"/>
              <a:cs typeface="Bookman Old Style" charset="0"/>
            </a:endParaRPr>
          </a:p>
        </p:txBody>
      </p:sp>
      <p:graphicFrame>
        <p:nvGraphicFramePr>
          <p:cNvPr id="2" name="Схема 1"/>
          <p:cNvGraphicFramePr/>
          <p:nvPr>
            <p:extLst/>
          </p:nvPr>
        </p:nvGraphicFramePr>
        <p:xfrm>
          <a:off x="-165100" y="1358900"/>
          <a:ext cx="9170551" cy="533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9087476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Номер слайда 14"/>
          <p:cNvSpPr>
            <a:spLocks noGrp="1"/>
          </p:cNvSpPr>
          <p:nvPr>
            <p:ph type="sldNum" sz="quarter" idx="12"/>
          </p:nvPr>
        </p:nvSpPr>
        <p:spPr>
          <a:xfrm>
            <a:off x="8292550" y="41917"/>
            <a:ext cx="639373" cy="365125"/>
          </a:xfrm>
        </p:spPr>
        <p:txBody>
          <a:bodyPr/>
          <a:lstStyle/>
          <a:p>
            <a:fld id="{B2D350B4-811D-9C49-8D4A-B431FFD45952}" type="slidenum">
              <a:rPr lang="en-US" b="1" smtClean="0">
                <a:solidFill>
                  <a:srgbClr val="C79023"/>
                </a:solidFill>
              </a:rPr>
              <a:pPr/>
              <a:t>29</a:t>
            </a:fld>
            <a:endParaRPr lang="en-US" b="1" dirty="0">
              <a:solidFill>
                <a:srgbClr val="C79023"/>
              </a:solidFill>
            </a:endParaRPr>
          </a:p>
        </p:txBody>
      </p:sp>
      <p:graphicFrame>
        <p:nvGraphicFramePr>
          <p:cNvPr id="2" name="Схема 1"/>
          <p:cNvGraphicFramePr/>
          <p:nvPr>
            <p:extLst/>
          </p:nvPr>
        </p:nvGraphicFramePr>
        <p:xfrm>
          <a:off x="723901" y="952500"/>
          <a:ext cx="8140697" cy="54991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Title 1">
            <a:extLst>
              <a:ext uri="{FF2B5EF4-FFF2-40B4-BE49-F238E27FC236}">
                <a16:creationId xmlns:a16="http://schemas.microsoft.com/office/drawing/2014/main" xmlns="" id="{D2BE57DE-FA7A-44BC-B8D6-F3B300F4C69D}"/>
              </a:ext>
            </a:extLst>
          </p:cNvPr>
          <p:cNvSpPr txBox="1">
            <a:spLocks/>
          </p:cNvSpPr>
          <p:nvPr/>
        </p:nvSpPr>
        <p:spPr>
          <a:xfrm>
            <a:off x="1968501" y="179386"/>
            <a:ext cx="6643736" cy="595314"/>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ru-RU" sz="2400" b="1" dirty="0" smtClean="0">
                <a:solidFill>
                  <a:srgbClr val="077A3E"/>
                </a:solidFill>
              </a:rPr>
              <a:t>Краткосрочные и долгосрочные обязательства</a:t>
            </a:r>
            <a:endParaRPr lang="en-GB" sz="2400" b="1" u="sng" dirty="0">
              <a:solidFill>
                <a:srgbClr val="C79023"/>
              </a:solidFill>
            </a:endParaRPr>
          </a:p>
        </p:txBody>
      </p:sp>
      <p:sp>
        <p:nvSpPr>
          <p:cNvPr id="3" name="TextBox 2"/>
          <p:cNvSpPr txBox="1"/>
          <p:nvPr/>
        </p:nvSpPr>
        <p:spPr>
          <a:xfrm>
            <a:off x="203201" y="6451600"/>
            <a:ext cx="4432300" cy="369332"/>
          </a:xfrm>
          <a:prstGeom prst="rect">
            <a:avLst/>
          </a:prstGeom>
          <a:noFill/>
        </p:spPr>
        <p:txBody>
          <a:bodyPr wrap="square" rtlCol="0">
            <a:spAutoFit/>
          </a:bodyPr>
          <a:lstStyle/>
          <a:p>
            <a:r>
              <a:rPr lang="ru-RU" i="1" dirty="0" smtClean="0">
                <a:solidFill>
                  <a:srgbClr val="002060"/>
                </a:solidFill>
              </a:rPr>
              <a:t>* Есть особенности</a:t>
            </a:r>
            <a:endParaRPr lang="ru-RU" i="1" dirty="0">
              <a:solidFill>
                <a:srgbClr val="002060"/>
              </a:solidFill>
            </a:endParaRPr>
          </a:p>
        </p:txBody>
      </p:sp>
    </p:spTree>
    <p:extLst>
      <p:ext uri="{BB962C8B-B14F-4D97-AF65-F5344CB8AC3E}">
        <p14:creationId xmlns:p14="http://schemas.microsoft.com/office/powerpoint/2010/main" val="83607705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5" name="Straight Connector 16"/>
          <p:cNvCxnSpPr/>
          <p:nvPr/>
        </p:nvCxnSpPr>
        <p:spPr>
          <a:xfrm>
            <a:off x="8511789" y="265644"/>
            <a:ext cx="0" cy="226483"/>
          </a:xfrm>
          <a:prstGeom prst="line">
            <a:avLst/>
          </a:prstGeom>
          <a:ln w="12700" cmpd="sng">
            <a:solidFill>
              <a:srgbClr val="DEAA46"/>
            </a:solidFill>
            <a:prstDash val="solid"/>
          </a:ln>
          <a:effectLst/>
        </p:spPr>
        <p:style>
          <a:lnRef idx="2">
            <a:schemeClr val="accent1"/>
          </a:lnRef>
          <a:fillRef idx="0">
            <a:schemeClr val="accent1"/>
          </a:fillRef>
          <a:effectRef idx="1">
            <a:schemeClr val="accent1"/>
          </a:effectRef>
          <a:fontRef idx="minor">
            <a:schemeClr val="tx1"/>
          </a:fontRef>
        </p:style>
      </p:cxnSp>
      <p:sp>
        <p:nvSpPr>
          <p:cNvPr id="36" name="Номер слайда 14"/>
          <p:cNvSpPr>
            <a:spLocks noGrp="1"/>
          </p:cNvSpPr>
          <p:nvPr>
            <p:ph type="sldNum" sz="quarter" idx="12"/>
          </p:nvPr>
        </p:nvSpPr>
        <p:spPr>
          <a:xfrm>
            <a:off x="8393373" y="179388"/>
            <a:ext cx="612078" cy="365125"/>
          </a:xfrm>
        </p:spPr>
        <p:txBody>
          <a:bodyPr/>
          <a:lstStyle/>
          <a:p>
            <a:fld id="{B2D350B4-811D-9C49-8D4A-B431FFD45952}" type="slidenum">
              <a:rPr lang="en-US" b="1" smtClean="0">
                <a:solidFill>
                  <a:srgbClr val="C79023"/>
                </a:solidFill>
              </a:rPr>
              <a:pPr/>
              <a:t>30</a:t>
            </a:fld>
            <a:endParaRPr lang="en-US" b="1" dirty="0">
              <a:solidFill>
                <a:srgbClr val="C79023"/>
              </a:solidFill>
            </a:endParaRPr>
          </a:p>
        </p:txBody>
      </p:sp>
      <p:sp>
        <p:nvSpPr>
          <p:cNvPr id="7" name="Title 1">
            <a:extLst>
              <a:ext uri="{FF2B5EF4-FFF2-40B4-BE49-F238E27FC236}">
                <a16:creationId xmlns:a16="http://schemas.microsoft.com/office/drawing/2014/main" xmlns="" id="{D2BE57DE-FA7A-44BC-B8D6-F3B300F4C69D}"/>
              </a:ext>
            </a:extLst>
          </p:cNvPr>
          <p:cNvSpPr txBox="1">
            <a:spLocks/>
          </p:cNvSpPr>
          <p:nvPr/>
        </p:nvSpPr>
        <p:spPr>
          <a:xfrm>
            <a:off x="1968501" y="179386"/>
            <a:ext cx="6643736" cy="595314"/>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ru-RU" sz="2400" b="1" dirty="0" smtClean="0">
                <a:solidFill>
                  <a:srgbClr val="077A3E"/>
                </a:solidFill>
              </a:rPr>
              <a:t>Краткосрочные и долгосрочные обязательства</a:t>
            </a:r>
            <a:endParaRPr lang="en-GB" sz="2400" b="1" u="sng" dirty="0">
              <a:solidFill>
                <a:srgbClr val="C79023"/>
              </a:solidFill>
            </a:endParaRPr>
          </a:p>
        </p:txBody>
      </p:sp>
      <p:graphicFrame>
        <p:nvGraphicFramePr>
          <p:cNvPr id="5" name="Схема 4"/>
          <p:cNvGraphicFramePr/>
          <p:nvPr>
            <p:extLst/>
          </p:nvPr>
        </p:nvGraphicFramePr>
        <p:xfrm>
          <a:off x="1206500" y="876300"/>
          <a:ext cx="7048500" cy="46609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Title 1">
            <a:extLst>
              <a:ext uri="{FF2B5EF4-FFF2-40B4-BE49-F238E27FC236}">
                <a16:creationId xmlns:a16="http://schemas.microsoft.com/office/drawing/2014/main" xmlns="" id="{D2BE57DE-FA7A-44BC-B8D6-F3B300F4C69D}"/>
              </a:ext>
            </a:extLst>
          </p:cNvPr>
          <p:cNvSpPr txBox="1">
            <a:spLocks/>
          </p:cNvSpPr>
          <p:nvPr/>
        </p:nvSpPr>
        <p:spPr>
          <a:xfrm>
            <a:off x="317502" y="5741986"/>
            <a:ext cx="8687950" cy="976314"/>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ru-RU" sz="1600" i="1" dirty="0" smtClean="0">
                <a:solidFill>
                  <a:srgbClr val="002060"/>
                </a:solidFill>
                <a:latin typeface="Times New Roman" charset="0"/>
                <a:ea typeface="Times New Roman" charset="0"/>
                <a:cs typeface="Times New Roman" charset="0"/>
              </a:rPr>
              <a:t>*есть исключения</a:t>
            </a:r>
          </a:p>
          <a:p>
            <a:pPr algn="l"/>
            <a:r>
              <a:rPr lang="ru-RU" sz="1600" i="1" dirty="0">
                <a:solidFill>
                  <a:srgbClr val="002060"/>
                </a:solidFill>
                <a:latin typeface="Times New Roman" charset="0"/>
                <a:ea typeface="Times New Roman" charset="0"/>
                <a:cs typeface="Times New Roman" charset="0"/>
              </a:rPr>
              <a:t>К краткосрочным обязательствам относится также текущая доля долгосрочных обязательств, то есть часть долгосрочных обязательств субъекта, подлежащая погашению в течение 12 месяцев после отчетной даты</a:t>
            </a:r>
            <a:endParaRPr lang="en-GB" sz="1600" b="1" i="1" u="sng" dirty="0">
              <a:solidFill>
                <a:srgbClr val="002060"/>
              </a:solidFill>
              <a:latin typeface="Times New Roman" charset="0"/>
              <a:ea typeface="Times New Roman" charset="0"/>
              <a:cs typeface="Times New Roman" charset="0"/>
            </a:endParaRPr>
          </a:p>
        </p:txBody>
      </p:sp>
    </p:spTree>
    <p:extLst>
      <p:ext uri="{BB962C8B-B14F-4D97-AF65-F5344CB8AC3E}">
        <p14:creationId xmlns:p14="http://schemas.microsoft.com/office/powerpoint/2010/main" val="49908829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83954" y="344858"/>
            <a:ext cx="6650496" cy="360040"/>
          </a:xfrm>
        </p:spPr>
        <p:txBody>
          <a:bodyPr anchor="ctr">
            <a:noAutofit/>
          </a:bodyPr>
          <a:lstStyle/>
          <a:p>
            <a:pPr algn="r"/>
            <a:r>
              <a:rPr lang="ru-RU" sz="3200" dirty="0" smtClean="0"/>
              <a:t>Категория задолженности:</a:t>
            </a:r>
            <a:endParaRPr lang="ru-RU" sz="3200" dirty="0">
              <a:cs typeface="Times New Roman" panose="02020603050405020304" pitchFamily="18" charset="0"/>
            </a:endParaRPr>
          </a:p>
        </p:txBody>
      </p:sp>
      <p:sp>
        <p:nvSpPr>
          <p:cNvPr id="6" name="Объект 5"/>
          <p:cNvSpPr>
            <a:spLocks noGrp="1"/>
          </p:cNvSpPr>
          <p:nvPr>
            <p:ph idx="1"/>
          </p:nvPr>
        </p:nvSpPr>
        <p:spPr>
          <a:xfrm>
            <a:off x="285751" y="1168400"/>
            <a:ext cx="8553450" cy="4889500"/>
          </a:xfrm>
          <a:solidFill>
            <a:schemeClr val="bg1">
              <a:alpha val="77000"/>
            </a:schemeClr>
          </a:solidFill>
        </p:spPr>
        <p:txBody>
          <a:bodyPr>
            <a:normAutofit/>
          </a:bodyPr>
          <a:lstStyle/>
          <a:p>
            <a:pPr marL="0" indent="0" algn="ctr">
              <a:lnSpc>
                <a:spcPct val="130000"/>
              </a:lnSpc>
              <a:buNone/>
            </a:pPr>
            <a:endParaRPr lang="ru-RU" sz="3600" dirty="0" smtClean="0">
              <a:solidFill>
                <a:srgbClr val="FF0000"/>
              </a:solidFill>
            </a:endParaRPr>
          </a:p>
          <a:p>
            <a:pPr marL="0" indent="0" algn="ctr">
              <a:lnSpc>
                <a:spcPct val="130000"/>
              </a:lnSpc>
              <a:buNone/>
            </a:pPr>
            <a:r>
              <a:rPr lang="ru-RU" sz="3600" dirty="0" smtClean="0">
                <a:solidFill>
                  <a:srgbClr val="C00000"/>
                </a:solidFill>
              </a:rPr>
              <a:t>Просроченная </a:t>
            </a:r>
            <a:r>
              <a:rPr lang="en-US" sz="3600" dirty="0" smtClean="0">
                <a:solidFill>
                  <a:srgbClr val="C00000"/>
                </a:solidFill>
              </a:rPr>
              <a:t>≤ </a:t>
            </a:r>
            <a:r>
              <a:rPr lang="ru-RU" sz="3600" dirty="0" smtClean="0">
                <a:solidFill>
                  <a:srgbClr val="C00000"/>
                </a:solidFill>
              </a:rPr>
              <a:t>Краткосрочная</a:t>
            </a:r>
            <a:endParaRPr lang="ru-RU" sz="3600" dirty="0">
              <a:solidFill>
                <a:srgbClr val="C00000"/>
              </a:solidFill>
            </a:endParaRPr>
          </a:p>
        </p:txBody>
      </p:sp>
      <p:graphicFrame>
        <p:nvGraphicFramePr>
          <p:cNvPr id="3" name="Таблица 2"/>
          <p:cNvGraphicFramePr>
            <a:graphicFrameLocks noGrp="1"/>
          </p:cNvGraphicFramePr>
          <p:nvPr>
            <p:extLst>
              <p:ext uri="{D42A27DB-BD31-4B8C-83A1-F6EECF244321}">
                <p14:modId xmlns:p14="http://schemas.microsoft.com/office/powerpoint/2010/main" val="1948621991"/>
              </p:ext>
            </p:extLst>
          </p:nvPr>
        </p:nvGraphicFramePr>
        <p:xfrm>
          <a:off x="202533" y="2881339"/>
          <a:ext cx="8563476" cy="944880"/>
        </p:xfrm>
        <a:graphic>
          <a:graphicData uri="http://schemas.openxmlformats.org/drawingml/2006/table">
            <a:tbl>
              <a:tblPr firstRow="1" bandRow="1">
                <a:tableStyleId>{616DA210-FB5B-4158-B5E0-FEB733F419BA}</a:tableStyleId>
              </a:tblPr>
              <a:tblGrid>
                <a:gridCol w="2905625">
                  <a:extLst>
                    <a:ext uri="{9D8B030D-6E8A-4147-A177-3AD203B41FA5}">
                      <a16:colId xmlns="" xmlns:a16="http://schemas.microsoft.com/office/drawing/2014/main" val="20000"/>
                    </a:ext>
                  </a:extLst>
                </a:gridCol>
                <a:gridCol w="739943">
                  <a:extLst>
                    <a:ext uri="{9D8B030D-6E8A-4147-A177-3AD203B41FA5}">
                      <a16:colId xmlns="" xmlns:a16="http://schemas.microsoft.com/office/drawing/2014/main" val="20001"/>
                    </a:ext>
                  </a:extLst>
                </a:gridCol>
                <a:gridCol w="2174708">
                  <a:extLst>
                    <a:ext uri="{9D8B030D-6E8A-4147-A177-3AD203B41FA5}">
                      <a16:colId xmlns="" xmlns:a16="http://schemas.microsoft.com/office/drawing/2014/main" val="20002"/>
                    </a:ext>
                  </a:extLst>
                </a:gridCol>
                <a:gridCol w="658730">
                  <a:extLst>
                    <a:ext uri="{9D8B030D-6E8A-4147-A177-3AD203B41FA5}">
                      <a16:colId xmlns="" xmlns:a16="http://schemas.microsoft.com/office/drawing/2014/main" val="20003"/>
                    </a:ext>
                  </a:extLst>
                </a:gridCol>
                <a:gridCol w="2084470">
                  <a:extLst>
                    <a:ext uri="{9D8B030D-6E8A-4147-A177-3AD203B41FA5}">
                      <a16:colId xmlns="" xmlns:a16="http://schemas.microsoft.com/office/drawing/2014/main" val="20004"/>
                    </a:ext>
                  </a:extLst>
                </a:gridCol>
              </a:tblGrid>
              <a:tr h="370840">
                <a:tc>
                  <a:txBody>
                    <a:bodyPr/>
                    <a:lstStyle/>
                    <a:p>
                      <a:pPr algn="ctr"/>
                      <a:r>
                        <a:rPr lang="ru-RU" sz="2800" b="1" dirty="0" smtClean="0"/>
                        <a:t>Задолженность всего </a:t>
                      </a:r>
                      <a:endParaRPr lang="ru-RU" sz="2800" dirty="0"/>
                    </a:p>
                  </a:txBody>
                  <a:tcPr marL="68580" marR="68580">
                    <a:lnL w="12700" cmpd="sng">
                      <a:noFill/>
                    </a:lnL>
                    <a:lnR w="12700" cmpd="sng">
                      <a:noFill/>
                    </a:lnR>
                    <a:lnT w="12700" cmpd="sng">
                      <a:noFill/>
                    </a:lnT>
                    <a:lnB w="25400" cmpd="sng">
                      <a:noFill/>
                    </a:lnB>
                    <a:lnTlToBr w="12700" cmpd="sng">
                      <a:noFill/>
                      <a:prstDash val="solid"/>
                    </a:lnTlToBr>
                    <a:lnBlToTr w="12700" cmpd="sng">
                      <a:noFill/>
                      <a:prstDash val="solid"/>
                    </a:lnBlToTr>
                  </a:tcPr>
                </a:tc>
                <a:tc>
                  <a:txBody>
                    <a:bodyPr/>
                    <a:lstStyle/>
                    <a:p>
                      <a:pPr algn="ctr"/>
                      <a:r>
                        <a:rPr lang="ru-RU" sz="3600" b="1" dirty="0" smtClean="0"/>
                        <a:t>=</a:t>
                      </a:r>
                      <a:endParaRPr lang="ru-RU" sz="3600" dirty="0"/>
                    </a:p>
                  </a:txBody>
                  <a:tcPr marL="68580" marR="68580" anchor="ctr">
                    <a:lnL w="12700" cmpd="sng">
                      <a:noFill/>
                    </a:lnL>
                    <a:lnR w="12700" cmpd="sng">
                      <a:noFill/>
                    </a:lnR>
                    <a:lnT w="12700" cmpd="sng">
                      <a:noFill/>
                    </a:lnT>
                    <a:lnB w="25400" cmpd="sng">
                      <a:noFill/>
                    </a:lnB>
                    <a:lnTlToBr w="12700" cmpd="sng">
                      <a:noFill/>
                      <a:prstDash val="solid"/>
                    </a:lnTlToBr>
                    <a:lnBlToTr w="12700" cmpd="sng">
                      <a:noFill/>
                      <a:prstDash val="solid"/>
                    </a:lnBlToTr>
                  </a:tcPr>
                </a:tc>
                <a:tc>
                  <a:txBody>
                    <a:bodyPr/>
                    <a:lstStyle/>
                    <a:p>
                      <a:r>
                        <a:rPr lang="ru-RU" sz="2800" b="1" dirty="0" smtClean="0"/>
                        <a:t>Краткосрочная</a:t>
                      </a:r>
                      <a:endParaRPr lang="ru-RU" sz="2800" dirty="0"/>
                    </a:p>
                  </a:txBody>
                  <a:tcPr marL="68580" marR="68580" anchor="ctr">
                    <a:lnL w="12700" cmpd="sng">
                      <a:noFill/>
                    </a:lnL>
                    <a:lnR w="12700" cmpd="sng">
                      <a:noFill/>
                    </a:lnR>
                    <a:lnT w="12700" cmpd="sng">
                      <a:noFill/>
                    </a:lnT>
                    <a:lnB w="25400" cmpd="sng">
                      <a:noFill/>
                    </a:lnB>
                    <a:lnTlToBr w="12700" cmpd="sng">
                      <a:noFill/>
                      <a:prstDash val="solid"/>
                    </a:lnTlToBr>
                    <a:lnBlToTr w="12700" cmpd="sng">
                      <a:noFill/>
                      <a:prstDash val="solid"/>
                    </a:lnBlToTr>
                  </a:tcPr>
                </a:tc>
                <a:tc>
                  <a:txBody>
                    <a:bodyPr/>
                    <a:lstStyle/>
                    <a:p>
                      <a:pPr algn="ctr"/>
                      <a:r>
                        <a:rPr lang="ru-RU" sz="3600" b="1" dirty="0" smtClean="0"/>
                        <a:t>+</a:t>
                      </a:r>
                      <a:endParaRPr lang="ru-RU" sz="3600" dirty="0"/>
                    </a:p>
                  </a:txBody>
                  <a:tcPr marL="68580" marR="68580" anchor="ctr">
                    <a:lnL w="12700" cmpd="sng">
                      <a:noFill/>
                    </a:lnL>
                    <a:lnR w="12700" cmpd="sng">
                      <a:noFill/>
                    </a:lnR>
                    <a:lnT w="12700" cmpd="sng">
                      <a:noFill/>
                    </a:lnT>
                    <a:lnB w="25400" cmpd="sng">
                      <a:noFill/>
                    </a:lnB>
                    <a:lnTlToBr w="12700" cmpd="sng">
                      <a:noFill/>
                      <a:prstDash val="solid"/>
                    </a:lnTlToBr>
                    <a:lnBlToTr w="12700" cmpd="sng">
                      <a:noFill/>
                      <a:prstDash val="solid"/>
                    </a:lnBlToTr>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ru-RU" sz="2800" b="1" dirty="0" smtClean="0"/>
                        <a:t>Долгосрочная</a:t>
                      </a:r>
                    </a:p>
                  </a:txBody>
                  <a:tcPr marL="68580" marR="68580" anchor="ctr">
                    <a:lnL w="12700" cmpd="sng">
                      <a:noFill/>
                    </a:lnL>
                    <a:lnR w="12700" cmpd="sng">
                      <a:noFill/>
                    </a:lnR>
                    <a:lnT w="12700" cmpd="sng">
                      <a:noFill/>
                    </a:lnT>
                    <a:lnB w="25400" cmpd="sng">
                      <a:noFill/>
                    </a:lnB>
                    <a:lnTlToBr w="12700" cmpd="sng">
                      <a:noFill/>
                      <a:prstDash val="solid"/>
                    </a:lnTlToBr>
                    <a:lnBlToTr w="12700" cmpd="sng">
                      <a:noFill/>
                      <a:prstDash val="solid"/>
                    </a:lnBlToTr>
                  </a:tcPr>
                </a:tc>
                <a:extLst>
                  <a:ext uri="{0D108BD9-81ED-4DB2-BD59-A6C34878D82A}">
                    <a16:rowId xmlns="" xmlns:a16="http://schemas.microsoft.com/office/drawing/2014/main" val="10000"/>
                  </a:ext>
                </a:extLst>
              </a:tr>
            </a:tbl>
          </a:graphicData>
        </a:graphic>
      </p:graphicFrame>
    </p:spTree>
    <p:extLst>
      <p:ext uri="{BB962C8B-B14F-4D97-AF65-F5344CB8AC3E}">
        <p14:creationId xmlns:p14="http://schemas.microsoft.com/office/powerpoint/2010/main" val="410663424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03648" y="764704"/>
            <a:ext cx="6696744" cy="1077218"/>
          </a:xfrm>
          <a:prstGeom prst="rect">
            <a:avLst/>
          </a:prstGeom>
          <a:noFill/>
        </p:spPr>
        <p:txBody>
          <a:bodyPr wrap="square" rtlCol="0">
            <a:spAutoFit/>
          </a:bodyPr>
          <a:lstStyle/>
          <a:p>
            <a:pPr algn="ctr"/>
            <a:r>
              <a:rPr lang="ru-RU" sz="3200" b="1" dirty="0" smtClean="0">
                <a:solidFill>
                  <a:srgbClr val="00602B"/>
                </a:solidFill>
              </a:rPr>
              <a:t>Приказа Минфина России </a:t>
            </a:r>
            <a:br>
              <a:rPr lang="ru-RU" sz="3200" b="1" dirty="0" smtClean="0">
                <a:solidFill>
                  <a:srgbClr val="00602B"/>
                </a:solidFill>
              </a:rPr>
            </a:br>
            <a:r>
              <a:rPr lang="ru-RU" sz="3200" b="1" dirty="0" smtClean="0">
                <a:solidFill>
                  <a:srgbClr val="00602B"/>
                </a:solidFill>
              </a:rPr>
              <a:t>от </a:t>
            </a:r>
            <a:r>
              <a:rPr lang="ru-RU" sz="3200" b="1" dirty="0">
                <a:solidFill>
                  <a:srgbClr val="00602B"/>
                </a:solidFill>
              </a:rPr>
              <a:t>06.06.2019 № </a:t>
            </a:r>
            <a:r>
              <a:rPr lang="ru-RU" sz="3200" b="1" dirty="0" smtClean="0">
                <a:solidFill>
                  <a:srgbClr val="00602B"/>
                </a:solidFill>
              </a:rPr>
              <a:t>85н</a:t>
            </a:r>
            <a:endParaRPr lang="ru-RU" sz="3200" b="1" dirty="0">
              <a:solidFill>
                <a:srgbClr val="00602B"/>
              </a:solidFill>
            </a:endParaRPr>
          </a:p>
        </p:txBody>
      </p:sp>
      <p:graphicFrame>
        <p:nvGraphicFramePr>
          <p:cNvPr id="3" name="Объект 2"/>
          <p:cNvGraphicFramePr>
            <a:graphicFrameLocks noChangeAspect="1"/>
          </p:cNvGraphicFramePr>
          <p:nvPr>
            <p:extLst>
              <p:ext uri="{D42A27DB-BD31-4B8C-83A1-F6EECF244321}">
                <p14:modId xmlns:p14="http://schemas.microsoft.com/office/powerpoint/2010/main" val="123323648"/>
              </p:ext>
            </p:extLst>
          </p:nvPr>
        </p:nvGraphicFramePr>
        <p:xfrm>
          <a:off x="293201" y="2780928"/>
          <a:ext cx="8690271" cy="1872208"/>
        </p:xfrm>
        <a:graphic>
          <a:graphicData uri="http://schemas.openxmlformats.org/presentationml/2006/ole">
            <mc:AlternateContent xmlns:mc="http://schemas.openxmlformats.org/markup-compatibility/2006">
              <mc:Choice xmlns:v="urn:schemas-microsoft-com:vml" Requires="v">
                <p:oleObj spid="_x0000_s13334" name="Документ" r:id="rId4" imgW="6498900" imgH="1399423" progId="Word.Document.12">
                  <p:embed/>
                </p:oleObj>
              </mc:Choice>
              <mc:Fallback>
                <p:oleObj name="Документ" r:id="rId4" imgW="6498900" imgH="1399423" progId="Word.Document.12">
                  <p:embed/>
                  <p:pic>
                    <p:nvPicPr>
                      <p:cNvPr id="0" name=""/>
                      <p:cNvPicPr/>
                      <p:nvPr/>
                    </p:nvPicPr>
                    <p:blipFill>
                      <a:blip r:embed="rId5"/>
                      <a:stretch>
                        <a:fillRect/>
                      </a:stretch>
                    </p:blipFill>
                    <p:spPr>
                      <a:xfrm>
                        <a:off x="293201" y="2780928"/>
                        <a:ext cx="8690271" cy="1872208"/>
                      </a:xfrm>
                      <a:prstGeom prst="rect">
                        <a:avLst/>
                      </a:prstGeom>
                    </p:spPr>
                  </p:pic>
                </p:oleObj>
              </mc:Fallback>
            </mc:AlternateContent>
          </a:graphicData>
        </a:graphic>
      </p:graphicFrame>
    </p:spTree>
    <p:extLst>
      <p:ext uri="{BB962C8B-B14F-4D97-AF65-F5344CB8AC3E}">
        <p14:creationId xmlns:p14="http://schemas.microsoft.com/office/powerpoint/2010/main" val="119898291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Заголовок 5"/>
          <p:cNvSpPr>
            <a:spLocks noGrp="1"/>
          </p:cNvSpPr>
          <p:nvPr>
            <p:ph type="title"/>
          </p:nvPr>
        </p:nvSpPr>
        <p:spPr>
          <a:xfrm>
            <a:off x="457199" y="717000"/>
            <a:ext cx="8229599" cy="635670"/>
          </a:xfrm>
        </p:spPr>
        <p:txBody>
          <a:bodyPr/>
          <a:lstStyle/>
          <a:p>
            <a:pPr algn="ctr"/>
            <a:r>
              <a:rPr lang="ru-RU" sz="3000" b="0" dirty="0">
                <a:solidFill>
                  <a:srgbClr val="00602B"/>
                </a:solidFill>
              </a:rPr>
              <a:t>Новый код КОСГУ по доходам</a:t>
            </a:r>
          </a:p>
        </p:txBody>
      </p:sp>
      <p:sp>
        <p:nvSpPr>
          <p:cNvPr id="9" name="Номер слайда 2"/>
          <p:cNvSpPr txBox="1">
            <a:spLocks/>
          </p:cNvSpPr>
          <p:nvPr/>
        </p:nvSpPr>
        <p:spPr>
          <a:xfrm>
            <a:off x="6876256" y="116632"/>
            <a:ext cx="2133600" cy="365125"/>
          </a:xfrm>
          <a:prstGeom prst="rect">
            <a:avLst/>
          </a:prstGeom>
        </p:spPr>
        <p:txBody>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5F91366C-C707-45FC-9663-1DE7BB98C4B2}" type="slidenum">
              <a:rPr kumimoji="0" lang="ru-RU" sz="2200" b="0" i="0" u="none" strike="noStrike" kern="1200" cap="none" spc="0" normalizeH="0" baseline="0" noProof="0" smtClean="0">
                <a:ln>
                  <a:noFill/>
                </a:ln>
                <a:solidFill>
                  <a:srgbClr val="DEAA46"/>
                </a:solidFill>
                <a:effectLst/>
                <a:uLnTx/>
                <a:uFillTx/>
                <a:latin typeface="DINPro-Light"/>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33</a:t>
            </a:fld>
            <a:endParaRPr kumimoji="0" lang="ru-RU" sz="2200" b="0" i="0" u="none" strike="noStrike" kern="1200" cap="none" spc="0" normalizeH="0" baseline="0" noProof="0" dirty="0">
              <a:ln>
                <a:noFill/>
              </a:ln>
              <a:solidFill>
                <a:srgbClr val="DEAA46"/>
              </a:solidFill>
              <a:effectLst/>
              <a:uLnTx/>
              <a:uFillTx/>
              <a:latin typeface="DINPro-Light"/>
              <a:ea typeface="+mn-ea"/>
              <a:cs typeface="+mn-cs"/>
            </a:endParaRPr>
          </a:p>
        </p:txBody>
      </p:sp>
      <p:grpSp>
        <p:nvGrpSpPr>
          <p:cNvPr id="14" name="Группа 13"/>
          <p:cNvGrpSpPr/>
          <p:nvPr/>
        </p:nvGrpSpPr>
        <p:grpSpPr>
          <a:xfrm>
            <a:off x="255457" y="2132856"/>
            <a:ext cx="8633082" cy="2520280"/>
            <a:chOff x="1627547" y="2492894"/>
            <a:chExt cx="6176938" cy="2448275"/>
          </a:xfrm>
        </p:grpSpPr>
        <p:sp>
          <p:nvSpPr>
            <p:cNvPr id="18" name="Прямоугольник с двумя скругленными соседними углами 17"/>
            <p:cNvSpPr/>
            <p:nvPr/>
          </p:nvSpPr>
          <p:spPr>
            <a:xfrm rot="5400000">
              <a:off x="4392096" y="1528781"/>
              <a:ext cx="2448273" cy="4376504"/>
            </a:xfrm>
            <a:prstGeom prst="round2SameRect">
              <a:avLst/>
            </a:prstGeom>
            <a:solidFill>
              <a:schemeClr val="bg1"/>
            </a:solidFill>
            <a:ln>
              <a:solidFill>
                <a:srgbClr val="00602B"/>
              </a:solidFill>
              <a:prstDash val="sysDot"/>
            </a:ln>
          </p:spPr>
          <p:style>
            <a:lnRef idx="1">
              <a:schemeClr val="accent1"/>
            </a:lnRef>
            <a:fillRef idx="3">
              <a:schemeClr val="accent1"/>
            </a:fillRef>
            <a:effectRef idx="2">
              <a:schemeClr val="accent1"/>
            </a:effectRef>
            <a:fontRef idx="minor">
              <a:schemeClr val="lt1"/>
            </a:fontRef>
          </p:style>
          <p:txBody>
            <a:bodyPr vert="vert270" rtlCol="0" anchor="ctr"/>
            <a:lstStyle/>
            <a:p>
              <a:pPr marL="742950" lvl="1" indent="-285750">
                <a:buFont typeface="Arial" panose="020B0604020202020204" pitchFamily="34" charset="0"/>
                <a:buChar char="•"/>
              </a:pPr>
              <a:r>
                <a:rPr lang="ru-RU" sz="1600" dirty="0">
                  <a:solidFill>
                    <a:schemeClr val="dk1"/>
                  </a:solidFill>
                </a:rPr>
                <a:t>доходы, поступающие в порядке возмещения расходов страхователей на предупредительные меры по сокращению производственного травматизма и профессиональных заболеваний работников и санаторно-курортное лечение работников, занятых на работах с вредными и (или) опасными производственными факторами</a:t>
              </a:r>
            </a:p>
          </p:txBody>
        </p:sp>
        <p:sp>
          <p:nvSpPr>
            <p:cNvPr id="19" name="Прямоугольник с двумя скругленными соседними углами 18"/>
            <p:cNvSpPr/>
            <p:nvPr/>
          </p:nvSpPr>
          <p:spPr>
            <a:xfrm rot="16200000">
              <a:off x="1432431" y="2688010"/>
              <a:ext cx="2448274" cy="2058042"/>
            </a:xfrm>
            <a:prstGeom prst="round2SameRect">
              <a:avLst/>
            </a:prstGeom>
            <a:solidFill>
              <a:schemeClr val="accent3">
                <a:lumMod val="20000"/>
                <a:lumOff val="80000"/>
              </a:schemeClr>
            </a:solidFill>
            <a:ln>
              <a:solidFill>
                <a:srgbClr val="00602B"/>
              </a:solidFill>
            </a:ln>
          </p:spPr>
          <p:style>
            <a:lnRef idx="1">
              <a:schemeClr val="accent1"/>
            </a:lnRef>
            <a:fillRef idx="3">
              <a:schemeClr val="accent1"/>
            </a:fillRef>
            <a:effectRef idx="2">
              <a:schemeClr val="accent1"/>
            </a:effectRef>
            <a:fontRef idx="minor">
              <a:schemeClr val="lt1"/>
            </a:fontRef>
          </p:style>
          <p:txBody>
            <a:bodyPr vert="vert" rtlCol="0" anchor="ctr"/>
            <a:lstStyle/>
            <a:p>
              <a:pPr lvl="0" algn="ctr">
                <a:defRPr/>
              </a:pPr>
              <a:r>
                <a:rPr lang="ru-RU" sz="1600" dirty="0">
                  <a:solidFill>
                    <a:schemeClr val="dk1"/>
                  </a:solidFill>
                </a:rPr>
                <a:t>139 "Доходы от возмещений Фондом социального страхования Российской Федерации расходов"</a:t>
              </a:r>
            </a:p>
          </p:txBody>
        </p:sp>
      </p:grpSp>
      <p:sp>
        <p:nvSpPr>
          <p:cNvPr id="20" name="Прямоугольник 19"/>
          <p:cNvSpPr/>
          <p:nvPr/>
        </p:nvSpPr>
        <p:spPr>
          <a:xfrm rot="467193">
            <a:off x="6876573" y="1393826"/>
            <a:ext cx="974286" cy="284248"/>
          </a:xfrm>
          <a:prstGeom prst="rect">
            <a:avLst/>
          </a:prstGeom>
          <a:solidFill>
            <a:schemeClr val="bg1"/>
          </a:solidFill>
          <a:ln w="25400" cmpd="tri">
            <a:solidFill>
              <a:srgbClr val="F66F6F"/>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ru-RU" sz="1200" dirty="0" smtClean="0">
                <a:solidFill>
                  <a:schemeClr val="tx1"/>
                </a:solidFill>
              </a:rPr>
              <a:t>С 2021 года</a:t>
            </a:r>
            <a:endParaRPr lang="ru-RU" sz="1200" dirty="0">
              <a:solidFill>
                <a:schemeClr val="tx1"/>
              </a:solidFill>
            </a:endParaRPr>
          </a:p>
        </p:txBody>
      </p:sp>
    </p:spTree>
    <p:extLst>
      <p:ext uri="{BB962C8B-B14F-4D97-AF65-F5344CB8AC3E}">
        <p14:creationId xmlns:p14="http://schemas.microsoft.com/office/powerpoint/2010/main" val="239037453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720090" y="605790"/>
            <a:ext cx="7966710" cy="5520373"/>
          </a:xfrm>
        </p:spPr>
        <p:txBody>
          <a:bodyPr>
            <a:normAutofit fontScale="70000" lnSpcReduction="20000"/>
          </a:bodyPr>
          <a:lstStyle/>
          <a:p>
            <a:r>
              <a:rPr lang="ru-RU" b="1" dirty="0"/>
              <a:t>от 11 июня 2021 года № 82н</a:t>
            </a:r>
            <a:endParaRPr lang="ru-RU" dirty="0"/>
          </a:p>
          <a:p>
            <a:r>
              <a:rPr lang="ru-RU" b="1" dirty="0"/>
              <a:t>О внесении изменений в </a:t>
            </a:r>
            <a:r>
              <a:rPr lang="ru-RU" b="1" dirty="0">
                <a:hlinkClick r:id="rId2"/>
              </a:rPr>
              <a:t>приказ Министерства финансов Российской Федерации от 28 декабря 2010 г. № 191н</a:t>
            </a:r>
            <a:r>
              <a:rPr lang="ru-RU" b="1" dirty="0"/>
              <a:t> «Об утверждении Инструкции о порядке составления и представления годовой, квартальной и месячной отчетности об исполнении бюджетов бюджетной системы Российской Федерации»</a:t>
            </a:r>
            <a:endParaRPr lang="ru-RU" dirty="0"/>
          </a:p>
          <a:p>
            <a:endParaRPr lang="en-US" dirty="0" smtClean="0"/>
          </a:p>
          <a:p>
            <a:r>
              <a:rPr lang="ru-RU" dirty="0" smtClean="0"/>
              <a:t>Установить, что в бюджетной отчетности на 1 июля 2021 года раскрытие показателя поступления денежных средств по коду классификации операций сектора государственного управления 139 «Доходы от возмещений Фондом социального страхования Российской Федерации расходов» осуществляется по строке 0500 Отчета о движении денежных средств (ф. 0503123), строке 0500 Консолидированного отчета о движении денежных средств (ф. 0503323).</a:t>
            </a:r>
            <a:br>
              <a:rPr lang="ru-RU" dirty="0" smtClean="0"/>
            </a:br>
            <a:r>
              <a:rPr lang="ru-RU" dirty="0" smtClean="0"/>
              <a:t/>
            </a:r>
            <a:br>
              <a:rPr lang="ru-RU" dirty="0" smtClean="0"/>
            </a:br>
            <a:endParaRPr lang="ru-RU" dirty="0"/>
          </a:p>
        </p:txBody>
      </p:sp>
      <p:sp>
        <p:nvSpPr>
          <p:cNvPr id="5" name="Номер слайда 4"/>
          <p:cNvSpPr>
            <a:spLocks noGrp="1"/>
          </p:cNvSpPr>
          <p:nvPr>
            <p:ph type="sldNum" sz="quarter" idx="12"/>
          </p:nvPr>
        </p:nvSpPr>
        <p:spPr/>
        <p:txBody>
          <a:bodyPr/>
          <a:lstStyle/>
          <a:p>
            <a:fld id="{8F353C4E-0EC6-4AC7-AD15-7B51E3057EBB}" type="slidenum">
              <a:rPr lang="ru-RU" smtClean="0"/>
              <a:t>34</a:t>
            </a:fld>
            <a:endParaRPr lang="ru-RU"/>
          </a:p>
        </p:txBody>
      </p:sp>
    </p:spTree>
    <p:extLst>
      <p:ext uri="{BB962C8B-B14F-4D97-AF65-F5344CB8AC3E}">
        <p14:creationId xmlns:p14="http://schemas.microsoft.com/office/powerpoint/2010/main" val="153610296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Номер слайда 4"/>
          <p:cNvSpPr>
            <a:spLocks noGrp="1"/>
          </p:cNvSpPr>
          <p:nvPr>
            <p:ph type="sldNum" sz="quarter" idx="12"/>
          </p:nvPr>
        </p:nvSpPr>
        <p:spPr/>
        <p:txBody>
          <a:bodyPr/>
          <a:lstStyle/>
          <a:p>
            <a:fld id="{8F353C4E-0EC6-4AC7-AD15-7B51E3057EBB}" type="slidenum">
              <a:rPr lang="ru-RU" smtClean="0"/>
              <a:t>35</a:t>
            </a:fld>
            <a:endParaRPr lang="ru-RU"/>
          </a:p>
        </p:txBody>
      </p:sp>
      <p:sp>
        <p:nvSpPr>
          <p:cNvPr id="6" name="Текст 3"/>
          <p:cNvSpPr>
            <a:spLocks noGrp="1"/>
          </p:cNvSpPr>
          <p:nvPr>
            <p:ph idx="1"/>
          </p:nvPr>
        </p:nvSpPr>
        <p:spPr>
          <a:xfrm>
            <a:off x="411480" y="273050"/>
            <a:ext cx="8275320" cy="5853113"/>
          </a:xfrm>
        </p:spPr>
        <p:txBody>
          <a:bodyPr>
            <a:normAutofit fontScale="70000" lnSpcReduction="20000"/>
          </a:bodyPr>
          <a:lstStyle/>
          <a:p>
            <a:r>
              <a:rPr lang="ru-RU" b="1" dirty="0"/>
              <a:t>от 11 июня 2021 года № 81н</a:t>
            </a:r>
            <a:endParaRPr lang="ru-RU" dirty="0"/>
          </a:p>
          <a:p>
            <a:r>
              <a:rPr lang="ru-RU" b="1" dirty="0"/>
              <a:t>О внесении изменений в Инструкцию о порядке составления, представления годовой, квартальной бухгалтерской отчетности государственных (муниципальных) бюджетных и автономных учреждений, утвержденную </a:t>
            </a:r>
            <a:r>
              <a:rPr lang="ru-RU" b="1" dirty="0">
                <a:hlinkClick r:id="rId2"/>
              </a:rPr>
              <a:t>приказом Министерства финансов Российской Федерации от 25 марта 2011 г. № 33н</a:t>
            </a:r>
            <a:r>
              <a:rPr lang="ru-RU" b="1" dirty="0"/>
              <a:t/>
            </a:r>
            <a:br>
              <a:rPr lang="ru-RU" b="1" dirty="0"/>
            </a:br>
            <a:endParaRPr lang="ru-RU" dirty="0"/>
          </a:p>
          <a:p>
            <a:r>
              <a:rPr lang="ru-RU" dirty="0"/>
              <a:t>Установить, что в бухгалтерской отчетности государственных (муниципальных) бюджетных и автономных учреждений на 1 июля 2021 года раскрытие показателя поступления денежных средств по коду классификации операций сектора государственного управления 139 «Доходы от возмещений Фондом социального страхования Российской Федерации расходов» осуществляется по строке 0500 Отчета о движении денежных средств учреждения (ф. 0503723).</a:t>
            </a:r>
            <a:br>
              <a:rPr lang="ru-RU" dirty="0"/>
            </a:br>
            <a:endParaRPr lang="ru-RU" dirty="0"/>
          </a:p>
        </p:txBody>
      </p:sp>
    </p:spTree>
    <p:extLst>
      <p:ext uri="{BB962C8B-B14F-4D97-AF65-F5344CB8AC3E}">
        <p14:creationId xmlns:p14="http://schemas.microsoft.com/office/powerpoint/2010/main" val="198226734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343150" y="336198"/>
            <a:ext cx="6553200" cy="360040"/>
          </a:xfrm>
        </p:spPr>
        <p:txBody>
          <a:bodyPr anchor="ctr">
            <a:noAutofit/>
          </a:bodyPr>
          <a:lstStyle/>
          <a:p>
            <a:pPr algn="r"/>
            <a:r>
              <a:rPr lang="ru-RU" sz="3200" dirty="0" smtClean="0">
                <a:cs typeface="Times New Roman" panose="02020603050405020304" pitchFamily="18" charset="0"/>
              </a:rPr>
              <a:t>Нематериальные активы:</a:t>
            </a:r>
            <a:endParaRPr lang="ru-RU" sz="3200" dirty="0">
              <a:cs typeface="Times New Roman" panose="02020603050405020304" pitchFamily="18" charset="0"/>
            </a:endParaRPr>
          </a:p>
        </p:txBody>
      </p:sp>
      <p:sp>
        <p:nvSpPr>
          <p:cNvPr id="6" name="Объект 5"/>
          <p:cNvSpPr>
            <a:spLocks noGrp="1"/>
          </p:cNvSpPr>
          <p:nvPr>
            <p:ph idx="1"/>
          </p:nvPr>
        </p:nvSpPr>
        <p:spPr>
          <a:xfrm>
            <a:off x="257175" y="914400"/>
            <a:ext cx="8639175" cy="5168901"/>
          </a:xfrm>
          <a:solidFill>
            <a:schemeClr val="bg1">
              <a:alpha val="76000"/>
            </a:schemeClr>
          </a:solidFill>
        </p:spPr>
        <p:txBody>
          <a:bodyPr anchor="ctr">
            <a:noAutofit/>
          </a:bodyPr>
          <a:lstStyle/>
          <a:p>
            <a:pPr marL="0" indent="0" fontAlgn="base">
              <a:lnSpc>
                <a:spcPct val="130000"/>
              </a:lnSpc>
              <a:spcBef>
                <a:spcPts val="1200"/>
              </a:spcBef>
              <a:buNone/>
            </a:pPr>
            <a:r>
              <a:rPr lang="ru-RU" sz="2400" dirty="0" smtClean="0"/>
              <a:t>Приказ </a:t>
            </a:r>
            <a:r>
              <a:rPr lang="ru-RU" sz="2400" dirty="0"/>
              <a:t>Минфина России </a:t>
            </a:r>
            <a:r>
              <a:rPr lang="ru-RU" sz="2400" dirty="0">
                <a:solidFill>
                  <a:srgbClr val="C00000"/>
                </a:solidFill>
              </a:rPr>
              <a:t>от 15.11.2019 N 181н </a:t>
            </a:r>
            <a:r>
              <a:rPr lang="ru-RU" sz="2400" dirty="0" smtClean="0"/>
              <a:t>«Об </a:t>
            </a:r>
            <a:r>
              <a:rPr lang="ru-RU" sz="2400" dirty="0"/>
              <a:t>утверждении федерального стандарта бухгалтерского учета государственных финансов </a:t>
            </a:r>
            <a:r>
              <a:rPr lang="ru-RU" sz="2400" dirty="0" smtClean="0">
                <a:solidFill>
                  <a:srgbClr val="C00000"/>
                </a:solidFill>
              </a:rPr>
              <a:t>«Нематериальные активы» </a:t>
            </a:r>
          </a:p>
          <a:p>
            <a:pPr lvl="1" fontAlgn="base">
              <a:lnSpc>
                <a:spcPct val="130000"/>
              </a:lnSpc>
              <a:spcBef>
                <a:spcPts val="1200"/>
              </a:spcBef>
              <a:buFont typeface="Symbol" panose="05050102010706020507" pitchFamily="18" charset="2"/>
              <a:buChar char="-"/>
            </a:pPr>
            <a:r>
              <a:rPr lang="ru-RU" sz="2400" dirty="0" smtClean="0"/>
              <a:t>Письмо </a:t>
            </a:r>
            <a:r>
              <a:rPr lang="ru-RU" sz="2400" dirty="0"/>
              <a:t>Минфина России </a:t>
            </a:r>
            <a:r>
              <a:rPr lang="ru-RU" sz="2400" dirty="0">
                <a:solidFill>
                  <a:srgbClr val="C00000"/>
                </a:solidFill>
              </a:rPr>
              <a:t>от 30.11.2020 N 02-07-07/104384 </a:t>
            </a:r>
            <a:r>
              <a:rPr lang="ru-RU" sz="2400" dirty="0" smtClean="0">
                <a:solidFill>
                  <a:srgbClr val="C00000"/>
                </a:solidFill>
              </a:rPr>
              <a:t/>
            </a:r>
            <a:br>
              <a:rPr lang="ru-RU" sz="2400" dirty="0" smtClean="0">
                <a:solidFill>
                  <a:srgbClr val="C00000"/>
                </a:solidFill>
              </a:rPr>
            </a:br>
            <a:r>
              <a:rPr lang="ru-RU" sz="2400" dirty="0" smtClean="0"/>
              <a:t>«О </a:t>
            </a:r>
            <a:r>
              <a:rPr lang="ru-RU" sz="2400" dirty="0"/>
              <a:t>направлении </a:t>
            </a:r>
            <a:r>
              <a:rPr lang="ru-RU" sz="2400" dirty="0">
                <a:solidFill>
                  <a:srgbClr val="C00000"/>
                </a:solidFill>
              </a:rPr>
              <a:t>Методических рекомендаций </a:t>
            </a:r>
            <a:r>
              <a:rPr lang="ru-RU" sz="2400" dirty="0"/>
              <a:t>по применению федерального стандарта бухгалтерского учета государственных финансов </a:t>
            </a:r>
            <a:r>
              <a:rPr lang="ru-RU" sz="2400" dirty="0" smtClean="0"/>
              <a:t>«Нематериальные активы»</a:t>
            </a:r>
          </a:p>
          <a:p>
            <a:pPr lvl="1" fontAlgn="base">
              <a:lnSpc>
                <a:spcPct val="130000"/>
              </a:lnSpc>
              <a:spcBef>
                <a:spcPts val="1200"/>
              </a:spcBef>
              <a:buFont typeface="Symbol" panose="05050102010706020507" pitchFamily="18" charset="2"/>
              <a:buChar char="-"/>
            </a:pPr>
            <a:r>
              <a:rPr lang="ru-RU" sz="2400" dirty="0" smtClean="0"/>
              <a:t>Письмо </a:t>
            </a:r>
            <a:r>
              <a:rPr lang="ru-RU" sz="2400" dirty="0"/>
              <a:t>Минфина России </a:t>
            </a:r>
            <a:r>
              <a:rPr lang="ru-RU" sz="2400" dirty="0">
                <a:solidFill>
                  <a:srgbClr val="C00000"/>
                </a:solidFill>
              </a:rPr>
              <a:t>от 02.04.2021 N 02-07-07/25218 </a:t>
            </a:r>
            <a:r>
              <a:rPr lang="ru-RU" sz="2400" dirty="0" smtClean="0"/>
              <a:t/>
            </a:r>
            <a:br>
              <a:rPr lang="ru-RU" sz="2400" dirty="0" smtClean="0"/>
            </a:br>
            <a:r>
              <a:rPr lang="ru-RU" sz="2400" dirty="0" smtClean="0"/>
              <a:t>«</a:t>
            </a:r>
            <a:r>
              <a:rPr lang="ru-RU" sz="2400" dirty="0" smtClean="0">
                <a:solidFill>
                  <a:srgbClr val="C00000"/>
                </a:solidFill>
              </a:rPr>
              <a:t>В </a:t>
            </a:r>
            <a:r>
              <a:rPr lang="ru-RU" sz="2400" dirty="0">
                <a:solidFill>
                  <a:srgbClr val="C00000"/>
                </a:solidFill>
              </a:rPr>
              <a:t>дополнении </a:t>
            </a:r>
            <a:r>
              <a:rPr lang="ru-RU" sz="2400" dirty="0"/>
              <a:t>к Методическим рекомендациям по применению СГС </a:t>
            </a:r>
            <a:r>
              <a:rPr lang="ru-RU" sz="2400" dirty="0" smtClean="0"/>
              <a:t>«Нематериальные активы»</a:t>
            </a:r>
          </a:p>
        </p:txBody>
      </p:sp>
    </p:spTree>
    <p:extLst>
      <p:ext uri="{BB962C8B-B14F-4D97-AF65-F5344CB8AC3E}">
        <p14:creationId xmlns:p14="http://schemas.microsoft.com/office/powerpoint/2010/main" val="108155828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343150" y="336198"/>
            <a:ext cx="6553200" cy="360040"/>
          </a:xfrm>
        </p:spPr>
        <p:txBody>
          <a:bodyPr anchor="ctr">
            <a:noAutofit/>
          </a:bodyPr>
          <a:lstStyle/>
          <a:p>
            <a:pPr algn="r"/>
            <a:r>
              <a:rPr lang="ru-RU" sz="3200" dirty="0" smtClean="0">
                <a:cs typeface="Times New Roman" panose="02020603050405020304" pitchFamily="18" charset="0"/>
              </a:rPr>
              <a:t>НМА – определение:</a:t>
            </a:r>
            <a:endParaRPr lang="ru-RU" sz="3200" dirty="0">
              <a:cs typeface="Times New Roman" panose="02020603050405020304" pitchFamily="18" charset="0"/>
            </a:endParaRPr>
          </a:p>
        </p:txBody>
      </p:sp>
      <p:sp>
        <p:nvSpPr>
          <p:cNvPr id="6" name="Объект 5"/>
          <p:cNvSpPr>
            <a:spLocks noGrp="1"/>
          </p:cNvSpPr>
          <p:nvPr>
            <p:ph idx="1"/>
          </p:nvPr>
        </p:nvSpPr>
        <p:spPr>
          <a:xfrm>
            <a:off x="257175" y="914400"/>
            <a:ext cx="8639175" cy="5168901"/>
          </a:xfrm>
          <a:solidFill>
            <a:schemeClr val="bg1">
              <a:alpha val="76000"/>
            </a:schemeClr>
          </a:solidFill>
        </p:spPr>
        <p:txBody>
          <a:bodyPr anchor="t">
            <a:normAutofit fontScale="92500" lnSpcReduction="20000"/>
          </a:bodyPr>
          <a:lstStyle/>
          <a:p>
            <a:pPr marL="0" indent="0">
              <a:lnSpc>
                <a:spcPct val="140000"/>
              </a:lnSpc>
              <a:spcBef>
                <a:spcPts val="600"/>
              </a:spcBef>
              <a:buNone/>
            </a:pPr>
            <a:r>
              <a:rPr lang="ru-RU" sz="2600" dirty="0"/>
              <a:t>Нематериальный актив </a:t>
            </a:r>
            <a:r>
              <a:rPr lang="ru-RU" sz="2600" dirty="0" smtClean="0"/>
              <a:t>– объект </a:t>
            </a:r>
            <a:r>
              <a:rPr lang="ru-RU" sz="2600" dirty="0"/>
              <a:t>нефинансовых активов, предназначенный для неоднократного и (или) постоянного использования в деятельности учреждения </a:t>
            </a:r>
            <a:r>
              <a:rPr lang="ru-RU" sz="2600" dirty="0">
                <a:solidFill>
                  <a:srgbClr val="C00000"/>
                </a:solidFill>
              </a:rPr>
              <a:t>свыше 12 месяцев</a:t>
            </a:r>
            <a:r>
              <a:rPr lang="ru-RU" sz="2600" dirty="0"/>
              <a:t>, не имеющий материально-вещественной формы, с возможностью идентификации (выделения, отделения) от другого имущества, в отношении которого у субъекта учета при приобретении (создании) возникли исключительные права, </a:t>
            </a:r>
            <a:r>
              <a:rPr lang="ru-RU" sz="2600" dirty="0">
                <a:solidFill>
                  <a:srgbClr val="C00000"/>
                </a:solidFill>
              </a:rPr>
              <a:t>права в соответствии с лицензионными договорами либо иными документами, подтверждающими существование права на такой актив</a:t>
            </a:r>
            <a:r>
              <a:rPr lang="ru-RU" sz="2600" dirty="0" smtClean="0"/>
              <a:t>.</a:t>
            </a:r>
          </a:p>
          <a:p>
            <a:pPr marL="0" indent="0" algn="r">
              <a:lnSpc>
                <a:spcPct val="120000"/>
              </a:lnSpc>
              <a:spcBef>
                <a:spcPts val="0"/>
              </a:spcBef>
              <a:spcAft>
                <a:spcPts val="600"/>
              </a:spcAft>
              <a:buNone/>
            </a:pPr>
            <a:r>
              <a:rPr lang="ru-RU" sz="2600" dirty="0" smtClean="0"/>
              <a:t>(п. 6 СГФ «Нематериальные активы»)</a:t>
            </a:r>
          </a:p>
        </p:txBody>
      </p:sp>
    </p:spTree>
    <p:extLst>
      <p:ext uri="{BB962C8B-B14F-4D97-AF65-F5344CB8AC3E}">
        <p14:creationId xmlns:p14="http://schemas.microsoft.com/office/powerpoint/2010/main" val="364003356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3"/>
          <p:cNvSpPr>
            <a:spLocks noGrp="1"/>
          </p:cNvSpPr>
          <p:nvPr>
            <p:ph type="sldNum" sz="quarter" idx="12"/>
          </p:nvPr>
        </p:nvSpPr>
        <p:spPr/>
        <p:txBody>
          <a:bodyPr/>
          <a:lstStyle/>
          <a:p>
            <a:fld id="{8F353C4E-0EC6-4AC7-AD15-7B51E3057EBB}" type="slidenum">
              <a:rPr lang="ru-RU" smtClean="0"/>
              <a:t>38</a:t>
            </a:fld>
            <a:endParaRPr lang="ru-RU"/>
          </a:p>
        </p:txBody>
      </p:sp>
      <p:pic>
        <p:nvPicPr>
          <p:cNvPr id="194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7725" y="1314450"/>
            <a:ext cx="7448550" cy="422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0881262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3"/>
          <p:cNvGraphicFramePr>
            <a:graphicFrameLocks noGrp="1"/>
          </p:cNvGraphicFramePr>
          <p:nvPr>
            <p:extLst>
              <p:ext uri="{D42A27DB-BD31-4B8C-83A1-F6EECF244321}">
                <p14:modId xmlns:p14="http://schemas.microsoft.com/office/powerpoint/2010/main" val="3896454462"/>
              </p:ext>
            </p:extLst>
          </p:nvPr>
        </p:nvGraphicFramePr>
        <p:xfrm>
          <a:off x="148590" y="1353178"/>
          <a:ext cx="8995410" cy="4549702"/>
        </p:xfrm>
        <a:graphic>
          <a:graphicData uri="http://schemas.openxmlformats.org/drawingml/2006/table">
            <a:tbl>
              <a:tblPr>
                <a:tableStyleId>{3C2FFA5D-87B4-456A-9821-1D502468CF0F}</a:tableStyleId>
              </a:tblPr>
              <a:tblGrid>
                <a:gridCol w="6344087">
                  <a:extLst>
                    <a:ext uri="{9D8B030D-6E8A-4147-A177-3AD203B41FA5}">
                      <a16:colId xmlns="" xmlns:a16="http://schemas.microsoft.com/office/drawing/2014/main" val="837975012"/>
                    </a:ext>
                  </a:extLst>
                </a:gridCol>
                <a:gridCol w="2651323">
                  <a:extLst>
                    <a:ext uri="{9D8B030D-6E8A-4147-A177-3AD203B41FA5}">
                      <a16:colId xmlns="" xmlns:a16="http://schemas.microsoft.com/office/drawing/2014/main" val="1871194307"/>
                    </a:ext>
                  </a:extLst>
                </a:gridCol>
              </a:tblGrid>
              <a:tr h="768959">
                <a:tc>
                  <a:txBody>
                    <a:bodyPr/>
                    <a:lstStyle/>
                    <a:p>
                      <a:pPr>
                        <a:lnSpc>
                          <a:spcPct val="115000"/>
                        </a:lnSpc>
                        <a:spcAft>
                          <a:spcPts val="0"/>
                        </a:spcAft>
                      </a:pPr>
                      <a:r>
                        <a:rPr lang="ru-RU" sz="2000" dirty="0" smtClean="0">
                          <a:effectLst/>
                          <a:latin typeface="Times New Roman" panose="02020603050405020304" pitchFamily="18" charset="0"/>
                          <a:ea typeface="Calibri" panose="020F0502020204030204" pitchFamily="34" charset="0"/>
                        </a:rPr>
                        <a:t>Нематериальные активы - иное движимое имущество учреждения</a:t>
                      </a:r>
                      <a:endParaRPr lang="ru-RU"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9408" marR="9408" marT="20637" marB="20637">
                    <a:solidFill>
                      <a:srgbClr val="FFFF99"/>
                    </a:solidFill>
                  </a:tcPr>
                </a:tc>
                <a:tc>
                  <a:txBody>
                    <a:bodyPr/>
                    <a:lstStyle/>
                    <a:p>
                      <a:pPr algn="ctr">
                        <a:lnSpc>
                          <a:spcPct val="115000"/>
                        </a:lnSpc>
                        <a:spcAft>
                          <a:spcPts val="0"/>
                        </a:spcAft>
                      </a:pPr>
                      <a:r>
                        <a:rPr lang="ru-RU" sz="2000" dirty="0" smtClean="0">
                          <a:effectLst/>
                          <a:latin typeface="Times New Roman" panose="02020603050405020304" pitchFamily="18" charset="0"/>
                          <a:ea typeface="Calibri" panose="020F0502020204030204" pitchFamily="34" charset="0"/>
                          <a:cs typeface="Times New Roman" panose="02020603050405020304" pitchFamily="18" charset="0"/>
                        </a:rPr>
                        <a:t>0 102</a:t>
                      </a:r>
                      <a:r>
                        <a:rPr lang="ru-RU" sz="2000" baseline="0" dirty="0" smtClean="0">
                          <a:effectLst/>
                          <a:latin typeface="Times New Roman" panose="02020603050405020304" pitchFamily="18" charset="0"/>
                          <a:ea typeface="Calibri" panose="020F0502020204030204" pitchFamily="34" charset="0"/>
                          <a:cs typeface="Times New Roman" panose="02020603050405020304" pitchFamily="18" charset="0"/>
                        </a:rPr>
                        <a:t> 3</a:t>
                      </a:r>
                      <a:r>
                        <a:rPr lang="en-US" sz="2000" baseline="0" dirty="0" smtClean="0">
                          <a:effectLst/>
                          <a:latin typeface="Times New Roman" panose="02020603050405020304" pitchFamily="18" charset="0"/>
                          <a:ea typeface="Calibri" panose="020F0502020204030204" pitchFamily="34" charset="0"/>
                          <a:cs typeface="Times New Roman" panose="02020603050405020304" pitchFamily="18" charset="0"/>
                        </a:rPr>
                        <a:t>0</a:t>
                      </a:r>
                      <a:r>
                        <a:rPr lang="ru-RU" sz="2000" baseline="0" dirty="0" smtClean="0">
                          <a:effectLst/>
                          <a:latin typeface="Times New Roman" panose="02020603050405020304" pitchFamily="18" charset="0"/>
                          <a:ea typeface="Calibri" panose="020F0502020204030204" pitchFamily="34" charset="0"/>
                          <a:cs typeface="Times New Roman" panose="02020603050405020304" pitchFamily="18" charset="0"/>
                        </a:rPr>
                        <a:t> 000</a:t>
                      </a:r>
                      <a:endParaRPr lang="ru-RU"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9408" marR="9408" marT="20637" marB="20637">
                    <a:solidFill>
                      <a:srgbClr val="FFFF99"/>
                    </a:solidFill>
                  </a:tcPr>
                </a:tc>
                <a:extLst>
                  <a:ext uri="{0D108BD9-81ED-4DB2-BD59-A6C34878D82A}">
                    <a16:rowId xmlns="" xmlns:a16="http://schemas.microsoft.com/office/drawing/2014/main" val="3414740092"/>
                  </a:ext>
                </a:extLst>
              </a:tr>
              <a:tr h="742883">
                <a:tc>
                  <a:txBody>
                    <a:bodyPr/>
                    <a:lstStyle/>
                    <a:p>
                      <a:pPr>
                        <a:lnSpc>
                          <a:spcPct val="115000"/>
                        </a:lnSpc>
                        <a:spcAft>
                          <a:spcPts val="0"/>
                        </a:spcAft>
                      </a:pPr>
                      <a:r>
                        <a:rPr lang="ru-RU" sz="2000" dirty="0" smtClean="0">
                          <a:effectLst/>
                          <a:latin typeface="Times New Roman" panose="02020603050405020304" pitchFamily="18" charset="0"/>
                          <a:ea typeface="Calibri" panose="020F0502020204030204" pitchFamily="34" charset="0"/>
                        </a:rPr>
                        <a:t>Научные исследования (научно-исследовательские разработки) - иное движимое имущество учреждения</a:t>
                      </a:r>
                      <a:endParaRPr lang="ru-RU" sz="2000" dirty="0" smtClean="0">
                        <a:effectLst/>
                        <a:latin typeface="Times New Roman" panose="02020603050405020304" pitchFamily="18" charset="0"/>
                        <a:ea typeface="Calibri" panose="020F0502020204030204" pitchFamily="34" charset="0"/>
                        <a:cs typeface="Times New Roman" panose="02020603050405020304" pitchFamily="18" charset="0"/>
                      </a:endParaRPr>
                    </a:p>
                  </a:txBody>
                  <a:tcPr marL="9408" marR="9408" marT="20637" marB="20637"/>
                </a:tc>
                <a:tc>
                  <a:txBody>
                    <a:bodyPr/>
                    <a:lstStyle/>
                    <a:p>
                      <a:pPr algn="ctr">
                        <a:lnSpc>
                          <a:spcPct val="115000"/>
                        </a:lnSpc>
                        <a:spcAft>
                          <a:spcPts val="0"/>
                        </a:spcAft>
                      </a:pPr>
                      <a:r>
                        <a:rPr lang="ru-RU" sz="2000" dirty="0" smtClean="0">
                          <a:effectLst/>
                          <a:latin typeface="Times New Roman" panose="02020603050405020304" pitchFamily="18" charset="0"/>
                          <a:ea typeface="Calibri" panose="020F0502020204030204" pitchFamily="34" charset="0"/>
                          <a:cs typeface="Times New Roman" panose="02020603050405020304" pitchFamily="18" charset="0"/>
                        </a:rPr>
                        <a:t>0 102 3</a:t>
                      </a:r>
                      <a:r>
                        <a:rPr lang="en-US" sz="2000" dirty="0" smtClean="0">
                          <a:effectLst/>
                          <a:latin typeface="Times New Roman" panose="02020603050405020304" pitchFamily="18" charset="0"/>
                          <a:ea typeface="Calibri" panose="020F0502020204030204" pitchFamily="34" charset="0"/>
                          <a:cs typeface="Times New Roman" panose="02020603050405020304" pitchFamily="18" charset="0"/>
                        </a:rPr>
                        <a:t>N</a:t>
                      </a:r>
                      <a:r>
                        <a:rPr lang="ru-RU" sz="2000" dirty="0" smtClean="0">
                          <a:effectLst/>
                          <a:latin typeface="Times New Roman" panose="02020603050405020304" pitchFamily="18" charset="0"/>
                          <a:ea typeface="Calibri" panose="020F0502020204030204" pitchFamily="34" charset="0"/>
                          <a:cs typeface="Times New Roman" panose="02020603050405020304" pitchFamily="18" charset="0"/>
                        </a:rPr>
                        <a:t> 000</a:t>
                      </a:r>
                      <a:endParaRPr lang="ru-RU"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9408" marR="9408" marT="20637" marB="20637"/>
                </a:tc>
                <a:extLst>
                  <a:ext uri="{0D108BD9-81ED-4DB2-BD59-A6C34878D82A}">
                    <a16:rowId xmlns="" xmlns:a16="http://schemas.microsoft.com/office/drawing/2014/main" val="271546282"/>
                  </a:ext>
                </a:extLst>
              </a:tr>
              <a:tr h="1000562">
                <a:tc>
                  <a:txBody>
                    <a:bodyPr/>
                    <a:lstStyle/>
                    <a:p>
                      <a:pPr>
                        <a:lnSpc>
                          <a:spcPct val="115000"/>
                        </a:lnSpc>
                        <a:spcAft>
                          <a:spcPts val="0"/>
                        </a:spcAft>
                      </a:pPr>
                      <a:r>
                        <a:rPr lang="ru-RU" sz="2000" dirty="0" smtClean="0">
                          <a:effectLst/>
                          <a:latin typeface="Times New Roman" panose="02020603050405020304" pitchFamily="18" charset="0"/>
                          <a:cs typeface="Times New Roman" panose="02020603050405020304" pitchFamily="18" charset="0"/>
                        </a:rPr>
                        <a:t>Опытно-конструкторские </a:t>
                      </a:r>
                      <a:r>
                        <a:rPr lang="ru-RU" sz="2000" dirty="0">
                          <a:effectLst/>
                          <a:latin typeface="Times New Roman" panose="02020603050405020304" pitchFamily="18" charset="0"/>
                          <a:cs typeface="Times New Roman" panose="02020603050405020304" pitchFamily="18" charset="0"/>
                        </a:rPr>
                        <a:t>и </a:t>
                      </a:r>
                      <a:r>
                        <a:rPr lang="ru-RU" sz="2000" dirty="0" smtClean="0">
                          <a:effectLst/>
                          <a:latin typeface="Times New Roman" panose="02020603050405020304" pitchFamily="18" charset="0"/>
                          <a:cs typeface="Times New Roman" panose="02020603050405020304" pitchFamily="18" charset="0"/>
                        </a:rPr>
                        <a:t>технологические разработки </a:t>
                      </a:r>
                      <a:r>
                        <a:rPr lang="ru-RU" sz="2000" dirty="0">
                          <a:effectLst/>
                          <a:latin typeface="Times New Roman" panose="02020603050405020304" pitchFamily="18" charset="0"/>
                          <a:cs typeface="Times New Roman" panose="02020603050405020304" pitchFamily="18" charset="0"/>
                        </a:rPr>
                        <a:t>научных </a:t>
                      </a:r>
                      <a:r>
                        <a:rPr lang="ru-RU" sz="2000" dirty="0" smtClean="0">
                          <a:effectLst/>
                          <a:latin typeface="Times New Roman" panose="02020603050405020304" pitchFamily="18" charset="0"/>
                          <a:cs typeface="Times New Roman" panose="02020603050405020304" pitchFamily="18" charset="0"/>
                        </a:rPr>
                        <a:t>исследований- иное движимое имущество учреждения</a:t>
                      </a:r>
                      <a:endParaRPr lang="ru-RU"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9408" marR="9408" marT="20637" marB="20637"/>
                </a:tc>
                <a:tc>
                  <a:txBody>
                    <a:bodyPr/>
                    <a:lstStyle/>
                    <a:p>
                      <a:pPr marL="0" marR="0" lvl="0" indent="0" algn="ctr" defTabSz="914400" rtl="0" eaLnBrk="1" fontAlgn="auto" latinLnBrk="0" hangingPunct="1">
                        <a:lnSpc>
                          <a:spcPct val="115000"/>
                        </a:lnSpc>
                        <a:spcBef>
                          <a:spcPts val="0"/>
                        </a:spcBef>
                        <a:spcAft>
                          <a:spcPts val="0"/>
                        </a:spcAft>
                        <a:buClrTx/>
                        <a:buSzTx/>
                        <a:buFontTx/>
                        <a:buNone/>
                        <a:tabLst/>
                        <a:defRPr/>
                      </a:pPr>
                      <a:r>
                        <a:rPr kumimoji="0" lang="ru-RU" sz="2000" b="0" i="0" u="none" strike="noStrike" kern="1200" cap="none" spc="0" normalizeH="0" baseline="0" noProof="0" dirty="0" smtClean="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0 102 3</a:t>
                      </a:r>
                      <a:r>
                        <a:rPr kumimoji="0" lang="en-US" sz="2000" b="0" i="0" u="none" strike="noStrike" kern="1200" cap="none" spc="0" normalizeH="0" baseline="0" noProof="0" dirty="0" smtClean="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R</a:t>
                      </a:r>
                      <a:r>
                        <a:rPr kumimoji="0" lang="ru-RU" sz="2000" b="0" i="0" u="none" strike="noStrike" kern="1200" cap="none" spc="0" normalizeH="0" baseline="0" noProof="0" dirty="0" smtClean="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 000</a:t>
                      </a:r>
                      <a:endParaRPr kumimoji="0" lang="ru-RU" sz="20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a:txBody>
                  <a:tcPr marL="9408" marR="9408" marT="20637" marB="20637"/>
                </a:tc>
                <a:extLst>
                  <a:ext uri="{0D108BD9-81ED-4DB2-BD59-A6C34878D82A}">
                    <a16:rowId xmlns="" xmlns:a16="http://schemas.microsoft.com/office/drawing/2014/main" val="592873365"/>
                  </a:ext>
                </a:extLst>
              </a:tr>
              <a:tr h="809568">
                <a:tc>
                  <a:txBody>
                    <a:bodyPr/>
                    <a:lstStyle/>
                    <a:p>
                      <a:pPr>
                        <a:lnSpc>
                          <a:spcPct val="115000"/>
                        </a:lnSpc>
                        <a:spcAft>
                          <a:spcPts val="0"/>
                        </a:spcAft>
                      </a:pPr>
                      <a:r>
                        <a:rPr lang="ru-RU" sz="2000" dirty="0" smtClean="0">
                          <a:effectLst/>
                          <a:latin typeface="Times New Roman" panose="02020603050405020304" pitchFamily="18" charset="0"/>
                          <a:cs typeface="Times New Roman" panose="02020603050405020304" pitchFamily="18" charset="0"/>
                        </a:rPr>
                        <a:t>Программные обеспечения </a:t>
                      </a:r>
                      <a:r>
                        <a:rPr lang="ru-RU" sz="2000" dirty="0">
                          <a:effectLst/>
                          <a:latin typeface="Times New Roman" panose="02020603050405020304" pitchFamily="18" charset="0"/>
                          <a:cs typeface="Times New Roman" panose="02020603050405020304" pitchFamily="18" charset="0"/>
                        </a:rPr>
                        <a:t>и </a:t>
                      </a:r>
                      <a:r>
                        <a:rPr lang="ru-RU" sz="2000" dirty="0" smtClean="0">
                          <a:effectLst/>
                          <a:latin typeface="Times New Roman" panose="02020603050405020304" pitchFamily="18" charset="0"/>
                          <a:cs typeface="Times New Roman" panose="02020603050405020304" pitchFamily="18" charset="0"/>
                        </a:rPr>
                        <a:t>базы данных- иное движимое имущество учреждения</a:t>
                      </a:r>
                      <a:endParaRPr lang="ru-RU"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9408" marR="9408" marT="20637" marB="20637"/>
                </a:tc>
                <a:tc>
                  <a:txBody>
                    <a:bodyPr/>
                    <a:lstStyle/>
                    <a:p>
                      <a:pPr marL="0" marR="0" lvl="0" indent="0" algn="ctr" defTabSz="914400" rtl="0" eaLnBrk="1" fontAlgn="auto" latinLnBrk="0" hangingPunct="1">
                        <a:lnSpc>
                          <a:spcPct val="115000"/>
                        </a:lnSpc>
                        <a:spcBef>
                          <a:spcPts val="0"/>
                        </a:spcBef>
                        <a:spcAft>
                          <a:spcPts val="0"/>
                        </a:spcAft>
                        <a:buClrTx/>
                        <a:buSzTx/>
                        <a:buFontTx/>
                        <a:buNone/>
                        <a:tabLst/>
                        <a:defRPr/>
                      </a:pPr>
                      <a:r>
                        <a:rPr kumimoji="0" lang="ru-RU" sz="2000" b="0" i="0" u="none" strike="noStrike" kern="1200" cap="none" spc="0" normalizeH="0" baseline="0" noProof="0" dirty="0" smtClean="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0 102 3</a:t>
                      </a:r>
                      <a:r>
                        <a:rPr kumimoji="0" lang="en-US" sz="2000" b="0" i="0" u="none" strike="noStrike" kern="1200" cap="none" spc="0" normalizeH="0" baseline="0" noProof="0" dirty="0" smtClean="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I</a:t>
                      </a:r>
                      <a:r>
                        <a:rPr kumimoji="0" lang="ru-RU" sz="2000" b="0" i="0" u="none" strike="noStrike" kern="1200" cap="none" spc="0" normalizeH="0" baseline="0" noProof="0" dirty="0" smtClean="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 000</a:t>
                      </a:r>
                      <a:endParaRPr kumimoji="0" lang="ru-RU" sz="20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a:txBody>
                  <a:tcPr marL="9408" marR="9408" marT="20637" marB="20637"/>
                </a:tc>
                <a:extLst>
                  <a:ext uri="{0D108BD9-81ED-4DB2-BD59-A6C34878D82A}">
                    <a16:rowId xmlns="" xmlns:a16="http://schemas.microsoft.com/office/drawing/2014/main" val="2709159529"/>
                  </a:ext>
                </a:extLst>
              </a:tr>
              <a:tr h="1135458">
                <a:tc>
                  <a:txBody>
                    <a:bodyPr/>
                    <a:lstStyle/>
                    <a:p>
                      <a:pPr>
                        <a:lnSpc>
                          <a:spcPct val="115000"/>
                        </a:lnSpc>
                        <a:spcAft>
                          <a:spcPts val="0"/>
                        </a:spcAft>
                      </a:pPr>
                      <a:r>
                        <a:rPr lang="ru-RU" sz="2000" dirty="0" smtClean="0">
                          <a:effectLst/>
                          <a:latin typeface="Times New Roman" panose="02020603050405020304" pitchFamily="18" charset="0"/>
                          <a:cs typeface="Times New Roman" panose="02020603050405020304" pitchFamily="18" charset="0"/>
                        </a:rPr>
                        <a:t>Иные объекты </a:t>
                      </a:r>
                      <a:r>
                        <a:rPr lang="ru-RU" sz="2000" dirty="0">
                          <a:effectLst/>
                          <a:latin typeface="Times New Roman" panose="02020603050405020304" pitchFamily="18" charset="0"/>
                          <a:cs typeface="Times New Roman" panose="02020603050405020304" pitchFamily="18" charset="0"/>
                        </a:rPr>
                        <a:t>интеллектуальной </a:t>
                      </a:r>
                      <a:r>
                        <a:rPr lang="ru-RU" sz="2000" dirty="0" smtClean="0">
                          <a:effectLst/>
                          <a:latin typeface="Times New Roman" panose="02020603050405020304" pitchFamily="18" charset="0"/>
                          <a:cs typeface="Times New Roman" panose="02020603050405020304" pitchFamily="18" charset="0"/>
                        </a:rPr>
                        <a:t>собственности- иное движимое имущество учреждения</a:t>
                      </a:r>
                      <a:endParaRPr lang="ru-RU"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9408" marR="9408" marT="20637" marB="20637"/>
                </a:tc>
                <a:tc>
                  <a:txBody>
                    <a:bodyPr/>
                    <a:lstStyle/>
                    <a:p>
                      <a:pPr marL="0" marR="0" lvl="0" indent="0" algn="ctr" defTabSz="914400" rtl="0" eaLnBrk="1" fontAlgn="auto" latinLnBrk="0" hangingPunct="1">
                        <a:lnSpc>
                          <a:spcPct val="115000"/>
                        </a:lnSpc>
                        <a:spcBef>
                          <a:spcPts val="0"/>
                        </a:spcBef>
                        <a:spcAft>
                          <a:spcPts val="0"/>
                        </a:spcAft>
                        <a:buClrTx/>
                        <a:buSzTx/>
                        <a:buFontTx/>
                        <a:buNone/>
                        <a:tabLst/>
                        <a:defRPr/>
                      </a:pPr>
                      <a:r>
                        <a:rPr kumimoji="0" lang="ru-RU" sz="2000" b="0" i="0" u="none" strike="noStrike" kern="1200" cap="none" spc="0" normalizeH="0" baseline="0" noProof="0" dirty="0" smtClean="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0 102 3</a:t>
                      </a:r>
                      <a:r>
                        <a:rPr kumimoji="0" lang="en-US" sz="2000" b="0" i="0" u="none" strike="noStrike" kern="1200" cap="none" spc="0" normalizeH="0" baseline="0" noProof="0" dirty="0" smtClean="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D</a:t>
                      </a:r>
                      <a:r>
                        <a:rPr kumimoji="0" lang="ru-RU" sz="2000" b="0" i="0" u="none" strike="noStrike" kern="1200" cap="none" spc="0" normalizeH="0" baseline="0" noProof="0" dirty="0" smtClean="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 000</a:t>
                      </a:r>
                      <a:endParaRPr kumimoji="0" lang="ru-RU" sz="20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a:txBody>
                  <a:tcPr marL="9408" marR="9408" marT="20637" marB="20637"/>
                </a:tc>
                <a:extLst>
                  <a:ext uri="{0D108BD9-81ED-4DB2-BD59-A6C34878D82A}">
                    <a16:rowId xmlns="" xmlns:a16="http://schemas.microsoft.com/office/drawing/2014/main" val="3936172916"/>
                  </a:ext>
                </a:extLst>
              </a:tr>
            </a:tbl>
          </a:graphicData>
        </a:graphic>
      </p:graphicFrame>
      <p:sp>
        <p:nvSpPr>
          <p:cNvPr id="5" name="TextBox 4"/>
          <p:cNvSpPr txBox="1"/>
          <p:nvPr/>
        </p:nvSpPr>
        <p:spPr>
          <a:xfrm>
            <a:off x="331470" y="137183"/>
            <a:ext cx="5643356" cy="523220"/>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rtlCol="0">
            <a:spAutoFit/>
          </a:bodyPr>
          <a:lstStyle/>
          <a:p>
            <a:pPr>
              <a:defRPr/>
            </a:pPr>
            <a:r>
              <a:rPr lang="ru-RU" sz="2800" kern="0" dirty="0">
                <a:solidFill>
                  <a:prstClr val="black"/>
                </a:solidFill>
                <a:latin typeface="Times New Roman" panose="02020603050405020304" pitchFamily="18" charset="0"/>
                <a:cs typeface="Times New Roman" panose="02020603050405020304" pitchFamily="18" charset="0"/>
              </a:rPr>
              <a:t>Изменения в Инструкции 2020 года</a:t>
            </a:r>
            <a:endParaRPr lang="ru-RU" sz="2800" dirty="0">
              <a:solidFill>
                <a:prstClr val="black"/>
              </a:solidFill>
              <a:latin typeface="Times New Roman" panose="02020603050405020304" pitchFamily="18" charset="0"/>
              <a:cs typeface="Times New Roman" panose="02020603050405020304" pitchFamily="18" charset="0"/>
            </a:endParaRPr>
          </a:p>
        </p:txBody>
      </p:sp>
      <p:sp>
        <p:nvSpPr>
          <p:cNvPr id="6" name="Овальная выноска 5"/>
          <p:cNvSpPr/>
          <p:nvPr/>
        </p:nvSpPr>
        <p:spPr>
          <a:xfrm>
            <a:off x="5974826" y="137183"/>
            <a:ext cx="2186194" cy="864096"/>
          </a:xfrm>
          <a:prstGeom prst="wedgeEllipseCallout">
            <a:avLst>
              <a:gd name="adj1" fmla="val -1017"/>
              <a:gd name="adj2" fmla="val 81588"/>
            </a:avLst>
          </a:prstGeom>
          <a:solidFill>
            <a:schemeClr val="bg1"/>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ru-RU" dirty="0">
                <a:solidFill>
                  <a:prstClr val="black"/>
                </a:solidFill>
                <a:latin typeface="Calibri"/>
              </a:rPr>
              <a:t>Аналитика применяется с 2021 года </a:t>
            </a:r>
          </a:p>
        </p:txBody>
      </p:sp>
      <p:sp>
        <p:nvSpPr>
          <p:cNvPr id="2" name="TextBox 1"/>
          <p:cNvSpPr txBox="1"/>
          <p:nvPr/>
        </p:nvSpPr>
        <p:spPr>
          <a:xfrm>
            <a:off x="3383868" y="816612"/>
            <a:ext cx="2093778" cy="400110"/>
          </a:xfrm>
          <a:prstGeom prst="rect">
            <a:avLst/>
          </a:prstGeom>
          <a:noFill/>
          <a:ln>
            <a:solidFill>
              <a:srgbClr val="FF0000"/>
            </a:solidFill>
          </a:ln>
        </p:spPr>
        <p:txBody>
          <a:bodyPr wrap="none" rtlCol="0">
            <a:spAutoFit/>
          </a:bodyPr>
          <a:lstStyle/>
          <a:p>
            <a:r>
              <a:rPr lang="ru-RU" sz="2000" dirty="0">
                <a:latin typeface="Times New Roman" panose="02020603050405020304" pitchFamily="18" charset="0"/>
                <a:cs typeface="Times New Roman" panose="02020603050405020304" pitchFamily="18" charset="0"/>
              </a:rPr>
              <a:t>КОСГУ 320 (420</a:t>
            </a:r>
            <a:r>
              <a:rPr lang="ru-RU" dirty="0"/>
              <a:t>)</a:t>
            </a:r>
          </a:p>
        </p:txBody>
      </p:sp>
    </p:spTree>
    <p:extLst>
      <p:ext uri="{BB962C8B-B14F-4D97-AF65-F5344CB8AC3E}">
        <p14:creationId xmlns:p14="http://schemas.microsoft.com/office/powerpoint/2010/main" val="153750929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Таблица 7"/>
          <p:cNvGraphicFramePr>
            <a:graphicFrameLocks noGrp="1"/>
          </p:cNvGraphicFramePr>
          <p:nvPr>
            <p:extLst>
              <p:ext uri="{D42A27DB-BD31-4B8C-83A1-F6EECF244321}">
                <p14:modId xmlns:p14="http://schemas.microsoft.com/office/powerpoint/2010/main" val="265055301"/>
              </p:ext>
            </p:extLst>
          </p:nvPr>
        </p:nvGraphicFramePr>
        <p:xfrm>
          <a:off x="182880" y="836712"/>
          <a:ext cx="8766810" cy="5449788"/>
        </p:xfrm>
        <a:graphic>
          <a:graphicData uri="http://schemas.openxmlformats.org/drawingml/2006/table">
            <a:tbl>
              <a:tblPr>
                <a:gradFill rotWithShape="1">
                  <a:gsLst>
                    <a:gs pos="0">
                      <a:srgbClr val="4F81BD">
                        <a:tint val="50000"/>
                        <a:satMod val="300000"/>
                      </a:srgbClr>
                    </a:gs>
                    <a:gs pos="35000">
                      <a:srgbClr val="4F81BD">
                        <a:tint val="37000"/>
                        <a:satMod val="300000"/>
                      </a:srgbClr>
                    </a:gs>
                    <a:gs pos="100000">
                      <a:srgbClr val="4F81BD">
                        <a:tint val="15000"/>
                        <a:satMod val="350000"/>
                      </a:srgbClr>
                    </a:gs>
                  </a:gsLst>
                  <a:lin ang="16200000" scaled="1"/>
                </a:gradFill>
                <a:effectLst>
                  <a:outerShdw blurRad="40000" dist="20000" dir="5400000" rotWithShape="0">
                    <a:srgbClr val="000000">
                      <a:alpha val="38000"/>
                    </a:srgbClr>
                  </a:outerShdw>
                </a:effectLst>
              </a:tblPr>
              <a:tblGrid>
                <a:gridCol w="6051424">
                  <a:extLst>
                    <a:ext uri="{9D8B030D-6E8A-4147-A177-3AD203B41FA5}">
                      <a16:colId xmlns="" xmlns:a16="http://schemas.microsoft.com/office/drawing/2014/main" val="837975012"/>
                    </a:ext>
                  </a:extLst>
                </a:gridCol>
                <a:gridCol w="2715386">
                  <a:extLst>
                    <a:ext uri="{9D8B030D-6E8A-4147-A177-3AD203B41FA5}">
                      <a16:colId xmlns="" xmlns:a16="http://schemas.microsoft.com/office/drawing/2014/main" val="1871194307"/>
                    </a:ext>
                  </a:extLst>
                </a:gridCol>
              </a:tblGrid>
              <a:tr h="877788">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a:lnSpc>
                          <a:spcPct val="115000"/>
                        </a:lnSpc>
                        <a:spcAft>
                          <a:spcPts val="0"/>
                        </a:spcAft>
                      </a:pPr>
                      <a:r>
                        <a:rPr lang="ru-RU" sz="2000" dirty="0" smtClean="0">
                          <a:effectLst/>
                          <a:latin typeface="Times New Roman" panose="02020603050405020304" pitchFamily="18" charset="0"/>
                          <a:ea typeface="Calibri" panose="020F0502020204030204" pitchFamily="34" charset="0"/>
                          <a:cs typeface="Times New Roman" panose="02020603050405020304" pitchFamily="18" charset="0"/>
                        </a:rPr>
                        <a:t>Вложения </a:t>
                      </a:r>
                      <a:r>
                        <a:rPr lang="ru-RU" sz="2000" dirty="0" smtClean="0">
                          <a:effectLst/>
                          <a:latin typeface="Times New Roman" panose="02020603050405020304" pitchFamily="18" charset="0"/>
                          <a:ea typeface="Calibri" panose="020F0502020204030204" pitchFamily="34" charset="0"/>
                        </a:rPr>
                        <a:t>нематериальными активы – иное движимое имущество учреждения</a:t>
                      </a:r>
                      <a:endParaRPr lang="ru-RU"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9408" marR="9408" marT="20637" marB="20637">
                    <a:lnL w="9525" cap="flat" cmpd="sng" algn="ctr">
                      <a:solidFill>
                        <a:srgbClr val="4F81BD">
                          <a:shade val="95000"/>
                          <a:satMod val="105000"/>
                        </a:srgbClr>
                      </a:solidFill>
                      <a:prstDash val="solid"/>
                    </a:lnL>
                    <a:lnR w="9525" cap="flat" cmpd="sng" algn="ctr">
                      <a:solidFill>
                        <a:srgbClr val="4F81BD">
                          <a:shade val="95000"/>
                          <a:satMod val="105000"/>
                        </a:srgbClr>
                      </a:solidFill>
                      <a:prstDash val="solid"/>
                    </a:lnR>
                    <a:lnT w="9525" cap="flat" cmpd="sng" algn="ctr">
                      <a:solidFill>
                        <a:srgbClr val="4F81BD">
                          <a:shade val="95000"/>
                          <a:satMod val="105000"/>
                        </a:srgbClr>
                      </a:solidFill>
                      <a:prstDash val="solid"/>
                    </a:lnT>
                    <a:lnB w="9525" cap="flat" cmpd="sng" algn="ctr">
                      <a:solidFill>
                        <a:srgbClr val="4F81BD">
                          <a:shade val="95000"/>
                          <a:satMod val="105000"/>
                        </a:srgbClr>
                      </a:solidFill>
                      <a:prstDash val="solid"/>
                    </a:lnB>
                    <a:lnTlToBr w="12700" cmpd="sng">
                      <a:noFill/>
                      <a:prstDash val="solid"/>
                    </a:lnTlToBr>
                    <a:lnBlToTr w="12700" cmpd="sng">
                      <a:noFill/>
                      <a:prstDash val="solid"/>
                    </a:lnBlToTr>
                    <a:solidFill>
                      <a:srgbClr val="FFFF99"/>
                    </a:solidFill>
                  </a:tcPr>
                </a:tc>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algn="ctr">
                        <a:lnSpc>
                          <a:spcPct val="115000"/>
                        </a:lnSpc>
                        <a:spcAft>
                          <a:spcPts val="0"/>
                        </a:spcAft>
                      </a:pPr>
                      <a:r>
                        <a:rPr lang="ru-RU" sz="2000" dirty="0" smtClean="0">
                          <a:effectLst/>
                          <a:latin typeface="Times New Roman" panose="02020603050405020304" pitchFamily="18" charset="0"/>
                          <a:ea typeface="Calibri" panose="020F0502020204030204" pitchFamily="34" charset="0"/>
                          <a:cs typeface="Times New Roman" panose="02020603050405020304" pitchFamily="18" charset="0"/>
                        </a:rPr>
                        <a:t>0 106 30 000</a:t>
                      </a:r>
                      <a:endParaRPr lang="ru-RU"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9408" marR="9408" marT="20637" marB="20637">
                    <a:lnL w="9525" cap="flat" cmpd="sng" algn="ctr">
                      <a:solidFill>
                        <a:srgbClr val="4F81BD">
                          <a:shade val="95000"/>
                          <a:satMod val="105000"/>
                        </a:srgbClr>
                      </a:solidFill>
                      <a:prstDash val="solid"/>
                    </a:lnL>
                    <a:lnR w="9525" cap="flat" cmpd="sng" algn="ctr">
                      <a:solidFill>
                        <a:srgbClr val="4F81BD">
                          <a:shade val="95000"/>
                          <a:satMod val="105000"/>
                        </a:srgbClr>
                      </a:solidFill>
                      <a:prstDash val="solid"/>
                    </a:lnR>
                    <a:lnT w="9525" cap="flat" cmpd="sng" algn="ctr">
                      <a:solidFill>
                        <a:srgbClr val="4F81BD">
                          <a:shade val="95000"/>
                          <a:satMod val="105000"/>
                        </a:srgbClr>
                      </a:solidFill>
                      <a:prstDash val="solid"/>
                    </a:lnT>
                    <a:lnB w="9525" cap="flat" cmpd="sng" algn="ctr">
                      <a:solidFill>
                        <a:srgbClr val="4F81BD">
                          <a:shade val="95000"/>
                          <a:satMod val="105000"/>
                        </a:srgbClr>
                      </a:solidFill>
                      <a:prstDash val="solid"/>
                    </a:lnB>
                    <a:lnTlToBr w="12700" cmpd="sng">
                      <a:noFill/>
                      <a:prstDash val="solid"/>
                    </a:lnTlToBr>
                    <a:lnBlToTr w="12700" cmpd="sng">
                      <a:noFill/>
                      <a:prstDash val="solid"/>
                    </a:lnBlToTr>
                    <a:solidFill>
                      <a:srgbClr val="FFFF99"/>
                    </a:solidFill>
                  </a:tcPr>
                </a:tc>
                <a:extLst>
                  <a:ext uri="{0D108BD9-81ED-4DB2-BD59-A6C34878D82A}">
                    <a16:rowId xmlns="" xmlns:a16="http://schemas.microsoft.com/office/drawing/2014/main" val="3414740092"/>
                  </a:ext>
                </a:extLst>
              </a:tr>
              <a:tr h="1120140">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a:lnSpc>
                          <a:spcPct val="115000"/>
                        </a:lnSpc>
                        <a:spcAft>
                          <a:spcPts val="0"/>
                        </a:spcAft>
                      </a:pPr>
                      <a:r>
                        <a:rPr lang="ru-RU" sz="2000" dirty="0" smtClean="0">
                          <a:effectLst/>
                          <a:latin typeface="Times New Roman" panose="02020603050405020304" pitchFamily="18" charset="0"/>
                          <a:ea typeface="Calibri" panose="020F0502020204030204" pitchFamily="34" charset="0"/>
                        </a:rPr>
                        <a:t>Вложения в  научные исследования (научно-исследовательские разработки) -  иное движимое имущество учреждения</a:t>
                      </a:r>
                      <a:endParaRPr lang="ru-RU" sz="2000" dirty="0" smtClean="0">
                        <a:effectLst/>
                        <a:latin typeface="Times New Roman" panose="02020603050405020304" pitchFamily="18" charset="0"/>
                        <a:ea typeface="Calibri" panose="020F0502020204030204" pitchFamily="34" charset="0"/>
                        <a:cs typeface="Times New Roman" panose="02020603050405020304" pitchFamily="18" charset="0"/>
                      </a:endParaRPr>
                    </a:p>
                  </a:txBody>
                  <a:tcPr marL="9408" marR="9408" marT="20637" marB="20637">
                    <a:lnL w="9525" cap="flat" cmpd="sng" algn="ctr">
                      <a:solidFill>
                        <a:srgbClr val="4F81BD">
                          <a:shade val="95000"/>
                          <a:satMod val="105000"/>
                        </a:srgbClr>
                      </a:solidFill>
                      <a:prstDash val="solid"/>
                    </a:lnL>
                    <a:lnR w="9525" cap="flat" cmpd="sng" algn="ctr">
                      <a:solidFill>
                        <a:srgbClr val="4F81BD">
                          <a:shade val="95000"/>
                          <a:satMod val="105000"/>
                        </a:srgbClr>
                      </a:solidFill>
                      <a:prstDash val="solid"/>
                    </a:lnR>
                    <a:lnT w="9525" cap="flat" cmpd="sng" algn="ctr">
                      <a:solidFill>
                        <a:srgbClr val="4F81BD">
                          <a:shade val="95000"/>
                          <a:satMod val="105000"/>
                        </a:srgbClr>
                      </a:solidFill>
                      <a:prstDash val="solid"/>
                    </a:lnT>
                    <a:lnB w="9525" cap="flat" cmpd="sng" algn="ctr">
                      <a:solidFill>
                        <a:srgbClr val="4F81BD">
                          <a:shade val="95000"/>
                          <a:satMod val="105000"/>
                        </a:srgbClr>
                      </a:solidFill>
                      <a:prstDash val="soli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marL="0" marR="0" lvl="0" indent="0" algn="ctr" defTabSz="457200" rtl="0" eaLnBrk="1" fontAlgn="auto" latinLnBrk="0" hangingPunct="1">
                        <a:lnSpc>
                          <a:spcPct val="115000"/>
                        </a:lnSpc>
                        <a:spcBef>
                          <a:spcPts val="0"/>
                        </a:spcBef>
                        <a:spcAft>
                          <a:spcPts val="0"/>
                        </a:spcAft>
                        <a:buClrTx/>
                        <a:buSzTx/>
                        <a:buFontTx/>
                        <a:buNone/>
                        <a:tabLst/>
                        <a:defRPr/>
                      </a:pPr>
                      <a:r>
                        <a:rPr kumimoji="0" lang="ru-RU" sz="2000" b="0" i="0" u="none" strike="noStrike" kern="1200" cap="none" spc="0" normalizeH="0" baseline="0" noProof="0" dirty="0" smtClean="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0 106 3</a:t>
                      </a:r>
                      <a:r>
                        <a:rPr kumimoji="0" lang="en-US" sz="2000" b="0" i="0" u="none" strike="noStrike" kern="1200" cap="none" spc="0" normalizeH="0" baseline="0" noProof="0" dirty="0" smtClean="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N</a:t>
                      </a:r>
                      <a:r>
                        <a:rPr kumimoji="0" lang="ru-RU" sz="2000" b="0" i="0" u="none" strike="noStrike" kern="1200" cap="none" spc="0" normalizeH="0" baseline="0" noProof="0" dirty="0" smtClean="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 000</a:t>
                      </a:r>
                      <a:endParaRPr kumimoji="0" lang="ru-RU" sz="20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a:txBody>
                  <a:tcPr marL="9408" marR="9408" marT="20637" marB="20637">
                    <a:lnL w="9525" cap="flat" cmpd="sng" algn="ctr">
                      <a:solidFill>
                        <a:srgbClr val="4F81BD">
                          <a:shade val="95000"/>
                          <a:satMod val="105000"/>
                        </a:srgbClr>
                      </a:solidFill>
                      <a:prstDash val="solid"/>
                    </a:lnL>
                    <a:lnR w="9525" cap="flat" cmpd="sng" algn="ctr">
                      <a:solidFill>
                        <a:srgbClr val="4F81BD">
                          <a:shade val="95000"/>
                          <a:satMod val="105000"/>
                        </a:srgbClr>
                      </a:solidFill>
                      <a:prstDash val="solid"/>
                    </a:lnR>
                    <a:lnT w="9525" cap="flat" cmpd="sng" algn="ctr">
                      <a:solidFill>
                        <a:srgbClr val="4F81BD">
                          <a:shade val="95000"/>
                          <a:satMod val="105000"/>
                        </a:srgbClr>
                      </a:solidFill>
                      <a:prstDash val="solid"/>
                    </a:lnT>
                    <a:lnB w="9525" cap="flat" cmpd="sng" algn="ctr">
                      <a:solidFill>
                        <a:srgbClr val="4F81BD">
                          <a:shade val="95000"/>
                          <a:satMod val="105000"/>
                        </a:srgbClr>
                      </a:solidFill>
                      <a:prstDash val="solid"/>
                    </a:lnB>
                    <a:lnTlToBr w="12700" cmpd="sng">
                      <a:noFill/>
                      <a:prstDash val="solid"/>
                    </a:lnTlToBr>
                    <a:lnBlToTr w="12700" cmpd="sng">
                      <a:noFill/>
                      <a:prstDash val="solid"/>
                    </a:lnBlToTr>
                    <a:noFill/>
                  </a:tcPr>
                </a:tc>
                <a:extLst>
                  <a:ext uri="{0D108BD9-81ED-4DB2-BD59-A6C34878D82A}">
                    <a16:rowId xmlns="" xmlns:a16="http://schemas.microsoft.com/office/drawing/2014/main" val="271546282"/>
                  </a:ext>
                </a:extLst>
              </a:tr>
              <a:tr h="1154430">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a:lnSpc>
                          <a:spcPct val="115000"/>
                        </a:lnSpc>
                        <a:spcAft>
                          <a:spcPts val="0"/>
                        </a:spcAft>
                      </a:pPr>
                      <a:r>
                        <a:rPr lang="ru-RU" sz="2000" dirty="0" smtClean="0">
                          <a:effectLst/>
                          <a:latin typeface="Times New Roman" panose="02020603050405020304" pitchFamily="18" charset="0"/>
                          <a:ea typeface="Calibri" panose="020F0502020204030204" pitchFamily="34" charset="0"/>
                        </a:rPr>
                        <a:t>Вложения в опытно-конструкторские и технологические разработки - иное движимое имущество учреждения </a:t>
                      </a:r>
                      <a:endParaRPr lang="ru-RU"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9408" marR="9408" marT="20637" marB="20637">
                    <a:lnL w="9525" cap="flat" cmpd="sng" algn="ctr">
                      <a:solidFill>
                        <a:srgbClr val="4F81BD">
                          <a:shade val="95000"/>
                          <a:satMod val="105000"/>
                        </a:srgbClr>
                      </a:solidFill>
                      <a:prstDash val="solid"/>
                    </a:lnL>
                    <a:lnR w="9525" cap="flat" cmpd="sng" algn="ctr">
                      <a:solidFill>
                        <a:srgbClr val="4F81BD">
                          <a:shade val="95000"/>
                          <a:satMod val="105000"/>
                        </a:srgbClr>
                      </a:solidFill>
                      <a:prstDash val="solid"/>
                    </a:lnR>
                    <a:lnT w="9525" cap="flat" cmpd="sng" algn="ctr">
                      <a:solidFill>
                        <a:srgbClr val="4F81BD">
                          <a:shade val="95000"/>
                          <a:satMod val="105000"/>
                        </a:srgbClr>
                      </a:solidFill>
                      <a:prstDash val="solid"/>
                    </a:lnT>
                    <a:lnB w="9525" cap="flat" cmpd="sng" algn="ctr">
                      <a:solidFill>
                        <a:srgbClr val="4F81BD">
                          <a:shade val="95000"/>
                          <a:satMod val="105000"/>
                        </a:srgbClr>
                      </a:solidFill>
                      <a:prstDash val="soli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marL="0" marR="0" lvl="0" indent="0" algn="ctr" defTabSz="457200" rtl="0" eaLnBrk="1" fontAlgn="auto" latinLnBrk="0" hangingPunct="1">
                        <a:lnSpc>
                          <a:spcPct val="115000"/>
                        </a:lnSpc>
                        <a:spcBef>
                          <a:spcPts val="0"/>
                        </a:spcBef>
                        <a:spcAft>
                          <a:spcPts val="0"/>
                        </a:spcAft>
                        <a:buClrTx/>
                        <a:buSzTx/>
                        <a:buFontTx/>
                        <a:buNone/>
                        <a:tabLst/>
                        <a:defRPr/>
                      </a:pPr>
                      <a:r>
                        <a:rPr kumimoji="0" lang="ru-RU" sz="2000" b="0" i="0" u="none" strike="noStrike" kern="1200" cap="none" spc="0" normalizeH="0" baseline="0" noProof="0" dirty="0" smtClean="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0 106 3</a:t>
                      </a:r>
                      <a:r>
                        <a:rPr kumimoji="0" lang="en-US" sz="2000" b="0" i="0" u="none" strike="noStrike" kern="1200" cap="none" spc="0" normalizeH="0" baseline="0" noProof="0" dirty="0" smtClean="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R</a:t>
                      </a:r>
                      <a:r>
                        <a:rPr kumimoji="0" lang="ru-RU" sz="2000" b="0" i="0" u="none" strike="noStrike" kern="1200" cap="none" spc="0" normalizeH="0" baseline="0" noProof="0" dirty="0" smtClean="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 000</a:t>
                      </a:r>
                      <a:endParaRPr kumimoji="0" lang="ru-RU" sz="20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a:txBody>
                  <a:tcPr marL="9408" marR="9408" marT="20637" marB="20637">
                    <a:lnL w="9525" cap="flat" cmpd="sng" algn="ctr">
                      <a:solidFill>
                        <a:srgbClr val="4F81BD">
                          <a:shade val="95000"/>
                          <a:satMod val="105000"/>
                        </a:srgbClr>
                      </a:solidFill>
                      <a:prstDash val="solid"/>
                    </a:lnL>
                    <a:lnR w="9525" cap="flat" cmpd="sng" algn="ctr">
                      <a:solidFill>
                        <a:srgbClr val="4F81BD">
                          <a:shade val="95000"/>
                          <a:satMod val="105000"/>
                        </a:srgbClr>
                      </a:solidFill>
                      <a:prstDash val="solid"/>
                    </a:lnR>
                    <a:lnT w="9525" cap="flat" cmpd="sng" algn="ctr">
                      <a:solidFill>
                        <a:srgbClr val="4F81BD">
                          <a:shade val="95000"/>
                          <a:satMod val="105000"/>
                        </a:srgbClr>
                      </a:solidFill>
                      <a:prstDash val="solid"/>
                    </a:lnT>
                    <a:lnB w="9525" cap="flat" cmpd="sng" algn="ctr">
                      <a:solidFill>
                        <a:srgbClr val="4F81BD">
                          <a:shade val="95000"/>
                          <a:satMod val="105000"/>
                        </a:srgbClr>
                      </a:solidFill>
                      <a:prstDash val="solid"/>
                    </a:lnB>
                    <a:lnTlToBr w="12700" cmpd="sng">
                      <a:noFill/>
                      <a:prstDash val="solid"/>
                    </a:lnTlToBr>
                    <a:lnBlToTr w="12700" cmpd="sng">
                      <a:noFill/>
                      <a:prstDash val="solid"/>
                    </a:lnBlToTr>
                    <a:noFill/>
                  </a:tcPr>
                </a:tc>
                <a:extLst>
                  <a:ext uri="{0D108BD9-81ED-4DB2-BD59-A6C34878D82A}">
                    <a16:rowId xmlns="" xmlns:a16="http://schemas.microsoft.com/office/drawing/2014/main" val="592873365"/>
                  </a:ext>
                </a:extLst>
              </a:tr>
              <a:tr h="902970">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a:lnSpc>
                          <a:spcPct val="115000"/>
                        </a:lnSpc>
                        <a:spcAft>
                          <a:spcPts val="0"/>
                        </a:spcAft>
                      </a:pPr>
                      <a:r>
                        <a:rPr lang="ru-RU" sz="2000" dirty="0" smtClean="0">
                          <a:effectLst/>
                          <a:latin typeface="Times New Roman" panose="02020603050405020304" pitchFamily="18" charset="0"/>
                          <a:ea typeface="Calibri" panose="020F0502020204030204" pitchFamily="34" charset="0"/>
                        </a:rPr>
                        <a:t>Вложения в программные обеспечения и базы данных – иное движимое имущество учреждения</a:t>
                      </a:r>
                      <a:endParaRPr lang="ru-RU"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9408" marR="9408" marT="20637" marB="20637">
                    <a:lnL w="9525" cap="flat" cmpd="sng" algn="ctr">
                      <a:solidFill>
                        <a:srgbClr val="4F81BD">
                          <a:shade val="95000"/>
                          <a:satMod val="105000"/>
                        </a:srgbClr>
                      </a:solidFill>
                      <a:prstDash val="solid"/>
                    </a:lnL>
                    <a:lnR w="9525" cap="flat" cmpd="sng" algn="ctr">
                      <a:solidFill>
                        <a:srgbClr val="4F81BD">
                          <a:shade val="95000"/>
                          <a:satMod val="105000"/>
                        </a:srgbClr>
                      </a:solidFill>
                      <a:prstDash val="solid"/>
                    </a:lnR>
                    <a:lnT w="9525" cap="flat" cmpd="sng" algn="ctr">
                      <a:solidFill>
                        <a:srgbClr val="4F81BD">
                          <a:shade val="95000"/>
                          <a:satMod val="105000"/>
                        </a:srgbClr>
                      </a:solidFill>
                      <a:prstDash val="solid"/>
                    </a:lnT>
                    <a:lnB w="9525" cap="flat" cmpd="sng" algn="ctr">
                      <a:solidFill>
                        <a:srgbClr val="4F81BD">
                          <a:shade val="95000"/>
                          <a:satMod val="105000"/>
                        </a:srgbClr>
                      </a:solidFill>
                      <a:prstDash val="soli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marL="0" marR="0" lvl="0" indent="0" algn="ctr" defTabSz="457200" rtl="0" eaLnBrk="1" fontAlgn="auto" latinLnBrk="0" hangingPunct="1">
                        <a:lnSpc>
                          <a:spcPct val="115000"/>
                        </a:lnSpc>
                        <a:spcBef>
                          <a:spcPts val="0"/>
                        </a:spcBef>
                        <a:spcAft>
                          <a:spcPts val="0"/>
                        </a:spcAft>
                        <a:buClrTx/>
                        <a:buSzTx/>
                        <a:buFontTx/>
                        <a:buNone/>
                        <a:tabLst/>
                        <a:defRPr/>
                      </a:pPr>
                      <a:r>
                        <a:rPr kumimoji="0" lang="ru-RU" sz="2000" b="0" i="0" u="none" strike="noStrike" kern="1200" cap="none" spc="0" normalizeH="0" baseline="0" noProof="0" dirty="0" smtClean="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0 106 3</a:t>
                      </a:r>
                      <a:r>
                        <a:rPr kumimoji="0" lang="en-US" sz="2000" b="0" i="0" u="none" strike="noStrike" kern="1200" cap="none" spc="0" normalizeH="0" baseline="0" noProof="0" dirty="0" smtClean="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I</a:t>
                      </a:r>
                      <a:r>
                        <a:rPr kumimoji="0" lang="ru-RU" sz="2000" b="0" i="0" u="none" strike="noStrike" kern="1200" cap="none" spc="0" normalizeH="0" baseline="0" noProof="0" dirty="0" smtClean="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 000</a:t>
                      </a:r>
                      <a:endParaRPr kumimoji="0" lang="ru-RU" sz="20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a:txBody>
                  <a:tcPr marL="9408" marR="9408" marT="20637" marB="20637">
                    <a:lnL w="9525" cap="flat" cmpd="sng" algn="ctr">
                      <a:solidFill>
                        <a:srgbClr val="4F81BD">
                          <a:shade val="95000"/>
                          <a:satMod val="105000"/>
                        </a:srgbClr>
                      </a:solidFill>
                      <a:prstDash val="solid"/>
                    </a:lnL>
                    <a:lnR w="9525" cap="flat" cmpd="sng" algn="ctr">
                      <a:solidFill>
                        <a:srgbClr val="4F81BD">
                          <a:shade val="95000"/>
                          <a:satMod val="105000"/>
                        </a:srgbClr>
                      </a:solidFill>
                      <a:prstDash val="solid"/>
                    </a:lnR>
                    <a:lnT w="9525" cap="flat" cmpd="sng" algn="ctr">
                      <a:solidFill>
                        <a:srgbClr val="4F81BD">
                          <a:shade val="95000"/>
                          <a:satMod val="105000"/>
                        </a:srgbClr>
                      </a:solidFill>
                      <a:prstDash val="solid"/>
                    </a:lnT>
                    <a:lnB w="9525" cap="flat" cmpd="sng" algn="ctr">
                      <a:solidFill>
                        <a:srgbClr val="4F81BD">
                          <a:shade val="95000"/>
                          <a:satMod val="105000"/>
                        </a:srgbClr>
                      </a:solidFill>
                      <a:prstDash val="solid"/>
                    </a:lnB>
                    <a:lnTlToBr w="12700" cmpd="sng">
                      <a:noFill/>
                      <a:prstDash val="solid"/>
                    </a:lnTlToBr>
                    <a:lnBlToTr w="12700" cmpd="sng">
                      <a:noFill/>
                      <a:prstDash val="solid"/>
                    </a:lnBlToTr>
                    <a:noFill/>
                  </a:tcPr>
                </a:tc>
                <a:extLst>
                  <a:ext uri="{0D108BD9-81ED-4DB2-BD59-A6C34878D82A}">
                    <a16:rowId xmlns="" xmlns:a16="http://schemas.microsoft.com/office/drawing/2014/main" val="2709159529"/>
                  </a:ext>
                </a:extLst>
              </a:tr>
              <a:tr h="1394460">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a:lnSpc>
                          <a:spcPct val="115000"/>
                        </a:lnSpc>
                        <a:spcAft>
                          <a:spcPts val="0"/>
                        </a:spcAft>
                      </a:pPr>
                      <a:r>
                        <a:rPr kumimoji="0" lang="ru-RU" sz="2000" b="0" i="0" u="none" strike="noStrike" kern="1200" cap="none" spc="0" normalizeH="0" baseline="0" noProof="0" dirty="0" smtClean="0">
                          <a:ln>
                            <a:noFill/>
                          </a:ln>
                          <a:solidFill>
                            <a:prstClr val="black"/>
                          </a:solidFill>
                          <a:effectLst/>
                          <a:uLnTx/>
                          <a:uFillTx/>
                          <a:latin typeface="Times New Roman" panose="02020603050405020304" pitchFamily="18" charset="0"/>
                          <a:ea typeface="Calibri" panose="020F0502020204030204" pitchFamily="34" charset="0"/>
                          <a:cs typeface="+mn-cs"/>
                        </a:rPr>
                        <a:t>Вложения в иные объекты интеллектуальной собственности -  иное движимое имущество учреждения</a:t>
                      </a:r>
                      <a:endParaRPr lang="ru-RU"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9408" marR="9408" marT="20637" marB="20637">
                    <a:lnL w="9525" cap="flat" cmpd="sng" algn="ctr">
                      <a:solidFill>
                        <a:srgbClr val="4F81BD">
                          <a:shade val="95000"/>
                          <a:satMod val="105000"/>
                        </a:srgbClr>
                      </a:solidFill>
                      <a:prstDash val="solid"/>
                    </a:lnL>
                    <a:lnR w="9525" cap="flat" cmpd="sng" algn="ctr">
                      <a:solidFill>
                        <a:srgbClr val="4F81BD">
                          <a:shade val="95000"/>
                          <a:satMod val="105000"/>
                        </a:srgbClr>
                      </a:solidFill>
                      <a:prstDash val="solid"/>
                    </a:lnR>
                    <a:lnT w="9525" cap="flat" cmpd="sng" algn="ctr">
                      <a:solidFill>
                        <a:srgbClr val="4F81BD">
                          <a:shade val="95000"/>
                          <a:satMod val="105000"/>
                        </a:srgbClr>
                      </a:solidFill>
                      <a:prstDash val="solid"/>
                    </a:lnT>
                    <a:lnB w="9525" cap="flat" cmpd="sng" algn="ctr">
                      <a:solidFill>
                        <a:srgbClr val="4F81BD">
                          <a:shade val="95000"/>
                          <a:satMod val="105000"/>
                        </a:srgbClr>
                      </a:solidFill>
                      <a:prstDash val="soli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marL="0" marR="0" lvl="0" indent="0" algn="ctr" defTabSz="457200" rtl="0" eaLnBrk="1" fontAlgn="auto" latinLnBrk="0" hangingPunct="1">
                        <a:lnSpc>
                          <a:spcPct val="115000"/>
                        </a:lnSpc>
                        <a:spcBef>
                          <a:spcPts val="0"/>
                        </a:spcBef>
                        <a:spcAft>
                          <a:spcPts val="0"/>
                        </a:spcAft>
                        <a:buClrTx/>
                        <a:buSzTx/>
                        <a:buFontTx/>
                        <a:buNone/>
                        <a:tabLst/>
                        <a:defRPr/>
                      </a:pPr>
                      <a:r>
                        <a:rPr kumimoji="0" lang="ru-RU" sz="2000" b="0" i="0" u="none" strike="noStrike" kern="1200" cap="none" spc="0" normalizeH="0" baseline="0" noProof="0" dirty="0" smtClean="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0 106 3</a:t>
                      </a:r>
                      <a:r>
                        <a:rPr kumimoji="0" lang="en-US" sz="2000" b="0" i="0" u="none" strike="noStrike" kern="1200" cap="none" spc="0" normalizeH="0" baseline="0" noProof="0" dirty="0" smtClean="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D</a:t>
                      </a:r>
                      <a:r>
                        <a:rPr kumimoji="0" lang="ru-RU" sz="2000" b="0" i="0" u="none" strike="noStrike" kern="1200" cap="none" spc="0" normalizeH="0" baseline="0" noProof="0" dirty="0" smtClean="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 000</a:t>
                      </a:r>
                      <a:endParaRPr kumimoji="0" lang="ru-RU" sz="20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a:txBody>
                  <a:tcPr marL="9408" marR="9408" marT="20637" marB="20637">
                    <a:lnL w="9525" cap="flat" cmpd="sng" algn="ctr">
                      <a:solidFill>
                        <a:srgbClr val="4F81BD">
                          <a:shade val="95000"/>
                          <a:satMod val="105000"/>
                        </a:srgbClr>
                      </a:solidFill>
                      <a:prstDash val="solid"/>
                    </a:lnL>
                    <a:lnR w="9525" cap="flat" cmpd="sng" algn="ctr">
                      <a:solidFill>
                        <a:srgbClr val="4F81BD">
                          <a:shade val="95000"/>
                          <a:satMod val="105000"/>
                        </a:srgbClr>
                      </a:solidFill>
                      <a:prstDash val="solid"/>
                    </a:lnR>
                    <a:lnT w="9525" cap="flat" cmpd="sng" algn="ctr">
                      <a:solidFill>
                        <a:srgbClr val="4F81BD">
                          <a:shade val="95000"/>
                          <a:satMod val="105000"/>
                        </a:srgbClr>
                      </a:solidFill>
                      <a:prstDash val="solid"/>
                    </a:lnT>
                    <a:lnB w="9525" cap="flat" cmpd="sng" algn="ctr">
                      <a:solidFill>
                        <a:srgbClr val="4F81BD">
                          <a:shade val="95000"/>
                          <a:satMod val="105000"/>
                        </a:srgbClr>
                      </a:solidFill>
                      <a:prstDash val="solid"/>
                    </a:lnB>
                    <a:lnTlToBr w="12700" cmpd="sng">
                      <a:noFill/>
                      <a:prstDash val="solid"/>
                    </a:lnTlToBr>
                    <a:lnBlToTr w="12700" cmpd="sng">
                      <a:noFill/>
                      <a:prstDash val="solid"/>
                    </a:lnBlToTr>
                    <a:noFill/>
                  </a:tcPr>
                </a:tc>
                <a:extLst>
                  <a:ext uri="{0D108BD9-81ED-4DB2-BD59-A6C34878D82A}">
                    <a16:rowId xmlns="" xmlns:a16="http://schemas.microsoft.com/office/drawing/2014/main" val="3936172916"/>
                  </a:ext>
                </a:extLst>
              </a:tr>
            </a:tbl>
          </a:graphicData>
        </a:graphic>
      </p:graphicFrame>
      <p:sp>
        <p:nvSpPr>
          <p:cNvPr id="2" name="TextBox 1"/>
          <p:cNvSpPr txBox="1"/>
          <p:nvPr/>
        </p:nvSpPr>
        <p:spPr>
          <a:xfrm>
            <a:off x="6030163" y="467380"/>
            <a:ext cx="1313821" cy="369332"/>
          </a:xfrm>
          <a:prstGeom prst="rect">
            <a:avLst/>
          </a:prstGeom>
          <a:noFill/>
        </p:spPr>
        <p:txBody>
          <a:bodyPr wrap="none" rtlCol="0">
            <a:spAutoFit/>
          </a:bodyPr>
          <a:lstStyle/>
          <a:p>
            <a:pPr>
              <a:defRPr/>
            </a:pPr>
            <a:r>
              <a:rPr lang="ru-RU" dirty="0">
                <a:solidFill>
                  <a:prstClr val="black"/>
                </a:solidFill>
                <a:latin typeface="Calibri"/>
              </a:rPr>
              <a:t>С 2021 года</a:t>
            </a:r>
          </a:p>
        </p:txBody>
      </p:sp>
      <p:sp>
        <p:nvSpPr>
          <p:cNvPr id="3" name="TextBox 2"/>
          <p:cNvSpPr txBox="1"/>
          <p:nvPr/>
        </p:nvSpPr>
        <p:spPr>
          <a:xfrm>
            <a:off x="3599893" y="260648"/>
            <a:ext cx="1696939" cy="369332"/>
          </a:xfrm>
          <a:prstGeom prst="rect">
            <a:avLst/>
          </a:prstGeom>
          <a:noFill/>
          <a:ln>
            <a:solidFill>
              <a:srgbClr val="FF0000"/>
            </a:solidFill>
          </a:ln>
        </p:spPr>
        <p:txBody>
          <a:bodyPr wrap="none" rtlCol="0">
            <a:spAutoFit/>
          </a:bodyPr>
          <a:lstStyle/>
          <a:p>
            <a:pPr>
              <a:defRPr/>
            </a:pPr>
            <a:r>
              <a:rPr lang="ru-RU" dirty="0">
                <a:solidFill>
                  <a:prstClr val="black"/>
                </a:solidFill>
                <a:latin typeface="Calibri"/>
              </a:rPr>
              <a:t>КОСГУ</a:t>
            </a:r>
            <a:r>
              <a:rPr lang="en-US" dirty="0">
                <a:solidFill>
                  <a:prstClr val="black"/>
                </a:solidFill>
                <a:latin typeface="Calibri"/>
              </a:rPr>
              <a:t> 3</a:t>
            </a:r>
            <a:r>
              <a:rPr lang="ru-RU" dirty="0">
                <a:solidFill>
                  <a:prstClr val="black"/>
                </a:solidFill>
                <a:latin typeface="Calibri"/>
              </a:rPr>
              <a:t>2</a:t>
            </a:r>
            <a:r>
              <a:rPr lang="en-US" dirty="0">
                <a:solidFill>
                  <a:prstClr val="black"/>
                </a:solidFill>
                <a:latin typeface="Calibri"/>
              </a:rPr>
              <a:t>0(4</a:t>
            </a:r>
            <a:r>
              <a:rPr lang="ru-RU" dirty="0">
                <a:solidFill>
                  <a:prstClr val="black"/>
                </a:solidFill>
                <a:latin typeface="Calibri"/>
              </a:rPr>
              <a:t>2</a:t>
            </a:r>
            <a:r>
              <a:rPr lang="en-US" dirty="0">
                <a:solidFill>
                  <a:prstClr val="black"/>
                </a:solidFill>
                <a:latin typeface="Calibri"/>
              </a:rPr>
              <a:t>0)</a:t>
            </a:r>
            <a:endParaRPr lang="ru-RU" dirty="0">
              <a:solidFill>
                <a:prstClr val="black"/>
              </a:solidFill>
              <a:latin typeface="Calibri"/>
            </a:endParaRPr>
          </a:p>
        </p:txBody>
      </p:sp>
    </p:spTree>
    <p:extLst>
      <p:ext uri="{BB962C8B-B14F-4D97-AF65-F5344CB8AC3E}">
        <p14:creationId xmlns:p14="http://schemas.microsoft.com/office/powerpoint/2010/main" val="312906789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ChangeArrowheads="1"/>
          </p:cNvSpPr>
          <p:nvPr/>
        </p:nvSpPr>
        <p:spPr bwMode="auto">
          <a:xfrm>
            <a:off x="422910" y="468630"/>
            <a:ext cx="8162751" cy="6463308"/>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wrap="square" lIns="0" tIns="0" rIns="0" bIns="0">
            <a:spAutoFit/>
          </a:bodyPr>
          <a:lstStyle>
            <a:lvl1pPr marL="11113" defTabSz="457200">
              <a:spcBef>
                <a:spcPct val="20000"/>
              </a:spcBef>
              <a:buClr>
                <a:schemeClr val="bg2"/>
              </a:buClr>
              <a:buSzPct val="75000"/>
              <a:buFont typeface="Wingdings" pitchFamily="2" charset="2"/>
              <a:buChar char="n"/>
              <a:tabLst>
                <a:tab pos="215900" algn="l"/>
              </a:tabLst>
              <a:defRPr sz="3200">
                <a:solidFill>
                  <a:schemeClr val="tx1"/>
                </a:solidFill>
                <a:latin typeface="Arial" pitchFamily="34" charset="0"/>
              </a:defRPr>
            </a:lvl1pPr>
            <a:lvl2pPr marL="742950" indent="-285750" defTabSz="457200">
              <a:spcBef>
                <a:spcPct val="20000"/>
              </a:spcBef>
              <a:buClr>
                <a:schemeClr val="accent2"/>
              </a:buClr>
              <a:buSzPct val="80000"/>
              <a:buFont typeface="Wingdings" pitchFamily="2" charset="2"/>
              <a:buChar char="¨"/>
              <a:tabLst>
                <a:tab pos="215900" algn="l"/>
              </a:tabLst>
              <a:defRPr sz="2800">
                <a:solidFill>
                  <a:schemeClr val="tx1"/>
                </a:solidFill>
                <a:latin typeface="Arial" pitchFamily="34" charset="0"/>
              </a:defRPr>
            </a:lvl2pPr>
            <a:lvl3pPr marL="1143000" indent="-228600" defTabSz="457200">
              <a:spcBef>
                <a:spcPct val="20000"/>
              </a:spcBef>
              <a:buClr>
                <a:schemeClr val="bg2"/>
              </a:buClr>
              <a:buSzPct val="65000"/>
              <a:buFont typeface="Wingdings" pitchFamily="2" charset="2"/>
              <a:buChar char="n"/>
              <a:tabLst>
                <a:tab pos="215900" algn="l"/>
              </a:tabLst>
              <a:defRPr sz="2400">
                <a:solidFill>
                  <a:schemeClr val="tx1"/>
                </a:solidFill>
                <a:latin typeface="Arial" pitchFamily="34" charset="0"/>
              </a:defRPr>
            </a:lvl3pPr>
            <a:lvl4pPr marL="1600200" indent="-228600" defTabSz="457200">
              <a:spcBef>
                <a:spcPct val="20000"/>
              </a:spcBef>
              <a:buClr>
                <a:schemeClr val="accent2"/>
              </a:buClr>
              <a:buSzPct val="70000"/>
              <a:buFont typeface="Wingdings" pitchFamily="2" charset="2"/>
              <a:buChar char="¨"/>
              <a:tabLst>
                <a:tab pos="215900" algn="l"/>
              </a:tabLst>
              <a:defRPr sz="2000">
                <a:solidFill>
                  <a:schemeClr val="tx1"/>
                </a:solidFill>
                <a:latin typeface="Arial" pitchFamily="34" charset="0"/>
              </a:defRPr>
            </a:lvl4pPr>
            <a:lvl5pPr marL="2057400" indent="-228600" defTabSz="457200">
              <a:spcBef>
                <a:spcPct val="20000"/>
              </a:spcBef>
              <a:buClr>
                <a:schemeClr val="bg2"/>
              </a:buClr>
              <a:buFont typeface="Wingdings" pitchFamily="2" charset="2"/>
              <a:buChar char="§"/>
              <a:tabLst>
                <a:tab pos="215900" algn="l"/>
              </a:tabLst>
              <a:defRPr sz="2000">
                <a:solidFill>
                  <a:schemeClr val="tx1"/>
                </a:solidFill>
                <a:latin typeface="Arial" pitchFamily="34" charset="0"/>
              </a:defRPr>
            </a:lvl5pPr>
            <a:lvl6pPr marL="2514600" indent="-228600" defTabSz="457200" eaLnBrk="0" fontAlgn="base" hangingPunct="0">
              <a:spcBef>
                <a:spcPct val="20000"/>
              </a:spcBef>
              <a:spcAft>
                <a:spcPct val="0"/>
              </a:spcAft>
              <a:buClr>
                <a:schemeClr val="bg2"/>
              </a:buClr>
              <a:buFont typeface="Wingdings" pitchFamily="2" charset="2"/>
              <a:buChar char="§"/>
              <a:tabLst>
                <a:tab pos="215900" algn="l"/>
              </a:tabLst>
              <a:defRPr sz="2000">
                <a:solidFill>
                  <a:schemeClr val="tx1"/>
                </a:solidFill>
                <a:latin typeface="Arial" pitchFamily="34" charset="0"/>
              </a:defRPr>
            </a:lvl6pPr>
            <a:lvl7pPr marL="2971800" indent="-228600" defTabSz="457200" eaLnBrk="0" fontAlgn="base" hangingPunct="0">
              <a:spcBef>
                <a:spcPct val="20000"/>
              </a:spcBef>
              <a:spcAft>
                <a:spcPct val="0"/>
              </a:spcAft>
              <a:buClr>
                <a:schemeClr val="bg2"/>
              </a:buClr>
              <a:buFont typeface="Wingdings" pitchFamily="2" charset="2"/>
              <a:buChar char="§"/>
              <a:tabLst>
                <a:tab pos="215900" algn="l"/>
              </a:tabLst>
              <a:defRPr sz="2000">
                <a:solidFill>
                  <a:schemeClr val="tx1"/>
                </a:solidFill>
                <a:latin typeface="Arial" pitchFamily="34" charset="0"/>
              </a:defRPr>
            </a:lvl7pPr>
            <a:lvl8pPr marL="3429000" indent="-228600" defTabSz="457200" eaLnBrk="0" fontAlgn="base" hangingPunct="0">
              <a:spcBef>
                <a:spcPct val="20000"/>
              </a:spcBef>
              <a:spcAft>
                <a:spcPct val="0"/>
              </a:spcAft>
              <a:buClr>
                <a:schemeClr val="bg2"/>
              </a:buClr>
              <a:buFont typeface="Wingdings" pitchFamily="2" charset="2"/>
              <a:buChar char="§"/>
              <a:tabLst>
                <a:tab pos="215900" algn="l"/>
              </a:tabLst>
              <a:defRPr sz="2000">
                <a:solidFill>
                  <a:schemeClr val="tx1"/>
                </a:solidFill>
                <a:latin typeface="Arial" pitchFamily="34" charset="0"/>
              </a:defRPr>
            </a:lvl8pPr>
            <a:lvl9pPr marL="3886200" indent="-228600" defTabSz="457200" eaLnBrk="0" fontAlgn="base" hangingPunct="0">
              <a:spcBef>
                <a:spcPct val="20000"/>
              </a:spcBef>
              <a:spcAft>
                <a:spcPct val="0"/>
              </a:spcAft>
              <a:buClr>
                <a:schemeClr val="bg2"/>
              </a:buClr>
              <a:buFont typeface="Wingdings" pitchFamily="2" charset="2"/>
              <a:buChar char="§"/>
              <a:tabLst>
                <a:tab pos="215900" algn="l"/>
              </a:tabLst>
              <a:defRPr sz="2000">
                <a:solidFill>
                  <a:schemeClr val="tx1"/>
                </a:solidFill>
                <a:latin typeface="Arial" pitchFamily="34" charset="0"/>
              </a:defRPr>
            </a:lvl9pPr>
          </a:lstStyle>
          <a:p>
            <a:pPr algn="ctr" eaLnBrk="1" hangingPunct="1">
              <a:spcBef>
                <a:spcPct val="0"/>
              </a:spcBef>
              <a:buClr>
                <a:srgbClr val="096234"/>
              </a:buClr>
              <a:buSzTx/>
              <a:buFontTx/>
              <a:buNone/>
            </a:pPr>
            <a:r>
              <a:rPr lang="ru-RU" altLang="ru-RU" sz="2000" b="1" i="1" dirty="0">
                <a:latin typeface="Times New Roman" pitchFamily="18" charset="0"/>
                <a:cs typeface="Times New Roman" pitchFamily="18" charset="0"/>
              </a:rPr>
              <a:t>ПЕРЕХОДНЫЕ ПОЛОЖЕНИЯ ПРИ УЧЕТЕ ОБЪЕКТОВ НЕМАТЕРИАЛЬНЫХ АКТИВОВ ПРИМЕНЯЕМЫЕ НА 01.01.2021г.  </a:t>
            </a:r>
          </a:p>
          <a:p>
            <a:pPr algn="just" eaLnBrk="1" hangingPunct="1">
              <a:spcBef>
                <a:spcPct val="0"/>
              </a:spcBef>
              <a:buClr>
                <a:srgbClr val="096234"/>
              </a:buClr>
              <a:buSzTx/>
              <a:buFontTx/>
              <a:buNone/>
            </a:pPr>
            <a:r>
              <a:rPr lang="ru-RU" altLang="ru-RU" sz="2000" b="1" i="1" dirty="0">
                <a:latin typeface="Times New Roman" pitchFamily="18" charset="0"/>
                <a:cs typeface="Times New Roman" pitchFamily="18" charset="0"/>
              </a:rPr>
              <a:t>          В соответствии с положениями Инструкции № 157н при изменение нормативной базы Министерством финансов РФ, другими уполномоченными органами, для ретроспективного перехода на новые положения применяется   Журнал операций </a:t>
            </a:r>
            <a:r>
              <a:rPr lang="ru-RU" altLang="ru-RU" sz="2000" b="1" i="1" dirty="0" err="1">
                <a:latin typeface="Times New Roman" pitchFamily="18" charset="0"/>
                <a:cs typeface="Times New Roman" pitchFamily="18" charset="0"/>
              </a:rPr>
              <a:t>межотчетного</a:t>
            </a:r>
            <a:r>
              <a:rPr lang="ru-RU" altLang="ru-RU" sz="2000" b="1" i="1" dirty="0">
                <a:latin typeface="Times New Roman" pitchFamily="18" charset="0"/>
                <a:cs typeface="Times New Roman" pitchFamily="18" charset="0"/>
              </a:rPr>
              <a:t> периода (п.11). Изменяются вступительные остатки в Главной книге на 1 января нового финансового года. Учитывая изложенное предстоит перенос остатков по счетам учета нематериальных активов на вновь вводимые счета. Перенос остатков осуществляется с применением счета                 0 40130 000 «Финансовый результат прошлых отчетных периодов».</a:t>
            </a:r>
          </a:p>
          <a:p>
            <a:pPr algn="just" eaLnBrk="1" hangingPunct="1">
              <a:spcBef>
                <a:spcPct val="0"/>
              </a:spcBef>
              <a:buClr>
                <a:srgbClr val="096234"/>
              </a:buClr>
              <a:buSzTx/>
              <a:buFontTx/>
              <a:buNone/>
            </a:pPr>
            <a:r>
              <a:rPr lang="ru-RU" altLang="ru-RU" sz="2000" b="1" i="1" dirty="0">
                <a:latin typeface="Times New Roman" pitchFamily="18" charset="0"/>
                <a:cs typeface="Times New Roman" pitchFamily="18" charset="0"/>
              </a:rPr>
              <a:t>          Формируется Бухгалтерская справка (ф.0504833) с бухгалтерскими записями:</a:t>
            </a:r>
          </a:p>
          <a:p>
            <a:pPr algn="just" eaLnBrk="1" hangingPunct="1">
              <a:spcBef>
                <a:spcPct val="0"/>
              </a:spcBef>
              <a:buClr>
                <a:srgbClr val="096234"/>
              </a:buClr>
              <a:buSzTx/>
              <a:buFontTx/>
              <a:buNone/>
            </a:pPr>
            <a:r>
              <a:rPr lang="ru-RU" altLang="ru-RU" sz="2000" b="1" i="1" dirty="0">
                <a:latin typeface="Times New Roman" pitchFamily="18" charset="0"/>
                <a:cs typeface="Times New Roman" pitchFamily="18" charset="0"/>
              </a:rPr>
              <a:t>ДТ 0</a:t>
            </a:r>
            <a:r>
              <a:rPr lang="en-US" altLang="ru-RU" sz="2000" b="1" i="1" dirty="0">
                <a:latin typeface="Times New Roman" pitchFamily="18" charset="0"/>
                <a:cs typeface="Times New Roman" pitchFamily="18" charset="0"/>
              </a:rPr>
              <a:t> </a:t>
            </a:r>
            <a:r>
              <a:rPr lang="ru-RU" altLang="ru-RU" sz="2000" b="1" i="1" dirty="0">
                <a:latin typeface="Times New Roman" pitchFamily="18" charset="0"/>
                <a:cs typeface="Times New Roman" pitchFamily="18" charset="0"/>
              </a:rPr>
              <a:t>1023</a:t>
            </a:r>
            <a:r>
              <a:rPr lang="en-US" altLang="ru-RU" sz="2000" b="1" i="1" dirty="0">
                <a:latin typeface="Times New Roman" pitchFamily="18" charset="0"/>
                <a:cs typeface="Times New Roman" pitchFamily="18" charset="0"/>
              </a:rPr>
              <a:t>N 000 </a:t>
            </a:r>
            <a:r>
              <a:rPr lang="ru-RU" altLang="ru-RU" sz="2000" b="1" i="1" dirty="0">
                <a:latin typeface="Times New Roman" pitchFamily="18" charset="0"/>
                <a:cs typeface="Times New Roman" pitchFamily="18" charset="0"/>
              </a:rPr>
              <a:t> </a:t>
            </a:r>
            <a:r>
              <a:rPr lang="en-US" altLang="ru-RU" sz="2000" b="1" i="1" dirty="0">
                <a:latin typeface="Times New Roman" pitchFamily="18" charset="0"/>
                <a:cs typeface="Times New Roman" pitchFamily="18" charset="0"/>
              </a:rPr>
              <a:t> </a:t>
            </a:r>
            <a:r>
              <a:rPr lang="ru-RU" altLang="ru-RU" sz="2000" b="1" i="1" dirty="0">
                <a:latin typeface="Times New Roman" pitchFamily="18" charset="0"/>
                <a:cs typeface="Times New Roman" pitchFamily="18" charset="0"/>
              </a:rPr>
              <a:t>«Научные исследования (научно-исследовательские разработки)»</a:t>
            </a:r>
          </a:p>
          <a:p>
            <a:pPr algn="just" eaLnBrk="1" hangingPunct="1">
              <a:spcBef>
                <a:spcPct val="0"/>
              </a:spcBef>
              <a:buClr>
                <a:srgbClr val="096234"/>
              </a:buClr>
              <a:buSzTx/>
              <a:buFont typeface="Wingdings" pitchFamily="2" charset="2"/>
              <a:buNone/>
            </a:pPr>
            <a:r>
              <a:rPr lang="ru-RU" altLang="ru-RU" sz="2000" b="1" i="1" dirty="0">
                <a:latin typeface="Times New Roman" pitchFamily="18" charset="0"/>
                <a:cs typeface="Times New Roman" pitchFamily="18" charset="0"/>
              </a:rPr>
              <a:t>КТ 0 40130 000 </a:t>
            </a:r>
            <a:r>
              <a:rPr lang="en-US" altLang="ru-RU" sz="2000" b="1" i="1" dirty="0">
                <a:latin typeface="Times New Roman" pitchFamily="18" charset="0"/>
                <a:cs typeface="Times New Roman" pitchFamily="18" charset="0"/>
              </a:rPr>
              <a:t> </a:t>
            </a:r>
            <a:r>
              <a:rPr lang="ru-RU" altLang="ru-RU" sz="2000" b="1" i="1" dirty="0">
                <a:latin typeface="Times New Roman" pitchFamily="18" charset="0"/>
                <a:cs typeface="Times New Roman" pitchFamily="18" charset="0"/>
              </a:rPr>
              <a:t>«Финансовый результат прошлых отчетных периодов»</a:t>
            </a:r>
            <a:r>
              <a:rPr lang="en-US" altLang="ru-RU" sz="2000" b="1" i="1" dirty="0">
                <a:latin typeface="Times New Roman" pitchFamily="18" charset="0"/>
                <a:cs typeface="Times New Roman" pitchFamily="18" charset="0"/>
              </a:rPr>
              <a:t> </a:t>
            </a:r>
            <a:endParaRPr lang="ru-RU" altLang="ru-RU" sz="2000" b="1" i="1" dirty="0">
              <a:latin typeface="Times New Roman" pitchFamily="18" charset="0"/>
              <a:cs typeface="Times New Roman" pitchFamily="18" charset="0"/>
            </a:endParaRPr>
          </a:p>
          <a:p>
            <a:pPr algn="just" eaLnBrk="1" hangingPunct="1">
              <a:spcBef>
                <a:spcPct val="0"/>
              </a:spcBef>
              <a:buClr>
                <a:srgbClr val="096234"/>
              </a:buClr>
              <a:buSzTx/>
              <a:buFont typeface="Wingdings" pitchFamily="2" charset="2"/>
              <a:buNone/>
            </a:pPr>
            <a:r>
              <a:rPr lang="ru-RU" altLang="ru-RU" sz="2000" b="1" i="1" dirty="0" smtClean="0">
                <a:latin typeface="Times New Roman" pitchFamily="18" charset="0"/>
                <a:cs typeface="Times New Roman" pitchFamily="18" charset="0"/>
              </a:rPr>
              <a:t>ДТ </a:t>
            </a:r>
            <a:r>
              <a:rPr lang="ru-RU" altLang="ru-RU" sz="2000" b="1" i="1" dirty="0">
                <a:latin typeface="Times New Roman" pitchFamily="18" charset="0"/>
                <a:cs typeface="Times New Roman" pitchFamily="18" charset="0"/>
              </a:rPr>
              <a:t>0 40130 000 «Финансовый результат прошлых отчетных периодов»</a:t>
            </a:r>
            <a:r>
              <a:rPr lang="en-US" altLang="ru-RU" sz="2000" b="1" i="1" dirty="0">
                <a:latin typeface="Times New Roman" pitchFamily="18" charset="0"/>
                <a:cs typeface="Times New Roman" pitchFamily="18" charset="0"/>
              </a:rPr>
              <a:t> </a:t>
            </a:r>
            <a:endParaRPr lang="ru-RU" altLang="ru-RU" sz="2000" b="1" i="1" dirty="0">
              <a:latin typeface="Times New Roman" pitchFamily="18" charset="0"/>
              <a:cs typeface="Times New Roman" pitchFamily="18" charset="0"/>
            </a:endParaRPr>
          </a:p>
          <a:p>
            <a:pPr algn="just" eaLnBrk="1" hangingPunct="1">
              <a:spcBef>
                <a:spcPct val="0"/>
              </a:spcBef>
              <a:buClr>
                <a:srgbClr val="096234"/>
              </a:buClr>
              <a:buSzTx/>
              <a:buFont typeface="Wingdings" pitchFamily="2" charset="2"/>
              <a:buNone/>
            </a:pPr>
            <a:r>
              <a:rPr lang="ru-RU" altLang="ru-RU" sz="2000" b="1" i="1" dirty="0">
                <a:latin typeface="Times New Roman" pitchFamily="18" charset="0"/>
                <a:cs typeface="Times New Roman" pitchFamily="18" charset="0"/>
              </a:rPr>
              <a:t>КТ 0 10230 000 «Нематериальные активы – иное движимое имущество»</a:t>
            </a:r>
          </a:p>
        </p:txBody>
      </p:sp>
    </p:spTree>
    <p:extLst>
      <p:ext uri="{BB962C8B-B14F-4D97-AF65-F5344CB8AC3E}">
        <p14:creationId xmlns:p14="http://schemas.microsoft.com/office/powerpoint/2010/main" val="381921282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ChangeArrowheads="1"/>
          </p:cNvSpPr>
          <p:nvPr/>
        </p:nvSpPr>
        <p:spPr bwMode="auto">
          <a:xfrm>
            <a:off x="160020" y="1570562"/>
            <a:ext cx="8892539" cy="2646878"/>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wrap="square" lIns="0" tIns="0" rIns="0" bIns="0">
            <a:spAutoFit/>
          </a:bodyPr>
          <a:lstStyle>
            <a:lvl1pPr marL="11113" defTabSz="457200">
              <a:spcBef>
                <a:spcPct val="20000"/>
              </a:spcBef>
              <a:buClr>
                <a:schemeClr val="bg2"/>
              </a:buClr>
              <a:buSzPct val="75000"/>
              <a:buFont typeface="Wingdings" pitchFamily="2" charset="2"/>
              <a:buChar char="n"/>
              <a:tabLst>
                <a:tab pos="215900" algn="l"/>
              </a:tabLst>
              <a:defRPr sz="3200">
                <a:solidFill>
                  <a:schemeClr val="tx1"/>
                </a:solidFill>
                <a:latin typeface="Arial" pitchFamily="34" charset="0"/>
              </a:defRPr>
            </a:lvl1pPr>
            <a:lvl2pPr marL="742950" indent="-285750" defTabSz="457200">
              <a:spcBef>
                <a:spcPct val="20000"/>
              </a:spcBef>
              <a:buClr>
                <a:schemeClr val="accent2"/>
              </a:buClr>
              <a:buSzPct val="80000"/>
              <a:buFont typeface="Wingdings" pitchFamily="2" charset="2"/>
              <a:buChar char="¨"/>
              <a:tabLst>
                <a:tab pos="215900" algn="l"/>
              </a:tabLst>
              <a:defRPr sz="2800">
                <a:solidFill>
                  <a:schemeClr val="tx1"/>
                </a:solidFill>
                <a:latin typeface="Arial" pitchFamily="34" charset="0"/>
              </a:defRPr>
            </a:lvl2pPr>
            <a:lvl3pPr marL="1143000" indent="-228600" defTabSz="457200">
              <a:spcBef>
                <a:spcPct val="20000"/>
              </a:spcBef>
              <a:buClr>
                <a:schemeClr val="bg2"/>
              </a:buClr>
              <a:buSzPct val="65000"/>
              <a:buFont typeface="Wingdings" pitchFamily="2" charset="2"/>
              <a:buChar char="n"/>
              <a:tabLst>
                <a:tab pos="215900" algn="l"/>
              </a:tabLst>
              <a:defRPr sz="2400">
                <a:solidFill>
                  <a:schemeClr val="tx1"/>
                </a:solidFill>
                <a:latin typeface="Arial" pitchFamily="34" charset="0"/>
              </a:defRPr>
            </a:lvl3pPr>
            <a:lvl4pPr marL="1600200" indent="-228600" defTabSz="457200">
              <a:spcBef>
                <a:spcPct val="20000"/>
              </a:spcBef>
              <a:buClr>
                <a:schemeClr val="accent2"/>
              </a:buClr>
              <a:buSzPct val="70000"/>
              <a:buFont typeface="Wingdings" pitchFamily="2" charset="2"/>
              <a:buChar char="¨"/>
              <a:tabLst>
                <a:tab pos="215900" algn="l"/>
              </a:tabLst>
              <a:defRPr sz="2000">
                <a:solidFill>
                  <a:schemeClr val="tx1"/>
                </a:solidFill>
                <a:latin typeface="Arial" pitchFamily="34" charset="0"/>
              </a:defRPr>
            </a:lvl4pPr>
            <a:lvl5pPr marL="2057400" indent="-228600" defTabSz="457200">
              <a:spcBef>
                <a:spcPct val="20000"/>
              </a:spcBef>
              <a:buClr>
                <a:schemeClr val="bg2"/>
              </a:buClr>
              <a:buFont typeface="Wingdings" pitchFamily="2" charset="2"/>
              <a:buChar char="§"/>
              <a:tabLst>
                <a:tab pos="215900" algn="l"/>
              </a:tabLst>
              <a:defRPr sz="2000">
                <a:solidFill>
                  <a:schemeClr val="tx1"/>
                </a:solidFill>
                <a:latin typeface="Arial" pitchFamily="34" charset="0"/>
              </a:defRPr>
            </a:lvl5pPr>
            <a:lvl6pPr marL="2514600" indent="-228600" defTabSz="457200" eaLnBrk="0" fontAlgn="base" hangingPunct="0">
              <a:spcBef>
                <a:spcPct val="20000"/>
              </a:spcBef>
              <a:spcAft>
                <a:spcPct val="0"/>
              </a:spcAft>
              <a:buClr>
                <a:schemeClr val="bg2"/>
              </a:buClr>
              <a:buFont typeface="Wingdings" pitchFamily="2" charset="2"/>
              <a:buChar char="§"/>
              <a:tabLst>
                <a:tab pos="215900" algn="l"/>
              </a:tabLst>
              <a:defRPr sz="2000">
                <a:solidFill>
                  <a:schemeClr val="tx1"/>
                </a:solidFill>
                <a:latin typeface="Arial" pitchFamily="34" charset="0"/>
              </a:defRPr>
            </a:lvl6pPr>
            <a:lvl7pPr marL="2971800" indent="-228600" defTabSz="457200" eaLnBrk="0" fontAlgn="base" hangingPunct="0">
              <a:spcBef>
                <a:spcPct val="20000"/>
              </a:spcBef>
              <a:spcAft>
                <a:spcPct val="0"/>
              </a:spcAft>
              <a:buClr>
                <a:schemeClr val="bg2"/>
              </a:buClr>
              <a:buFont typeface="Wingdings" pitchFamily="2" charset="2"/>
              <a:buChar char="§"/>
              <a:tabLst>
                <a:tab pos="215900" algn="l"/>
              </a:tabLst>
              <a:defRPr sz="2000">
                <a:solidFill>
                  <a:schemeClr val="tx1"/>
                </a:solidFill>
                <a:latin typeface="Arial" pitchFamily="34" charset="0"/>
              </a:defRPr>
            </a:lvl7pPr>
            <a:lvl8pPr marL="3429000" indent="-228600" defTabSz="457200" eaLnBrk="0" fontAlgn="base" hangingPunct="0">
              <a:spcBef>
                <a:spcPct val="20000"/>
              </a:spcBef>
              <a:spcAft>
                <a:spcPct val="0"/>
              </a:spcAft>
              <a:buClr>
                <a:schemeClr val="bg2"/>
              </a:buClr>
              <a:buFont typeface="Wingdings" pitchFamily="2" charset="2"/>
              <a:buChar char="§"/>
              <a:tabLst>
                <a:tab pos="215900" algn="l"/>
              </a:tabLst>
              <a:defRPr sz="2000">
                <a:solidFill>
                  <a:schemeClr val="tx1"/>
                </a:solidFill>
                <a:latin typeface="Arial" pitchFamily="34" charset="0"/>
              </a:defRPr>
            </a:lvl8pPr>
            <a:lvl9pPr marL="3886200" indent="-228600" defTabSz="457200" eaLnBrk="0" fontAlgn="base" hangingPunct="0">
              <a:spcBef>
                <a:spcPct val="20000"/>
              </a:spcBef>
              <a:spcAft>
                <a:spcPct val="0"/>
              </a:spcAft>
              <a:buClr>
                <a:schemeClr val="bg2"/>
              </a:buClr>
              <a:buFont typeface="Wingdings" pitchFamily="2" charset="2"/>
              <a:buChar char="§"/>
              <a:tabLst>
                <a:tab pos="215900" algn="l"/>
              </a:tabLst>
              <a:defRPr sz="2000">
                <a:solidFill>
                  <a:schemeClr val="tx1"/>
                </a:solidFill>
                <a:latin typeface="Arial" pitchFamily="34" charset="0"/>
              </a:defRPr>
            </a:lvl9pPr>
          </a:lstStyle>
          <a:p>
            <a:pPr algn="ctr" eaLnBrk="1" hangingPunct="1">
              <a:spcBef>
                <a:spcPct val="0"/>
              </a:spcBef>
              <a:buClr>
                <a:srgbClr val="096234"/>
              </a:buClr>
              <a:buSzTx/>
              <a:buFontTx/>
              <a:buNone/>
            </a:pPr>
            <a:r>
              <a:rPr lang="ru-RU" altLang="ru-RU" sz="2000" b="1" i="1" dirty="0">
                <a:latin typeface="Times New Roman" pitchFamily="18" charset="0"/>
                <a:cs typeface="Times New Roman" pitchFamily="18" charset="0"/>
              </a:rPr>
              <a:t>ПЕРЕХОДНЫЕ ПОЛОЖЕНИЯ НА 01.01.2021г.  </a:t>
            </a:r>
          </a:p>
          <a:p>
            <a:pPr algn="just" eaLnBrk="1" hangingPunct="1">
              <a:spcBef>
                <a:spcPct val="0"/>
              </a:spcBef>
              <a:buClr>
                <a:srgbClr val="096234"/>
              </a:buClr>
              <a:buSzTx/>
              <a:buFont typeface="Wingdings" pitchFamily="2" charset="2"/>
              <a:buNone/>
            </a:pPr>
            <a:r>
              <a:rPr lang="ru-RU" altLang="ru-RU" sz="1800" b="1" i="1" dirty="0">
                <a:latin typeface="Times New Roman" pitchFamily="18" charset="0"/>
                <a:cs typeface="Times New Roman" pitchFamily="18" charset="0"/>
              </a:rPr>
              <a:t>в части амортизации начисленной на 1 января 2021 года</a:t>
            </a:r>
          </a:p>
          <a:p>
            <a:pPr algn="just" eaLnBrk="1" hangingPunct="1">
              <a:spcBef>
                <a:spcPct val="0"/>
              </a:spcBef>
              <a:buClr>
                <a:srgbClr val="096234"/>
              </a:buClr>
              <a:buSzTx/>
              <a:buFont typeface="Wingdings" pitchFamily="2" charset="2"/>
              <a:buNone/>
            </a:pPr>
            <a:r>
              <a:rPr lang="ru-RU" altLang="ru-RU" sz="2000" b="1" i="1" dirty="0">
                <a:latin typeface="Times New Roman" pitchFamily="18" charset="0"/>
                <a:cs typeface="Times New Roman" pitchFamily="18" charset="0"/>
              </a:rPr>
              <a:t>ДТ 0 10439 000 «</a:t>
            </a:r>
            <a:r>
              <a:rPr lang="ru-RU" altLang="ru-RU" sz="1800" b="1" i="1" dirty="0">
                <a:latin typeface="Times New Roman" pitchFamily="18" charset="0"/>
                <a:cs typeface="Times New Roman" pitchFamily="18" charset="0"/>
              </a:rPr>
              <a:t>Амортизация нематериальных активов, иного движимого имущества»</a:t>
            </a:r>
          </a:p>
          <a:p>
            <a:pPr algn="just" eaLnBrk="1" hangingPunct="1">
              <a:spcBef>
                <a:spcPct val="0"/>
              </a:spcBef>
              <a:buClr>
                <a:srgbClr val="096234"/>
              </a:buClr>
              <a:buSzTx/>
              <a:buFont typeface="Wingdings" pitchFamily="2" charset="2"/>
              <a:buNone/>
            </a:pPr>
            <a:r>
              <a:rPr lang="ru-RU" altLang="ru-RU" sz="2000" b="1" i="1" dirty="0">
                <a:latin typeface="Times New Roman" pitchFamily="18" charset="0"/>
                <a:cs typeface="Times New Roman" pitchFamily="18" charset="0"/>
              </a:rPr>
              <a:t>КТ 0 40130 000 «</a:t>
            </a:r>
            <a:r>
              <a:rPr lang="ru-RU" altLang="ru-RU" sz="1800" b="1" i="1" dirty="0">
                <a:latin typeface="Times New Roman" pitchFamily="18" charset="0"/>
                <a:cs typeface="Times New Roman" pitchFamily="18" charset="0"/>
              </a:rPr>
              <a:t>Финансовый результат прошлых отчетных периодов»</a:t>
            </a:r>
            <a:r>
              <a:rPr lang="en-US" altLang="ru-RU" sz="1800" b="1" i="1" dirty="0">
                <a:latin typeface="Times New Roman" pitchFamily="18" charset="0"/>
                <a:cs typeface="Times New Roman" pitchFamily="18" charset="0"/>
              </a:rPr>
              <a:t> </a:t>
            </a:r>
            <a:endParaRPr lang="ru-RU" altLang="ru-RU" sz="1800" b="1" i="1" dirty="0">
              <a:latin typeface="Times New Roman" pitchFamily="18" charset="0"/>
              <a:cs typeface="Times New Roman" pitchFamily="18" charset="0"/>
            </a:endParaRPr>
          </a:p>
          <a:p>
            <a:pPr algn="just" eaLnBrk="1" hangingPunct="1">
              <a:spcBef>
                <a:spcPct val="0"/>
              </a:spcBef>
              <a:buClr>
                <a:srgbClr val="096234"/>
              </a:buClr>
              <a:buSzTx/>
              <a:buFont typeface="Wingdings" pitchFamily="2" charset="2"/>
              <a:buNone/>
            </a:pPr>
            <a:r>
              <a:rPr lang="ru-RU" altLang="ru-RU" sz="2000" b="1" i="1" dirty="0">
                <a:latin typeface="Times New Roman" pitchFamily="18" charset="0"/>
                <a:cs typeface="Times New Roman" pitchFamily="18" charset="0"/>
              </a:rPr>
              <a:t>ДТ 0 40130 000 «</a:t>
            </a:r>
            <a:r>
              <a:rPr lang="ru-RU" altLang="ru-RU" sz="1800" b="1" i="1" dirty="0">
                <a:latin typeface="Times New Roman" pitchFamily="18" charset="0"/>
                <a:cs typeface="Times New Roman" pitchFamily="18" charset="0"/>
              </a:rPr>
              <a:t>Финансовый результат прошлых отчетных периодов»</a:t>
            </a:r>
            <a:r>
              <a:rPr lang="en-US" altLang="ru-RU" sz="1800" b="1" i="1" dirty="0">
                <a:latin typeface="Times New Roman" pitchFamily="18" charset="0"/>
                <a:cs typeface="Times New Roman" pitchFamily="18" charset="0"/>
              </a:rPr>
              <a:t> </a:t>
            </a:r>
            <a:endParaRPr lang="ru-RU" altLang="ru-RU" sz="1800" b="1" i="1" dirty="0">
              <a:latin typeface="Times New Roman" pitchFamily="18" charset="0"/>
              <a:cs typeface="Times New Roman" pitchFamily="18" charset="0"/>
            </a:endParaRPr>
          </a:p>
          <a:p>
            <a:pPr algn="just" eaLnBrk="1" hangingPunct="1">
              <a:spcBef>
                <a:spcPct val="0"/>
              </a:spcBef>
              <a:buClr>
                <a:srgbClr val="096234"/>
              </a:buClr>
              <a:buSzTx/>
              <a:buFont typeface="Wingdings" pitchFamily="2" charset="2"/>
              <a:buNone/>
            </a:pPr>
            <a:r>
              <a:rPr lang="ru-RU" altLang="ru-RU" sz="2000" b="1" i="1" dirty="0">
                <a:latin typeface="Times New Roman" pitchFamily="18" charset="0"/>
                <a:cs typeface="Times New Roman" pitchFamily="18" charset="0"/>
              </a:rPr>
              <a:t>КТ 0 1043</a:t>
            </a:r>
            <a:r>
              <a:rPr lang="en-US" altLang="ru-RU" sz="2000" b="1" i="1" dirty="0" smtClean="0">
                <a:latin typeface="Times New Roman" pitchFamily="18" charset="0"/>
                <a:cs typeface="Times New Roman" pitchFamily="18" charset="0"/>
              </a:rPr>
              <a:t>N</a:t>
            </a:r>
            <a:r>
              <a:rPr lang="ru-RU" altLang="ru-RU" sz="2000" b="1" i="1" dirty="0" smtClean="0">
                <a:latin typeface="Times New Roman" pitchFamily="18" charset="0"/>
                <a:cs typeface="Times New Roman" pitchFamily="18" charset="0"/>
              </a:rPr>
              <a:t> </a:t>
            </a:r>
            <a:r>
              <a:rPr lang="en-US" altLang="ru-RU" sz="2000" b="1" i="1" dirty="0" smtClean="0">
                <a:latin typeface="Times New Roman" pitchFamily="18" charset="0"/>
                <a:cs typeface="Times New Roman" pitchFamily="18" charset="0"/>
              </a:rPr>
              <a:t>000 </a:t>
            </a:r>
            <a:r>
              <a:rPr lang="ru-RU" altLang="ru-RU" sz="2000" b="1" i="1" dirty="0">
                <a:latin typeface="Times New Roman" pitchFamily="18" charset="0"/>
                <a:cs typeface="Times New Roman" pitchFamily="18" charset="0"/>
              </a:rPr>
              <a:t>«</a:t>
            </a:r>
            <a:r>
              <a:rPr lang="ru-RU" altLang="ru-RU" sz="1800" b="1" i="1" dirty="0">
                <a:latin typeface="Times New Roman" pitchFamily="18" charset="0"/>
                <a:cs typeface="Times New Roman" pitchFamily="18" charset="0"/>
              </a:rPr>
              <a:t>Амортизация научных исследований (</a:t>
            </a:r>
            <a:r>
              <a:rPr lang="ru-RU" altLang="ru-RU" sz="1800" b="1" i="1" dirty="0" smtClean="0">
                <a:latin typeface="Times New Roman" pitchFamily="18" charset="0"/>
                <a:cs typeface="Times New Roman" pitchFamily="18" charset="0"/>
              </a:rPr>
              <a:t>научно-исследовательских </a:t>
            </a:r>
            <a:r>
              <a:rPr lang="ru-RU" altLang="ru-RU" sz="1800" b="1" i="1" dirty="0">
                <a:latin typeface="Times New Roman" pitchFamily="18" charset="0"/>
                <a:cs typeface="Times New Roman" pitchFamily="18" charset="0"/>
              </a:rPr>
              <a:t>разработок)</a:t>
            </a:r>
            <a:r>
              <a:rPr lang="en-US" altLang="ru-RU" sz="1800" b="1" i="1" dirty="0">
                <a:latin typeface="Times New Roman" pitchFamily="18" charset="0"/>
                <a:cs typeface="Times New Roman" pitchFamily="18" charset="0"/>
              </a:rPr>
              <a:t> </a:t>
            </a:r>
            <a:r>
              <a:rPr lang="ru-RU" altLang="ru-RU" sz="1800" b="1" i="1" dirty="0">
                <a:latin typeface="Times New Roman" pitchFamily="18" charset="0"/>
                <a:cs typeface="Times New Roman" pitchFamily="18" charset="0"/>
              </a:rPr>
              <a:t>– иного движимого имущества»</a:t>
            </a:r>
          </a:p>
          <a:p>
            <a:pPr algn="just" eaLnBrk="1" hangingPunct="1">
              <a:spcBef>
                <a:spcPct val="0"/>
              </a:spcBef>
              <a:buClr>
                <a:srgbClr val="096234"/>
              </a:buClr>
              <a:buSzTx/>
              <a:buFont typeface="Wingdings" pitchFamily="2" charset="2"/>
              <a:buNone/>
            </a:pPr>
            <a:endParaRPr lang="ru-RU" altLang="ru-RU" sz="1800" b="1" i="1" dirty="0">
              <a:latin typeface="Times New Roman" pitchFamily="18" charset="0"/>
              <a:cs typeface="Times New Roman" pitchFamily="18" charset="0"/>
            </a:endParaRPr>
          </a:p>
        </p:txBody>
      </p:sp>
    </p:spTree>
    <p:extLst>
      <p:ext uri="{BB962C8B-B14F-4D97-AF65-F5344CB8AC3E}">
        <p14:creationId xmlns:p14="http://schemas.microsoft.com/office/powerpoint/2010/main" val="289508824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05790" y="1737360"/>
            <a:ext cx="8161020" cy="3785652"/>
          </a:xfrm>
          <a:prstGeom prst="rect">
            <a:avLst/>
          </a:prstGeom>
        </p:spPr>
        <p:txBody>
          <a:bodyPr wrap="square">
            <a:spAutoFit/>
          </a:bodyPr>
          <a:lstStyle/>
          <a:p>
            <a:pPr algn="just"/>
            <a:r>
              <a:rPr lang="ru-RU" sz="2400" dirty="0">
                <a:latin typeface="Times New Roman" panose="02020603050405020304" pitchFamily="18" charset="0"/>
                <a:cs typeface="Times New Roman" panose="02020603050405020304" pitchFamily="18" charset="0"/>
              </a:rPr>
              <a:t>На данном счете осуществляется учет </a:t>
            </a:r>
            <a:r>
              <a:rPr lang="ru-RU" sz="2400" b="1" i="1" dirty="0">
                <a:latin typeface="Times New Roman" panose="02020603050405020304" pitchFamily="18" charset="0"/>
                <a:cs typeface="Times New Roman" panose="02020603050405020304" pitchFamily="18" charset="0"/>
              </a:rPr>
              <a:t>неисключительных прав пользования на результаты интеллектуальной деятельности </a:t>
            </a:r>
            <a:r>
              <a:rPr lang="ru-RU" sz="2400" dirty="0">
                <a:latin typeface="Times New Roman" panose="02020603050405020304" pitchFamily="18" charset="0"/>
                <a:cs typeface="Times New Roman" panose="02020603050405020304" pitchFamily="18" charset="0"/>
              </a:rPr>
              <a:t>(прав пользования на результаты интеллектуальной деятельности в соответствии с лицензионными договорами либо иными документами, подтверждающими существование права на результаты интеллектуальной деятельности), признаваемые в составе нефинансовых активов в соответствии с положениями федерального стандарта бухгалтерского учета государственных финансов «Нематериальные активы»</a:t>
            </a:r>
          </a:p>
        </p:txBody>
      </p:sp>
      <p:sp>
        <p:nvSpPr>
          <p:cNvPr id="4" name="TextBox 3"/>
          <p:cNvSpPr txBox="1"/>
          <p:nvPr/>
        </p:nvSpPr>
        <p:spPr>
          <a:xfrm>
            <a:off x="1005840" y="137160"/>
            <a:ext cx="7258050" cy="1384995"/>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rtlCol="0">
            <a:spAutoFit/>
          </a:bodyPr>
          <a:lstStyle/>
          <a:p>
            <a:pPr algn="ctr"/>
            <a:r>
              <a:rPr lang="ru-RU" sz="2800" dirty="0">
                <a:latin typeface="Times New Roman" panose="02020603050405020304" pitchFamily="18" charset="0"/>
                <a:cs typeface="Times New Roman" panose="02020603050405020304" pitchFamily="18" charset="0"/>
              </a:rPr>
              <a:t> Счет 11160 «Права пользования нематериальными активами</a:t>
            </a:r>
          </a:p>
          <a:p>
            <a:pPr algn="ctr"/>
            <a:r>
              <a:rPr lang="ru-RU" sz="2800" dirty="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219406655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3"/>
          <p:cNvGraphicFramePr>
            <a:graphicFrameLocks noGrp="1"/>
          </p:cNvGraphicFramePr>
          <p:nvPr>
            <p:extLst>
              <p:ext uri="{D42A27DB-BD31-4B8C-83A1-F6EECF244321}">
                <p14:modId xmlns:p14="http://schemas.microsoft.com/office/powerpoint/2010/main" val="1306220667"/>
              </p:ext>
            </p:extLst>
          </p:nvPr>
        </p:nvGraphicFramePr>
        <p:xfrm>
          <a:off x="434340" y="632222"/>
          <a:ext cx="8503919" cy="5837158"/>
        </p:xfrm>
        <a:graphic>
          <a:graphicData uri="http://schemas.openxmlformats.org/drawingml/2006/table">
            <a:tbl>
              <a:tblPr>
                <a:gradFill rotWithShape="1">
                  <a:gsLst>
                    <a:gs pos="0">
                      <a:srgbClr val="4F81BD">
                        <a:tint val="50000"/>
                        <a:satMod val="300000"/>
                      </a:srgbClr>
                    </a:gs>
                    <a:gs pos="35000">
                      <a:srgbClr val="4F81BD">
                        <a:tint val="37000"/>
                        <a:satMod val="300000"/>
                      </a:srgbClr>
                    </a:gs>
                    <a:gs pos="100000">
                      <a:srgbClr val="4F81BD">
                        <a:tint val="15000"/>
                        <a:satMod val="350000"/>
                      </a:srgbClr>
                    </a:gs>
                  </a:gsLst>
                  <a:lin ang="16200000" scaled="1"/>
                </a:gradFill>
                <a:effectLst>
                  <a:outerShdw blurRad="40000" dist="20000" dir="5400000" rotWithShape="0">
                    <a:srgbClr val="000000">
                      <a:alpha val="38000"/>
                    </a:srgbClr>
                  </a:outerShdw>
                </a:effectLst>
              </a:tblPr>
              <a:tblGrid>
                <a:gridCol w="6023608">
                  <a:extLst>
                    <a:ext uri="{9D8B030D-6E8A-4147-A177-3AD203B41FA5}">
                      <a16:colId xmlns="" xmlns:a16="http://schemas.microsoft.com/office/drawing/2014/main" val="837975012"/>
                    </a:ext>
                  </a:extLst>
                </a:gridCol>
                <a:gridCol w="2480311">
                  <a:extLst>
                    <a:ext uri="{9D8B030D-6E8A-4147-A177-3AD203B41FA5}">
                      <a16:colId xmlns="" xmlns:a16="http://schemas.microsoft.com/office/drawing/2014/main" val="1871194307"/>
                    </a:ext>
                  </a:extLst>
                </a:gridCol>
              </a:tblGrid>
              <a:tr h="933542">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a:lnSpc>
                          <a:spcPct val="115000"/>
                        </a:lnSpc>
                        <a:spcAft>
                          <a:spcPts val="0"/>
                        </a:spcAft>
                      </a:pPr>
                      <a:r>
                        <a:rPr lang="ru-RU" sz="2400" dirty="0" smtClean="0">
                          <a:effectLst/>
                          <a:latin typeface="Times New Roman" panose="02020603050405020304" pitchFamily="18" charset="0"/>
                          <a:ea typeface="Calibri" panose="020F0502020204030204" pitchFamily="34" charset="0"/>
                        </a:rPr>
                        <a:t>Права пользования нематериальными активами </a:t>
                      </a:r>
                      <a:endParaRPr lang="ru-RU"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9408" marR="9408" marT="20637" marB="20637">
                    <a:lnL w="9525" cap="flat" cmpd="sng" algn="ctr">
                      <a:solidFill>
                        <a:srgbClr val="4F81BD">
                          <a:shade val="95000"/>
                          <a:satMod val="105000"/>
                        </a:srgbClr>
                      </a:solidFill>
                      <a:prstDash val="solid"/>
                    </a:lnL>
                    <a:lnR w="9525" cap="flat" cmpd="sng" algn="ctr">
                      <a:solidFill>
                        <a:srgbClr val="4F81BD">
                          <a:shade val="95000"/>
                          <a:satMod val="105000"/>
                        </a:srgbClr>
                      </a:solidFill>
                      <a:prstDash val="solid"/>
                    </a:lnR>
                    <a:lnT w="9525" cap="flat" cmpd="sng" algn="ctr">
                      <a:solidFill>
                        <a:srgbClr val="4F81BD">
                          <a:shade val="95000"/>
                          <a:satMod val="105000"/>
                        </a:srgbClr>
                      </a:solidFill>
                      <a:prstDash val="solid"/>
                    </a:lnT>
                    <a:lnB w="9525" cap="flat" cmpd="sng" algn="ctr">
                      <a:solidFill>
                        <a:srgbClr val="4F81BD">
                          <a:shade val="95000"/>
                          <a:satMod val="105000"/>
                        </a:srgbClr>
                      </a:solidFill>
                      <a:prstDash val="soli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algn="ctr">
                        <a:lnSpc>
                          <a:spcPct val="115000"/>
                        </a:lnSpc>
                        <a:spcAft>
                          <a:spcPts val="0"/>
                        </a:spcAft>
                      </a:pPr>
                      <a:r>
                        <a:rPr lang="ru-RU" sz="2400" dirty="0" smtClean="0">
                          <a:effectLst/>
                          <a:latin typeface="Times New Roman" panose="02020603050405020304" pitchFamily="18" charset="0"/>
                          <a:ea typeface="Calibri" panose="020F0502020204030204" pitchFamily="34" charset="0"/>
                          <a:cs typeface="Times New Roman" panose="02020603050405020304" pitchFamily="18" charset="0"/>
                        </a:rPr>
                        <a:t>0 111</a:t>
                      </a:r>
                      <a:r>
                        <a:rPr lang="ru-RU" sz="2400" baseline="0" dirty="0" smtClean="0">
                          <a:effectLst/>
                          <a:latin typeface="Times New Roman" panose="02020603050405020304" pitchFamily="18" charset="0"/>
                          <a:ea typeface="Calibri" panose="020F0502020204030204" pitchFamily="34" charset="0"/>
                          <a:cs typeface="Times New Roman" panose="02020603050405020304" pitchFamily="18" charset="0"/>
                        </a:rPr>
                        <a:t> 60 000</a:t>
                      </a:r>
                      <a:endParaRPr lang="ru-RU"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9408" marR="9408" marT="20637" marB="20637">
                    <a:lnL w="9525" cap="flat" cmpd="sng" algn="ctr">
                      <a:solidFill>
                        <a:srgbClr val="4F81BD">
                          <a:shade val="95000"/>
                          <a:satMod val="105000"/>
                        </a:srgbClr>
                      </a:solidFill>
                      <a:prstDash val="solid"/>
                    </a:lnL>
                    <a:lnR w="9525" cap="flat" cmpd="sng" algn="ctr">
                      <a:solidFill>
                        <a:srgbClr val="4F81BD">
                          <a:shade val="95000"/>
                          <a:satMod val="105000"/>
                        </a:srgbClr>
                      </a:solidFill>
                      <a:prstDash val="solid"/>
                    </a:lnR>
                    <a:lnT w="9525" cap="flat" cmpd="sng" algn="ctr">
                      <a:solidFill>
                        <a:srgbClr val="4F81BD">
                          <a:shade val="95000"/>
                          <a:satMod val="105000"/>
                        </a:srgbClr>
                      </a:solidFill>
                      <a:prstDash val="solid"/>
                    </a:lnT>
                    <a:lnB w="9525" cap="flat" cmpd="sng" algn="ctr">
                      <a:solidFill>
                        <a:srgbClr val="4F81BD">
                          <a:shade val="95000"/>
                          <a:satMod val="105000"/>
                        </a:srgbClr>
                      </a:solidFill>
                      <a:prstDash val="solid"/>
                    </a:lnB>
                    <a:lnTlToBr w="12700" cmpd="sng">
                      <a:noFill/>
                      <a:prstDash val="solid"/>
                    </a:lnTlToBr>
                    <a:lnBlToTr w="12700" cmpd="sng">
                      <a:noFill/>
                      <a:prstDash val="solid"/>
                    </a:lnBlToTr>
                    <a:noFill/>
                  </a:tcPr>
                </a:tc>
                <a:extLst>
                  <a:ext uri="{0D108BD9-81ED-4DB2-BD59-A6C34878D82A}">
                    <a16:rowId xmlns="" xmlns:a16="http://schemas.microsoft.com/office/drawing/2014/main" val="3414740092"/>
                  </a:ext>
                </a:extLst>
              </a:tr>
              <a:tr h="1417466">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a:lnSpc>
                          <a:spcPct val="115000"/>
                        </a:lnSpc>
                        <a:spcAft>
                          <a:spcPts val="0"/>
                        </a:spcAft>
                      </a:pPr>
                      <a:r>
                        <a:rPr lang="ru-RU" sz="2400" dirty="0" smtClean="0">
                          <a:effectLst/>
                          <a:latin typeface="Times New Roman" panose="02020603050405020304" pitchFamily="18" charset="0"/>
                          <a:ea typeface="Calibri" panose="020F0502020204030204" pitchFamily="34" charset="0"/>
                        </a:rPr>
                        <a:t>Права пользования научными исследованиями (научно-исследовательскими разработками)</a:t>
                      </a:r>
                      <a:endParaRPr lang="ru-RU" sz="2400" dirty="0" smtClean="0">
                        <a:effectLst/>
                        <a:latin typeface="Times New Roman" panose="02020603050405020304" pitchFamily="18" charset="0"/>
                        <a:ea typeface="Calibri" panose="020F0502020204030204" pitchFamily="34" charset="0"/>
                        <a:cs typeface="Times New Roman" panose="02020603050405020304" pitchFamily="18" charset="0"/>
                      </a:endParaRPr>
                    </a:p>
                  </a:txBody>
                  <a:tcPr marL="9408" marR="9408" marT="20637" marB="20637">
                    <a:lnL w="9525" cap="flat" cmpd="sng" algn="ctr">
                      <a:solidFill>
                        <a:srgbClr val="4F81BD">
                          <a:shade val="95000"/>
                          <a:satMod val="105000"/>
                        </a:srgbClr>
                      </a:solidFill>
                      <a:prstDash val="solid"/>
                    </a:lnL>
                    <a:lnR w="9525" cap="flat" cmpd="sng" algn="ctr">
                      <a:solidFill>
                        <a:srgbClr val="4F81BD">
                          <a:shade val="95000"/>
                          <a:satMod val="105000"/>
                        </a:srgbClr>
                      </a:solidFill>
                      <a:prstDash val="solid"/>
                    </a:lnR>
                    <a:lnT w="9525" cap="flat" cmpd="sng" algn="ctr">
                      <a:solidFill>
                        <a:srgbClr val="4F81BD">
                          <a:shade val="95000"/>
                          <a:satMod val="105000"/>
                        </a:srgbClr>
                      </a:solidFill>
                      <a:prstDash val="solid"/>
                    </a:lnT>
                    <a:lnB w="9525" cap="flat" cmpd="sng" algn="ctr">
                      <a:solidFill>
                        <a:srgbClr val="4F81BD">
                          <a:shade val="95000"/>
                          <a:satMod val="105000"/>
                        </a:srgbClr>
                      </a:solidFill>
                      <a:prstDash val="soli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marL="0" marR="0" lvl="0" indent="0" algn="ctr" defTabSz="457200" rtl="0" eaLnBrk="1" fontAlgn="auto" latinLnBrk="0" hangingPunct="1">
                        <a:lnSpc>
                          <a:spcPct val="115000"/>
                        </a:lnSpc>
                        <a:spcBef>
                          <a:spcPts val="0"/>
                        </a:spcBef>
                        <a:spcAft>
                          <a:spcPts val="0"/>
                        </a:spcAft>
                        <a:buClrTx/>
                        <a:buSzTx/>
                        <a:buFontTx/>
                        <a:buNone/>
                        <a:tabLst/>
                        <a:defRPr/>
                      </a:pPr>
                      <a:r>
                        <a:rPr kumimoji="0" lang="ru-RU" sz="2400" b="0" i="0" u="none" strike="noStrike" kern="1200" cap="none" spc="0" normalizeH="0" baseline="0" noProof="0" dirty="0" smtClean="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0 111 6</a:t>
                      </a:r>
                      <a:r>
                        <a:rPr kumimoji="0" lang="en-US" sz="2400" b="0" i="0" u="none" strike="noStrike" kern="1200" cap="none" spc="0" normalizeH="0" baseline="0" noProof="0" dirty="0" smtClean="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N</a:t>
                      </a:r>
                      <a:r>
                        <a:rPr kumimoji="0" lang="ru-RU" sz="2400" b="0" i="0" u="none" strike="noStrike" kern="1200" cap="none" spc="0" normalizeH="0" baseline="0" noProof="0" dirty="0" smtClean="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 000</a:t>
                      </a:r>
                      <a:endParaRPr kumimoji="0" lang="ru-RU" sz="24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a:txBody>
                  <a:tcPr marL="9408" marR="9408" marT="20637" marB="20637">
                    <a:lnL w="9525" cap="flat" cmpd="sng" algn="ctr">
                      <a:solidFill>
                        <a:srgbClr val="4F81BD">
                          <a:shade val="95000"/>
                          <a:satMod val="105000"/>
                        </a:srgbClr>
                      </a:solidFill>
                      <a:prstDash val="solid"/>
                    </a:lnL>
                    <a:lnR w="9525" cap="flat" cmpd="sng" algn="ctr">
                      <a:solidFill>
                        <a:srgbClr val="4F81BD">
                          <a:shade val="95000"/>
                          <a:satMod val="105000"/>
                        </a:srgbClr>
                      </a:solidFill>
                      <a:prstDash val="solid"/>
                    </a:lnR>
                    <a:lnT w="9525" cap="flat" cmpd="sng" algn="ctr">
                      <a:solidFill>
                        <a:srgbClr val="4F81BD">
                          <a:shade val="95000"/>
                          <a:satMod val="105000"/>
                        </a:srgbClr>
                      </a:solidFill>
                      <a:prstDash val="solid"/>
                    </a:lnT>
                    <a:lnB w="9525" cap="flat" cmpd="sng" algn="ctr">
                      <a:solidFill>
                        <a:srgbClr val="4F81BD">
                          <a:shade val="95000"/>
                          <a:satMod val="105000"/>
                        </a:srgbClr>
                      </a:solidFill>
                      <a:prstDash val="solid"/>
                    </a:lnB>
                    <a:lnTlToBr w="12700" cmpd="sng">
                      <a:noFill/>
                      <a:prstDash val="solid"/>
                    </a:lnTlToBr>
                    <a:lnBlToTr w="12700" cmpd="sng">
                      <a:noFill/>
                      <a:prstDash val="solid"/>
                    </a:lnBlToTr>
                    <a:noFill/>
                  </a:tcPr>
                </a:tc>
                <a:extLst>
                  <a:ext uri="{0D108BD9-81ED-4DB2-BD59-A6C34878D82A}">
                    <a16:rowId xmlns="" xmlns:a16="http://schemas.microsoft.com/office/drawing/2014/main" val="271546282"/>
                  </a:ext>
                </a:extLst>
              </a:tr>
              <a:tr h="1325880">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a:lnSpc>
                          <a:spcPct val="115000"/>
                        </a:lnSpc>
                        <a:spcAft>
                          <a:spcPts val="0"/>
                        </a:spcAft>
                      </a:pPr>
                      <a:r>
                        <a:rPr lang="ru-RU" sz="2400" dirty="0" smtClean="0">
                          <a:effectLst/>
                          <a:latin typeface="Times New Roman" panose="02020603050405020304" pitchFamily="18" charset="0"/>
                          <a:ea typeface="Calibri" panose="020F0502020204030204" pitchFamily="34" charset="0"/>
                        </a:rPr>
                        <a:t>Права пользования опытно-конструкторскими и технологическими разработками</a:t>
                      </a:r>
                      <a:endParaRPr lang="ru-RU"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9408" marR="9408" marT="20637" marB="20637">
                    <a:lnL w="9525" cap="flat" cmpd="sng" algn="ctr">
                      <a:solidFill>
                        <a:srgbClr val="4F81BD">
                          <a:shade val="95000"/>
                          <a:satMod val="105000"/>
                        </a:srgbClr>
                      </a:solidFill>
                      <a:prstDash val="solid"/>
                    </a:lnL>
                    <a:lnR w="9525" cap="flat" cmpd="sng" algn="ctr">
                      <a:solidFill>
                        <a:srgbClr val="4F81BD">
                          <a:shade val="95000"/>
                          <a:satMod val="105000"/>
                        </a:srgbClr>
                      </a:solidFill>
                      <a:prstDash val="solid"/>
                    </a:lnR>
                    <a:lnT w="9525" cap="flat" cmpd="sng" algn="ctr">
                      <a:solidFill>
                        <a:srgbClr val="4F81BD">
                          <a:shade val="95000"/>
                          <a:satMod val="105000"/>
                        </a:srgbClr>
                      </a:solidFill>
                      <a:prstDash val="solid"/>
                    </a:lnT>
                    <a:lnB w="9525" cap="flat" cmpd="sng" algn="ctr">
                      <a:solidFill>
                        <a:srgbClr val="4F81BD">
                          <a:shade val="95000"/>
                          <a:satMod val="105000"/>
                        </a:srgbClr>
                      </a:solidFill>
                      <a:prstDash val="soli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marL="0" marR="0" lvl="0" indent="0" algn="ctr" defTabSz="457200" rtl="0" eaLnBrk="1" fontAlgn="auto" latinLnBrk="0" hangingPunct="1">
                        <a:lnSpc>
                          <a:spcPct val="115000"/>
                        </a:lnSpc>
                        <a:spcBef>
                          <a:spcPts val="0"/>
                        </a:spcBef>
                        <a:spcAft>
                          <a:spcPts val="0"/>
                        </a:spcAft>
                        <a:buClrTx/>
                        <a:buSzTx/>
                        <a:buFontTx/>
                        <a:buNone/>
                        <a:tabLst/>
                        <a:defRPr/>
                      </a:pPr>
                      <a:r>
                        <a:rPr kumimoji="0" lang="ru-RU" sz="2400" b="0" i="0" u="none" strike="noStrike" kern="1200" cap="none" spc="0" normalizeH="0" baseline="0" noProof="0" dirty="0" smtClean="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0 111 6</a:t>
                      </a:r>
                      <a:r>
                        <a:rPr kumimoji="0" lang="en-US" sz="2400" b="0" i="0" u="none" strike="noStrike" kern="1200" cap="none" spc="0" normalizeH="0" baseline="0" noProof="0" dirty="0" smtClean="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R</a:t>
                      </a:r>
                      <a:r>
                        <a:rPr kumimoji="0" lang="ru-RU" sz="2400" b="0" i="0" u="none" strike="noStrike" kern="1200" cap="none" spc="0" normalizeH="0" baseline="0" noProof="0" dirty="0" smtClean="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 000</a:t>
                      </a:r>
                      <a:endParaRPr kumimoji="0" lang="ru-RU" sz="24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a:txBody>
                  <a:tcPr marL="9408" marR="9408" marT="20637" marB="20637">
                    <a:lnL w="9525" cap="flat" cmpd="sng" algn="ctr">
                      <a:solidFill>
                        <a:srgbClr val="4F81BD">
                          <a:shade val="95000"/>
                          <a:satMod val="105000"/>
                        </a:srgbClr>
                      </a:solidFill>
                      <a:prstDash val="solid"/>
                    </a:lnL>
                    <a:lnR w="9525" cap="flat" cmpd="sng" algn="ctr">
                      <a:solidFill>
                        <a:srgbClr val="4F81BD">
                          <a:shade val="95000"/>
                          <a:satMod val="105000"/>
                        </a:srgbClr>
                      </a:solidFill>
                      <a:prstDash val="solid"/>
                    </a:lnR>
                    <a:lnT w="9525" cap="flat" cmpd="sng" algn="ctr">
                      <a:solidFill>
                        <a:srgbClr val="4F81BD">
                          <a:shade val="95000"/>
                          <a:satMod val="105000"/>
                        </a:srgbClr>
                      </a:solidFill>
                      <a:prstDash val="solid"/>
                    </a:lnT>
                    <a:lnB w="9525" cap="flat" cmpd="sng" algn="ctr">
                      <a:solidFill>
                        <a:srgbClr val="4F81BD">
                          <a:shade val="95000"/>
                          <a:satMod val="105000"/>
                        </a:srgbClr>
                      </a:solidFill>
                      <a:prstDash val="solid"/>
                    </a:lnB>
                    <a:lnTlToBr w="12700" cmpd="sng">
                      <a:noFill/>
                      <a:prstDash val="solid"/>
                    </a:lnTlToBr>
                    <a:lnBlToTr w="12700" cmpd="sng">
                      <a:noFill/>
                      <a:prstDash val="solid"/>
                    </a:lnBlToTr>
                    <a:noFill/>
                  </a:tcPr>
                </a:tc>
                <a:extLst>
                  <a:ext uri="{0D108BD9-81ED-4DB2-BD59-A6C34878D82A}">
                    <a16:rowId xmlns="" xmlns:a16="http://schemas.microsoft.com/office/drawing/2014/main" val="592873365"/>
                  </a:ext>
                </a:extLst>
              </a:tr>
              <a:tr h="1150648">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a:lnSpc>
                          <a:spcPct val="115000"/>
                        </a:lnSpc>
                        <a:spcAft>
                          <a:spcPts val="0"/>
                        </a:spcAft>
                      </a:pPr>
                      <a:r>
                        <a:rPr lang="ru-RU" sz="2400" dirty="0" smtClean="0">
                          <a:effectLst/>
                          <a:latin typeface="Times New Roman" panose="02020603050405020304" pitchFamily="18" charset="0"/>
                          <a:ea typeface="Calibri" panose="020F0502020204030204" pitchFamily="34" charset="0"/>
                        </a:rPr>
                        <a:t>Права пользования программным обеспечением и базами данных</a:t>
                      </a:r>
                      <a:endParaRPr lang="ru-RU"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9408" marR="9408" marT="20637" marB="20637">
                    <a:lnL w="9525" cap="flat" cmpd="sng" algn="ctr">
                      <a:solidFill>
                        <a:srgbClr val="4F81BD">
                          <a:shade val="95000"/>
                          <a:satMod val="105000"/>
                        </a:srgbClr>
                      </a:solidFill>
                      <a:prstDash val="solid"/>
                    </a:lnL>
                    <a:lnR w="9525" cap="flat" cmpd="sng" algn="ctr">
                      <a:solidFill>
                        <a:srgbClr val="4F81BD">
                          <a:shade val="95000"/>
                          <a:satMod val="105000"/>
                        </a:srgbClr>
                      </a:solidFill>
                      <a:prstDash val="solid"/>
                    </a:lnR>
                    <a:lnT w="9525" cap="flat" cmpd="sng" algn="ctr">
                      <a:solidFill>
                        <a:srgbClr val="4F81BD">
                          <a:shade val="95000"/>
                          <a:satMod val="105000"/>
                        </a:srgbClr>
                      </a:solidFill>
                      <a:prstDash val="solid"/>
                    </a:lnT>
                    <a:lnB w="9525" cap="flat" cmpd="sng" algn="ctr">
                      <a:solidFill>
                        <a:srgbClr val="4F81BD">
                          <a:shade val="95000"/>
                          <a:satMod val="105000"/>
                        </a:srgbClr>
                      </a:solidFill>
                      <a:prstDash val="soli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marL="0" marR="0" lvl="0" indent="0" algn="ctr" defTabSz="457200" rtl="0" eaLnBrk="1" fontAlgn="auto" latinLnBrk="0" hangingPunct="1">
                        <a:lnSpc>
                          <a:spcPct val="115000"/>
                        </a:lnSpc>
                        <a:spcBef>
                          <a:spcPts val="0"/>
                        </a:spcBef>
                        <a:spcAft>
                          <a:spcPts val="0"/>
                        </a:spcAft>
                        <a:buClrTx/>
                        <a:buSzTx/>
                        <a:buFontTx/>
                        <a:buNone/>
                        <a:tabLst/>
                        <a:defRPr/>
                      </a:pPr>
                      <a:r>
                        <a:rPr kumimoji="0" lang="ru-RU" sz="2400" b="0" i="0" u="none" strike="noStrike" kern="1200" cap="none" spc="0" normalizeH="0" baseline="0" noProof="0" dirty="0" smtClean="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0 111 6</a:t>
                      </a:r>
                      <a:r>
                        <a:rPr kumimoji="0" lang="en-US" sz="2400" b="0" i="0" u="none" strike="noStrike" kern="1200" cap="none" spc="0" normalizeH="0" baseline="0" noProof="0" dirty="0" smtClean="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I</a:t>
                      </a:r>
                      <a:r>
                        <a:rPr kumimoji="0" lang="ru-RU" sz="2400" b="0" i="0" u="none" strike="noStrike" kern="1200" cap="none" spc="0" normalizeH="0" baseline="0" noProof="0" dirty="0" smtClean="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 000</a:t>
                      </a:r>
                      <a:endParaRPr kumimoji="0" lang="ru-RU" sz="24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a:txBody>
                  <a:tcPr marL="9408" marR="9408" marT="20637" marB="20637">
                    <a:lnL w="9525" cap="flat" cmpd="sng" algn="ctr">
                      <a:solidFill>
                        <a:srgbClr val="4F81BD">
                          <a:shade val="95000"/>
                          <a:satMod val="105000"/>
                        </a:srgbClr>
                      </a:solidFill>
                      <a:prstDash val="solid"/>
                    </a:lnL>
                    <a:lnR w="9525" cap="flat" cmpd="sng" algn="ctr">
                      <a:solidFill>
                        <a:srgbClr val="4F81BD">
                          <a:shade val="95000"/>
                          <a:satMod val="105000"/>
                        </a:srgbClr>
                      </a:solidFill>
                      <a:prstDash val="solid"/>
                    </a:lnR>
                    <a:lnT w="9525" cap="flat" cmpd="sng" algn="ctr">
                      <a:solidFill>
                        <a:srgbClr val="4F81BD">
                          <a:shade val="95000"/>
                          <a:satMod val="105000"/>
                        </a:srgbClr>
                      </a:solidFill>
                      <a:prstDash val="solid"/>
                    </a:lnT>
                    <a:lnB w="9525" cap="flat" cmpd="sng" algn="ctr">
                      <a:solidFill>
                        <a:srgbClr val="4F81BD">
                          <a:shade val="95000"/>
                          <a:satMod val="105000"/>
                        </a:srgbClr>
                      </a:solidFill>
                      <a:prstDash val="solid"/>
                    </a:lnB>
                    <a:lnTlToBr w="12700" cmpd="sng">
                      <a:noFill/>
                      <a:prstDash val="solid"/>
                    </a:lnTlToBr>
                    <a:lnBlToTr w="12700" cmpd="sng">
                      <a:noFill/>
                      <a:prstDash val="solid"/>
                    </a:lnBlToTr>
                    <a:noFill/>
                  </a:tcPr>
                </a:tc>
                <a:extLst>
                  <a:ext uri="{0D108BD9-81ED-4DB2-BD59-A6C34878D82A}">
                    <a16:rowId xmlns="" xmlns:a16="http://schemas.microsoft.com/office/drawing/2014/main" val="2709159529"/>
                  </a:ext>
                </a:extLst>
              </a:tr>
              <a:tr h="1009622">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a:lnSpc>
                          <a:spcPct val="115000"/>
                        </a:lnSpc>
                        <a:spcAft>
                          <a:spcPts val="0"/>
                        </a:spcAft>
                      </a:pPr>
                      <a:r>
                        <a:rPr lang="ru-RU" sz="2400" dirty="0" smtClean="0">
                          <a:effectLst/>
                          <a:latin typeface="Times New Roman" panose="02020603050405020304" pitchFamily="18" charset="0"/>
                          <a:ea typeface="Calibri" panose="020F0502020204030204" pitchFamily="34" charset="0"/>
                        </a:rPr>
                        <a:t>Права пользования иными объектами интеллектуальной собственности</a:t>
                      </a:r>
                      <a:endParaRPr lang="ru-RU"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9408" marR="9408" marT="20637" marB="20637">
                    <a:lnL w="9525" cap="flat" cmpd="sng" algn="ctr">
                      <a:solidFill>
                        <a:srgbClr val="4F81BD">
                          <a:shade val="95000"/>
                          <a:satMod val="105000"/>
                        </a:srgbClr>
                      </a:solidFill>
                      <a:prstDash val="solid"/>
                    </a:lnL>
                    <a:lnR w="9525" cap="flat" cmpd="sng" algn="ctr">
                      <a:solidFill>
                        <a:srgbClr val="4F81BD">
                          <a:shade val="95000"/>
                          <a:satMod val="105000"/>
                        </a:srgbClr>
                      </a:solidFill>
                      <a:prstDash val="solid"/>
                    </a:lnR>
                    <a:lnT w="9525" cap="flat" cmpd="sng" algn="ctr">
                      <a:solidFill>
                        <a:srgbClr val="4F81BD">
                          <a:shade val="95000"/>
                          <a:satMod val="105000"/>
                        </a:srgbClr>
                      </a:solidFill>
                      <a:prstDash val="solid"/>
                    </a:lnT>
                    <a:lnB w="9525" cap="flat" cmpd="sng" algn="ctr">
                      <a:solidFill>
                        <a:srgbClr val="4F81BD">
                          <a:shade val="95000"/>
                          <a:satMod val="105000"/>
                        </a:srgbClr>
                      </a:solidFill>
                      <a:prstDash val="soli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marL="0" marR="0" lvl="0" indent="0" algn="ctr" defTabSz="457200" rtl="0" eaLnBrk="1" fontAlgn="auto" latinLnBrk="0" hangingPunct="1">
                        <a:lnSpc>
                          <a:spcPct val="115000"/>
                        </a:lnSpc>
                        <a:spcBef>
                          <a:spcPts val="0"/>
                        </a:spcBef>
                        <a:spcAft>
                          <a:spcPts val="0"/>
                        </a:spcAft>
                        <a:buClrTx/>
                        <a:buSzTx/>
                        <a:buFontTx/>
                        <a:buNone/>
                        <a:tabLst/>
                        <a:defRPr/>
                      </a:pPr>
                      <a:r>
                        <a:rPr kumimoji="0" lang="ru-RU" sz="2400" b="0" i="0" u="none" strike="noStrike" kern="1200" cap="none" spc="0" normalizeH="0" baseline="0" noProof="0" dirty="0" smtClean="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0 111 6</a:t>
                      </a:r>
                      <a:r>
                        <a:rPr kumimoji="0" lang="en-US" sz="2400" b="0" i="0" u="none" strike="noStrike" kern="1200" cap="none" spc="0" normalizeH="0" baseline="0" noProof="0" dirty="0" smtClean="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D</a:t>
                      </a:r>
                      <a:r>
                        <a:rPr kumimoji="0" lang="ru-RU" sz="2400" b="0" i="0" u="none" strike="noStrike" kern="1200" cap="none" spc="0" normalizeH="0" baseline="0" noProof="0" dirty="0" smtClean="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 000</a:t>
                      </a:r>
                      <a:endParaRPr kumimoji="0" lang="ru-RU" sz="24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a:txBody>
                  <a:tcPr marL="9408" marR="9408" marT="20637" marB="20637">
                    <a:lnL w="9525" cap="flat" cmpd="sng" algn="ctr">
                      <a:solidFill>
                        <a:srgbClr val="4F81BD">
                          <a:shade val="95000"/>
                          <a:satMod val="105000"/>
                        </a:srgbClr>
                      </a:solidFill>
                      <a:prstDash val="solid"/>
                    </a:lnL>
                    <a:lnR w="9525" cap="flat" cmpd="sng" algn="ctr">
                      <a:solidFill>
                        <a:srgbClr val="4F81BD">
                          <a:shade val="95000"/>
                          <a:satMod val="105000"/>
                        </a:srgbClr>
                      </a:solidFill>
                      <a:prstDash val="solid"/>
                    </a:lnR>
                    <a:lnT w="9525" cap="flat" cmpd="sng" algn="ctr">
                      <a:solidFill>
                        <a:srgbClr val="4F81BD">
                          <a:shade val="95000"/>
                          <a:satMod val="105000"/>
                        </a:srgbClr>
                      </a:solidFill>
                      <a:prstDash val="solid"/>
                    </a:lnT>
                    <a:lnB w="9525" cap="flat" cmpd="sng" algn="ctr">
                      <a:solidFill>
                        <a:srgbClr val="4F81BD">
                          <a:shade val="95000"/>
                          <a:satMod val="105000"/>
                        </a:srgbClr>
                      </a:solidFill>
                      <a:prstDash val="solid"/>
                    </a:lnB>
                    <a:lnTlToBr w="12700" cmpd="sng">
                      <a:noFill/>
                      <a:prstDash val="solid"/>
                    </a:lnTlToBr>
                    <a:lnBlToTr w="12700" cmpd="sng">
                      <a:noFill/>
                      <a:prstDash val="solid"/>
                    </a:lnBlToTr>
                    <a:noFill/>
                  </a:tcPr>
                </a:tc>
                <a:extLst>
                  <a:ext uri="{0D108BD9-81ED-4DB2-BD59-A6C34878D82A}">
                    <a16:rowId xmlns="" xmlns:a16="http://schemas.microsoft.com/office/drawing/2014/main" val="3936172916"/>
                  </a:ext>
                </a:extLst>
              </a:tr>
            </a:tbl>
          </a:graphicData>
        </a:graphic>
      </p:graphicFrame>
      <p:sp>
        <p:nvSpPr>
          <p:cNvPr id="5" name="TextBox 4"/>
          <p:cNvSpPr txBox="1"/>
          <p:nvPr/>
        </p:nvSpPr>
        <p:spPr>
          <a:xfrm>
            <a:off x="6229351" y="262890"/>
            <a:ext cx="1492676" cy="369332"/>
          </a:xfrm>
          <a:prstGeom prst="rect">
            <a:avLst/>
          </a:prstGeom>
          <a:noFill/>
        </p:spPr>
        <p:txBody>
          <a:bodyPr wrap="square" rtlCol="0">
            <a:spAutoFit/>
          </a:bodyPr>
          <a:lstStyle/>
          <a:p>
            <a:r>
              <a:rPr lang="ru-RU" dirty="0"/>
              <a:t>С 2021 года</a:t>
            </a:r>
          </a:p>
        </p:txBody>
      </p:sp>
    </p:spTree>
    <p:extLst>
      <p:ext uri="{BB962C8B-B14F-4D97-AF65-F5344CB8AC3E}">
        <p14:creationId xmlns:p14="http://schemas.microsoft.com/office/powerpoint/2010/main" val="394902502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60070" y="1268730"/>
            <a:ext cx="8172450" cy="4154984"/>
          </a:xfrm>
          <a:prstGeom prst="rect">
            <a:avLst/>
          </a:prstGeom>
        </p:spPr>
        <p:txBody>
          <a:bodyPr wrap="square">
            <a:spAutoFit/>
          </a:bodyPr>
          <a:lstStyle/>
          <a:p>
            <a:pPr indent="342900" algn="just">
              <a:defRPr/>
            </a:pPr>
            <a:r>
              <a:rPr lang="ru-RU" sz="2400" dirty="0">
                <a:solidFill>
                  <a:prstClr val="black"/>
                </a:solidFill>
                <a:latin typeface="Times New Roman" panose="02020603050405020304" pitchFamily="18" charset="0"/>
                <a:ea typeface="Times New Roman" panose="02020603050405020304" pitchFamily="18" charset="0"/>
                <a:cs typeface="Calibri" panose="020F0502020204030204" pitchFamily="34" charset="0"/>
              </a:rPr>
              <a:t>Счет предназначен для обобщения учреждениями информации по учету на соответствующих счетах аналитического учета счета операций </a:t>
            </a:r>
            <a:r>
              <a:rPr lang="ru-RU" sz="2400" b="1" i="1" dirty="0">
                <a:solidFill>
                  <a:prstClr val="black"/>
                </a:solidFill>
                <a:latin typeface="Times New Roman" panose="02020603050405020304" pitchFamily="18" charset="0"/>
                <a:ea typeface="Times New Roman" panose="02020603050405020304" pitchFamily="18" charset="0"/>
                <a:cs typeface="Calibri" panose="020F0502020204030204" pitchFamily="34" charset="0"/>
              </a:rPr>
              <a:t>по приобретению (созданию) неисключительных прав пользования на результаты интеллектуальной деятельности</a:t>
            </a:r>
            <a:r>
              <a:rPr lang="ru-RU" sz="2400" dirty="0">
                <a:solidFill>
                  <a:prstClr val="black"/>
                </a:solidFill>
                <a:latin typeface="Times New Roman" panose="02020603050405020304" pitchFamily="18" charset="0"/>
                <a:ea typeface="Times New Roman" panose="02020603050405020304" pitchFamily="18" charset="0"/>
                <a:cs typeface="Calibri" panose="020F0502020204030204" pitchFamily="34" charset="0"/>
              </a:rPr>
              <a:t> (прав пользования на результаты интеллектуальной деятельности  в соответствии с лицензионными договорами либо иными документами, подтверждающими существование права на результаты интеллектуальной деятельности) в сумме фактически произведенных затрат, формирующих первоначальную (балансовую) стоимость объекта</a:t>
            </a:r>
            <a:endParaRPr lang="ru-RU" sz="2400" dirty="0">
              <a:solidFill>
                <a:prstClr val="black"/>
              </a:solidFill>
              <a:latin typeface="Calibri" panose="020F0502020204030204" pitchFamily="34" charset="0"/>
              <a:ea typeface="Times New Roman" panose="02020603050405020304" pitchFamily="18" charset="0"/>
              <a:cs typeface="Calibri" panose="020F0502020204030204" pitchFamily="34" charset="0"/>
            </a:endParaRPr>
          </a:p>
        </p:txBody>
      </p:sp>
      <p:sp>
        <p:nvSpPr>
          <p:cNvPr id="3" name="Прямоугольник 2"/>
          <p:cNvSpPr/>
          <p:nvPr/>
        </p:nvSpPr>
        <p:spPr>
          <a:xfrm>
            <a:off x="365760" y="102870"/>
            <a:ext cx="7760970" cy="954107"/>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r>
              <a:rPr lang="ru-RU" sz="2800" dirty="0">
                <a:latin typeface="Times New Roman" panose="02020603050405020304" pitchFamily="18" charset="0"/>
                <a:cs typeface="Times New Roman" panose="02020603050405020304" pitchFamily="18" charset="0"/>
              </a:rPr>
              <a:t>Счет 10660 «Вложения в права пользования нематериальными активами  </a:t>
            </a:r>
          </a:p>
        </p:txBody>
      </p:sp>
    </p:spTree>
    <p:extLst>
      <p:ext uri="{BB962C8B-B14F-4D97-AF65-F5344CB8AC3E}">
        <p14:creationId xmlns:p14="http://schemas.microsoft.com/office/powerpoint/2010/main" val="100334759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Таблица 7"/>
          <p:cNvGraphicFramePr>
            <a:graphicFrameLocks noGrp="1"/>
          </p:cNvGraphicFramePr>
          <p:nvPr>
            <p:extLst>
              <p:ext uri="{D42A27DB-BD31-4B8C-83A1-F6EECF244321}">
                <p14:modId xmlns:p14="http://schemas.microsoft.com/office/powerpoint/2010/main" val="2830916436"/>
              </p:ext>
            </p:extLst>
          </p:nvPr>
        </p:nvGraphicFramePr>
        <p:xfrm>
          <a:off x="228600" y="836712"/>
          <a:ext cx="8721090" cy="5253858"/>
        </p:xfrm>
        <a:graphic>
          <a:graphicData uri="http://schemas.openxmlformats.org/drawingml/2006/table">
            <a:tbl>
              <a:tblPr>
                <a:gradFill rotWithShape="1">
                  <a:gsLst>
                    <a:gs pos="0">
                      <a:srgbClr val="4F81BD">
                        <a:tint val="50000"/>
                        <a:satMod val="300000"/>
                      </a:srgbClr>
                    </a:gs>
                    <a:gs pos="35000">
                      <a:srgbClr val="4F81BD">
                        <a:tint val="37000"/>
                        <a:satMod val="300000"/>
                      </a:srgbClr>
                    </a:gs>
                    <a:gs pos="100000">
                      <a:srgbClr val="4F81BD">
                        <a:tint val="15000"/>
                        <a:satMod val="350000"/>
                      </a:srgbClr>
                    </a:gs>
                  </a:gsLst>
                  <a:lin ang="16200000" scaled="1"/>
                </a:gradFill>
                <a:effectLst>
                  <a:outerShdw blurRad="40000" dist="20000" dir="5400000" rotWithShape="0">
                    <a:srgbClr val="000000">
                      <a:alpha val="38000"/>
                    </a:srgbClr>
                  </a:outerShdw>
                </a:effectLst>
              </a:tblPr>
              <a:tblGrid>
                <a:gridCol w="6019865">
                  <a:extLst>
                    <a:ext uri="{9D8B030D-6E8A-4147-A177-3AD203B41FA5}">
                      <a16:colId xmlns="" xmlns:a16="http://schemas.microsoft.com/office/drawing/2014/main" val="837975012"/>
                    </a:ext>
                  </a:extLst>
                </a:gridCol>
                <a:gridCol w="2701225">
                  <a:extLst>
                    <a:ext uri="{9D8B030D-6E8A-4147-A177-3AD203B41FA5}">
                      <a16:colId xmlns="" xmlns:a16="http://schemas.microsoft.com/office/drawing/2014/main" val="1871194307"/>
                    </a:ext>
                  </a:extLst>
                </a:gridCol>
              </a:tblGrid>
              <a:tr h="876150">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a:lnSpc>
                          <a:spcPct val="115000"/>
                        </a:lnSpc>
                        <a:spcAft>
                          <a:spcPts val="0"/>
                        </a:spcAft>
                      </a:pPr>
                      <a:r>
                        <a:rPr lang="ru-RU" sz="2400" dirty="0" smtClean="0">
                          <a:effectLst/>
                          <a:latin typeface="Times New Roman" panose="02020603050405020304" pitchFamily="18" charset="0"/>
                          <a:ea typeface="Calibri" panose="020F0502020204030204" pitchFamily="34" charset="0"/>
                          <a:cs typeface="Times New Roman" panose="02020603050405020304" pitchFamily="18" charset="0"/>
                        </a:rPr>
                        <a:t>Вложения в </a:t>
                      </a:r>
                      <a:r>
                        <a:rPr lang="ru-RU" sz="2400" dirty="0" smtClean="0">
                          <a:effectLst/>
                          <a:latin typeface="Times New Roman" panose="02020603050405020304" pitchFamily="18" charset="0"/>
                          <a:ea typeface="Calibri" panose="020F0502020204030204" pitchFamily="34" charset="0"/>
                        </a:rPr>
                        <a:t>права пользования нематериальными активами  </a:t>
                      </a:r>
                      <a:endParaRPr lang="ru-RU"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9408" marR="9408" marT="20637" marB="20637">
                    <a:lnL w="9525" cap="flat" cmpd="sng" algn="ctr">
                      <a:solidFill>
                        <a:srgbClr val="4F81BD">
                          <a:shade val="95000"/>
                          <a:satMod val="105000"/>
                        </a:srgbClr>
                      </a:solidFill>
                      <a:prstDash val="solid"/>
                    </a:lnL>
                    <a:lnR w="9525" cap="flat" cmpd="sng" algn="ctr">
                      <a:solidFill>
                        <a:srgbClr val="4F81BD">
                          <a:shade val="95000"/>
                          <a:satMod val="105000"/>
                        </a:srgbClr>
                      </a:solidFill>
                      <a:prstDash val="solid"/>
                    </a:lnR>
                    <a:lnT w="9525" cap="flat" cmpd="sng" algn="ctr">
                      <a:solidFill>
                        <a:srgbClr val="4F81BD">
                          <a:shade val="95000"/>
                          <a:satMod val="105000"/>
                        </a:srgbClr>
                      </a:solidFill>
                      <a:prstDash val="solid"/>
                    </a:lnT>
                    <a:lnB w="9525" cap="flat" cmpd="sng" algn="ctr">
                      <a:solidFill>
                        <a:srgbClr val="4F81BD">
                          <a:shade val="95000"/>
                          <a:satMod val="105000"/>
                        </a:srgbClr>
                      </a:solidFill>
                      <a:prstDash val="solid"/>
                    </a:lnB>
                    <a:lnTlToBr w="12700" cmpd="sng">
                      <a:noFill/>
                      <a:prstDash val="solid"/>
                    </a:lnTlToBr>
                    <a:lnBlToTr w="12700" cmpd="sng">
                      <a:noFill/>
                      <a:prstDash val="solid"/>
                    </a:lnBlToTr>
                    <a:solidFill>
                      <a:srgbClr val="FFFF99"/>
                    </a:solidFill>
                  </a:tcPr>
                </a:tc>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algn="ctr">
                        <a:lnSpc>
                          <a:spcPct val="115000"/>
                        </a:lnSpc>
                        <a:spcAft>
                          <a:spcPts val="0"/>
                        </a:spcAft>
                      </a:pPr>
                      <a:r>
                        <a:rPr lang="ru-RU" sz="2400" dirty="0" smtClean="0">
                          <a:effectLst/>
                          <a:latin typeface="Times New Roman" panose="02020603050405020304" pitchFamily="18" charset="0"/>
                          <a:ea typeface="Calibri" panose="020F0502020204030204" pitchFamily="34" charset="0"/>
                          <a:cs typeface="Times New Roman" panose="02020603050405020304" pitchFamily="18" charset="0"/>
                        </a:rPr>
                        <a:t>0 106 60 000</a:t>
                      </a:r>
                      <a:endParaRPr lang="ru-RU"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9408" marR="9408" marT="20637" marB="20637">
                    <a:lnL w="9525" cap="flat" cmpd="sng" algn="ctr">
                      <a:solidFill>
                        <a:srgbClr val="4F81BD">
                          <a:shade val="95000"/>
                          <a:satMod val="105000"/>
                        </a:srgbClr>
                      </a:solidFill>
                      <a:prstDash val="solid"/>
                    </a:lnL>
                    <a:lnR w="9525" cap="flat" cmpd="sng" algn="ctr">
                      <a:solidFill>
                        <a:srgbClr val="4F81BD">
                          <a:shade val="95000"/>
                          <a:satMod val="105000"/>
                        </a:srgbClr>
                      </a:solidFill>
                      <a:prstDash val="solid"/>
                    </a:lnR>
                    <a:lnT w="9525" cap="flat" cmpd="sng" algn="ctr">
                      <a:solidFill>
                        <a:srgbClr val="4F81BD">
                          <a:shade val="95000"/>
                          <a:satMod val="105000"/>
                        </a:srgbClr>
                      </a:solidFill>
                      <a:prstDash val="solid"/>
                    </a:lnT>
                    <a:lnB w="9525" cap="flat" cmpd="sng" algn="ctr">
                      <a:solidFill>
                        <a:srgbClr val="4F81BD">
                          <a:shade val="95000"/>
                          <a:satMod val="105000"/>
                        </a:srgbClr>
                      </a:solidFill>
                      <a:prstDash val="solid"/>
                    </a:lnB>
                    <a:lnTlToBr w="12700" cmpd="sng">
                      <a:noFill/>
                      <a:prstDash val="solid"/>
                    </a:lnTlToBr>
                    <a:lnBlToTr w="12700" cmpd="sng">
                      <a:noFill/>
                      <a:prstDash val="solid"/>
                    </a:lnBlToTr>
                    <a:solidFill>
                      <a:srgbClr val="FFFF99"/>
                    </a:solidFill>
                  </a:tcPr>
                </a:tc>
                <a:extLst>
                  <a:ext uri="{0D108BD9-81ED-4DB2-BD59-A6C34878D82A}">
                    <a16:rowId xmlns="" xmlns:a16="http://schemas.microsoft.com/office/drawing/2014/main" val="3414740092"/>
                  </a:ext>
                </a:extLst>
              </a:tr>
              <a:tr h="876150">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a:lnSpc>
                          <a:spcPct val="115000"/>
                        </a:lnSpc>
                        <a:spcAft>
                          <a:spcPts val="0"/>
                        </a:spcAft>
                      </a:pPr>
                      <a:r>
                        <a:rPr lang="ru-RU" sz="2400" dirty="0" smtClean="0">
                          <a:effectLst/>
                          <a:latin typeface="Times New Roman" panose="02020603050405020304" pitchFamily="18" charset="0"/>
                          <a:ea typeface="Calibri" panose="020F0502020204030204" pitchFamily="34" charset="0"/>
                        </a:rPr>
                        <a:t>Вложения</a:t>
                      </a:r>
                      <a:r>
                        <a:rPr lang="ru-RU" sz="2400" baseline="0" dirty="0" smtClean="0">
                          <a:effectLst/>
                          <a:latin typeface="Times New Roman" panose="02020603050405020304" pitchFamily="18" charset="0"/>
                          <a:ea typeface="Calibri" panose="020F0502020204030204" pitchFamily="34" charset="0"/>
                        </a:rPr>
                        <a:t> в </a:t>
                      </a:r>
                      <a:r>
                        <a:rPr lang="ru-RU" sz="2400" dirty="0" smtClean="0">
                          <a:effectLst/>
                          <a:latin typeface="Times New Roman" panose="02020603050405020304" pitchFamily="18" charset="0"/>
                          <a:ea typeface="Calibri" panose="020F0502020204030204" pitchFamily="34" charset="0"/>
                        </a:rPr>
                        <a:t>права пользования научными исследованиями (научно-исследовательскими разработками) </a:t>
                      </a:r>
                      <a:endParaRPr lang="ru-RU" sz="2400" dirty="0" smtClean="0">
                        <a:effectLst/>
                        <a:latin typeface="Times New Roman" panose="02020603050405020304" pitchFamily="18" charset="0"/>
                        <a:ea typeface="Calibri" panose="020F0502020204030204" pitchFamily="34" charset="0"/>
                        <a:cs typeface="Times New Roman" panose="02020603050405020304" pitchFamily="18" charset="0"/>
                      </a:endParaRPr>
                    </a:p>
                  </a:txBody>
                  <a:tcPr marL="9408" marR="9408" marT="20637" marB="20637">
                    <a:lnL w="9525" cap="flat" cmpd="sng" algn="ctr">
                      <a:solidFill>
                        <a:srgbClr val="4F81BD">
                          <a:shade val="95000"/>
                          <a:satMod val="105000"/>
                        </a:srgbClr>
                      </a:solidFill>
                      <a:prstDash val="solid"/>
                    </a:lnL>
                    <a:lnR w="9525" cap="flat" cmpd="sng" algn="ctr">
                      <a:solidFill>
                        <a:srgbClr val="4F81BD">
                          <a:shade val="95000"/>
                          <a:satMod val="105000"/>
                        </a:srgbClr>
                      </a:solidFill>
                      <a:prstDash val="solid"/>
                    </a:lnR>
                    <a:lnT w="9525" cap="flat" cmpd="sng" algn="ctr">
                      <a:solidFill>
                        <a:srgbClr val="4F81BD">
                          <a:shade val="95000"/>
                          <a:satMod val="105000"/>
                        </a:srgbClr>
                      </a:solidFill>
                      <a:prstDash val="solid"/>
                    </a:lnT>
                    <a:lnB w="9525" cap="flat" cmpd="sng" algn="ctr">
                      <a:solidFill>
                        <a:srgbClr val="4F81BD">
                          <a:shade val="95000"/>
                          <a:satMod val="105000"/>
                        </a:srgbClr>
                      </a:solidFill>
                      <a:prstDash val="soli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marL="0" marR="0" lvl="0" indent="0" algn="ctr" defTabSz="457200" rtl="0" eaLnBrk="1" fontAlgn="auto" latinLnBrk="0" hangingPunct="1">
                        <a:lnSpc>
                          <a:spcPct val="115000"/>
                        </a:lnSpc>
                        <a:spcBef>
                          <a:spcPts val="0"/>
                        </a:spcBef>
                        <a:spcAft>
                          <a:spcPts val="0"/>
                        </a:spcAft>
                        <a:buClrTx/>
                        <a:buSzTx/>
                        <a:buFontTx/>
                        <a:buNone/>
                        <a:tabLst/>
                        <a:defRPr/>
                      </a:pPr>
                      <a:r>
                        <a:rPr kumimoji="0" lang="ru-RU" sz="2400" b="0" i="0" u="none" strike="noStrike" kern="1200" cap="none" spc="0" normalizeH="0" baseline="0" noProof="0" dirty="0" smtClean="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0 106 6</a:t>
                      </a:r>
                      <a:r>
                        <a:rPr kumimoji="0" lang="en-US" sz="2400" b="0" i="0" u="none" strike="noStrike" kern="1200" cap="none" spc="0" normalizeH="0" baseline="0" noProof="0" dirty="0" smtClean="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N</a:t>
                      </a:r>
                      <a:r>
                        <a:rPr kumimoji="0" lang="ru-RU" sz="2400" b="0" i="0" u="none" strike="noStrike" kern="1200" cap="none" spc="0" normalizeH="0" baseline="0" noProof="0" dirty="0" smtClean="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 000</a:t>
                      </a:r>
                      <a:endParaRPr kumimoji="0" lang="ru-RU" sz="24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a:txBody>
                  <a:tcPr marL="9408" marR="9408" marT="20637" marB="20637">
                    <a:lnL w="9525" cap="flat" cmpd="sng" algn="ctr">
                      <a:solidFill>
                        <a:srgbClr val="4F81BD">
                          <a:shade val="95000"/>
                          <a:satMod val="105000"/>
                        </a:srgbClr>
                      </a:solidFill>
                      <a:prstDash val="solid"/>
                    </a:lnL>
                    <a:lnR w="9525" cap="flat" cmpd="sng" algn="ctr">
                      <a:solidFill>
                        <a:srgbClr val="4F81BD">
                          <a:shade val="95000"/>
                          <a:satMod val="105000"/>
                        </a:srgbClr>
                      </a:solidFill>
                      <a:prstDash val="solid"/>
                    </a:lnR>
                    <a:lnT w="9525" cap="flat" cmpd="sng" algn="ctr">
                      <a:solidFill>
                        <a:srgbClr val="4F81BD">
                          <a:shade val="95000"/>
                          <a:satMod val="105000"/>
                        </a:srgbClr>
                      </a:solidFill>
                      <a:prstDash val="solid"/>
                    </a:lnT>
                    <a:lnB w="9525" cap="flat" cmpd="sng" algn="ctr">
                      <a:solidFill>
                        <a:srgbClr val="4F81BD">
                          <a:shade val="95000"/>
                          <a:satMod val="105000"/>
                        </a:srgbClr>
                      </a:solidFill>
                      <a:prstDash val="solid"/>
                    </a:lnB>
                    <a:lnTlToBr w="12700" cmpd="sng">
                      <a:noFill/>
                      <a:prstDash val="solid"/>
                    </a:lnTlToBr>
                    <a:lnBlToTr w="12700" cmpd="sng">
                      <a:noFill/>
                      <a:prstDash val="solid"/>
                    </a:lnBlToTr>
                    <a:noFill/>
                  </a:tcPr>
                </a:tc>
                <a:extLst>
                  <a:ext uri="{0D108BD9-81ED-4DB2-BD59-A6C34878D82A}">
                    <a16:rowId xmlns="" xmlns:a16="http://schemas.microsoft.com/office/drawing/2014/main" val="271546282"/>
                  </a:ext>
                </a:extLst>
              </a:tr>
              <a:tr h="1293737">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a:lnSpc>
                          <a:spcPct val="115000"/>
                        </a:lnSpc>
                        <a:spcAft>
                          <a:spcPts val="0"/>
                        </a:spcAft>
                      </a:pPr>
                      <a:r>
                        <a:rPr lang="ru-RU" sz="2400" dirty="0" smtClean="0">
                          <a:effectLst/>
                          <a:latin typeface="Times New Roman" panose="02020603050405020304" pitchFamily="18" charset="0"/>
                          <a:ea typeface="Calibri" panose="020F0502020204030204" pitchFamily="34" charset="0"/>
                        </a:rPr>
                        <a:t>Вложения в права пользования опытно-конструкторскими и технологическими разработками </a:t>
                      </a:r>
                      <a:endParaRPr lang="ru-RU"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9408" marR="9408" marT="20637" marB="20637">
                    <a:lnL w="9525" cap="flat" cmpd="sng" algn="ctr">
                      <a:solidFill>
                        <a:srgbClr val="4F81BD">
                          <a:shade val="95000"/>
                          <a:satMod val="105000"/>
                        </a:srgbClr>
                      </a:solidFill>
                      <a:prstDash val="solid"/>
                    </a:lnL>
                    <a:lnR w="9525" cap="flat" cmpd="sng" algn="ctr">
                      <a:solidFill>
                        <a:srgbClr val="4F81BD">
                          <a:shade val="95000"/>
                          <a:satMod val="105000"/>
                        </a:srgbClr>
                      </a:solidFill>
                      <a:prstDash val="solid"/>
                    </a:lnR>
                    <a:lnT w="9525" cap="flat" cmpd="sng" algn="ctr">
                      <a:solidFill>
                        <a:srgbClr val="4F81BD">
                          <a:shade val="95000"/>
                          <a:satMod val="105000"/>
                        </a:srgbClr>
                      </a:solidFill>
                      <a:prstDash val="solid"/>
                    </a:lnT>
                    <a:lnB w="9525" cap="flat" cmpd="sng" algn="ctr">
                      <a:solidFill>
                        <a:srgbClr val="4F81BD">
                          <a:shade val="95000"/>
                          <a:satMod val="105000"/>
                        </a:srgbClr>
                      </a:solidFill>
                      <a:prstDash val="soli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marL="0" marR="0" lvl="0" indent="0" algn="ctr" defTabSz="457200" rtl="0" eaLnBrk="1" fontAlgn="auto" latinLnBrk="0" hangingPunct="1">
                        <a:lnSpc>
                          <a:spcPct val="115000"/>
                        </a:lnSpc>
                        <a:spcBef>
                          <a:spcPts val="0"/>
                        </a:spcBef>
                        <a:spcAft>
                          <a:spcPts val="0"/>
                        </a:spcAft>
                        <a:buClrTx/>
                        <a:buSzTx/>
                        <a:buFontTx/>
                        <a:buNone/>
                        <a:tabLst/>
                        <a:defRPr/>
                      </a:pPr>
                      <a:r>
                        <a:rPr kumimoji="0" lang="ru-RU" sz="2400" b="0" i="0" u="none" strike="noStrike" kern="1200" cap="none" spc="0" normalizeH="0" baseline="0" noProof="0" dirty="0" smtClean="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0 106 6</a:t>
                      </a:r>
                      <a:r>
                        <a:rPr kumimoji="0" lang="en-US" sz="2400" b="0" i="0" u="none" strike="noStrike" kern="1200" cap="none" spc="0" normalizeH="0" baseline="0" noProof="0" dirty="0" smtClean="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R</a:t>
                      </a:r>
                      <a:r>
                        <a:rPr kumimoji="0" lang="ru-RU" sz="2400" b="0" i="0" u="none" strike="noStrike" kern="1200" cap="none" spc="0" normalizeH="0" baseline="0" noProof="0" dirty="0" smtClean="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 000</a:t>
                      </a:r>
                      <a:endParaRPr kumimoji="0" lang="ru-RU" sz="24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a:txBody>
                  <a:tcPr marL="9408" marR="9408" marT="20637" marB="20637">
                    <a:lnL w="9525" cap="flat" cmpd="sng" algn="ctr">
                      <a:solidFill>
                        <a:srgbClr val="4F81BD">
                          <a:shade val="95000"/>
                          <a:satMod val="105000"/>
                        </a:srgbClr>
                      </a:solidFill>
                      <a:prstDash val="solid"/>
                    </a:lnL>
                    <a:lnR w="9525" cap="flat" cmpd="sng" algn="ctr">
                      <a:solidFill>
                        <a:srgbClr val="4F81BD">
                          <a:shade val="95000"/>
                          <a:satMod val="105000"/>
                        </a:srgbClr>
                      </a:solidFill>
                      <a:prstDash val="solid"/>
                    </a:lnR>
                    <a:lnT w="9525" cap="flat" cmpd="sng" algn="ctr">
                      <a:solidFill>
                        <a:srgbClr val="4F81BD">
                          <a:shade val="95000"/>
                          <a:satMod val="105000"/>
                        </a:srgbClr>
                      </a:solidFill>
                      <a:prstDash val="solid"/>
                    </a:lnT>
                    <a:lnB w="9525" cap="flat" cmpd="sng" algn="ctr">
                      <a:solidFill>
                        <a:srgbClr val="4F81BD">
                          <a:shade val="95000"/>
                          <a:satMod val="105000"/>
                        </a:srgbClr>
                      </a:solidFill>
                      <a:prstDash val="solid"/>
                    </a:lnB>
                    <a:lnTlToBr w="12700" cmpd="sng">
                      <a:noFill/>
                      <a:prstDash val="solid"/>
                    </a:lnTlToBr>
                    <a:lnBlToTr w="12700" cmpd="sng">
                      <a:noFill/>
                      <a:prstDash val="solid"/>
                    </a:lnBlToTr>
                    <a:noFill/>
                  </a:tcPr>
                </a:tc>
                <a:extLst>
                  <a:ext uri="{0D108BD9-81ED-4DB2-BD59-A6C34878D82A}">
                    <a16:rowId xmlns="" xmlns:a16="http://schemas.microsoft.com/office/drawing/2014/main" val="592873365"/>
                  </a:ext>
                </a:extLst>
              </a:tr>
              <a:tr h="465623">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a:lnSpc>
                          <a:spcPct val="115000"/>
                        </a:lnSpc>
                        <a:spcAft>
                          <a:spcPts val="0"/>
                        </a:spcAft>
                      </a:pPr>
                      <a:r>
                        <a:rPr lang="ru-RU" sz="2400" dirty="0" smtClean="0">
                          <a:effectLst/>
                          <a:latin typeface="Times New Roman" panose="02020603050405020304" pitchFamily="18" charset="0"/>
                          <a:ea typeface="Calibri" panose="020F0502020204030204" pitchFamily="34" charset="0"/>
                        </a:rPr>
                        <a:t>Вложения в права  пользования программным обеспечением и базами данных </a:t>
                      </a:r>
                      <a:endParaRPr lang="ru-RU"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9408" marR="9408" marT="20637" marB="20637">
                    <a:lnL w="9525" cap="flat" cmpd="sng" algn="ctr">
                      <a:solidFill>
                        <a:srgbClr val="4F81BD">
                          <a:shade val="95000"/>
                          <a:satMod val="105000"/>
                        </a:srgbClr>
                      </a:solidFill>
                      <a:prstDash val="solid"/>
                    </a:lnL>
                    <a:lnR w="9525" cap="flat" cmpd="sng" algn="ctr">
                      <a:solidFill>
                        <a:srgbClr val="4F81BD">
                          <a:shade val="95000"/>
                          <a:satMod val="105000"/>
                        </a:srgbClr>
                      </a:solidFill>
                      <a:prstDash val="solid"/>
                    </a:lnR>
                    <a:lnT w="9525" cap="flat" cmpd="sng" algn="ctr">
                      <a:solidFill>
                        <a:srgbClr val="4F81BD">
                          <a:shade val="95000"/>
                          <a:satMod val="105000"/>
                        </a:srgbClr>
                      </a:solidFill>
                      <a:prstDash val="solid"/>
                    </a:lnT>
                    <a:lnB w="9525" cap="flat" cmpd="sng" algn="ctr">
                      <a:solidFill>
                        <a:srgbClr val="4F81BD">
                          <a:shade val="95000"/>
                          <a:satMod val="105000"/>
                        </a:srgbClr>
                      </a:solidFill>
                      <a:prstDash val="soli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marL="0" marR="0" lvl="0" indent="0" algn="ctr" defTabSz="457200" rtl="0" eaLnBrk="1" fontAlgn="auto" latinLnBrk="0" hangingPunct="1">
                        <a:lnSpc>
                          <a:spcPct val="115000"/>
                        </a:lnSpc>
                        <a:spcBef>
                          <a:spcPts val="0"/>
                        </a:spcBef>
                        <a:spcAft>
                          <a:spcPts val="0"/>
                        </a:spcAft>
                        <a:buClrTx/>
                        <a:buSzTx/>
                        <a:buFontTx/>
                        <a:buNone/>
                        <a:tabLst/>
                        <a:defRPr/>
                      </a:pPr>
                      <a:r>
                        <a:rPr kumimoji="0" lang="ru-RU" sz="2400" b="0" i="0" u="none" strike="noStrike" kern="1200" cap="none" spc="0" normalizeH="0" baseline="0" noProof="0" dirty="0" smtClean="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0 106 6</a:t>
                      </a:r>
                      <a:r>
                        <a:rPr kumimoji="0" lang="en-US" sz="2400" b="0" i="0" u="none" strike="noStrike" kern="1200" cap="none" spc="0" normalizeH="0" baseline="0" noProof="0" dirty="0" smtClean="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I</a:t>
                      </a:r>
                      <a:r>
                        <a:rPr kumimoji="0" lang="ru-RU" sz="2400" b="0" i="0" u="none" strike="noStrike" kern="1200" cap="none" spc="0" normalizeH="0" baseline="0" noProof="0" dirty="0" smtClean="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 000</a:t>
                      </a:r>
                      <a:endParaRPr kumimoji="0" lang="ru-RU" sz="24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a:txBody>
                  <a:tcPr marL="9408" marR="9408" marT="20637" marB="20637">
                    <a:lnL w="9525" cap="flat" cmpd="sng" algn="ctr">
                      <a:solidFill>
                        <a:srgbClr val="4F81BD">
                          <a:shade val="95000"/>
                          <a:satMod val="105000"/>
                        </a:srgbClr>
                      </a:solidFill>
                      <a:prstDash val="solid"/>
                    </a:lnL>
                    <a:lnR w="9525" cap="flat" cmpd="sng" algn="ctr">
                      <a:solidFill>
                        <a:srgbClr val="4F81BD">
                          <a:shade val="95000"/>
                          <a:satMod val="105000"/>
                        </a:srgbClr>
                      </a:solidFill>
                      <a:prstDash val="solid"/>
                    </a:lnR>
                    <a:lnT w="9525" cap="flat" cmpd="sng" algn="ctr">
                      <a:solidFill>
                        <a:srgbClr val="4F81BD">
                          <a:shade val="95000"/>
                          <a:satMod val="105000"/>
                        </a:srgbClr>
                      </a:solidFill>
                      <a:prstDash val="solid"/>
                    </a:lnT>
                    <a:lnB w="9525" cap="flat" cmpd="sng" algn="ctr">
                      <a:solidFill>
                        <a:srgbClr val="4F81BD">
                          <a:shade val="95000"/>
                          <a:satMod val="105000"/>
                        </a:srgbClr>
                      </a:solidFill>
                      <a:prstDash val="solid"/>
                    </a:lnB>
                    <a:lnTlToBr w="12700" cmpd="sng">
                      <a:noFill/>
                      <a:prstDash val="solid"/>
                    </a:lnTlToBr>
                    <a:lnBlToTr w="12700" cmpd="sng">
                      <a:noFill/>
                      <a:prstDash val="solid"/>
                    </a:lnBlToTr>
                    <a:noFill/>
                  </a:tcPr>
                </a:tc>
                <a:extLst>
                  <a:ext uri="{0D108BD9-81ED-4DB2-BD59-A6C34878D82A}">
                    <a16:rowId xmlns="" xmlns:a16="http://schemas.microsoft.com/office/drawing/2014/main" val="2709159529"/>
                  </a:ext>
                </a:extLst>
              </a:tr>
              <a:tr h="876150">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a:lnSpc>
                          <a:spcPct val="115000"/>
                        </a:lnSpc>
                        <a:spcAft>
                          <a:spcPts val="0"/>
                        </a:spcAft>
                      </a:pPr>
                      <a:r>
                        <a:rPr kumimoji="0" lang="ru-RU" sz="2400" b="0" i="0" u="none" strike="noStrike" kern="1200" cap="none" spc="0" normalizeH="0" baseline="0" noProof="0" dirty="0" smtClean="0">
                          <a:ln>
                            <a:noFill/>
                          </a:ln>
                          <a:solidFill>
                            <a:prstClr val="black"/>
                          </a:solidFill>
                          <a:effectLst/>
                          <a:uLnTx/>
                          <a:uFillTx/>
                          <a:latin typeface="Times New Roman" panose="02020603050405020304" pitchFamily="18" charset="0"/>
                          <a:ea typeface="Calibri" panose="020F0502020204030204" pitchFamily="34" charset="0"/>
                          <a:cs typeface="+mn-cs"/>
                        </a:rPr>
                        <a:t>Вложения в права  п</a:t>
                      </a:r>
                      <a:r>
                        <a:rPr lang="ru-RU" sz="2400" dirty="0" err="1" smtClean="0">
                          <a:effectLst/>
                          <a:latin typeface="Times New Roman" panose="02020603050405020304" pitchFamily="18" charset="0"/>
                          <a:ea typeface="Calibri" panose="020F0502020204030204" pitchFamily="34" charset="0"/>
                        </a:rPr>
                        <a:t>ользования</a:t>
                      </a:r>
                      <a:r>
                        <a:rPr lang="ru-RU" sz="2400" dirty="0" smtClean="0">
                          <a:effectLst/>
                          <a:latin typeface="Times New Roman" panose="02020603050405020304" pitchFamily="18" charset="0"/>
                          <a:ea typeface="Calibri" panose="020F0502020204030204" pitchFamily="34" charset="0"/>
                        </a:rPr>
                        <a:t> иными объектами интеллектуальной собственности </a:t>
                      </a:r>
                      <a:endParaRPr lang="ru-RU"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9408" marR="9408" marT="20637" marB="20637">
                    <a:lnL w="9525" cap="flat" cmpd="sng" algn="ctr">
                      <a:solidFill>
                        <a:srgbClr val="4F81BD">
                          <a:shade val="95000"/>
                          <a:satMod val="105000"/>
                        </a:srgbClr>
                      </a:solidFill>
                      <a:prstDash val="solid"/>
                    </a:lnL>
                    <a:lnR w="9525" cap="flat" cmpd="sng" algn="ctr">
                      <a:solidFill>
                        <a:srgbClr val="4F81BD">
                          <a:shade val="95000"/>
                          <a:satMod val="105000"/>
                        </a:srgbClr>
                      </a:solidFill>
                      <a:prstDash val="solid"/>
                    </a:lnR>
                    <a:lnT w="9525" cap="flat" cmpd="sng" algn="ctr">
                      <a:solidFill>
                        <a:srgbClr val="4F81BD">
                          <a:shade val="95000"/>
                          <a:satMod val="105000"/>
                        </a:srgbClr>
                      </a:solidFill>
                      <a:prstDash val="solid"/>
                    </a:lnT>
                    <a:lnB w="9525" cap="flat" cmpd="sng" algn="ctr">
                      <a:solidFill>
                        <a:srgbClr val="4F81BD">
                          <a:shade val="95000"/>
                          <a:satMod val="105000"/>
                        </a:srgbClr>
                      </a:solidFill>
                      <a:prstDash val="soli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marL="0" marR="0" lvl="0" indent="0" algn="ctr" defTabSz="457200" rtl="0" eaLnBrk="1" fontAlgn="auto" latinLnBrk="0" hangingPunct="1">
                        <a:lnSpc>
                          <a:spcPct val="115000"/>
                        </a:lnSpc>
                        <a:spcBef>
                          <a:spcPts val="0"/>
                        </a:spcBef>
                        <a:spcAft>
                          <a:spcPts val="0"/>
                        </a:spcAft>
                        <a:buClrTx/>
                        <a:buSzTx/>
                        <a:buFontTx/>
                        <a:buNone/>
                        <a:tabLst/>
                        <a:defRPr/>
                      </a:pPr>
                      <a:r>
                        <a:rPr kumimoji="0" lang="ru-RU" sz="2400" b="0" i="0" u="none" strike="noStrike" kern="1200" cap="none" spc="0" normalizeH="0" baseline="0" noProof="0" dirty="0" smtClean="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0 106 6</a:t>
                      </a:r>
                      <a:r>
                        <a:rPr kumimoji="0" lang="en-US" sz="2400" b="0" i="0" u="none" strike="noStrike" kern="1200" cap="none" spc="0" normalizeH="0" baseline="0" noProof="0" dirty="0" smtClean="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D</a:t>
                      </a:r>
                      <a:r>
                        <a:rPr kumimoji="0" lang="ru-RU" sz="2400" b="0" i="0" u="none" strike="noStrike" kern="1200" cap="none" spc="0" normalizeH="0" baseline="0" noProof="0" dirty="0" smtClean="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 000</a:t>
                      </a:r>
                      <a:endParaRPr kumimoji="0" lang="ru-RU" sz="24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a:txBody>
                  <a:tcPr marL="9408" marR="9408" marT="20637" marB="20637">
                    <a:lnL w="9525" cap="flat" cmpd="sng" algn="ctr">
                      <a:solidFill>
                        <a:srgbClr val="4F81BD">
                          <a:shade val="95000"/>
                          <a:satMod val="105000"/>
                        </a:srgbClr>
                      </a:solidFill>
                      <a:prstDash val="solid"/>
                    </a:lnL>
                    <a:lnR w="9525" cap="flat" cmpd="sng" algn="ctr">
                      <a:solidFill>
                        <a:srgbClr val="4F81BD">
                          <a:shade val="95000"/>
                          <a:satMod val="105000"/>
                        </a:srgbClr>
                      </a:solidFill>
                      <a:prstDash val="solid"/>
                    </a:lnR>
                    <a:lnT w="9525" cap="flat" cmpd="sng" algn="ctr">
                      <a:solidFill>
                        <a:srgbClr val="4F81BD">
                          <a:shade val="95000"/>
                          <a:satMod val="105000"/>
                        </a:srgbClr>
                      </a:solidFill>
                      <a:prstDash val="solid"/>
                    </a:lnT>
                    <a:lnB w="9525" cap="flat" cmpd="sng" algn="ctr">
                      <a:solidFill>
                        <a:srgbClr val="4F81BD">
                          <a:shade val="95000"/>
                          <a:satMod val="105000"/>
                        </a:srgbClr>
                      </a:solidFill>
                      <a:prstDash val="solid"/>
                    </a:lnB>
                    <a:lnTlToBr w="12700" cmpd="sng">
                      <a:noFill/>
                      <a:prstDash val="solid"/>
                    </a:lnTlToBr>
                    <a:lnBlToTr w="12700" cmpd="sng">
                      <a:noFill/>
                      <a:prstDash val="solid"/>
                    </a:lnBlToTr>
                    <a:noFill/>
                  </a:tcPr>
                </a:tc>
                <a:extLst>
                  <a:ext uri="{0D108BD9-81ED-4DB2-BD59-A6C34878D82A}">
                    <a16:rowId xmlns="" xmlns:a16="http://schemas.microsoft.com/office/drawing/2014/main" val="3936172916"/>
                  </a:ext>
                </a:extLst>
              </a:tr>
            </a:tbl>
          </a:graphicData>
        </a:graphic>
      </p:graphicFrame>
      <p:sp>
        <p:nvSpPr>
          <p:cNvPr id="2" name="TextBox 1"/>
          <p:cNvSpPr txBox="1"/>
          <p:nvPr/>
        </p:nvSpPr>
        <p:spPr>
          <a:xfrm>
            <a:off x="6030163" y="467380"/>
            <a:ext cx="1313821" cy="369332"/>
          </a:xfrm>
          <a:prstGeom prst="rect">
            <a:avLst/>
          </a:prstGeom>
          <a:noFill/>
        </p:spPr>
        <p:txBody>
          <a:bodyPr wrap="none" rtlCol="0">
            <a:spAutoFit/>
          </a:bodyPr>
          <a:lstStyle/>
          <a:p>
            <a:r>
              <a:rPr lang="ru-RU" dirty="0"/>
              <a:t>С 2021 года</a:t>
            </a:r>
          </a:p>
        </p:txBody>
      </p:sp>
      <p:sp>
        <p:nvSpPr>
          <p:cNvPr id="3" name="TextBox 2"/>
          <p:cNvSpPr txBox="1"/>
          <p:nvPr/>
        </p:nvSpPr>
        <p:spPr>
          <a:xfrm>
            <a:off x="3599893" y="260648"/>
            <a:ext cx="1696939" cy="369332"/>
          </a:xfrm>
          <a:prstGeom prst="rect">
            <a:avLst/>
          </a:prstGeom>
          <a:noFill/>
          <a:ln>
            <a:solidFill>
              <a:srgbClr val="FF0000"/>
            </a:solidFill>
          </a:ln>
        </p:spPr>
        <p:txBody>
          <a:bodyPr wrap="none" rtlCol="0">
            <a:spAutoFit/>
          </a:bodyPr>
          <a:lstStyle/>
          <a:p>
            <a:r>
              <a:rPr lang="ru-RU" dirty="0"/>
              <a:t>КОСГУ</a:t>
            </a:r>
            <a:r>
              <a:rPr lang="en-US" dirty="0"/>
              <a:t> 3</a:t>
            </a:r>
            <a:r>
              <a:rPr lang="ru-RU" dirty="0"/>
              <a:t>5</a:t>
            </a:r>
            <a:r>
              <a:rPr lang="en-US" dirty="0"/>
              <a:t>0(4</a:t>
            </a:r>
            <a:r>
              <a:rPr lang="ru-RU" dirty="0"/>
              <a:t>5</a:t>
            </a:r>
            <a:r>
              <a:rPr lang="en-US" dirty="0"/>
              <a:t>0)</a:t>
            </a:r>
            <a:endParaRPr lang="ru-RU" dirty="0"/>
          </a:p>
        </p:txBody>
      </p:sp>
    </p:spTree>
    <p:extLst>
      <p:ext uri="{BB962C8B-B14F-4D97-AF65-F5344CB8AC3E}">
        <p14:creationId xmlns:p14="http://schemas.microsoft.com/office/powerpoint/2010/main" val="209873988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Заголовок 5"/>
          <p:cNvSpPr>
            <a:spLocks noGrp="1"/>
          </p:cNvSpPr>
          <p:nvPr>
            <p:ph type="title"/>
          </p:nvPr>
        </p:nvSpPr>
        <p:spPr>
          <a:xfrm>
            <a:off x="457199" y="717000"/>
            <a:ext cx="8229599" cy="983808"/>
          </a:xfrm>
        </p:spPr>
        <p:txBody>
          <a:bodyPr>
            <a:noAutofit/>
          </a:bodyPr>
          <a:lstStyle/>
          <a:p>
            <a:pPr algn="ctr"/>
            <a:r>
              <a:rPr lang="ru-RU" sz="3000" b="0" dirty="0" smtClean="0">
                <a:solidFill>
                  <a:srgbClr val="00602B"/>
                </a:solidFill>
              </a:rPr>
              <a:t/>
            </a:r>
            <a:br>
              <a:rPr lang="ru-RU" sz="3000" b="0" dirty="0" smtClean="0">
                <a:solidFill>
                  <a:srgbClr val="00602B"/>
                </a:solidFill>
              </a:rPr>
            </a:br>
            <a:r>
              <a:rPr lang="ru-RU" sz="3000" b="0" dirty="0">
                <a:solidFill>
                  <a:srgbClr val="00602B"/>
                </a:solidFill>
              </a:rPr>
              <a:t/>
            </a:r>
            <a:br>
              <a:rPr lang="ru-RU" sz="3000" b="0" dirty="0">
                <a:solidFill>
                  <a:srgbClr val="00602B"/>
                </a:solidFill>
              </a:rPr>
            </a:br>
            <a:r>
              <a:rPr lang="ru-RU" sz="3000" b="0" dirty="0" smtClean="0">
                <a:solidFill>
                  <a:srgbClr val="00602B"/>
                </a:solidFill>
              </a:rPr>
              <a:t/>
            </a:r>
            <a:br>
              <a:rPr lang="ru-RU" sz="3000" b="0" dirty="0" smtClean="0">
                <a:solidFill>
                  <a:srgbClr val="00602B"/>
                </a:solidFill>
              </a:rPr>
            </a:br>
            <a:r>
              <a:rPr lang="ru-RU" sz="3000" b="0" dirty="0" smtClean="0">
                <a:solidFill>
                  <a:srgbClr val="00602B"/>
                </a:solidFill>
              </a:rPr>
              <a:t>Неисключительные </a:t>
            </a:r>
            <a:r>
              <a:rPr lang="ru-RU" sz="3000" b="0" dirty="0">
                <a:solidFill>
                  <a:srgbClr val="00602B"/>
                </a:solidFill>
              </a:rPr>
              <a:t>права пользования на результаты интеллектуальной деятельности </a:t>
            </a:r>
          </a:p>
        </p:txBody>
      </p:sp>
      <p:sp>
        <p:nvSpPr>
          <p:cNvPr id="9" name="Номер слайда 2"/>
          <p:cNvSpPr txBox="1">
            <a:spLocks/>
          </p:cNvSpPr>
          <p:nvPr/>
        </p:nvSpPr>
        <p:spPr>
          <a:xfrm>
            <a:off x="6876256" y="116632"/>
            <a:ext cx="2133600" cy="365125"/>
          </a:xfrm>
          <a:prstGeom prst="rect">
            <a:avLst/>
          </a:prstGeom>
        </p:spPr>
        <p:txBody>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5F91366C-C707-45FC-9663-1DE7BB98C4B2}" type="slidenum">
              <a:rPr kumimoji="0" lang="ru-RU" sz="2200" b="0" i="0" u="none" strike="noStrike" kern="1200" cap="none" spc="0" normalizeH="0" baseline="0" noProof="0" smtClean="0">
                <a:ln>
                  <a:noFill/>
                </a:ln>
                <a:solidFill>
                  <a:srgbClr val="DEAA46"/>
                </a:solidFill>
                <a:effectLst/>
                <a:uLnTx/>
                <a:uFillTx/>
                <a:latin typeface="DINPro-Light"/>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47</a:t>
            </a:fld>
            <a:endParaRPr kumimoji="0" lang="ru-RU" sz="2200" b="0" i="0" u="none" strike="noStrike" kern="1200" cap="none" spc="0" normalizeH="0" baseline="0" noProof="0" dirty="0">
              <a:ln>
                <a:noFill/>
              </a:ln>
              <a:solidFill>
                <a:srgbClr val="DEAA46"/>
              </a:solidFill>
              <a:effectLst/>
              <a:uLnTx/>
              <a:uFillTx/>
              <a:latin typeface="DINPro-Light"/>
              <a:ea typeface="+mn-ea"/>
              <a:cs typeface="+mn-cs"/>
            </a:endParaRPr>
          </a:p>
        </p:txBody>
      </p:sp>
      <p:graphicFrame>
        <p:nvGraphicFramePr>
          <p:cNvPr id="5" name="Таблица 4"/>
          <p:cNvGraphicFramePr>
            <a:graphicFrameLocks noGrp="1"/>
          </p:cNvGraphicFramePr>
          <p:nvPr>
            <p:extLst>
              <p:ext uri="{D42A27DB-BD31-4B8C-83A1-F6EECF244321}">
                <p14:modId xmlns:p14="http://schemas.microsoft.com/office/powerpoint/2010/main" val="3228428162"/>
              </p:ext>
            </p:extLst>
          </p:nvPr>
        </p:nvGraphicFramePr>
        <p:xfrm>
          <a:off x="295669" y="1733570"/>
          <a:ext cx="8552657" cy="5007798"/>
        </p:xfrm>
        <a:graphic>
          <a:graphicData uri="http://schemas.openxmlformats.org/drawingml/2006/table">
            <a:tbl>
              <a:tblPr firstRow="1" bandRow="1">
                <a:tableStyleId>{2D5ABB26-0587-4C30-8999-92F81FD0307C}</a:tableStyleId>
              </a:tblPr>
              <a:tblGrid>
                <a:gridCol w="3772275">
                  <a:extLst>
                    <a:ext uri="{9D8B030D-6E8A-4147-A177-3AD203B41FA5}">
                      <a16:colId xmlns:a16="http://schemas.microsoft.com/office/drawing/2014/main" xmlns="" val="20000"/>
                    </a:ext>
                  </a:extLst>
                </a:gridCol>
                <a:gridCol w="4780382">
                  <a:extLst>
                    <a:ext uri="{9D8B030D-6E8A-4147-A177-3AD203B41FA5}">
                      <a16:colId xmlns:a16="http://schemas.microsoft.com/office/drawing/2014/main" xmlns="" val="20001"/>
                    </a:ext>
                  </a:extLst>
                </a:gridCol>
              </a:tblGrid>
              <a:tr h="416622">
                <a:tc>
                  <a:txBody>
                    <a:bodyPr/>
                    <a:lstStyle/>
                    <a:p>
                      <a:pPr algn="ctr"/>
                      <a:r>
                        <a:rPr lang="ru-RU" sz="1500" b="1" dirty="0" smtClean="0"/>
                        <a:t>Подстатьи КОСГУ</a:t>
                      </a:r>
                      <a:endParaRPr lang="ru-RU" sz="1500" b="1" dirty="0"/>
                    </a:p>
                  </a:txBody>
                  <a:tcPr marL="82590" marR="82590" marT="41296" marB="41296" anchor="ctr">
                    <a:lnL w="12700" cap="flat" cmpd="sng" algn="ctr">
                      <a:solidFill>
                        <a:srgbClr val="00602B"/>
                      </a:solidFill>
                      <a:prstDash val="solid"/>
                      <a:round/>
                      <a:headEnd type="none" w="med" len="med"/>
                      <a:tailEnd type="none" w="med" len="med"/>
                    </a:lnL>
                    <a:lnR w="12700" cap="flat" cmpd="sng" algn="ctr">
                      <a:solidFill>
                        <a:srgbClr val="00602B"/>
                      </a:solidFill>
                      <a:prstDash val="solid"/>
                      <a:round/>
                      <a:headEnd type="none" w="med" len="med"/>
                      <a:tailEnd type="none" w="med" len="med"/>
                    </a:lnR>
                    <a:lnT w="12700" cap="flat" cmpd="sng" algn="ctr">
                      <a:solidFill>
                        <a:srgbClr val="00602B"/>
                      </a:solidFill>
                      <a:prstDash val="solid"/>
                      <a:round/>
                      <a:headEnd type="none" w="med" len="med"/>
                      <a:tailEnd type="none" w="med" len="med"/>
                    </a:lnT>
                    <a:lnB w="12700" cap="flat" cmpd="sng" algn="ctr">
                      <a:solidFill>
                        <a:srgbClr val="00602B"/>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ru-RU" sz="1500" b="1" dirty="0" smtClean="0"/>
                        <a:t>Примеры</a:t>
                      </a:r>
                      <a:endParaRPr lang="ru-RU" sz="1500" b="1" dirty="0"/>
                    </a:p>
                  </a:txBody>
                  <a:tcPr marL="82590" marR="82590" marT="41296" marB="41296" anchor="ctr">
                    <a:lnL w="12700" cap="flat" cmpd="sng" algn="ctr">
                      <a:solidFill>
                        <a:srgbClr val="00602B"/>
                      </a:solidFill>
                      <a:prstDash val="solid"/>
                      <a:round/>
                      <a:headEnd type="none" w="med" len="med"/>
                      <a:tailEnd type="none" w="med" len="med"/>
                    </a:lnL>
                    <a:lnR w="12700" cap="flat" cmpd="sng" algn="ctr">
                      <a:solidFill>
                        <a:srgbClr val="00602B"/>
                      </a:solidFill>
                      <a:prstDash val="solid"/>
                      <a:round/>
                      <a:headEnd type="none" w="med" len="med"/>
                      <a:tailEnd type="none" w="med" len="med"/>
                    </a:lnR>
                    <a:lnT w="12700" cap="flat" cmpd="sng" algn="ctr">
                      <a:solidFill>
                        <a:srgbClr val="00602B"/>
                      </a:solidFill>
                      <a:prstDash val="solid"/>
                      <a:round/>
                      <a:headEnd type="none" w="med" len="med"/>
                      <a:tailEnd type="none" w="med" len="med"/>
                    </a:lnT>
                    <a:lnB w="12700" cap="flat" cmpd="sng" algn="ctr">
                      <a:solidFill>
                        <a:srgbClr val="00602B"/>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0000"/>
                  </a:ext>
                </a:extLst>
              </a:tr>
              <a:tr h="1471791">
                <a:tc>
                  <a:txBody>
                    <a:bodyPr/>
                    <a:lstStyle/>
                    <a:p>
                      <a:pPr algn="ctr"/>
                      <a:r>
                        <a:rPr lang="ru-RU" sz="1500" kern="1200" dirty="0" smtClean="0">
                          <a:solidFill>
                            <a:schemeClr val="tx1"/>
                          </a:solidFill>
                          <a:effectLst/>
                          <a:latin typeface="+mn-lt"/>
                          <a:ea typeface="+mn-ea"/>
                          <a:cs typeface="+mn-cs"/>
                        </a:rPr>
                        <a:t>С 2021 года </a:t>
                      </a:r>
                    </a:p>
                    <a:p>
                      <a:pPr algn="ctr"/>
                      <a:r>
                        <a:rPr lang="ru-RU" sz="1500" kern="1200" dirty="0" smtClean="0">
                          <a:solidFill>
                            <a:schemeClr val="tx1"/>
                          </a:solidFill>
                          <a:effectLst/>
                          <a:latin typeface="+mn-lt"/>
                          <a:ea typeface="+mn-ea"/>
                          <a:cs typeface="+mn-cs"/>
                        </a:rPr>
                        <a:t>226 "Прочие работы, услуги"</a:t>
                      </a:r>
                    </a:p>
                  </a:txBody>
                  <a:tcPr marL="82590" marR="82590" marT="41296" marB="41296" anchor="ctr">
                    <a:lnL w="12700" cap="flat" cmpd="sng" algn="ctr">
                      <a:solidFill>
                        <a:srgbClr val="00602B"/>
                      </a:solidFill>
                      <a:prstDash val="solid"/>
                      <a:round/>
                      <a:headEnd type="none" w="med" len="med"/>
                      <a:tailEnd type="none" w="med" len="med"/>
                    </a:lnL>
                    <a:lnR w="12700" cap="flat" cmpd="sng" algn="ctr">
                      <a:solidFill>
                        <a:srgbClr val="00602B"/>
                      </a:solidFill>
                      <a:prstDash val="solid"/>
                      <a:round/>
                      <a:headEnd type="none" w="med" len="med"/>
                      <a:tailEnd type="none" w="med" len="med"/>
                    </a:lnR>
                    <a:lnT w="12700" cap="flat" cmpd="sng" algn="ctr">
                      <a:solidFill>
                        <a:srgbClr val="00602B"/>
                      </a:solidFill>
                      <a:prstDash val="solid"/>
                      <a:round/>
                      <a:headEnd type="none" w="med" len="med"/>
                      <a:tailEnd type="none" w="med" len="med"/>
                    </a:lnT>
                    <a:lnB w="12700" cap="flat" cmpd="sng" algn="ctr">
                      <a:solidFill>
                        <a:srgbClr val="00602B"/>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ru-RU" sz="1500" kern="1200" dirty="0" smtClean="0">
                          <a:solidFill>
                            <a:schemeClr val="tx1"/>
                          </a:solidFill>
                          <a:effectLst/>
                          <a:latin typeface="+mn-lt"/>
                          <a:ea typeface="+mn-ea"/>
                          <a:cs typeface="+mn-cs"/>
                        </a:rPr>
                        <a:t>приобретение неисключительных прав пользования на результаты интеллектуальной деятельности (прав пользования на результаты интеллектуальной деятельности в соответствии с лицензионными договорами либо иными документами, подтверждающими существование права пользования на результаты интеллектуальной деятельности)</a:t>
                      </a:r>
                      <a:endParaRPr lang="ru-RU" sz="1500" kern="1200" dirty="0">
                        <a:solidFill>
                          <a:schemeClr val="tx1"/>
                        </a:solidFill>
                        <a:effectLst/>
                        <a:latin typeface="+mn-lt"/>
                        <a:ea typeface="+mn-ea"/>
                        <a:cs typeface="+mn-cs"/>
                      </a:endParaRPr>
                    </a:p>
                  </a:txBody>
                  <a:tcPr marL="82590" marR="82590" marT="41296" marB="41296" anchor="ctr">
                    <a:lnL w="12700" cap="flat" cmpd="sng" algn="ctr">
                      <a:solidFill>
                        <a:srgbClr val="00602B"/>
                      </a:solidFill>
                      <a:prstDash val="solid"/>
                      <a:round/>
                      <a:headEnd type="none" w="med" len="med"/>
                      <a:tailEnd type="none" w="med" len="med"/>
                    </a:lnL>
                    <a:lnR w="12700" cap="flat" cmpd="sng" algn="ctr">
                      <a:solidFill>
                        <a:srgbClr val="00602B"/>
                      </a:solidFill>
                      <a:prstDash val="solid"/>
                      <a:round/>
                      <a:headEnd type="none" w="med" len="med"/>
                      <a:tailEnd type="none" w="med" len="med"/>
                    </a:lnR>
                    <a:lnT w="12700" cap="flat" cmpd="sng" algn="ctr">
                      <a:solidFill>
                        <a:srgbClr val="00602B"/>
                      </a:solidFill>
                      <a:prstDash val="solid"/>
                      <a:round/>
                      <a:headEnd type="none" w="med" len="med"/>
                      <a:tailEnd type="none" w="med" len="med"/>
                    </a:lnT>
                    <a:lnB w="12700" cap="flat" cmpd="sng" algn="ctr">
                      <a:solidFill>
                        <a:srgbClr val="00602B"/>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0001"/>
                  </a:ext>
                </a:extLst>
              </a:tr>
              <a:tr h="1242428">
                <a:tc>
                  <a:txBody>
                    <a:bodyPr/>
                    <a:lstStyle/>
                    <a:p>
                      <a:pPr algn="ctr"/>
                      <a:r>
                        <a:rPr lang="ru-RU" sz="1500" kern="1200" dirty="0" smtClean="0">
                          <a:solidFill>
                            <a:schemeClr val="tx1"/>
                          </a:solidFill>
                          <a:effectLst/>
                          <a:latin typeface="+mn-lt"/>
                          <a:ea typeface="+mn-ea"/>
                          <a:cs typeface="+mn-cs"/>
                        </a:rPr>
                        <a:t>352 "Увеличение стоимости неисключительных прав на результаты интеллектуальной деятельности с </a:t>
                      </a:r>
                      <a:r>
                        <a:rPr lang="ru-RU" sz="1500" b="1" kern="1200" dirty="0" smtClean="0">
                          <a:solidFill>
                            <a:srgbClr val="00602B"/>
                          </a:solidFill>
                          <a:effectLst/>
                          <a:latin typeface="+mn-lt"/>
                          <a:ea typeface="+mn-ea"/>
                          <a:cs typeface="+mn-cs"/>
                        </a:rPr>
                        <a:t>определенным сроком </a:t>
                      </a:r>
                      <a:r>
                        <a:rPr lang="ru-RU" sz="1500" kern="1200" dirty="0" smtClean="0">
                          <a:solidFill>
                            <a:schemeClr val="tx1"/>
                          </a:solidFill>
                          <a:effectLst/>
                          <a:latin typeface="+mn-lt"/>
                          <a:ea typeface="+mn-ea"/>
                          <a:cs typeface="+mn-cs"/>
                        </a:rPr>
                        <a:t>полезного использования"</a:t>
                      </a:r>
                    </a:p>
                    <a:p>
                      <a:pPr algn="ctr"/>
                      <a:r>
                        <a:rPr lang="ru-RU" sz="1500" i="1" u="sng" kern="1200" dirty="0" smtClean="0">
                          <a:solidFill>
                            <a:schemeClr val="tx1"/>
                          </a:solidFill>
                          <a:effectLst/>
                          <a:latin typeface="+mn-lt"/>
                          <a:ea typeface="+mn-ea"/>
                          <a:cs typeface="+mn-cs"/>
                        </a:rPr>
                        <a:t>(не для кассовых поступлений и выбытий)</a:t>
                      </a:r>
                    </a:p>
                  </a:txBody>
                  <a:tcPr marL="82590" marR="82590" marT="41296" marB="41296" anchor="ctr">
                    <a:lnL w="12700" cap="flat" cmpd="sng" algn="ctr">
                      <a:solidFill>
                        <a:srgbClr val="00602B"/>
                      </a:solidFill>
                      <a:prstDash val="solid"/>
                      <a:round/>
                      <a:headEnd type="none" w="med" len="med"/>
                      <a:tailEnd type="none" w="med" len="med"/>
                    </a:lnL>
                    <a:lnR w="12700" cap="flat" cmpd="sng" algn="ctr">
                      <a:solidFill>
                        <a:srgbClr val="00602B"/>
                      </a:solidFill>
                      <a:prstDash val="solid"/>
                      <a:round/>
                      <a:headEnd type="none" w="med" len="med"/>
                      <a:tailEnd type="none" w="med" len="med"/>
                    </a:lnR>
                    <a:lnT w="12700" cap="flat" cmpd="sng" algn="ctr">
                      <a:solidFill>
                        <a:srgbClr val="00602B"/>
                      </a:solidFill>
                      <a:prstDash val="solid"/>
                      <a:round/>
                      <a:headEnd type="none" w="med" len="med"/>
                      <a:tailEnd type="none" w="med" len="med"/>
                    </a:lnT>
                    <a:lnB w="12700" cap="flat" cmpd="sng" algn="ctr">
                      <a:solidFill>
                        <a:srgbClr val="00602B"/>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ru-RU" sz="1500" kern="1200" dirty="0" smtClean="0">
                          <a:solidFill>
                            <a:schemeClr val="tx1"/>
                          </a:solidFill>
                          <a:effectLst/>
                          <a:latin typeface="+mn-lt"/>
                          <a:ea typeface="+mn-ea"/>
                          <a:cs typeface="+mn-cs"/>
                        </a:rPr>
                        <a:t>операции по принятию к учету неисключительных прав на результаты интеллектуальной деятельности с определенным сроком полезного использования</a:t>
                      </a:r>
                    </a:p>
                  </a:txBody>
                  <a:tcPr marL="82590" marR="82590" marT="41296" marB="41296" anchor="ctr">
                    <a:lnL w="12700" cap="flat" cmpd="sng" algn="ctr">
                      <a:solidFill>
                        <a:srgbClr val="00602B"/>
                      </a:solidFill>
                      <a:prstDash val="solid"/>
                      <a:round/>
                      <a:headEnd type="none" w="med" len="med"/>
                      <a:tailEnd type="none" w="med" len="med"/>
                    </a:lnL>
                    <a:lnR w="12700" cap="flat" cmpd="sng" algn="ctr">
                      <a:solidFill>
                        <a:srgbClr val="00602B"/>
                      </a:solidFill>
                      <a:prstDash val="solid"/>
                      <a:round/>
                      <a:headEnd type="none" w="med" len="med"/>
                      <a:tailEnd type="none" w="med" len="med"/>
                    </a:lnR>
                    <a:lnT w="12700" cap="flat" cmpd="sng" algn="ctr">
                      <a:solidFill>
                        <a:srgbClr val="00602B"/>
                      </a:solidFill>
                      <a:prstDash val="solid"/>
                      <a:round/>
                      <a:headEnd type="none" w="med" len="med"/>
                      <a:tailEnd type="none" w="med" len="med"/>
                    </a:lnT>
                    <a:lnB w="12700" cap="flat" cmpd="sng" algn="ctr">
                      <a:solidFill>
                        <a:srgbClr val="00602B"/>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2153878010"/>
                  </a:ext>
                </a:extLst>
              </a:tr>
              <a:tr h="1242428">
                <a:tc>
                  <a:txBody>
                    <a:bodyPr/>
                    <a:lstStyle/>
                    <a:p>
                      <a:pPr algn="ctr"/>
                      <a:r>
                        <a:rPr lang="ru-RU" sz="1500" kern="1200" dirty="0" smtClean="0">
                          <a:solidFill>
                            <a:schemeClr val="tx1"/>
                          </a:solidFill>
                          <a:effectLst/>
                          <a:latin typeface="+mn-lt"/>
                          <a:ea typeface="+mn-ea"/>
                          <a:cs typeface="+mn-cs"/>
                        </a:rPr>
                        <a:t>353 "Увеличение стоимости неисключительных прав на результаты интеллектуальной деятельности с </a:t>
                      </a:r>
                      <a:r>
                        <a:rPr lang="ru-RU" sz="1500" b="1" u="sng" kern="1200" dirty="0" smtClean="0">
                          <a:solidFill>
                            <a:srgbClr val="00602B"/>
                          </a:solidFill>
                          <a:effectLst/>
                          <a:latin typeface="+mn-lt"/>
                          <a:ea typeface="+mn-ea"/>
                          <a:cs typeface="+mn-cs"/>
                        </a:rPr>
                        <a:t>не</a:t>
                      </a:r>
                      <a:r>
                        <a:rPr lang="ru-RU" sz="1500" b="1" kern="1200" dirty="0" smtClean="0">
                          <a:solidFill>
                            <a:srgbClr val="00602B"/>
                          </a:solidFill>
                          <a:effectLst/>
                          <a:latin typeface="+mn-lt"/>
                          <a:ea typeface="+mn-ea"/>
                          <a:cs typeface="+mn-cs"/>
                        </a:rPr>
                        <a:t>определенным сроком </a:t>
                      </a:r>
                      <a:r>
                        <a:rPr lang="ru-RU" sz="1500" kern="1200" dirty="0" smtClean="0">
                          <a:solidFill>
                            <a:schemeClr val="tx1"/>
                          </a:solidFill>
                          <a:effectLst/>
                          <a:latin typeface="+mn-lt"/>
                          <a:ea typeface="+mn-ea"/>
                          <a:cs typeface="+mn-cs"/>
                        </a:rPr>
                        <a:t>полезного использования"</a:t>
                      </a:r>
                    </a:p>
                    <a:p>
                      <a:pPr marL="0" marR="0" lvl="0" indent="0" algn="ctr" defTabSz="457200" rtl="0" eaLnBrk="1" fontAlgn="auto" latinLnBrk="0" hangingPunct="1">
                        <a:lnSpc>
                          <a:spcPct val="100000"/>
                        </a:lnSpc>
                        <a:spcBef>
                          <a:spcPts val="0"/>
                        </a:spcBef>
                        <a:spcAft>
                          <a:spcPts val="0"/>
                        </a:spcAft>
                        <a:buClrTx/>
                        <a:buSzTx/>
                        <a:buFontTx/>
                        <a:buNone/>
                        <a:tabLst/>
                        <a:defRPr/>
                      </a:pPr>
                      <a:r>
                        <a:rPr lang="ru-RU" sz="1500" i="1" u="sng" kern="1200" dirty="0" smtClean="0">
                          <a:solidFill>
                            <a:schemeClr val="tx1"/>
                          </a:solidFill>
                          <a:effectLst/>
                          <a:latin typeface="+mn-lt"/>
                          <a:ea typeface="+mn-ea"/>
                          <a:cs typeface="+mn-cs"/>
                        </a:rPr>
                        <a:t>(не для кассовых поступлений и выбытий)</a:t>
                      </a:r>
                      <a:endParaRPr lang="ru-RU" sz="1500" kern="1200" dirty="0" smtClean="0">
                        <a:solidFill>
                          <a:schemeClr val="tx1"/>
                        </a:solidFill>
                        <a:effectLst/>
                        <a:latin typeface="+mn-lt"/>
                        <a:ea typeface="+mn-ea"/>
                        <a:cs typeface="+mn-cs"/>
                      </a:endParaRPr>
                    </a:p>
                  </a:txBody>
                  <a:tcPr marL="82590" marR="82590" marT="41296" marB="41296" anchor="ctr">
                    <a:lnL w="12700" cap="flat" cmpd="sng" algn="ctr">
                      <a:solidFill>
                        <a:srgbClr val="00602B"/>
                      </a:solidFill>
                      <a:prstDash val="solid"/>
                      <a:round/>
                      <a:headEnd type="none" w="med" len="med"/>
                      <a:tailEnd type="none" w="med" len="med"/>
                    </a:lnL>
                    <a:lnR w="12700" cap="flat" cmpd="sng" algn="ctr">
                      <a:solidFill>
                        <a:srgbClr val="00602B"/>
                      </a:solidFill>
                      <a:prstDash val="solid"/>
                      <a:round/>
                      <a:headEnd type="none" w="med" len="med"/>
                      <a:tailEnd type="none" w="med" len="med"/>
                    </a:lnR>
                    <a:lnT w="12700" cap="flat" cmpd="sng" algn="ctr">
                      <a:solidFill>
                        <a:srgbClr val="00602B"/>
                      </a:solidFill>
                      <a:prstDash val="solid"/>
                      <a:round/>
                      <a:headEnd type="none" w="med" len="med"/>
                      <a:tailEnd type="none" w="med" len="med"/>
                    </a:lnT>
                    <a:lnB w="12700" cap="flat" cmpd="sng" algn="ctr">
                      <a:solidFill>
                        <a:srgbClr val="00602B"/>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ru-RU" sz="1500" kern="1200" dirty="0" smtClean="0">
                          <a:solidFill>
                            <a:schemeClr val="tx1"/>
                          </a:solidFill>
                          <a:effectLst/>
                          <a:latin typeface="+mn-lt"/>
                          <a:ea typeface="+mn-ea"/>
                          <a:cs typeface="+mn-cs"/>
                        </a:rPr>
                        <a:t>операции по принятию к учету неисключительных прав на результаты интеллектуальной деятельности с неопределенным сроком полезного использования.</a:t>
                      </a:r>
                    </a:p>
                  </a:txBody>
                  <a:tcPr marL="82590" marR="82590" marT="41296" marB="41296" anchor="ctr">
                    <a:lnL w="12700" cap="flat" cmpd="sng" algn="ctr">
                      <a:solidFill>
                        <a:srgbClr val="00602B"/>
                      </a:solidFill>
                      <a:prstDash val="solid"/>
                      <a:round/>
                      <a:headEnd type="none" w="med" len="med"/>
                      <a:tailEnd type="none" w="med" len="med"/>
                    </a:lnL>
                    <a:lnR w="12700" cap="flat" cmpd="sng" algn="ctr">
                      <a:solidFill>
                        <a:srgbClr val="00602B"/>
                      </a:solidFill>
                      <a:prstDash val="solid"/>
                      <a:round/>
                      <a:headEnd type="none" w="med" len="med"/>
                      <a:tailEnd type="none" w="med" len="med"/>
                    </a:lnR>
                    <a:lnT w="12700" cap="flat" cmpd="sng" algn="ctr">
                      <a:solidFill>
                        <a:srgbClr val="00602B"/>
                      </a:solidFill>
                      <a:prstDash val="solid"/>
                      <a:round/>
                      <a:headEnd type="none" w="med" len="med"/>
                      <a:tailEnd type="none" w="med" len="med"/>
                    </a:lnT>
                    <a:lnB w="12700" cap="flat" cmpd="sng" algn="ctr">
                      <a:solidFill>
                        <a:srgbClr val="00602B"/>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3913836589"/>
                  </a:ext>
                </a:extLst>
              </a:tr>
            </a:tbl>
          </a:graphicData>
        </a:graphic>
      </p:graphicFrame>
    </p:spTree>
    <p:extLst>
      <p:ext uri="{BB962C8B-B14F-4D97-AF65-F5344CB8AC3E}">
        <p14:creationId xmlns:p14="http://schemas.microsoft.com/office/powerpoint/2010/main" val="2843720134"/>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Заголовок 5"/>
          <p:cNvSpPr>
            <a:spLocks noGrp="1"/>
          </p:cNvSpPr>
          <p:nvPr>
            <p:ph type="title"/>
          </p:nvPr>
        </p:nvSpPr>
        <p:spPr>
          <a:xfrm>
            <a:off x="457199" y="717000"/>
            <a:ext cx="8229599" cy="983808"/>
          </a:xfrm>
        </p:spPr>
        <p:txBody>
          <a:bodyPr>
            <a:noAutofit/>
          </a:bodyPr>
          <a:lstStyle/>
          <a:p>
            <a:pPr algn="ctr"/>
            <a:r>
              <a:rPr lang="ru-RU" sz="3000" b="0" dirty="0" smtClean="0">
                <a:solidFill>
                  <a:srgbClr val="00602B"/>
                </a:solidFill>
              </a:rPr>
              <a:t/>
            </a:r>
            <a:br>
              <a:rPr lang="ru-RU" sz="3000" b="0" dirty="0" smtClean="0">
                <a:solidFill>
                  <a:srgbClr val="00602B"/>
                </a:solidFill>
              </a:rPr>
            </a:br>
            <a:r>
              <a:rPr lang="ru-RU" sz="3000" b="0" dirty="0">
                <a:solidFill>
                  <a:srgbClr val="00602B"/>
                </a:solidFill>
              </a:rPr>
              <a:t/>
            </a:r>
            <a:br>
              <a:rPr lang="ru-RU" sz="3000" b="0" dirty="0">
                <a:solidFill>
                  <a:srgbClr val="00602B"/>
                </a:solidFill>
              </a:rPr>
            </a:br>
            <a:r>
              <a:rPr lang="ru-RU" sz="3000" b="0" dirty="0" smtClean="0">
                <a:solidFill>
                  <a:srgbClr val="00602B"/>
                </a:solidFill>
              </a:rPr>
              <a:t/>
            </a:r>
            <a:br>
              <a:rPr lang="ru-RU" sz="3000" b="0" dirty="0" smtClean="0">
                <a:solidFill>
                  <a:srgbClr val="00602B"/>
                </a:solidFill>
              </a:rPr>
            </a:br>
            <a:r>
              <a:rPr lang="ru-RU" sz="3000" b="0" dirty="0" smtClean="0">
                <a:solidFill>
                  <a:srgbClr val="00602B"/>
                </a:solidFill>
              </a:rPr>
              <a:t>Неисключительные </a:t>
            </a:r>
            <a:r>
              <a:rPr lang="ru-RU" sz="3000" b="0" dirty="0">
                <a:solidFill>
                  <a:srgbClr val="00602B"/>
                </a:solidFill>
              </a:rPr>
              <a:t>права пользования на результаты интеллектуальной деятельности </a:t>
            </a:r>
          </a:p>
        </p:txBody>
      </p:sp>
      <p:sp>
        <p:nvSpPr>
          <p:cNvPr id="9" name="Номер слайда 2"/>
          <p:cNvSpPr txBox="1">
            <a:spLocks/>
          </p:cNvSpPr>
          <p:nvPr/>
        </p:nvSpPr>
        <p:spPr>
          <a:xfrm>
            <a:off x="6876256" y="116632"/>
            <a:ext cx="2133600" cy="365125"/>
          </a:xfrm>
          <a:prstGeom prst="rect">
            <a:avLst/>
          </a:prstGeom>
        </p:spPr>
        <p:txBody>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5F91366C-C707-45FC-9663-1DE7BB98C4B2}" type="slidenum">
              <a:rPr kumimoji="0" lang="ru-RU" sz="2200" b="0" i="0" u="none" strike="noStrike" kern="1200" cap="none" spc="0" normalizeH="0" baseline="0" noProof="0" smtClean="0">
                <a:ln>
                  <a:noFill/>
                </a:ln>
                <a:solidFill>
                  <a:srgbClr val="DEAA46"/>
                </a:solidFill>
                <a:effectLst/>
                <a:uLnTx/>
                <a:uFillTx/>
                <a:latin typeface="DINPro-Light"/>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48</a:t>
            </a:fld>
            <a:endParaRPr kumimoji="0" lang="ru-RU" sz="2200" b="0" i="0" u="none" strike="noStrike" kern="1200" cap="none" spc="0" normalizeH="0" baseline="0" noProof="0" dirty="0">
              <a:ln>
                <a:noFill/>
              </a:ln>
              <a:solidFill>
                <a:srgbClr val="DEAA46"/>
              </a:solidFill>
              <a:effectLst/>
              <a:uLnTx/>
              <a:uFillTx/>
              <a:latin typeface="DINPro-Light"/>
              <a:ea typeface="+mn-ea"/>
              <a:cs typeface="+mn-cs"/>
            </a:endParaRPr>
          </a:p>
        </p:txBody>
      </p:sp>
      <p:graphicFrame>
        <p:nvGraphicFramePr>
          <p:cNvPr id="8" name="Таблица 7"/>
          <p:cNvGraphicFramePr>
            <a:graphicFrameLocks noGrp="1"/>
          </p:cNvGraphicFramePr>
          <p:nvPr>
            <p:extLst>
              <p:ext uri="{D42A27DB-BD31-4B8C-83A1-F6EECF244321}">
                <p14:modId xmlns:p14="http://schemas.microsoft.com/office/powerpoint/2010/main" val="4074583515"/>
              </p:ext>
            </p:extLst>
          </p:nvPr>
        </p:nvGraphicFramePr>
        <p:xfrm>
          <a:off x="295669" y="1936051"/>
          <a:ext cx="8552657" cy="4013228"/>
        </p:xfrm>
        <a:graphic>
          <a:graphicData uri="http://schemas.openxmlformats.org/drawingml/2006/table">
            <a:tbl>
              <a:tblPr firstRow="1" bandRow="1">
                <a:tableStyleId>{2D5ABB26-0587-4C30-8999-92F81FD0307C}</a:tableStyleId>
              </a:tblPr>
              <a:tblGrid>
                <a:gridCol w="3538737">
                  <a:extLst>
                    <a:ext uri="{9D8B030D-6E8A-4147-A177-3AD203B41FA5}">
                      <a16:colId xmlns:a16="http://schemas.microsoft.com/office/drawing/2014/main" xmlns="" val="20000"/>
                    </a:ext>
                  </a:extLst>
                </a:gridCol>
                <a:gridCol w="5013920">
                  <a:extLst>
                    <a:ext uri="{9D8B030D-6E8A-4147-A177-3AD203B41FA5}">
                      <a16:colId xmlns:a16="http://schemas.microsoft.com/office/drawing/2014/main" xmlns="" val="20001"/>
                    </a:ext>
                  </a:extLst>
                </a:gridCol>
              </a:tblGrid>
              <a:tr h="387670">
                <a:tc>
                  <a:txBody>
                    <a:bodyPr/>
                    <a:lstStyle/>
                    <a:p>
                      <a:pPr algn="ctr"/>
                      <a:r>
                        <a:rPr lang="ru-RU" sz="1500" b="1" dirty="0" smtClean="0"/>
                        <a:t>Подстатьи КОСГУ</a:t>
                      </a:r>
                      <a:endParaRPr lang="ru-RU" sz="1500" b="1" dirty="0"/>
                    </a:p>
                  </a:txBody>
                  <a:tcPr marL="82590" marR="82590" marT="41296" marB="41296" anchor="ctr">
                    <a:lnL w="12700" cap="flat" cmpd="sng" algn="ctr">
                      <a:solidFill>
                        <a:srgbClr val="00602B"/>
                      </a:solidFill>
                      <a:prstDash val="solid"/>
                      <a:round/>
                      <a:headEnd type="none" w="med" len="med"/>
                      <a:tailEnd type="none" w="med" len="med"/>
                    </a:lnL>
                    <a:lnR w="12700" cap="flat" cmpd="sng" algn="ctr">
                      <a:solidFill>
                        <a:srgbClr val="00602B"/>
                      </a:solidFill>
                      <a:prstDash val="solid"/>
                      <a:round/>
                      <a:headEnd type="none" w="med" len="med"/>
                      <a:tailEnd type="none" w="med" len="med"/>
                    </a:lnR>
                    <a:lnT w="12700" cap="flat" cmpd="sng" algn="ctr">
                      <a:solidFill>
                        <a:srgbClr val="00602B"/>
                      </a:solidFill>
                      <a:prstDash val="solid"/>
                      <a:round/>
                      <a:headEnd type="none" w="med" len="med"/>
                      <a:tailEnd type="none" w="med" len="med"/>
                    </a:lnT>
                    <a:lnB w="12700" cap="flat" cmpd="sng" algn="ctr">
                      <a:solidFill>
                        <a:srgbClr val="00602B"/>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ru-RU" sz="1500" b="1" dirty="0" smtClean="0"/>
                        <a:t>Примеры</a:t>
                      </a:r>
                      <a:endParaRPr lang="ru-RU" sz="1500" b="1" dirty="0"/>
                    </a:p>
                  </a:txBody>
                  <a:tcPr marL="82590" marR="82590" marT="41296" marB="41296" anchor="ctr">
                    <a:lnL w="12700" cap="flat" cmpd="sng" algn="ctr">
                      <a:solidFill>
                        <a:srgbClr val="00602B"/>
                      </a:solidFill>
                      <a:prstDash val="solid"/>
                      <a:round/>
                      <a:headEnd type="none" w="med" len="med"/>
                      <a:tailEnd type="none" w="med" len="med"/>
                    </a:lnL>
                    <a:lnR w="12700" cap="flat" cmpd="sng" algn="ctr">
                      <a:solidFill>
                        <a:srgbClr val="00602B"/>
                      </a:solidFill>
                      <a:prstDash val="solid"/>
                      <a:round/>
                      <a:headEnd type="none" w="med" len="med"/>
                      <a:tailEnd type="none" w="med" len="med"/>
                    </a:lnR>
                    <a:lnT w="12700" cap="flat" cmpd="sng" algn="ctr">
                      <a:solidFill>
                        <a:srgbClr val="00602B"/>
                      </a:solidFill>
                      <a:prstDash val="solid"/>
                      <a:round/>
                      <a:headEnd type="none" w="med" len="med"/>
                      <a:tailEnd type="none" w="med" len="med"/>
                    </a:lnT>
                    <a:lnB w="12700" cap="flat" cmpd="sng" algn="ctr">
                      <a:solidFill>
                        <a:srgbClr val="00602B"/>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0000"/>
                  </a:ext>
                </a:extLst>
              </a:tr>
              <a:tr h="1812779">
                <a:tc>
                  <a:txBody>
                    <a:bodyPr/>
                    <a:lstStyle/>
                    <a:p>
                      <a:pPr algn="ctr"/>
                      <a:r>
                        <a:rPr lang="ru-RU" sz="1500" kern="1200" dirty="0" smtClean="0">
                          <a:solidFill>
                            <a:schemeClr val="tx1"/>
                          </a:solidFill>
                          <a:effectLst/>
                          <a:latin typeface="+mn-lt"/>
                          <a:ea typeface="+mn-ea"/>
                          <a:cs typeface="+mn-cs"/>
                        </a:rPr>
                        <a:t>452 "Уменьшение стоимости неисключительных прав на результаты интеллектуальной деятельности </a:t>
                      </a:r>
                    </a:p>
                    <a:p>
                      <a:pPr algn="ctr"/>
                      <a:r>
                        <a:rPr lang="ru-RU" sz="1500" b="1" u="sng" kern="1200" dirty="0" smtClean="0">
                          <a:solidFill>
                            <a:srgbClr val="00602B"/>
                          </a:solidFill>
                          <a:effectLst/>
                          <a:latin typeface="+mn-lt"/>
                          <a:ea typeface="+mn-ea"/>
                          <a:cs typeface="+mn-cs"/>
                        </a:rPr>
                        <a:t>с определенным сроком полезного использования</a:t>
                      </a:r>
                      <a:r>
                        <a:rPr lang="ru-RU" sz="1500" kern="1200" dirty="0" smtClean="0">
                          <a:solidFill>
                            <a:schemeClr val="tx1"/>
                          </a:solidFill>
                          <a:effectLst/>
                          <a:latin typeface="+mn-lt"/>
                          <a:ea typeface="+mn-ea"/>
                          <a:cs typeface="+mn-cs"/>
                        </a:rPr>
                        <a:t>" </a:t>
                      </a:r>
                    </a:p>
                    <a:p>
                      <a:pPr algn="ctr"/>
                      <a:r>
                        <a:rPr lang="ru-RU" sz="1500" i="1" u="sng" kern="1200" dirty="0" smtClean="0">
                          <a:solidFill>
                            <a:schemeClr val="tx1"/>
                          </a:solidFill>
                          <a:effectLst/>
                          <a:latin typeface="+mn-lt"/>
                          <a:ea typeface="+mn-ea"/>
                          <a:cs typeface="+mn-cs"/>
                        </a:rPr>
                        <a:t>(не для кассовых поступлений и выбытий)</a:t>
                      </a:r>
                    </a:p>
                  </a:txBody>
                  <a:tcPr marL="82590" marR="82590" marT="41296" marB="41296" anchor="ctr">
                    <a:lnL w="12700" cap="flat" cmpd="sng" algn="ctr">
                      <a:solidFill>
                        <a:srgbClr val="00602B"/>
                      </a:solidFill>
                      <a:prstDash val="solid"/>
                      <a:round/>
                      <a:headEnd type="none" w="med" len="med"/>
                      <a:tailEnd type="none" w="med" len="med"/>
                    </a:lnL>
                    <a:lnR w="12700" cap="flat" cmpd="sng" algn="ctr">
                      <a:solidFill>
                        <a:srgbClr val="00602B"/>
                      </a:solidFill>
                      <a:prstDash val="solid"/>
                      <a:round/>
                      <a:headEnd type="none" w="med" len="med"/>
                      <a:tailEnd type="none" w="med" len="med"/>
                    </a:lnR>
                    <a:lnT w="12700" cap="flat" cmpd="sng" algn="ctr">
                      <a:solidFill>
                        <a:srgbClr val="00602B"/>
                      </a:solidFill>
                      <a:prstDash val="solid"/>
                      <a:round/>
                      <a:headEnd type="none" w="med" len="med"/>
                      <a:tailEnd type="none" w="med" len="med"/>
                    </a:lnT>
                    <a:lnB w="12700" cap="flat" cmpd="sng" algn="ctr">
                      <a:solidFill>
                        <a:srgbClr val="00602B"/>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ru-RU" sz="1500" kern="1200" dirty="0" smtClean="0">
                          <a:solidFill>
                            <a:schemeClr val="tx1"/>
                          </a:solidFill>
                          <a:effectLst/>
                          <a:latin typeface="+mn-lt"/>
                          <a:ea typeface="+mn-ea"/>
                          <a:cs typeface="+mn-cs"/>
                        </a:rPr>
                        <a:t>операции, связанные с начислением амортизации на объекты неисключительных прав на результаты интеллектуальной деятельности с определенным сроком полезного использования, и суммы снижения стоимости неисключительных прав на результаты интеллектуальной деятельности с определенным сроком полезного использования в связи с их обесценением</a:t>
                      </a:r>
                    </a:p>
                  </a:txBody>
                  <a:tcPr marL="82590" marR="82590" marT="41296" marB="41296" anchor="ctr">
                    <a:lnL w="12700" cap="flat" cmpd="sng" algn="ctr">
                      <a:solidFill>
                        <a:srgbClr val="00602B"/>
                      </a:solidFill>
                      <a:prstDash val="solid"/>
                      <a:round/>
                      <a:headEnd type="none" w="med" len="med"/>
                      <a:tailEnd type="none" w="med" len="med"/>
                    </a:lnL>
                    <a:lnR w="12700" cap="flat" cmpd="sng" algn="ctr">
                      <a:solidFill>
                        <a:srgbClr val="00602B"/>
                      </a:solidFill>
                      <a:prstDash val="solid"/>
                      <a:round/>
                      <a:headEnd type="none" w="med" len="med"/>
                      <a:tailEnd type="none" w="med" len="med"/>
                    </a:lnR>
                    <a:lnT w="12700" cap="flat" cmpd="sng" algn="ctr">
                      <a:solidFill>
                        <a:srgbClr val="00602B"/>
                      </a:solidFill>
                      <a:prstDash val="solid"/>
                      <a:round/>
                      <a:headEnd type="none" w="med" len="med"/>
                      <a:tailEnd type="none" w="med" len="med"/>
                    </a:lnT>
                    <a:lnB w="12700" cap="flat" cmpd="sng" algn="ctr">
                      <a:solidFill>
                        <a:srgbClr val="00602B"/>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2153878010"/>
                  </a:ext>
                </a:extLst>
              </a:tr>
              <a:tr h="1812779">
                <a:tc>
                  <a:txBody>
                    <a:bodyPr/>
                    <a:lstStyle/>
                    <a:p>
                      <a:pPr algn="ctr"/>
                      <a:r>
                        <a:rPr lang="ru-RU" sz="1500" b="1" u="sng" kern="1200" dirty="0" smtClean="0">
                          <a:solidFill>
                            <a:srgbClr val="00602B"/>
                          </a:solidFill>
                          <a:effectLst/>
                          <a:latin typeface="+mn-lt"/>
                          <a:ea typeface="+mn-ea"/>
                          <a:cs typeface="+mn-cs"/>
                        </a:rPr>
                        <a:t>453 "Уменьшение стоимости неисключительных прав на результаты интеллектуальной деятельности </a:t>
                      </a:r>
                    </a:p>
                    <a:p>
                      <a:pPr algn="ctr"/>
                      <a:r>
                        <a:rPr lang="ru-RU" sz="1500" b="1" u="sng" kern="1200" dirty="0" smtClean="0">
                          <a:solidFill>
                            <a:srgbClr val="00602B"/>
                          </a:solidFill>
                          <a:effectLst/>
                          <a:latin typeface="+mn-lt"/>
                          <a:ea typeface="+mn-ea"/>
                          <a:cs typeface="+mn-cs"/>
                        </a:rPr>
                        <a:t>с неопределенным сроком полезного использования" </a:t>
                      </a:r>
                    </a:p>
                    <a:p>
                      <a:pPr algn="ctr"/>
                      <a:r>
                        <a:rPr lang="ru-RU" sz="1500" i="1" u="sng" kern="1200" dirty="0" smtClean="0">
                          <a:solidFill>
                            <a:schemeClr val="tx1"/>
                          </a:solidFill>
                          <a:effectLst/>
                          <a:latin typeface="+mn-lt"/>
                          <a:ea typeface="+mn-ea"/>
                          <a:cs typeface="+mn-cs"/>
                        </a:rPr>
                        <a:t>(не для кассовых поступлений и выбытий)</a:t>
                      </a:r>
                      <a:endParaRPr lang="ru-RU" sz="1500" kern="1200" dirty="0" smtClean="0">
                        <a:solidFill>
                          <a:schemeClr val="tx1"/>
                        </a:solidFill>
                        <a:effectLst/>
                        <a:latin typeface="+mn-lt"/>
                        <a:ea typeface="+mn-ea"/>
                        <a:cs typeface="+mn-cs"/>
                      </a:endParaRPr>
                    </a:p>
                  </a:txBody>
                  <a:tcPr marL="82590" marR="82590" marT="41296" marB="41296" anchor="ctr">
                    <a:lnL w="12700" cap="flat" cmpd="sng" algn="ctr">
                      <a:solidFill>
                        <a:srgbClr val="00602B"/>
                      </a:solidFill>
                      <a:prstDash val="solid"/>
                      <a:round/>
                      <a:headEnd type="none" w="med" len="med"/>
                      <a:tailEnd type="none" w="med" len="med"/>
                    </a:lnL>
                    <a:lnR w="12700" cap="flat" cmpd="sng" algn="ctr">
                      <a:solidFill>
                        <a:srgbClr val="00602B"/>
                      </a:solidFill>
                      <a:prstDash val="solid"/>
                      <a:round/>
                      <a:headEnd type="none" w="med" len="med"/>
                      <a:tailEnd type="none" w="med" len="med"/>
                    </a:lnR>
                    <a:lnT w="12700" cap="flat" cmpd="sng" algn="ctr">
                      <a:solidFill>
                        <a:srgbClr val="00602B"/>
                      </a:solidFill>
                      <a:prstDash val="solid"/>
                      <a:round/>
                      <a:headEnd type="none" w="med" len="med"/>
                      <a:tailEnd type="none" w="med" len="med"/>
                    </a:lnT>
                    <a:lnB w="12700" cap="flat" cmpd="sng" algn="ctr">
                      <a:solidFill>
                        <a:srgbClr val="00602B"/>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ru-RU" sz="1500" kern="1200" dirty="0" smtClean="0">
                          <a:solidFill>
                            <a:schemeClr val="tx1"/>
                          </a:solidFill>
                          <a:effectLst/>
                          <a:latin typeface="+mn-lt"/>
                          <a:ea typeface="+mn-ea"/>
                          <a:cs typeface="+mn-cs"/>
                        </a:rPr>
                        <a:t>суммы снижения стоимости неисключительных прав на результаты интеллектуальной деятельности с неопределенным сроком полезного использования в связи с их обесценением.</a:t>
                      </a:r>
                    </a:p>
                  </a:txBody>
                  <a:tcPr marL="82590" marR="82590" marT="41296" marB="41296" anchor="ctr">
                    <a:lnL w="12700" cap="flat" cmpd="sng" algn="ctr">
                      <a:solidFill>
                        <a:srgbClr val="00602B"/>
                      </a:solidFill>
                      <a:prstDash val="solid"/>
                      <a:round/>
                      <a:headEnd type="none" w="med" len="med"/>
                      <a:tailEnd type="none" w="med" len="med"/>
                    </a:lnL>
                    <a:lnR w="12700" cap="flat" cmpd="sng" algn="ctr">
                      <a:solidFill>
                        <a:srgbClr val="00602B"/>
                      </a:solidFill>
                      <a:prstDash val="solid"/>
                      <a:round/>
                      <a:headEnd type="none" w="med" len="med"/>
                      <a:tailEnd type="none" w="med" len="med"/>
                    </a:lnR>
                    <a:lnT w="12700" cap="flat" cmpd="sng" algn="ctr">
                      <a:solidFill>
                        <a:srgbClr val="00602B"/>
                      </a:solidFill>
                      <a:prstDash val="solid"/>
                      <a:round/>
                      <a:headEnd type="none" w="med" len="med"/>
                      <a:tailEnd type="none" w="med" len="med"/>
                    </a:lnT>
                    <a:lnB w="12700" cap="flat" cmpd="sng" algn="ctr">
                      <a:solidFill>
                        <a:srgbClr val="00602B"/>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3913836589"/>
                  </a:ext>
                </a:extLst>
              </a:tr>
            </a:tbl>
          </a:graphicData>
        </a:graphic>
      </p:graphicFrame>
    </p:spTree>
    <p:extLst>
      <p:ext uri="{BB962C8B-B14F-4D97-AF65-F5344CB8AC3E}">
        <p14:creationId xmlns:p14="http://schemas.microsoft.com/office/powerpoint/2010/main" val="3699986689"/>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Таблица 7"/>
          <p:cNvGraphicFramePr>
            <a:graphicFrameLocks noGrp="1"/>
          </p:cNvGraphicFramePr>
          <p:nvPr>
            <p:extLst>
              <p:ext uri="{D42A27DB-BD31-4B8C-83A1-F6EECF244321}">
                <p14:modId xmlns:p14="http://schemas.microsoft.com/office/powerpoint/2010/main" val="3410712650"/>
              </p:ext>
            </p:extLst>
          </p:nvPr>
        </p:nvGraphicFramePr>
        <p:xfrm>
          <a:off x="320040" y="937260"/>
          <a:ext cx="8481060" cy="6127816"/>
        </p:xfrm>
        <a:graphic>
          <a:graphicData uri="http://schemas.openxmlformats.org/drawingml/2006/table">
            <a:tbl>
              <a:tblPr>
                <a:gradFill rotWithShape="1">
                  <a:gsLst>
                    <a:gs pos="0">
                      <a:srgbClr val="4F81BD">
                        <a:tint val="50000"/>
                        <a:satMod val="300000"/>
                      </a:srgbClr>
                    </a:gs>
                    <a:gs pos="35000">
                      <a:srgbClr val="4F81BD">
                        <a:tint val="37000"/>
                        <a:satMod val="300000"/>
                      </a:srgbClr>
                    </a:gs>
                    <a:gs pos="100000">
                      <a:srgbClr val="4F81BD">
                        <a:tint val="15000"/>
                        <a:satMod val="350000"/>
                      </a:srgbClr>
                    </a:gs>
                  </a:gsLst>
                  <a:lin ang="16200000" scaled="1"/>
                </a:gradFill>
                <a:effectLst>
                  <a:outerShdw blurRad="40000" dist="20000" dir="5400000" rotWithShape="0">
                    <a:srgbClr val="000000">
                      <a:alpha val="38000"/>
                    </a:srgbClr>
                  </a:outerShdw>
                </a:effectLst>
              </a:tblPr>
              <a:tblGrid>
                <a:gridCol w="4962360">
                  <a:extLst>
                    <a:ext uri="{9D8B030D-6E8A-4147-A177-3AD203B41FA5}">
                      <a16:colId xmlns="" xmlns:a16="http://schemas.microsoft.com/office/drawing/2014/main" val="837975012"/>
                    </a:ext>
                  </a:extLst>
                </a:gridCol>
                <a:gridCol w="3518700">
                  <a:extLst>
                    <a:ext uri="{9D8B030D-6E8A-4147-A177-3AD203B41FA5}">
                      <a16:colId xmlns="" xmlns:a16="http://schemas.microsoft.com/office/drawing/2014/main" val="1871194307"/>
                    </a:ext>
                  </a:extLst>
                </a:gridCol>
              </a:tblGrid>
              <a:tr h="619460">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a:lnSpc>
                          <a:spcPct val="115000"/>
                        </a:lnSpc>
                        <a:spcAft>
                          <a:spcPts val="0"/>
                        </a:spcAft>
                      </a:pPr>
                      <a:r>
                        <a:rPr lang="ru-RU" sz="2400" dirty="0" smtClean="0">
                          <a:effectLst/>
                          <a:latin typeface="Times New Roman" panose="02020603050405020304" pitchFamily="18" charset="0"/>
                          <a:ea typeface="Calibri" panose="020F0502020204030204" pitchFamily="34" charset="0"/>
                        </a:rPr>
                        <a:t>Амортизация прав пользования нематериальными активами </a:t>
                      </a:r>
                      <a:endParaRPr lang="ru-RU"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9408" marR="9408" marT="20637" marB="20637">
                    <a:lnL w="9525" cap="flat" cmpd="sng" algn="ctr">
                      <a:solidFill>
                        <a:srgbClr val="4F81BD">
                          <a:shade val="95000"/>
                          <a:satMod val="105000"/>
                        </a:srgbClr>
                      </a:solidFill>
                      <a:prstDash val="solid"/>
                    </a:lnL>
                    <a:lnR w="9525" cap="flat" cmpd="sng" algn="ctr">
                      <a:solidFill>
                        <a:srgbClr val="4F81BD">
                          <a:shade val="95000"/>
                          <a:satMod val="105000"/>
                        </a:srgbClr>
                      </a:solidFill>
                      <a:prstDash val="solid"/>
                    </a:lnR>
                    <a:lnT w="9525" cap="flat" cmpd="sng" algn="ctr">
                      <a:solidFill>
                        <a:srgbClr val="4F81BD">
                          <a:shade val="95000"/>
                          <a:satMod val="105000"/>
                        </a:srgbClr>
                      </a:solidFill>
                      <a:prstDash val="solid"/>
                    </a:lnT>
                    <a:lnB w="9525" cap="flat" cmpd="sng" algn="ctr">
                      <a:solidFill>
                        <a:srgbClr val="4F81BD">
                          <a:shade val="95000"/>
                          <a:satMod val="105000"/>
                        </a:srgbClr>
                      </a:solidFill>
                      <a:prstDash val="solid"/>
                    </a:lnB>
                    <a:lnTlToBr w="12700" cmpd="sng">
                      <a:noFill/>
                      <a:prstDash val="solid"/>
                    </a:lnTlToBr>
                    <a:lnBlToTr w="12700" cmpd="sng">
                      <a:noFill/>
                      <a:prstDash val="solid"/>
                    </a:lnBlToTr>
                    <a:solidFill>
                      <a:srgbClr val="FFFF99"/>
                    </a:solidFill>
                  </a:tcPr>
                </a:tc>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algn="ctr">
                        <a:lnSpc>
                          <a:spcPct val="115000"/>
                        </a:lnSpc>
                        <a:spcAft>
                          <a:spcPts val="0"/>
                        </a:spcAft>
                      </a:pPr>
                      <a:r>
                        <a:rPr lang="ru-RU" sz="2400" dirty="0" smtClean="0">
                          <a:effectLst/>
                          <a:latin typeface="Times New Roman" panose="02020603050405020304" pitchFamily="18" charset="0"/>
                          <a:ea typeface="Calibri" panose="020F0502020204030204" pitchFamily="34" charset="0"/>
                          <a:cs typeface="Times New Roman" panose="02020603050405020304" pitchFamily="18" charset="0"/>
                        </a:rPr>
                        <a:t>0 104 60 000</a:t>
                      </a:r>
                      <a:endParaRPr lang="ru-RU"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9408" marR="9408" marT="20637" marB="20637">
                    <a:lnL w="9525" cap="flat" cmpd="sng" algn="ctr">
                      <a:solidFill>
                        <a:srgbClr val="4F81BD">
                          <a:shade val="95000"/>
                          <a:satMod val="105000"/>
                        </a:srgbClr>
                      </a:solidFill>
                      <a:prstDash val="solid"/>
                    </a:lnL>
                    <a:lnR w="9525" cap="flat" cmpd="sng" algn="ctr">
                      <a:solidFill>
                        <a:srgbClr val="4F81BD">
                          <a:shade val="95000"/>
                          <a:satMod val="105000"/>
                        </a:srgbClr>
                      </a:solidFill>
                      <a:prstDash val="solid"/>
                    </a:lnR>
                    <a:lnT w="9525" cap="flat" cmpd="sng" algn="ctr">
                      <a:solidFill>
                        <a:srgbClr val="4F81BD">
                          <a:shade val="95000"/>
                          <a:satMod val="105000"/>
                        </a:srgbClr>
                      </a:solidFill>
                      <a:prstDash val="solid"/>
                    </a:lnT>
                    <a:lnB w="9525" cap="flat" cmpd="sng" algn="ctr">
                      <a:solidFill>
                        <a:srgbClr val="4F81BD">
                          <a:shade val="95000"/>
                          <a:satMod val="105000"/>
                        </a:srgbClr>
                      </a:solidFill>
                      <a:prstDash val="solid"/>
                    </a:lnB>
                    <a:lnTlToBr w="12700" cmpd="sng">
                      <a:noFill/>
                      <a:prstDash val="solid"/>
                    </a:lnTlToBr>
                    <a:lnBlToTr w="12700" cmpd="sng">
                      <a:noFill/>
                      <a:prstDash val="solid"/>
                    </a:lnBlToTr>
                    <a:solidFill>
                      <a:srgbClr val="FFFF99"/>
                    </a:solidFill>
                  </a:tcPr>
                </a:tc>
                <a:extLst>
                  <a:ext uri="{0D108BD9-81ED-4DB2-BD59-A6C34878D82A}">
                    <a16:rowId xmlns="" xmlns:a16="http://schemas.microsoft.com/office/drawing/2014/main" val="3414740092"/>
                  </a:ext>
                </a:extLst>
              </a:tr>
              <a:tr h="1254316">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a:lnSpc>
                          <a:spcPct val="115000"/>
                        </a:lnSpc>
                        <a:spcAft>
                          <a:spcPts val="0"/>
                        </a:spcAft>
                      </a:pPr>
                      <a:r>
                        <a:rPr lang="ru-RU" sz="2400" dirty="0" smtClean="0">
                          <a:effectLst/>
                          <a:latin typeface="Times New Roman" panose="02020603050405020304" pitchFamily="18" charset="0"/>
                          <a:ea typeface="Calibri" panose="020F0502020204030204" pitchFamily="34" charset="0"/>
                        </a:rPr>
                        <a:t>Амортизация прав пользования научными исследованиями (научно-исследовательскими разработками) </a:t>
                      </a:r>
                      <a:endParaRPr lang="ru-RU" sz="2400" dirty="0" smtClean="0">
                        <a:effectLst/>
                        <a:latin typeface="Times New Roman" panose="02020603050405020304" pitchFamily="18" charset="0"/>
                        <a:ea typeface="Calibri" panose="020F0502020204030204" pitchFamily="34" charset="0"/>
                        <a:cs typeface="Times New Roman" panose="02020603050405020304" pitchFamily="18" charset="0"/>
                      </a:endParaRPr>
                    </a:p>
                  </a:txBody>
                  <a:tcPr marL="9408" marR="9408" marT="20637" marB="20637">
                    <a:lnL w="9525" cap="flat" cmpd="sng" algn="ctr">
                      <a:solidFill>
                        <a:srgbClr val="4F81BD">
                          <a:shade val="95000"/>
                          <a:satMod val="105000"/>
                        </a:srgbClr>
                      </a:solidFill>
                      <a:prstDash val="solid"/>
                    </a:lnL>
                    <a:lnR w="9525" cap="flat" cmpd="sng" algn="ctr">
                      <a:solidFill>
                        <a:srgbClr val="4F81BD">
                          <a:shade val="95000"/>
                          <a:satMod val="105000"/>
                        </a:srgbClr>
                      </a:solidFill>
                      <a:prstDash val="solid"/>
                    </a:lnR>
                    <a:lnT w="9525" cap="flat" cmpd="sng" algn="ctr">
                      <a:solidFill>
                        <a:srgbClr val="4F81BD">
                          <a:shade val="95000"/>
                          <a:satMod val="105000"/>
                        </a:srgbClr>
                      </a:solidFill>
                      <a:prstDash val="solid"/>
                    </a:lnT>
                    <a:lnB w="9525" cap="flat" cmpd="sng" algn="ctr">
                      <a:solidFill>
                        <a:srgbClr val="4F81BD">
                          <a:shade val="95000"/>
                          <a:satMod val="105000"/>
                        </a:srgbClr>
                      </a:solidFill>
                      <a:prstDash val="soli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algn="ctr">
                        <a:lnSpc>
                          <a:spcPct val="115000"/>
                        </a:lnSpc>
                        <a:spcAft>
                          <a:spcPts val="0"/>
                        </a:spcAft>
                      </a:pPr>
                      <a:r>
                        <a:rPr lang="ru-RU" sz="2400" dirty="0" smtClean="0">
                          <a:effectLst/>
                          <a:latin typeface="Times New Roman" panose="02020603050405020304" pitchFamily="18" charset="0"/>
                          <a:ea typeface="Calibri" panose="020F0502020204030204" pitchFamily="34" charset="0"/>
                          <a:cs typeface="Times New Roman" panose="02020603050405020304" pitchFamily="18" charset="0"/>
                        </a:rPr>
                        <a:t>0 104 6</a:t>
                      </a:r>
                      <a:r>
                        <a:rPr lang="en-US" sz="2400" dirty="0" smtClean="0">
                          <a:effectLst/>
                          <a:latin typeface="Times New Roman" panose="02020603050405020304" pitchFamily="18" charset="0"/>
                          <a:ea typeface="Calibri" panose="020F0502020204030204" pitchFamily="34" charset="0"/>
                          <a:cs typeface="Times New Roman" panose="02020603050405020304" pitchFamily="18" charset="0"/>
                        </a:rPr>
                        <a:t>N</a:t>
                      </a:r>
                      <a:r>
                        <a:rPr lang="ru-RU" sz="2400" dirty="0" smtClean="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smtClean="0">
                          <a:effectLst/>
                          <a:latin typeface="Times New Roman" panose="02020603050405020304" pitchFamily="18" charset="0"/>
                          <a:ea typeface="Calibri" panose="020F0502020204030204" pitchFamily="34" charset="0"/>
                          <a:cs typeface="Times New Roman" panose="02020603050405020304" pitchFamily="18" charset="0"/>
                        </a:rPr>
                        <a:t>452</a:t>
                      </a:r>
                      <a:endParaRPr lang="ru-RU"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9408" marR="9408" marT="20637" marB="20637">
                    <a:lnL w="9525" cap="flat" cmpd="sng" algn="ctr">
                      <a:solidFill>
                        <a:srgbClr val="4F81BD">
                          <a:shade val="95000"/>
                          <a:satMod val="105000"/>
                        </a:srgbClr>
                      </a:solidFill>
                      <a:prstDash val="solid"/>
                    </a:lnL>
                    <a:lnR w="9525" cap="flat" cmpd="sng" algn="ctr">
                      <a:solidFill>
                        <a:srgbClr val="4F81BD">
                          <a:shade val="95000"/>
                          <a:satMod val="105000"/>
                        </a:srgbClr>
                      </a:solidFill>
                      <a:prstDash val="solid"/>
                    </a:lnR>
                    <a:lnT w="9525" cap="flat" cmpd="sng" algn="ctr">
                      <a:solidFill>
                        <a:srgbClr val="4F81BD">
                          <a:shade val="95000"/>
                          <a:satMod val="105000"/>
                        </a:srgbClr>
                      </a:solidFill>
                      <a:prstDash val="solid"/>
                    </a:lnT>
                    <a:lnB w="9525" cap="flat" cmpd="sng" algn="ctr">
                      <a:solidFill>
                        <a:srgbClr val="4F81BD">
                          <a:shade val="95000"/>
                          <a:satMod val="105000"/>
                        </a:srgbClr>
                      </a:solidFill>
                      <a:prstDash val="solid"/>
                    </a:lnB>
                    <a:lnTlToBr w="12700" cmpd="sng">
                      <a:noFill/>
                      <a:prstDash val="solid"/>
                    </a:lnTlToBr>
                    <a:lnBlToTr w="12700" cmpd="sng">
                      <a:noFill/>
                      <a:prstDash val="solid"/>
                    </a:lnBlToTr>
                    <a:noFill/>
                  </a:tcPr>
                </a:tc>
                <a:extLst>
                  <a:ext uri="{0D108BD9-81ED-4DB2-BD59-A6C34878D82A}">
                    <a16:rowId xmlns="" xmlns:a16="http://schemas.microsoft.com/office/drawing/2014/main" val="271546282"/>
                  </a:ext>
                </a:extLst>
              </a:tr>
              <a:tr h="1196468">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a:lnSpc>
                          <a:spcPct val="115000"/>
                        </a:lnSpc>
                        <a:spcAft>
                          <a:spcPts val="0"/>
                        </a:spcAft>
                      </a:pPr>
                      <a:r>
                        <a:rPr lang="ru-RU" sz="2400" dirty="0" smtClean="0">
                          <a:effectLst/>
                          <a:latin typeface="Times New Roman" panose="02020603050405020304" pitchFamily="18" charset="0"/>
                          <a:ea typeface="Calibri" panose="020F0502020204030204" pitchFamily="34" charset="0"/>
                        </a:rPr>
                        <a:t>Амортизация прав пользования опытно-конструкторскими и технологическими разработками </a:t>
                      </a:r>
                      <a:endParaRPr lang="ru-RU"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9408" marR="9408" marT="20637" marB="20637">
                    <a:lnL w="9525" cap="flat" cmpd="sng" algn="ctr">
                      <a:solidFill>
                        <a:srgbClr val="4F81BD">
                          <a:shade val="95000"/>
                          <a:satMod val="105000"/>
                        </a:srgbClr>
                      </a:solidFill>
                      <a:prstDash val="solid"/>
                    </a:lnL>
                    <a:lnR w="9525" cap="flat" cmpd="sng" algn="ctr">
                      <a:solidFill>
                        <a:srgbClr val="4F81BD">
                          <a:shade val="95000"/>
                          <a:satMod val="105000"/>
                        </a:srgbClr>
                      </a:solidFill>
                      <a:prstDash val="solid"/>
                    </a:lnR>
                    <a:lnT w="9525" cap="flat" cmpd="sng" algn="ctr">
                      <a:solidFill>
                        <a:srgbClr val="4F81BD">
                          <a:shade val="95000"/>
                          <a:satMod val="105000"/>
                        </a:srgbClr>
                      </a:solidFill>
                      <a:prstDash val="solid"/>
                    </a:lnT>
                    <a:lnB w="9525" cap="flat" cmpd="sng" algn="ctr">
                      <a:solidFill>
                        <a:srgbClr val="4F81BD">
                          <a:shade val="95000"/>
                          <a:satMod val="105000"/>
                        </a:srgbClr>
                      </a:solidFill>
                      <a:prstDash val="soli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marL="0" marR="0" lvl="0" indent="0" algn="ctr" defTabSz="457200" rtl="0" eaLnBrk="1" fontAlgn="auto" latinLnBrk="0" hangingPunct="1">
                        <a:lnSpc>
                          <a:spcPct val="115000"/>
                        </a:lnSpc>
                        <a:spcBef>
                          <a:spcPts val="0"/>
                        </a:spcBef>
                        <a:spcAft>
                          <a:spcPts val="0"/>
                        </a:spcAft>
                        <a:buClrTx/>
                        <a:buSzTx/>
                        <a:buFontTx/>
                        <a:buNone/>
                        <a:tabLst/>
                        <a:defRPr/>
                      </a:pPr>
                      <a:r>
                        <a:rPr kumimoji="0" lang="ru-RU" sz="2400" b="0" i="0" u="none" strike="noStrike" kern="1200" cap="none" spc="0" normalizeH="0" baseline="0" noProof="0" dirty="0" smtClean="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0 104 6</a:t>
                      </a:r>
                      <a:r>
                        <a:rPr kumimoji="0" lang="en-US" sz="2400" b="0" i="0" u="none" strike="noStrike" kern="1200" cap="none" spc="0" normalizeH="0" baseline="0" noProof="0" dirty="0" smtClean="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R</a:t>
                      </a:r>
                      <a:r>
                        <a:rPr kumimoji="0" lang="ru-RU" sz="2400" b="0" i="0" u="none" strike="noStrike" kern="1200" cap="none" spc="0" normalizeH="0" baseline="0" noProof="0" dirty="0" smtClean="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 </a:t>
                      </a:r>
                      <a:r>
                        <a:rPr kumimoji="0" lang="en-US" sz="2400" b="0" i="0" u="none" strike="noStrike" kern="1200" cap="none" spc="0" normalizeH="0" baseline="0" noProof="0" dirty="0" smtClean="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452</a:t>
                      </a:r>
                      <a:endParaRPr kumimoji="0" lang="ru-RU" sz="24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a:txBody>
                  <a:tcPr marL="9408" marR="9408" marT="20637" marB="20637">
                    <a:lnL w="9525" cap="flat" cmpd="sng" algn="ctr">
                      <a:solidFill>
                        <a:srgbClr val="4F81BD">
                          <a:shade val="95000"/>
                          <a:satMod val="105000"/>
                        </a:srgbClr>
                      </a:solidFill>
                      <a:prstDash val="solid"/>
                    </a:lnL>
                    <a:lnR w="9525" cap="flat" cmpd="sng" algn="ctr">
                      <a:solidFill>
                        <a:srgbClr val="4F81BD">
                          <a:shade val="95000"/>
                          <a:satMod val="105000"/>
                        </a:srgbClr>
                      </a:solidFill>
                      <a:prstDash val="solid"/>
                    </a:lnR>
                    <a:lnT w="9525" cap="flat" cmpd="sng" algn="ctr">
                      <a:solidFill>
                        <a:srgbClr val="4F81BD">
                          <a:shade val="95000"/>
                          <a:satMod val="105000"/>
                        </a:srgbClr>
                      </a:solidFill>
                      <a:prstDash val="solid"/>
                    </a:lnT>
                    <a:lnB w="9525" cap="flat" cmpd="sng" algn="ctr">
                      <a:solidFill>
                        <a:srgbClr val="4F81BD">
                          <a:shade val="95000"/>
                          <a:satMod val="105000"/>
                        </a:srgbClr>
                      </a:solidFill>
                      <a:prstDash val="solid"/>
                    </a:lnB>
                    <a:lnTlToBr w="12700" cmpd="sng">
                      <a:noFill/>
                      <a:prstDash val="solid"/>
                    </a:lnTlToBr>
                    <a:lnBlToTr w="12700" cmpd="sng">
                      <a:noFill/>
                      <a:prstDash val="solid"/>
                    </a:lnBlToTr>
                    <a:noFill/>
                  </a:tcPr>
                </a:tc>
                <a:extLst>
                  <a:ext uri="{0D108BD9-81ED-4DB2-BD59-A6C34878D82A}">
                    <a16:rowId xmlns="" xmlns:a16="http://schemas.microsoft.com/office/drawing/2014/main" val="592873365"/>
                  </a:ext>
                </a:extLst>
              </a:tr>
              <a:tr h="1335856">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a:lnSpc>
                          <a:spcPct val="115000"/>
                        </a:lnSpc>
                        <a:spcAft>
                          <a:spcPts val="0"/>
                        </a:spcAft>
                      </a:pPr>
                      <a:r>
                        <a:rPr lang="ru-RU" sz="2400" dirty="0" smtClean="0">
                          <a:effectLst/>
                          <a:latin typeface="Times New Roman" panose="02020603050405020304" pitchFamily="18" charset="0"/>
                          <a:ea typeface="Calibri" panose="020F0502020204030204" pitchFamily="34" charset="0"/>
                        </a:rPr>
                        <a:t>Амортизация прав пользования программным обеспечением и базами данных </a:t>
                      </a:r>
                      <a:endParaRPr lang="ru-RU"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9408" marR="9408" marT="20637" marB="20637">
                    <a:lnL w="9525" cap="flat" cmpd="sng" algn="ctr">
                      <a:solidFill>
                        <a:srgbClr val="4F81BD">
                          <a:shade val="95000"/>
                          <a:satMod val="105000"/>
                        </a:srgbClr>
                      </a:solidFill>
                      <a:prstDash val="solid"/>
                    </a:lnL>
                    <a:lnR w="9525" cap="flat" cmpd="sng" algn="ctr">
                      <a:solidFill>
                        <a:srgbClr val="4F81BD">
                          <a:shade val="95000"/>
                          <a:satMod val="105000"/>
                        </a:srgbClr>
                      </a:solidFill>
                      <a:prstDash val="solid"/>
                    </a:lnR>
                    <a:lnT w="9525" cap="flat" cmpd="sng" algn="ctr">
                      <a:solidFill>
                        <a:srgbClr val="4F81BD">
                          <a:shade val="95000"/>
                          <a:satMod val="105000"/>
                        </a:srgbClr>
                      </a:solidFill>
                      <a:prstDash val="solid"/>
                    </a:lnT>
                    <a:lnB w="9525" cap="flat" cmpd="sng" algn="ctr">
                      <a:solidFill>
                        <a:srgbClr val="4F81BD">
                          <a:shade val="95000"/>
                          <a:satMod val="105000"/>
                        </a:srgbClr>
                      </a:solidFill>
                      <a:prstDash val="soli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marL="0" marR="0" lvl="0" indent="0" algn="ctr" defTabSz="457200" rtl="0" eaLnBrk="1" fontAlgn="auto" latinLnBrk="0" hangingPunct="1">
                        <a:lnSpc>
                          <a:spcPct val="115000"/>
                        </a:lnSpc>
                        <a:spcBef>
                          <a:spcPts val="0"/>
                        </a:spcBef>
                        <a:spcAft>
                          <a:spcPts val="0"/>
                        </a:spcAft>
                        <a:buClrTx/>
                        <a:buSzTx/>
                        <a:buFontTx/>
                        <a:buNone/>
                        <a:tabLst/>
                        <a:defRPr/>
                      </a:pPr>
                      <a:r>
                        <a:rPr kumimoji="0" lang="ru-RU" sz="2400" b="0" i="0" u="none" strike="noStrike" kern="1200" cap="none" spc="0" normalizeH="0" baseline="0" noProof="0" dirty="0" smtClean="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0 104 6</a:t>
                      </a:r>
                      <a:r>
                        <a:rPr kumimoji="0" lang="en-US" sz="2400" b="0" i="0" u="none" strike="noStrike" kern="1200" cap="none" spc="0" normalizeH="0" baseline="0" noProof="0" dirty="0" smtClean="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I</a:t>
                      </a:r>
                      <a:r>
                        <a:rPr kumimoji="0" lang="ru-RU" sz="2400" b="0" i="0" u="none" strike="noStrike" kern="1200" cap="none" spc="0" normalizeH="0" baseline="0" noProof="0" dirty="0" smtClean="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 </a:t>
                      </a:r>
                      <a:r>
                        <a:rPr kumimoji="0" lang="en-US" sz="2400" b="0" i="0" u="none" strike="noStrike" kern="1200" cap="none" spc="0" normalizeH="0" baseline="0" noProof="0" dirty="0" smtClean="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452</a:t>
                      </a:r>
                      <a:endParaRPr kumimoji="0" lang="ru-RU" sz="24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a:txBody>
                  <a:tcPr marL="9408" marR="9408" marT="20637" marB="20637">
                    <a:lnL w="9525" cap="flat" cmpd="sng" algn="ctr">
                      <a:solidFill>
                        <a:srgbClr val="4F81BD">
                          <a:shade val="95000"/>
                          <a:satMod val="105000"/>
                        </a:srgbClr>
                      </a:solidFill>
                      <a:prstDash val="solid"/>
                    </a:lnL>
                    <a:lnR w="9525" cap="flat" cmpd="sng" algn="ctr">
                      <a:solidFill>
                        <a:srgbClr val="4F81BD">
                          <a:shade val="95000"/>
                          <a:satMod val="105000"/>
                        </a:srgbClr>
                      </a:solidFill>
                      <a:prstDash val="solid"/>
                    </a:lnR>
                    <a:lnT w="9525" cap="flat" cmpd="sng" algn="ctr">
                      <a:solidFill>
                        <a:srgbClr val="4F81BD">
                          <a:shade val="95000"/>
                          <a:satMod val="105000"/>
                        </a:srgbClr>
                      </a:solidFill>
                      <a:prstDash val="solid"/>
                    </a:lnT>
                    <a:lnB w="9525" cap="flat" cmpd="sng" algn="ctr">
                      <a:solidFill>
                        <a:srgbClr val="4F81BD">
                          <a:shade val="95000"/>
                          <a:satMod val="105000"/>
                        </a:srgbClr>
                      </a:solidFill>
                      <a:prstDash val="solid"/>
                    </a:lnB>
                    <a:lnTlToBr w="12700" cmpd="sng">
                      <a:noFill/>
                      <a:prstDash val="solid"/>
                    </a:lnTlToBr>
                    <a:lnBlToTr w="12700" cmpd="sng">
                      <a:noFill/>
                      <a:prstDash val="solid"/>
                    </a:lnBlToTr>
                    <a:noFill/>
                  </a:tcPr>
                </a:tc>
                <a:extLst>
                  <a:ext uri="{0D108BD9-81ED-4DB2-BD59-A6C34878D82A}">
                    <a16:rowId xmlns="" xmlns:a16="http://schemas.microsoft.com/office/drawing/2014/main" val="2709159529"/>
                  </a:ext>
                </a:extLst>
              </a:tr>
              <a:tr h="1288664">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a:lnSpc>
                          <a:spcPct val="115000"/>
                        </a:lnSpc>
                        <a:spcAft>
                          <a:spcPts val="0"/>
                        </a:spcAft>
                      </a:pPr>
                      <a:r>
                        <a:rPr lang="ru-RU" sz="2400" dirty="0" smtClean="0">
                          <a:effectLst/>
                          <a:latin typeface="Times New Roman" panose="02020603050405020304" pitchFamily="18" charset="0"/>
                          <a:ea typeface="Calibri" panose="020F0502020204030204" pitchFamily="34" charset="0"/>
                        </a:rPr>
                        <a:t>Амортизация прав пользования иными объектами интеллектуальной собственности </a:t>
                      </a:r>
                      <a:endParaRPr lang="ru-RU"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9408" marR="9408" marT="20637" marB="20637">
                    <a:lnL w="9525" cap="flat" cmpd="sng" algn="ctr">
                      <a:solidFill>
                        <a:srgbClr val="4F81BD">
                          <a:shade val="95000"/>
                          <a:satMod val="105000"/>
                        </a:srgbClr>
                      </a:solidFill>
                      <a:prstDash val="solid"/>
                    </a:lnL>
                    <a:lnR w="9525" cap="flat" cmpd="sng" algn="ctr">
                      <a:solidFill>
                        <a:srgbClr val="4F81BD">
                          <a:shade val="95000"/>
                          <a:satMod val="105000"/>
                        </a:srgbClr>
                      </a:solidFill>
                      <a:prstDash val="solid"/>
                    </a:lnR>
                    <a:lnT w="9525" cap="flat" cmpd="sng" algn="ctr">
                      <a:solidFill>
                        <a:srgbClr val="4F81BD">
                          <a:shade val="95000"/>
                          <a:satMod val="105000"/>
                        </a:srgbClr>
                      </a:solidFill>
                      <a:prstDash val="solid"/>
                    </a:lnT>
                    <a:lnB w="9525" cap="flat" cmpd="sng" algn="ctr">
                      <a:solidFill>
                        <a:srgbClr val="4F81BD">
                          <a:shade val="95000"/>
                          <a:satMod val="105000"/>
                        </a:srgbClr>
                      </a:solidFill>
                      <a:prstDash val="soli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marL="0" marR="0" lvl="0" indent="0" algn="ctr" defTabSz="457200" rtl="0" eaLnBrk="1" fontAlgn="auto" latinLnBrk="0" hangingPunct="1">
                        <a:lnSpc>
                          <a:spcPct val="115000"/>
                        </a:lnSpc>
                        <a:spcBef>
                          <a:spcPts val="0"/>
                        </a:spcBef>
                        <a:spcAft>
                          <a:spcPts val="0"/>
                        </a:spcAft>
                        <a:buClrTx/>
                        <a:buSzTx/>
                        <a:buFontTx/>
                        <a:buNone/>
                        <a:tabLst/>
                        <a:defRPr/>
                      </a:pPr>
                      <a:r>
                        <a:rPr kumimoji="0" lang="ru-RU" sz="2400" b="0" i="0" u="none" strike="noStrike" kern="1200" cap="none" spc="0" normalizeH="0" baseline="0" noProof="0" dirty="0" smtClean="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0 104 6</a:t>
                      </a:r>
                      <a:r>
                        <a:rPr kumimoji="0" lang="en-US" sz="2400" b="0" i="0" u="none" strike="noStrike" kern="1200" cap="none" spc="0" normalizeH="0" baseline="0" noProof="0" dirty="0" smtClean="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D</a:t>
                      </a:r>
                      <a:r>
                        <a:rPr kumimoji="0" lang="ru-RU" sz="2400" b="0" i="0" u="none" strike="noStrike" kern="1200" cap="none" spc="0" normalizeH="0" baseline="0" noProof="0" dirty="0" smtClean="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 </a:t>
                      </a:r>
                      <a:r>
                        <a:rPr kumimoji="0" lang="en-US" sz="2400" b="0" i="0" u="none" strike="noStrike" kern="1200" cap="none" spc="0" normalizeH="0" baseline="0" noProof="0" dirty="0" smtClean="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452</a:t>
                      </a:r>
                      <a:endParaRPr kumimoji="0" lang="ru-RU" sz="24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a:txBody>
                  <a:tcPr marL="9408" marR="9408" marT="20637" marB="20637">
                    <a:lnL w="9525" cap="flat" cmpd="sng" algn="ctr">
                      <a:solidFill>
                        <a:srgbClr val="4F81BD">
                          <a:shade val="95000"/>
                          <a:satMod val="105000"/>
                        </a:srgbClr>
                      </a:solidFill>
                      <a:prstDash val="solid"/>
                    </a:lnL>
                    <a:lnR w="9525" cap="flat" cmpd="sng" algn="ctr">
                      <a:solidFill>
                        <a:srgbClr val="4F81BD">
                          <a:shade val="95000"/>
                          <a:satMod val="105000"/>
                        </a:srgbClr>
                      </a:solidFill>
                      <a:prstDash val="solid"/>
                    </a:lnR>
                    <a:lnT w="9525" cap="flat" cmpd="sng" algn="ctr">
                      <a:solidFill>
                        <a:srgbClr val="4F81BD">
                          <a:shade val="95000"/>
                          <a:satMod val="105000"/>
                        </a:srgbClr>
                      </a:solidFill>
                      <a:prstDash val="solid"/>
                    </a:lnT>
                    <a:lnB w="9525" cap="flat" cmpd="sng" algn="ctr">
                      <a:solidFill>
                        <a:srgbClr val="4F81BD">
                          <a:shade val="95000"/>
                          <a:satMod val="105000"/>
                        </a:srgbClr>
                      </a:solidFill>
                      <a:prstDash val="solid"/>
                    </a:lnB>
                    <a:lnTlToBr w="12700" cmpd="sng">
                      <a:noFill/>
                      <a:prstDash val="solid"/>
                    </a:lnTlToBr>
                    <a:lnBlToTr w="12700" cmpd="sng">
                      <a:noFill/>
                      <a:prstDash val="solid"/>
                    </a:lnBlToTr>
                    <a:noFill/>
                  </a:tcPr>
                </a:tc>
                <a:extLst>
                  <a:ext uri="{0D108BD9-81ED-4DB2-BD59-A6C34878D82A}">
                    <a16:rowId xmlns="" xmlns:a16="http://schemas.microsoft.com/office/drawing/2014/main" val="3936172916"/>
                  </a:ext>
                </a:extLst>
              </a:tr>
            </a:tbl>
          </a:graphicData>
        </a:graphic>
      </p:graphicFrame>
      <p:sp>
        <p:nvSpPr>
          <p:cNvPr id="9" name="TextBox 8"/>
          <p:cNvSpPr txBox="1"/>
          <p:nvPr/>
        </p:nvSpPr>
        <p:spPr>
          <a:xfrm>
            <a:off x="6030163" y="467380"/>
            <a:ext cx="1313821" cy="369332"/>
          </a:xfrm>
          <a:prstGeom prst="rect">
            <a:avLst/>
          </a:prstGeom>
          <a:noFill/>
        </p:spPr>
        <p:txBody>
          <a:bodyPr wrap="none" rtlCol="0">
            <a:spAutoFit/>
          </a:bodyPr>
          <a:lstStyle/>
          <a:p>
            <a:pPr>
              <a:defRPr/>
            </a:pPr>
            <a:r>
              <a:rPr lang="ru-RU" dirty="0">
                <a:solidFill>
                  <a:prstClr val="black"/>
                </a:solidFill>
                <a:latin typeface="Calibri"/>
              </a:rPr>
              <a:t>С 2021 года</a:t>
            </a:r>
          </a:p>
        </p:txBody>
      </p:sp>
    </p:spTree>
    <p:extLst>
      <p:ext uri="{BB962C8B-B14F-4D97-AF65-F5344CB8AC3E}">
        <p14:creationId xmlns:p14="http://schemas.microsoft.com/office/powerpoint/2010/main" val="8862192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3"/>
          <p:cNvGraphicFramePr>
            <a:graphicFrameLocks noGrp="1"/>
          </p:cNvGraphicFramePr>
          <p:nvPr>
            <p:extLst>
              <p:ext uri="{D42A27DB-BD31-4B8C-83A1-F6EECF244321}">
                <p14:modId xmlns:p14="http://schemas.microsoft.com/office/powerpoint/2010/main" val="2387402838"/>
              </p:ext>
            </p:extLst>
          </p:nvPr>
        </p:nvGraphicFramePr>
        <p:xfrm>
          <a:off x="160020" y="1588769"/>
          <a:ext cx="8606790" cy="5372101"/>
        </p:xfrm>
        <a:graphic>
          <a:graphicData uri="http://schemas.openxmlformats.org/drawingml/2006/table">
            <a:tbl>
              <a:tblPr>
                <a:tableStyleId>{3C2FFA5D-87B4-456A-9821-1D502468CF0F}</a:tableStyleId>
              </a:tblPr>
              <a:tblGrid>
                <a:gridCol w="6193153">
                  <a:extLst>
                    <a:ext uri="{9D8B030D-6E8A-4147-A177-3AD203B41FA5}">
                      <a16:colId xmlns="" xmlns:a16="http://schemas.microsoft.com/office/drawing/2014/main" val="837975012"/>
                    </a:ext>
                  </a:extLst>
                </a:gridCol>
                <a:gridCol w="2413637">
                  <a:extLst>
                    <a:ext uri="{9D8B030D-6E8A-4147-A177-3AD203B41FA5}">
                      <a16:colId xmlns="" xmlns:a16="http://schemas.microsoft.com/office/drawing/2014/main" val="1871194307"/>
                    </a:ext>
                  </a:extLst>
                </a:gridCol>
              </a:tblGrid>
              <a:tr h="918866">
                <a:tc>
                  <a:txBody>
                    <a:bodyPr/>
                    <a:lstStyle/>
                    <a:p>
                      <a:pPr>
                        <a:lnSpc>
                          <a:spcPct val="115000"/>
                        </a:lnSpc>
                        <a:spcAft>
                          <a:spcPts val="0"/>
                        </a:spcAft>
                      </a:pPr>
                      <a:r>
                        <a:rPr lang="ru-RU" sz="2400" dirty="0">
                          <a:effectLst/>
                          <a:latin typeface="Times New Roman" panose="02020603050405020304" pitchFamily="18" charset="0"/>
                          <a:cs typeface="Times New Roman" panose="02020603050405020304" pitchFamily="18" charset="0"/>
                        </a:rPr>
                        <a:t>Обесценение прав пользования нематериальными </a:t>
                      </a:r>
                      <a:r>
                        <a:rPr lang="ru-RU" sz="2400" dirty="0" smtClean="0">
                          <a:effectLst/>
                          <a:latin typeface="Times New Roman" panose="02020603050405020304" pitchFamily="18" charset="0"/>
                          <a:cs typeface="Times New Roman" panose="02020603050405020304" pitchFamily="18" charset="0"/>
                        </a:rPr>
                        <a:t>активами</a:t>
                      </a:r>
                      <a:endParaRPr lang="ru-RU"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9408" marR="9408" marT="20637" marB="20637">
                    <a:solidFill>
                      <a:srgbClr val="FFFF99"/>
                    </a:solidFill>
                  </a:tcPr>
                </a:tc>
                <a:tc>
                  <a:txBody>
                    <a:bodyPr/>
                    <a:lstStyle/>
                    <a:p>
                      <a:pPr algn="ctr">
                        <a:lnSpc>
                          <a:spcPct val="115000"/>
                        </a:lnSpc>
                        <a:spcAft>
                          <a:spcPts val="0"/>
                        </a:spcAft>
                      </a:pPr>
                      <a:r>
                        <a:rPr lang="ru-RU" sz="2400" dirty="0" smtClean="0">
                          <a:effectLst/>
                          <a:latin typeface="Times New Roman" panose="02020603050405020304" pitchFamily="18" charset="0"/>
                          <a:ea typeface="Calibri" panose="020F0502020204030204" pitchFamily="34" charset="0"/>
                          <a:cs typeface="Times New Roman" panose="02020603050405020304" pitchFamily="18" charset="0"/>
                        </a:rPr>
                        <a:t>0 114</a:t>
                      </a:r>
                      <a:r>
                        <a:rPr lang="ru-RU" sz="2400" baseline="0" dirty="0" smtClean="0">
                          <a:effectLst/>
                          <a:latin typeface="Times New Roman" panose="02020603050405020304" pitchFamily="18" charset="0"/>
                          <a:ea typeface="Calibri" panose="020F0502020204030204" pitchFamily="34" charset="0"/>
                          <a:cs typeface="Times New Roman" panose="02020603050405020304" pitchFamily="18" charset="0"/>
                        </a:rPr>
                        <a:t> 60 000</a:t>
                      </a:r>
                      <a:endParaRPr lang="ru-RU"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9408" marR="9408" marT="20637" marB="20637">
                    <a:solidFill>
                      <a:srgbClr val="FFFF99"/>
                    </a:solidFill>
                  </a:tcPr>
                </a:tc>
                <a:extLst>
                  <a:ext uri="{0D108BD9-81ED-4DB2-BD59-A6C34878D82A}">
                    <a16:rowId xmlns="" xmlns:a16="http://schemas.microsoft.com/office/drawing/2014/main" val="3414740092"/>
                  </a:ext>
                </a:extLst>
              </a:tr>
              <a:tr h="1287125">
                <a:tc>
                  <a:txBody>
                    <a:bodyPr/>
                    <a:lstStyle/>
                    <a:p>
                      <a:pPr>
                        <a:lnSpc>
                          <a:spcPct val="115000"/>
                        </a:lnSpc>
                        <a:spcAft>
                          <a:spcPts val="0"/>
                        </a:spcAft>
                      </a:pPr>
                      <a:r>
                        <a:rPr lang="ru-RU" sz="2400" dirty="0" smtClean="0">
                          <a:effectLst/>
                          <a:latin typeface="Times New Roman" panose="02020603050405020304" pitchFamily="18" charset="0"/>
                          <a:cs typeface="Times New Roman" panose="02020603050405020304" pitchFamily="18" charset="0"/>
                        </a:rPr>
                        <a:t>Обесценение прав пользования научными исследованиями (научно-исследовательскими разработками)</a:t>
                      </a:r>
                      <a:endParaRPr lang="ru-RU" sz="2400" dirty="0" smtClean="0">
                        <a:effectLst/>
                        <a:latin typeface="Times New Roman" panose="02020603050405020304" pitchFamily="18" charset="0"/>
                        <a:ea typeface="Calibri" panose="020F0502020204030204" pitchFamily="34" charset="0"/>
                        <a:cs typeface="Times New Roman" panose="02020603050405020304" pitchFamily="18" charset="0"/>
                      </a:endParaRPr>
                    </a:p>
                  </a:txBody>
                  <a:tcPr marL="9408" marR="9408" marT="20637" marB="20637"/>
                </a:tc>
                <a:tc>
                  <a:txBody>
                    <a:bodyPr/>
                    <a:lstStyle/>
                    <a:p>
                      <a:pPr algn="ctr">
                        <a:lnSpc>
                          <a:spcPct val="115000"/>
                        </a:lnSpc>
                        <a:spcAft>
                          <a:spcPts val="0"/>
                        </a:spcAft>
                      </a:pPr>
                      <a:r>
                        <a:rPr lang="ru-RU" sz="2400" dirty="0" smtClean="0">
                          <a:effectLst/>
                          <a:latin typeface="Times New Roman" panose="02020603050405020304" pitchFamily="18" charset="0"/>
                          <a:ea typeface="Calibri" panose="020F0502020204030204" pitchFamily="34" charset="0"/>
                          <a:cs typeface="Times New Roman" panose="02020603050405020304" pitchFamily="18" charset="0"/>
                        </a:rPr>
                        <a:t>0 114 6</a:t>
                      </a:r>
                      <a:r>
                        <a:rPr lang="en-US" sz="2400" dirty="0" smtClean="0">
                          <a:effectLst/>
                          <a:latin typeface="Times New Roman" panose="02020603050405020304" pitchFamily="18" charset="0"/>
                          <a:ea typeface="Calibri" panose="020F0502020204030204" pitchFamily="34" charset="0"/>
                          <a:cs typeface="Times New Roman" panose="02020603050405020304" pitchFamily="18" charset="0"/>
                        </a:rPr>
                        <a:t>N</a:t>
                      </a:r>
                      <a:r>
                        <a:rPr lang="ru-RU" sz="2400" dirty="0" smtClean="0">
                          <a:effectLst/>
                          <a:latin typeface="Times New Roman" panose="02020603050405020304" pitchFamily="18" charset="0"/>
                          <a:ea typeface="Calibri" panose="020F0502020204030204" pitchFamily="34" charset="0"/>
                          <a:cs typeface="Times New Roman" panose="02020603050405020304" pitchFamily="18" charset="0"/>
                        </a:rPr>
                        <a:t> 000</a:t>
                      </a:r>
                      <a:endParaRPr lang="ru-RU"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9408" marR="9408" marT="20637" marB="20637"/>
                </a:tc>
                <a:extLst>
                  <a:ext uri="{0D108BD9-81ED-4DB2-BD59-A6C34878D82A}">
                    <a16:rowId xmlns="" xmlns:a16="http://schemas.microsoft.com/office/drawing/2014/main" val="271546282"/>
                  </a:ext>
                </a:extLst>
              </a:tr>
              <a:tr h="1325880">
                <a:tc>
                  <a:txBody>
                    <a:bodyPr/>
                    <a:lstStyle/>
                    <a:p>
                      <a:pPr>
                        <a:lnSpc>
                          <a:spcPct val="115000"/>
                        </a:lnSpc>
                        <a:spcAft>
                          <a:spcPts val="0"/>
                        </a:spcAft>
                      </a:pPr>
                      <a:r>
                        <a:rPr lang="ru-RU" sz="2400" dirty="0">
                          <a:effectLst/>
                          <a:latin typeface="Times New Roman" panose="02020603050405020304" pitchFamily="18" charset="0"/>
                          <a:cs typeface="Times New Roman" panose="02020603050405020304" pitchFamily="18" charset="0"/>
                        </a:rPr>
                        <a:t>Обесценение прав пользования опытно-конструкторскими и технологическими разработками научных </a:t>
                      </a:r>
                      <a:r>
                        <a:rPr lang="ru-RU" sz="2400" dirty="0" smtClean="0">
                          <a:effectLst/>
                          <a:latin typeface="Times New Roman" panose="02020603050405020304" pitchFamily="18" charset="0"/>
                          <a:cs typeface="Times New Roman" panose="02020603050405020304" pitchFamily="18" charset="0"/>
                        </a:rPr>
                        <a:t>исследований</a:t>
                      </a:r>
                      <a:endParaRPr lang="ru-RU"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9408" marR="9408" marT="20637" marB="20637"/>
                </a:tc>
                <a:tc>
                  <a:txBody>
                    <a:bodyPr/>
                    <a:lstStyle/>
                    <a:p>
                      <a:pPr algn="ctr">
                        <a:lnSpc>
                          <a:spcPct val="115000"/>
                        </a:lnSpc>
                        <a:spcAft>
                          <a:spcPts val="0"/>
                        </a:spcAft>
                      </a:pPr>
                      <a:r>
                        <a:rPr lang="ru-RU" sz="2400" dirty="0" smtClean="0">
                          <a:effectLst/>
                          <a:latin typeface="Times New Roman" panose="02020603050405020304" pitchFamily="18" charset="0"/>
                          <a:ea typeface="Calibri" panose="020F0502020204030204" pitchFamily="34" charset="0"/>
                          <a:cs typeface="Times New Roman" panose="02020603050405020304" pitchFamily="18" charset="0"/>
                        </a:rPr>
                        <a:t>0 114 6</a:t>
                      </a:r>
                      <a:r>
                        <a:rPr lang="en-US" sz="2400" dirty="0" smtClean="0">
                          <a:effectLst/>
                          <a:latin typeface="Times New Roman" panose="02020603050405020304" pitchFamily="18" charset="0"/>
                          <a:ea typeface="Calibri" panose="020F0502020204030204" pitchFamily="34" charset="0"/>
                          <a:cs typeface="Times New Roman" panose="02020603050405020304" pitchFamily="18" charset="0"/>
                        </a:rPr>
                        <a:t>R</a:t>
                      </a:r>
                      <a:r>
                        <a:rPr lang="ru-RU" sz="2400" dirty="0" smtClean="0">
                          <a:effectLst/>
                          <a:latin typeface="Times New Roman" panose="02020603050405020304" pitchFamily="18" charset="0"/>
                          <a:ea typeface="Calibri" panose="020F0502020204030204" pitchFamily="34" charset="0"/>
                          <a:cs typeface="Times New Roman" panose="02020603050405020304" pitchFamily="18" charset="0"/>
                        </a:rPr>
                        <a:t> 000</a:t>
                      </a:r>
                      <a:endParaRPr lang="ru-RU"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9408" marR="9408" marT="20637" marB="20637"/>
                </a:tc>
                <a:extLst>
                  <a:ext uri="{0D108BD9-81ED-4DB2-BD59-A6C34878D82A}">
                    <a16:rowId xmlns="" xmlns:a16="http://schemas.microsoft.com/office/drawing/2014/main" val="592873365"/>
                  </a:ext>
                </a:extLst>
              </a:tr>
              <a:tr h="921239">
                <a:tc>
                  <a:txBody>
                    <a:bodyPr/>
                    <a:lstStyle/>
                    <a:p>
                      <a:pPr>
                        <a:lnSpc>
                          <a:spcPct val="115000"/>
                        </a:lnSpc>
                        <a:spcAft>
                          <a:spcPts val="0"/>
                        </a:spcAft>
                      </a:pPr>
                      <a:r>
                        <a:rPr lang="ru-RU" sz="2400" dirty="0">
                          <a:effectLst/>
                          <a:latin typeface="Times New Roman" panose="02020603050405020304" pitchFamily="18" charset="0"/>
                          <a:cs typeface="Times New Roman" panose="02020603050405020304" pitchFamily="18" charset="0"/>
                        </a:rPr>
                        <a:t>Обесценение прав пользования программным обеспечением и базами </a:t>
                      </a:r>
                      <a:r>
                        <a:rPr lang="ru-RU" sz="2400" dirty="0" smtClean="0">
                          <a:effectLst/>
                          <a:latin typeface="Times New Roman" panose="02020603050405020304" pitchFamily="18" charset="0"/>
                          <a:cs typeface="Times New Roman" panose="02020603050405020304" pitchFamily="18" charset="0"/>
                        </a:rPr>
                        <a:t>данных</a:t>
                      </a:r>
                      <a:endParaRPr lang="ru-RU"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9408" marR="9408" marT="20637" marB="20637"/>
                </a:tc>
                <a:tc>
                  <a:txBody>
                    <a:bodyPr/>
                    <a:lstStyle/>
                    <a:p>
                      <a:pPr algn="ctr">
                        <a:lnSpc>
                          <a:spcPct val="115000"/>
                        </a:lnSpc>
                        <a:spcAft>
                          <a:spcPts val="0"/>
                        </a:spcAft>
                      </a:pPr>
                      <a:r>
                        <a:rPr lang="ru-RU" sz="2400" dirty="0" smtClean="0">
                          <a:effectLst/>
                          <a:latin typeface="Times New Roman" panose="02020603050405020304" pitchFamily="18" charset="0"/>
                          <a:ea typeface="Calibri" panose="020F0502020204030204" pitchFamily="34" charset="0"/>
                          <a:cs typeface="Times New Roman" panose="02020603050405020304" pitchFamily="18" charset="0"/>
                        </a:rPr>
                        <a:t>0 114 6</a:t>
                      </a:r>
                      <a:r>
                        <a:rPr lang="en-US" sz="2400" dirty="0" smtClean="0">
                          <a:effectLst/>
                          <a:latin typeface="Times New Roman" panose="02020603050405020304" pitchFamily="18" charset="0"/>
                          <a:ea typeface="Calibri" panose="020F0502020204030204" pitchFamily="34" charset="0"/>
                          <a:cs typeface="Times New Roman" panose="02020603050405020304" pitchFamily="18" charset="0"/>
                        </a:rPr>
                        <a:t>I</a:t>
                      </a:r>
                      <a:r>
                        <a:rPr lang="ru-RU" sz="2400" dirty="0" smtClean="0">
                          <a:effectLst/>
                          <a:latin typeface="Times New Roman" panose="02020603050405020304" pitchFamily="18" charset="0"/>
                          <a:ea typeface="Calibri" panose="020F0502020204030204" pitchFamily="34" charset="0"/>
                          <a:cs typeface="Times New Roman" panose="02020603050405020304" pitchFamily="18" charset="0"/>
                        </a:rPr>
                        <a:t> 000</a:t>
                      </a:r>
                      <a:endParaRPr lang="ru-RU"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9408" marR="9408" marT="20637" marB="20637"/>
                </a:tc>
                <a:extLst>
                  <a:ext uri="{0D108BD9-81ED-4DB2-BD59-A6C34878D82A}">
                    <a16:rowId xmlns="" xmlns:a16="http://schemas.microsoft.com/office/drawing/2014/main" val="2709159529"/>
                  </a:ext>
                </a:extLst>
              </a:tr>
              <a:tr h="902970">
                <a:tc>
                  <a:txBody>
                    <a:bodyPr/>
                    <a:lstStyle/>
                    <a:p>
                      <a:pPr>
                        <a:lnSpc>
                          <a:spcPct val="115000"/>
                        </a:lnSpc>
                        <a:spcAft>
                          <a:spcPts val="0"/>
                        </a:spcAft>
                      </a:pPr>
                      <a:r>
                        <a:rPr lang="ru-RU" sz="2400" dirty="0">
                          <a:effectLst/>
                          <a:latin typeface="Times New Roman" panose="02020603050405020304" pitchFamily="18" charset="0"/>
                          <a:cs typeface="Times New Roman" panose="02020603050405020304" pitchFamily="18" charset="0"/>
                        </a:rPr>
                        <a:t>Обесценение прав пользования иными объектами интеллектуальной </a:t>
                      </a:r>
                      <a:r>
                        <a:rPr lang="ru-RU" sz="2400" dirty="0" smtClean="0">
                          <a:effectLst/>
                          <a:latin typeface="Times New Roman" panose="02020603050405020304" pitchFamily="18" charset="0"/>
                          <a:cs typeface="Times New Roman" panose="02020603050405020304" pitchFamily="18" charset="0"/>
                        </a:rPr>
                        <a:t>собственности</a:t>
                      </a:r>
                      <a:endParaRPr lang="ru-RU"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9408" marR="9408" marT="20637" marB="20637"/>
                </a:tc>
                <a:tc>
                  <a:txBody>
                    <a:bodyPr/>
                    <a:lstStyle/>
                    <a:p>
                      <a:pPr algn="ctr">
                        <a:lnSpc>
                          <a:spcPct val="115000"/>
                        </a:lnSpc>
                        <a:spcAft>
                          <a:spcPts val="0"/>
                        </a:spcAft>
                      </a:pPr>
                      <a:r>
                        <a:rPr lang="ru-RU" sz="2400" dirty="0" smtClean="0">
                          <a:effectLst/>
                          <a:latin typeface="Times New Roman" panose="02020603050405020304" pitchFamily="18" charset="0"/>
                          <a:ea typeface="Calibri" panose="020F0502020204030204" pitchFamily="34" charset="0"/>
                          <a:cs typeface="Times New Roman" panose="02020603050405020304" pitchFamily="18" charset="0"/>
                        </a:rPr>
                        <a:t>0 114 6</a:t>
                      </a:r>
                      <a:r>
                        <a:rPr lang="en-US" sz="2400" dirty="0" smtClean="0">
                          <a:effectLst/>
                          <a:latin typeface="Times New Roman" panose="02020603050405020304" pitchFamily="18" charset="0"/>
                          <a:ea typeface="Calibri" panose="020F0502020204030204" pitchFamily="34" charset="0"/>
                          <a:cs typeface="Times New Roman" panose="02020603050405020304" pitchFamily="18" charset="0"/>
                        </a:rPr>
                        <a:t>D</a:t>
                      </a:r>
                      <a:r>
                        <a:rPr lang="ru-RU" sz="2400" dirty="0" smtClean="0">
                          <a:effectLst/>
                          <a:latin typeface="Times New Roman" panose="02020603050405020304" pitchFamily="18" charset="0"/>
                          <a:ea typeface="Calibri" panose="020F0502020204030204" pitchFamily="34" charset="0"/>
                          <a:cs typeface="Times New Roman" panose="02020603050405020304" pitchFamily="18" charset="0"/>
                        </a:rPr>
                        <a:t> 000</a:t>
                      </a:r>
                      <a:endParaRPr lang="ru-RU"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9408" marR="9408" marT="20637" marB="20637"/>
                </a:tc>
                <a:extLst>
                  <a:ext uri="{0D108BD9-81ED-4DB2-BD59-A6C34878D82A}">
                    <a16:rowId xmlns="" xmlns:a16="http://schemas.microsoft.com/office/drawing/2014/main" val="3936172916"/>
                  </a:ext>
                </a:extLst>
              </a:tr>
            </a:tbl>
          </a:graphicData>
        </a:graphic>
      </p:graphicFrame>
      <p:sp>
        <p:nvSpPr>
          <p:cNvPr id="9" name="TextBox 8"/>
          <p:cNvSpPr txBox="1"/>
          <p:nvPr/>
        </p:nvSpPr>
        <p:spPr>
          <a:xfrm>
            <a:off x="6516217" y="1128350"/>
            <a:ext cx="1322798" cy="369332"/>
          </a:xfrm>
          <a:prstGeom prst="rect">
            <a:avLst/>
          </a:prstGeom>
          <a:noFill/>
        </p:spPr>
        <p:txBody>
          <a:bodyPr wrap="none" rtlCol="0">
            <a:spAutoFit/>
          </a:bodyPr>
          <a:lstStyle/>
          <a:p>
            <a:pPr>
              <a:defRPr/>
            </a:pPr>
            <a:r>
              <a:rPr lang="ru-RU" kern="0" dirty="0">
                <a:solidFill>
                  <a:prstClr val="black"/>
                </a:solidFill>
              </a:rPr>
              <a:t>С 2021 года</a:t>
            </a:r>
          </a:p>
        </p:txBody>
      </p:sp>
      <p:sp>
        <p:nvSpPr>
          <p:cNvPr id="2" name="Прямоугольник 1"/>
          <p:cNvSpPr/>
          <p:nvPr/>
        </p:nvSpPr>
        <p:spPr>
          <a:xfrm>
            <a:off x="114300" y="139281"/>
            <a:ext cx="7049988" cy="954107"/>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algn="ctr"/>
            <a:r>
              <a:rPr lang="ru-RU" sz="2800" dirty="0">
                <a:latin typeface="Times New Roman" panose="02020603050405020304" pitchFamily="18" charset="0"/>
                <a:cs typeface="Times New Roman" panose="02020603050405020304" pitchFamily="18" charset="0"/>
              </a:rPr>
              <a:t>Счет 11460 «Обесценение прав пользования нематериальными активами»</a:t>
            </a:r>
          </a:p>
        </p:txBody>
      </p:sp>
    </p:spTree>
    <p:extLst>
      <p:ext uri="{BB962C8B-B14F-4D97-AF65-F5344CB8AC3E}">
        <p14:creationId xmlns:p14="http://schemas.microsoft.com/office/powerpoint/2010/main" val="2149876852"/>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Объект 4"/>
          <p:cNvSpPr>
            <a:spLocks noGrp="1"/>
          </p:cNvSpPr>
          <p:nvPr>
            <p:ph idx="1"/>
          </p:nvPr>
        </p:nvSpPr>
        <p:spPr>
          <a:xfrm>
            <a:off x="285751" y="1155700"/>
            <a:ext cx="8620125" cy="4889500"/>
          </a:xfrm>
          <a:solidFill>
            <a:schemeClr val="bg1">
              <a:alpha val="77000"/>
            </a:schemeClr>
          </a:solidFill>
        </p:spPr>
        <p:txBody>
          <a:bodyPr anchor="ctr">
            <a:noAutofit/>
          </a:bodyPr>
          <a:lstStyle/>
          <a:p>
            <a:pPr marL="0" indent="0">
              <a:lnSpc>
                <a:spcPct val="120000"/>
              </a:lnSpc>
              <a:spcBef>
                <a:spcPts val="600"/>
              </a:spcBef>
              <a:buNone/>
            </a:pPr>
            <a:r>
              <a:rPr lang="ru-RU" sz="2400" dirty="0"/>
              <a:t>Приобретение неисключительных лицензионных прав </a:t>
            </a:r>
            <a:r>
              <a:rPr lang="ru-RU" sz="2400" dirty="0" smtClean="0"/>
              <a:t>на </a:t>
            </a:r>
            <a:r>
              <a:rPr lang="ru-RU" sz="2400" dirty="0"/>
              <a:t>использование программного обеспечения </a:t>
            </a:r>
            <a:r>
              <a:rPr lang="ru-RU" sz="2400" dirty="0" smtClean="0">
                <a:solidFill>
                  <a:srgbClr val="C00000"/>
                </a:solidFill>
              </a:rPr>
              <a:t>в </a:t>
            </a:r>
            <a:r>
              <a:rPr lang="ru-RU" sz="2400" dirty="0">
                <a:solidFill>
                  <a:srgbClr val="C00000"/>
                </a:solidFill>
              </a:rPr>
              <a:t>течение нескольких отчетных периодов</a:t>
            </a:r>
            <a:r>
              <a:rPr lang="ru-RU" sz="2400" dirty="0"/>
              <a:t>:</a:t>
            </a:r>
          </a:p>
          <a:p>
            <a:pPr marL="548640" lvl="2" indent="0">
              <a:lnSpc>
                <a:spcPct val="120000"/>
              </a:lnSpc>
              <a:spcBef>
                <a:spcPts val="600"/>
              </a:spcBef>
              <a:buNone/>
            </a:pPr>
            <a:r>
              <a:rPr lang="ru-RU" sz="2400" dirty="0"/>
              <a:t> Д-т 0 401 50 226 К-т 0 302 26 </a:t>
            </a:r>
            <a:r>
              <a:rPr lang="ru-RU" sz="2400" dirty="0" smtClean="0"/>
              <a:t>73Х;</a:t>
            </a:r>
            <a:endParaRPr lang="ru-RU" sz="2400" dirty="0"/>
          </a:p>
          <a:p>
            <a:pPr>
              <a:lnSpc>
                <a:spcPct val="120000"/>
              </a:lnSpc>
              <a:spcBef>
                <a:spcPts val="600"/>
              </a:spcBef>
            </a:pPr>
            <a:r>
              <a:rPr lang="ru-RU" sz="2400" dirty="0"/>
              <a:t>Одновременно полученное в пользование неисключительное право учитывается на забалансовом счете 01 </a:t>
            </a:r>
            <a:r>
              <a:rPr lang="ru-RU" sz="2400" dirty="0" smtClean="0"/>
              <a:t>«Имущество</a:t>
            </a:r>
            <a:r>
              <a:rPr lang="ru-RU" sz="2400" dirty="0"/>
              <a:t>, полученное в </a:t>
            </a:r>
            <a:r>
              <a:rPr lang="ru-RU" sz="2400" dirty="0" smtClean="0"/>
              <a:t>пользование» </a:t>
            </a:r>
            <a:r>
              <a:rPr lang="ru-RU" sz="2400" dirty="0"/>
              <a:t>по стоимости, указанной в лицензионном договоре;</a:t>
            </a:r>
          </a:p>
          <a:p>
            <a:pPr>
              <a:lnSpc>
                <a:spcPct val="120000"/>
              </a:lnSpc>
              <a:spcBef>
                <a:spcPts val="600"/>
              </a:spcBef>
            </a:pPr>
            <a:r>
              <a:rPr lang="ru-RU" sz="2400" dirty="0"/>
              <a:t>Расходы будущих периодов списываются на финансовый результат текущего года в течение срока действия неисключительной лицензии:</a:t>
            </a:r>
          </a:p>
          <a:p>
            <a:pPr marL="548640" lvl="2" indent="0">
              <a:lnSpc>
                <a:spcPct val="120000"/>
              </a:lnSpc>
              <a:spcBef>
                <a:spcPts val="600"/>
              </a:spcBef>
              <a:buNone/>
            </a:pPr>
            <a:r>
              <a:rPr lang="ru-RU" sz="2400" dirty="0"/>
              <a:t>Д-т 0 401 20 226 К-т 0 401 50 226.</a:t>
            </a:r>
            <a:endParaRPr lang="ru-RU" sz="2400" u="sng" dirty="0"/>
          </a:p>
        </p:txBody>
      </p:sp>
      <p:sp>
        <p:nvSpPr>
          <p:cNvPr id="2" name="Заголовок 1"/>
          <p:cNvSpPr>
            <a:spLocks noGrp="1"/>
          </p:cNvSpPr>
          <p:nvPr>
            <p:ph type="title"/>
          </p:nvPr>
        </p:nvSpPr>
        <p:spPr>
          <a:xfrm>
            <a:off x="1391841" y="279401"/>
            <a:ext cx="7514035" cy="562897"/>
          </a:xfrm>
        </p:spPr>
        <p:txBody>
          <a:bodyPr>
            <a:noAutofit/>
          </a:bodyPr>
          <a:lstStyle/>
          <a:p>
            <a:pPr algn="r"/>
            <a:r>
              <a:rPr lang="ru-RU" sz="2800" dirty="0" smtClean="0"/>
              <a:t>Неисключительные лицензии до 2021 года</a:t>
            </a:r>
            <a:br>
              <a:rPr lang="ru-RU" sz="2800" dirty="0" smtClean="0"/>
            </a:br>
            <a:r>
              <a:rPr lang="ru-RU" sz="3200" dirty="0" smtClean="0"/>
              <a:t>:</a:t>
            </a:r>
            <a:endParaRPr lang="ru-RU" sz="3200" dirty="0"/>
          </a:p>
        </p:txBody>
      </p:sp>
    </p:spTree>
    <p:extLst>
      <p:ext uri="{BB962C8B-B14F-4D97-AF65-F5344CB8AC3E}">
        <p14:creationId xmlns:p14="http://schemas.microsoft.com/office/powerpoint/2010/main" val="1519559411"/>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366282" y="342090"/>
            <a:ext cx="6553200" cy="360040"/>
          </a:xfrm>
        </p:spPr>
        <p:txBody>
          <a:bodyPr anchor="ctr">
            <a:noAutofit/>
          </a:bodyPr>
          <a:lstStyle/>
          <a:p>
            <a:pPr algn="r"/>
            <a:r>
              <a:rPr lang="ru-RU" sz="3200" dirty="0" smtClean="0">
                <a:cs typeface="Times New Roman" panose="02020603050405020304" pitchFamily="18" charset="0"/>
              </a:rPr>
              <a:t>Неисключительные лицензии 2021 года:</a:t>
            </a:r>
            <a:endParaRPr lang="ru-RU" sz="3200" dirty="0">
              <a:cs typeface="Times New Roman" panose="02020603050405020304" pitchFamily="18" charset="0"/>
            </a:endParaRPr>
          </a:p>
        </p:txBody>
      </p:sp>
      <p:sp>
        <p:nvSpPr>
          <p:cNvPr id="6" name="Объект 5"/>
          <p:cNvSpPr>
            <a:spLocks noGrp="1"/>
          </p:cNvSpPr>
          <p:nvPr>
            <p:ph idx="1"/>
          </p:nvPr>
        </p:nvSpPr>
        <p:spPr>
          <a:xfrm>
            <a:off x="270782" y="914400"/>
            <a:ext cx="8648700" cy="5168901"/>
          </a:xfrm>
          <a:solidFill>
            <a:schemeClr val="bg1">
              <a:alpha val="76000"/>
            </a:schemeClr>
          </a:solidFill>
        </p:spPr>
        <p:txBody>
          <a:bodyPr anchor="t">
            <a:normAutofit/>
          </a:bodyPr>
          <a:lstStyle/>
          <a:p>
            <a:pPr marL="0" indent="0">
              <a:lnSpc>
                <a:spcPct val="140000"/>
              </a:lnSpc>
              <a:spcBef>
                <a:spcPts val="600"/>
              </a:spcBef>
              <a:buNone/>
            </a:pPr>
            <a:r>
              <a:rPr lang="ru-RU" sz="2600" dirty="0" smtClean="0"/>
              <a:t>.</a:t>
            </a:r>
            <a:endParaRPr lang="ru-RU" sz="2600" dirty="0"/>
          </a:p>
        </p:txBody>
      </p:sp>
      <p:graphicFrame>
        <p:nvGraphicFramePr>
          <p:cNvPr id="3" name="Таблица 2"/>
          <p:cNvGraphicFramePr>
            <a:graphicFrameLocks noGrp="1"/>
          </p:cNvGraphicFramePr>
          <p:nvPr>
            <p:extLst>
              <p:ext uri="{D42A27DB-BD31-4B8C-83A1-F6EECF244321}">
                <p14:modId xmlns:p14="http://schemas.microsoft.com/office/powerpoint/2010/main" val="3642521336"/>
              </p:ext>
            </p:extLst>
          </p:nvPr>
        </p:nvGraphicFramePr>
        <p:xfrm>
          <a:off x="242207" y="1246414"/>
          <a:ext cx="8648700" cy="4768090"/>
        </p:xfrm>
        <a:graphic>
          <a:graphicData uri="http://schemas.openxmlformats.org/drawingml/2006/table">
            <a:tbl>
              <a:tblPr firstRow="1" bandRow="1">
                <a:tableStyleId>{D7AC3CCA-C797-4891-BE02-D94E43425B78}</a:tableStyleId>
              </a:tblPr>
              <a:tblGrid>
                <a:gridCol w="5244194">
                  <a:extLst>
                    <a:ext uri="{9D8B030D-6E8A-4147-A177-3AD203B41FA5}">
                      <a16:colId xmlns="" xmlns:a16="http://schemas.microsoft.com/office/drawing/2014/main" val="2340487832"/>
                    </a:ext>
                  </a:extLst>
                </a:gridCol>
                <a:gridCol w="1871675">
                  <a:extLst>
                    <a:ext uri="{9D8B030D-6E8A-4147-A177-3AD203B41FA5}">
                      <a16:colId xmlns="" xmlns:a16="http://schemas.microsoft.com/office/drawing/2014/main" val="1493711773"/>
                    </a:ext>
                  </a:extLst>
                </a:gridCol>
                <a:gridCol w="1532831">
                  <a:extLst>
                    <a:ext uri="{9D8B030D-6E8A-4147-A177-3AD203B41FA5}">
                      <a16:colId xmlns="" xmlns:a16="http://schemas.microsoft.com/office/drawing/2014/main" val="3599251453"/>
                    </a:ext>
                  </a:extLst>
                </a:gridCol>
              </a:tblGrid>
              <a:tr h="620486">
                <a:tc>
                  <a:txBody>
                    <a:bodyPr/>
                    <a:lstStyle/>
                    <a:p>
                      <a:pPr algn="ctr"/>
                      <a:r>
                        <a:rPr lang="ru-RU" sz="2000" dirty="0" smtClean="0"/>
                        <a:t>Содержание</a:t>
                      </a:r>
                      <a:endParaRPr lang="ru-RU" sz="2000" dirty="0"/>
                    </a:p>
                  </a:txBody>
                  <a:tcPr marL="68580" marR="68580" anchor="ctr"/>
                </a:tc>
                <a:tc>
                  <a:txBody>
                    <a:bodyPr/>
                    <a:lstStyle/>
                    <a:p>
                      <a:pPr algn="ctr"/>
                      <a:r>
                        <a:rPr lang="ru-RU" sz="2000" dirty="0" smtClean="0"/>
                        <a:t>Дебет</a:t>
                      </a:r>
                      <a:endParaRPr lang="ru-RU" sz="2000" dirty="0"/>
                    </a:p>
                  </a:txBody>
                  <a:tcPr marL="68580" marR="68580" anchor="ctr"/>
                </a:tc>
                <a:tc>
                  <a:txBody>
                    <a:bodyPr/>
                    <a:lstStyle/>
                    <a:p>
                      <a:pPr algn="ctr"/>
                      <a:r>
                        <a:rPr lang="ru-RU" sz="2000" dirty="0" smtClean="0"/>
                        <a:t>Кредит</a:t>
                      </a:r>
                      <a:endParaRPr lang="ru-RU" sz="2000" dirty="0"/>
                    </a:p>
                  </a:txBody>
                  <a:tcPr marL="68580" marR="68580" anchor="ctr"/>
                </a:tc>
                <a:extLst>
                  <a:ext uri="{0D108BD9-81ED-4DB2-BD59-A6C34878D82A}">
                    <a16:rowId xmlns="" xmlns:a16="http://schemas.microsoft.com/office/drawing/2014/main" val="78887305"/>
                  </a:ext>
                </a:extLst>
              </a:tr>
              <a:tr h="878116">
                <a:tc gridSpan="3">
                  <a:txBody>
                    <a:bodyPr/>
                    <a:lstStyle/>
                    <a:p>
                      <a:pPr algn="ctr">
                        <a:lnSpc>
                          <a:spcPct val="120000"/>
                        </a:lnSpc>
                      </a:pPr>
                      <a:r>
                        <a:rPr lang="ru-RU" sz="2000" i="1" dirty="0" smtClean="0"/>
                        <a:t>Неисключительные</a:t>
                      </a:r>
                      <a:r>
                        <a:rPr lang="ru-RU" sz="2000" i="1" baseline="0" dirty="0" smtClean="0"/>
                        <a:t> лицензии </a:t>
                      </a:r>
                      <a:br>
                        <a:rPr lang="ru-RU" sz="2000" i="1" baseline="0" dirty="0" smtClean="0"/>
                      </a:br>
                      <a:r>
                        <a:rPr lang="ru-RU" sz="2000" i="1" baseline="0" dirty="0" smtClean="0"/>
                        <a:t>с </a:t>
                      </a:r>
                      <a:r>
                        <a:rPr lang="ru-RU" sz="2000" i="1" baseline="0" dirty="0" smtClean="0">
                          <a:solidFill>
                            <a:srgbClr val="C00000"/>
                          </a:solidFill>
                        </a:rPr>
                        <a:t>определенным</a:t>
                      </a:r>
                      <a:r>
                        <a:rPr lang="ru-RU" sz="2000" i="1" baseline="0" dirty="0" smtClean="0"/>
                        <a:t> сроком использования </a:t>
                      </a:r>
                      <a:r>
                        <a:rPr lang="ru-RU" sz="2000" i="1" baseline="0" dirty="0" smtClean="0">
                          <a:solidFill>
                            <a:srgbClr val="C00000"/>
                          </a:solidFill>
                        </a:rPr>
                        <a:t>12 месяцев и менее, не актив</a:t>
                      </a:r>
                      <a:endParaRPr lang="ru-RU" sz="2000" i="1" dirty="0">
                        <a:solidFill>
                          <a:srgbClr val="C00000"/>
                        </a:solidFill>
                      </a:endParaRPr>
                    </a:p>
                  </a:txBody>
                  <a:tcPr marL="68580" marR="68580"/>
                </a:tc>
                <a:tc hMerge="1">
                  <a:txBody>
                    <a:bodyPr/>
                    <a:lstStyle/>
                    <a:p>
                      <a:endParaRPr lang="ru-RU"/>
                    </a:p>
                  </a:txBody>
                  <a:tcPr/>
                </a:tc>
                <a:tc hMerge="1">
                  <a:txBody>
                    <a:bodyPr/>
                    <a:lstStyle/>
                    <a:p>
                      <a:endParaRPr lang="ru-RU"/>
                    </a:p>
                  </a:txBody>
                  <a:tcPr/>
                </a:tc>
                <a:extLst>
                  <a:ext uri="{0D108BD9-81ED-4DB2-BD59-A6C34878D82A}">
                    <a16:rowId xmlns="" xmlns:a16="http://schemas.microsoft.com/office/drawing/2014/main" val="963080187"/>
                  </a:ext>
                </a:extLst>
              </a:tr>
              <a:tr h="952500">
                <a:tc>
                  <a:txBody>
                    <a:bodyPr/>
                    <a:lstStyle/>
                    <a:p>
                      <a:pPr>
                        <a:lnSpc>
                          <a:spcPct val="120000"/>
                        </a:lnSpc>
                      </a:pPr>
                      <a:r>
                        <a:rPr lang="ru-RU" sz="2000" dirty="0" smtClean="0"/>
                        <a:t>Отражение расходов по приобретению</a:t>
                      </a:r>
                      <a:r>
                        <a:rPr lang="ru-RU" sz="2000" baseline="0" dirty="0" smtClean="0"/>
                        <a:t> неисключительной лицензии</a:t>
                      </a:r>
                      <a:endParaRPr lang="ru-RU" sz="2000" dirty="0"/>
                    </a:p>
                  </a:txBody>
                  <a:tcPr marL="68580" marR="68580" anchor="ctr"/>
                </a:tc>
                <a:tc>
                  <a:txBody>
                    <a:bodyPr/>
                    <a:lstStyle/>
                    <a:p>
                      <a:pPr>
                        <a:lnSpc>
                          <a:spcPct val="120000"/>
                        </a:lnSpc>
                      </a:pPr>
                      <a:r>
                        <a:rPr lang="ru-RU" sz="2000" dirty="0" smtClean="0"/>
                        <a:t>0 401 20 226</a:t>
                      </a:r>
                    </a:p>
                    <a:p>
                      <a:pPr>
                        <a:lnSpc>
                          <a:spcPct val="120000"/>
                        </a:lnSpc>
                      </a:pPr>
                      <a:r>
                        <a:rPr lang="ru-RU" sz="2000" i="1" dirty="0" smtClean="0">
                          <a:solidFill>
                            <a:srgbClr val="C00000"/>
                          </a:solidFill>
                        </a:rPr>
                        <a:t>Увеличение ХХ?</a:t>
                      </a:r>
                      <a:endParaRPr lang="ru-RU" sz="2000" i="1" dirty="0">
                        <a:solidFill>
                          <a:srgbClr val="C00000"/>
                        </a:solidFill>
                      </a:endParaRPr>
                    </a:p>
                  </a:txBody>
                  <a:tcPr marL="68580" marR="68580" anchor="ctr"/>
                </a:tc>
                <a:tc>
                  <a:txBody>
                    <a:bodyPr/>
                    <a:lstStyle/>
                    <a:p>
                      <a:pPr>
                        <a:lnSpc>
                          <a:spcPct val="120000"/>
                        </a:lnSpc>
                      </a:pPr>
                      <a:r>
                        <a:rPr lang="ru-RU" sz="2000" dirty="0" smtClean="0"/>
                        <a:t>0 302 26 73Х</a:t>
                      </a:r>
                      <a:endParaRPr lang="ru-RU" sz="2000" dirty="0"/>
                    </a:p>
                  </a:txBody>
                  <a:tcPr marL="68580" marR="68580" anchor="ctr"/>
                </a:tc>
                <a:extLst>
                  <a:ext uri="{0D108BD9-81ED-4DB2-BD59-A6C34878D82A}">
                    <a16:rowId xmlns="" xmlns:a16="http://schemas.microsoft.com/office/drawing/2014/main" val="1240030088"/>
                  </a:ext>
                </a:extLst>
              </a:tr>
              <a:tr h="1302804">
                <a:tc gridSpan="3">
                  <a:txBody>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lang="ru-RU" sz="2000" i="1" dirty="0" smtClean="0"/>
                        <a:t>Неисключительные</a:t>
                      </a:r>
                      <a:r>
                        <a:rPr lang="ru-RU" sz="2000" i="1" baseline="0" dirty="0" smtClean="0"/>
                        <a:t> лицензии </a:t>
                      </a:r>
                      <a:br>
                        <a:rPr lang="ru-RU" sz="2000" i="1" baseline="0" dirty="0" smtClean="0"/>
                      </a:br>
                      <a:r>
                        <a:rPr lang="ru-RU" sz="2000" i="1" baseline="0" dirty="0" smtClean="0"/>
                        <a:t>с </a:t>
                      </a:r>
                      <a:r>
                        <a:rPr lang="ru-RU" sz="2000" i="1" baseline="0" dirty="0" smtClean="0">
                          <a:solidFill>
                            <a:srgbClr val="C00000"/>
                          </a:solidFill>
                        </a:rPr>
                        <a:t>определенным</a:t>
                      </a:r>
                      <a:r>
                        <a:rPr lang="ru-RU" sz="2000" i="1" baseline="0" dirty="0" smtClean="0"/>
                        <a:t> сроком использования </a:t>
                      </a:r>
                      <a:r>
                        <a:rPr lang="ru-RU" sz="2000" i="1" baseline="0" dirty="0" smtClean="0">
                          <a:solidFill>
                            <a:srgbClr val="C00000"/>
                          </a:solidFill>
                        </a:rPr>
                        <a:t>12 месяцев и менее, </a:t>
                      </a:r>
                      <a:br>
                        <a:rPr lang="ru-RU" sz="2000" i="1" baseline="0" dirty="0" smtClean="0">
                          <a:solidFill>
                            <a:srgbClr val="C00000"/>
                          </a:solidFill>
                        </a:rPr>
                      </a:br>
                      <a:r>
                        <a:rPr lang="ru-RU" sz="2000" i="1" baseline="0" dirty="0" smtClean="0">
                          <a:solidFill>
                            <a:srgbClr val="C00000"/>
                          </a:solidFill>
                        </a:rPr>
                        <a:t>начало и конец срока приходятся на разные отчетные периоды, не актив</a:t>
                      </a:r>
                      <a:endParaRPr lang="ru-RU" sz="2000" i="1" dirty="0" smtClean="0">
                        <a:solidFill>
                          <a:srgbClr val="C00000"/>
                        </a:solidFill>
                      </a:endParaRPr>
                    </a:p>
                  </a:txBody>
                  <a:tcPr marL="68580" marR="68580" anchor="ctr"/>
                </a:tc>
                <a:tc hMerge="1">
                  <a:txBody>
                    <a:bodyPr/>
                    <a:lstStyle/>
                    <a:p>
                      <a:pPr>
                        <a:lnSpc>
                          <a:spcPct val="120000"/>
                        </a:lnSpc>
                      </a:pPr>
                      <a:endParaRPr lang="ru-RU" sz="2200" i="1" dirty="0">
                        <a:solidFill>
                          <a:srgbClr val="C00000"/>
                        </a:solidFill>
                      </a:endParaRPr>
                    </a:p>
                  </a:txBody>
                  <a:tcPr anchor="ctr"/>
                </a:tc>
                <a:tc hMerge="1">
                  <a:txBody>
                    <a:bodyPr/>
                    <a:lstStyle/>
                    <a:p>
                      <a:pPr>
                        <a:lnSpc>
                          <a:spcPct val="120000"/>
                        </a:lnSpc>
                      </a:pPr>
                      <a:endParaRPr lang="ru-RU" sz="2200" dirty="0"/>
                    </a:p>
                  </a:txBody>
                  <a:tcPr anchor="ctr"/>
                </a:tc>
                <a:extLst>
                  <a:ext uri="{0D108BD9-81ED-4DB2-BD59-A6C34878D82A}">
                    <a16:rowId xmlns="" xmlns:a16="http://schemas.microsoft.com/office/drawing/2014/main" val="3911829612"/>
                  </a:ext>
                </a:extLst>
              </a:tr>
              <a:tr h="1014184">
                <a:tc>
                  <a:txBody>
                    <a:bodyPr/>
                    <a:lstStyle/>
                    <a:p>
                      <a:pPr>
                        <a:lnSpc>
                          <a:spcPct val="120000"/>
                        </a:lnSpc>
                      </a:pPr>
                      <a:r>
                        <a:rPr lang="ru-RU" sz="2000" dirty="0" smtClean="0"/>
                        <a:t>Отражение расходов по приобретению</a:t>
                      </a:r>
                      <a:r>
                        <a:rPr lang="ru-RU" sz="2000" baseline="0" dirty="0" smtClean="0"/>
                        <a:t> неисключительной лицензии</a:t>
                      </a:r>
                      <a:endParaRPr lang="ru-RU" sz="2000" dirty="0"/>
                    </a:p>
                  </a:txBody>
                  <a:tcPr marL="68580" marR="68580" anchor="ctr"/>
                </a:tc>
                <a:tc>
                  <a:txBody>
                    <a:bodyPr/>
                    <a:lstStyle/>
                    <a:p>
                      <a:pPr>
                        <a:lnSpc>
                          <a:spcPct val="120000"/>
                        </a:lnSpc>
                      </a:pPr>
                      <a:r>
                        <a:rPr lang="ru-RU" sz="2000" dirty="0" smtClean="0"/>
                        <a:t>0 401 </a:t>
                      </a:r>
                      <a:r>
                        <a:rPr lang="ru-RU" sz="2000" b="1" dirty="0" smtClean="0">
                          <a:solidFill>
                            <a:srgbClr val="C00000"/>
                          </a:solidFill>
                        </a:rPr>
                        <a:t>50</a:t>
                      </a:r>
                      <a:r>
                        <a:rPr lang="ru-RU" sz="2000" dirty="0" smtClean="0"/>
                        <a:t> 226</a:t>
                      </a:r>
                    </a:p>
                    <a:p>
                      <a:pPr>
                        <a:lnSpc>
                          <a:spcPct val="120000"/>
                        </a:lnSpc>
                      </a:pPr>
                      <a:r>
                        <a:rPr lang="ru-RU" sz="2000" i="1" dirty="0" smtClean="0">
                          <a:solidFill>
                            <a:srgbClr val="C00000"/>
                          </a:solidFill>
                        </a:rPr>
                        <a:t>Увеличение ХХ?</a:t>
                      </a:r>
                      <a:endParaRPr lang="ru-RU" sz="2000" i="1" dirty="0">
                        <a:solidFill>
                          <a:srgbClr val="C00000"/>
                        </a:solidFill>
                      </a:endParaRPr>
                    </a:p>
                  </a:txBody>
                  <a:tcPr marL="68580" marR="68580" anchor="ctr"/>
                </a:tc>
                <a:tc>
                  <a:txBody>
                    <a:bodyPr/>
                    <a:lstStyle/>
                    <a:p>
                      <a:pPr>
                        <a:lnSpc>
                          <a:spcPct val="120000"/>
                        </a:lnSpc>
                      </a:pPr>
                      <a:r>
                        <a:rPr lang="ru-RU" sz="2000" dirty="0" smtClean="0"/>
                        <a:t>0 302 26 73Х</a:t>
                      </a:r>
                      <a:endParaRPr lang="ru-RU" sz="2000" dirty="0"/>
                    </a:p>
                  </a:txBody>
                  <a:tcPr marL="68580" marR="68580" anchor="ctr"/>
                </a:tc>
                <a:extLst>
                  <a:ext uri="{0D108BD9-81ED-4DB2-BD59-A6C34878D82A}">
                    <a16:rowId xmlns="" xmlns:a16="http://schemas.microsoft.com/office/drawing/2014/main" val="2462728896"/>
                  </a:ext>
                </a:extLst>
              </a:tr>
            </a:tbl>
          </a:graphicData>
        </a:graphic>
      </p:graphicFrame>
    </p:spTree>
    <p:extLst>
      <p:ext uri="{BB962C8B-B14F-4D97-AF65-F5344CB8AC3E}">
        <p14:creationId xmlns:p14="http://schemas.microsoft.com/office/powerpoint/2010/main" val="3572794536"/>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343150" y="336198"/>
            <a:ext cx="6553200" cy="360040"/>
          </a:xfrm>
        </p:spPr>
        <p:txBody>
          <a:bodyPr anchor="ctr">
            <a:noAutofit/>
          </a:bodyPr>
          <a:lstStyle/>
          <a:p>
            <a:pPr algn="r"/>
            <a:r>
              <a:rPr lang="ru-RU" sz="3200" dirty="0" smtClean="0">
                <a:cs typeface="Times New Roman" panose="02020603050405020304" pitchFamily="18" charset="0"/>
              </a:rPr>
              <a:t>Неисключительные лицензии </a:t>
            </a:r>
            <a:r>
              <a:rPr lang="ru-RU" sz="3200" smtClean="0">
                <a:cs typeface="Times New Roman" panose="02020603050405020304" pitchFamily="18" charset="0"/>
              </a:rPr>
              <a:t>2021 года:</a:t>
            </a:r>
            <a:endParaRPr lang="ru-RU" sz="3200" dirty="0">
              <a:cs typeface="Times New Roman" panose="02020603050405020304" pitchFamily="18" charset="0"/>
            </a:endParaRPr>
          </a:p>
        </p:txBody>
      </p:sp>
      <p:sp>
        <p:nvSpPr>
          <p:cNvPr id="6" name="Объект 5"/>
          <p:cNvSpPr>
            <a:spLocks noGrp="1"/>
          </p:cNvSpPr>
          <p:nvPr>
            <p:ph idx="1"/>
          </p:nvPr>
        </p:nvSpPr>
        <p:spPr>
          <a:xfrm>
            <a:off x="257175" y="914400"/>
            <a:ext cx="8639175" cy="5168901"/>
          </a:xfrm>
          <a:solidFill>
            <a:schemeClr val="bg1">
              <a:alpha val="76000"/>
            </a:schemeClr>
          </a:solidFill>
        </p:spPr>
        <p:txBody>
          <a:bodyPr anchor="t">
            <a:normAutofit/>
          </a:bodyPr>
          <a:lstStyle/>
          <a:p>
            <a:pPr marL="0" indent="0">
              <a:lnSpc>
                <a:spcPct val="140000"/>
              </a:lnSpc>
              <a:spcBef>
                <a:spcPts val="600"/>
              </a:spcBef>
              <a:buNone/>
            </a:pPr>
            <a:r>
              <a:rPr lang="ru-RU" sz="2600" dirty="0" smtClean="0"/>
              <a:t>.</a:t>
            </a:r>
            <a:endParaRPr lang="ru-RU" sz="2600" dirty="0"/>
          </a:p>
        </p:txBody>
      </p:sp>
      <p:graphicFrame>
        <p:nvGraphicFramePr>
          <p:cNvPr id="3" name="Таблица 2"/>
          <p:cNvGraphicFramePr>
            <a:graphicFrameLocks noGrp="1"/>
          </p:cNvGraphicFramePr>
          <p:nvPr>
            <p:extLst>
              <p:ext uri="{D42A27DB-BD31-4B8C-83A1-F6EECF244321}">
                <p14:modId xmlns:p14="http://schemas.microsoft.com/office/powerpoint/2010/main" val="249531022"/>
              </p:ext>
            </p:extLst>
          </p:nvPr>
        </p:nvGraphicFramePr>
        <p:xfrm>
          <a:off x="257176" y="1079500"/>
          <a:ext cx="8639174" cy="4713733"/>
        </p:xfrm>
        <a:graphic>
          <a:graphicData uri="http://schemas.openxmlformats.org/drawingml/2006/table">
            <a:tbl>
              <a:tblPr firstRow="1" bandRow="1">
                <a:tableStyleId>{D7AC3CCA-C797-4891-BE02-D94E43425B78}</a:tableStyleId>
              </a:tblPr>
              <a:tblGrid>
                <a:gridCol w="5619750">
                  <a:extLst>
                    <a:ext uri="{9D8B030D-6E8A-4147-A177-3AD203B41FA5}">
                      <a16:colId xmlns="" xmlns:a16="http://schemas.microsoft.com/office/drawing/2014/main" val="2340487832"/>
                    </a:ext>
                  </a:extLst>
                </a:gridCol>
                <a:gridCol w="1581150">
                  <a:extLst>
                    <a:ext uri="{9D8B030D-6E8A-4147-A177-3AD203B41FA5}">
                      <a16:colId xmlns="" xmlns:a16="http://schemas.microsoft.com/office/drawing/2014/main" val="3069761040"/>
                    </a:ext>
                  </a:extLst>
                </a:gridCol>
                <a:gridCol w="1438274">
                  <a:extLst>
                    <a:ext uri="{9D8B030D-6E8A-4147-A177-3AD203B41FA5}">
                      <a16:colId xmlns="" xmlns:a16="http://schemas.microsoft.com/office/drawing/2014/main" val="1286674409"/>
                    </a:ext>
                  </a:extLst>
                </a:gridCol>
              </a:tblGrid>
              <a:tr h="469901">
                <a:tc>
                  <a:txBody>
                    <a:bodyPr/>
                    <a:lstStyle/>
                    <a:p>
                      <a:pPr algn="ctr"/>
                      <a:r>
                        <a:rPr lang="ru-RU" sz="1800" dirty="0" smtClean="0"/>
                        <a:t>Содержание</a:t>
                      </a:r>
                      <a:endParaRPr lang="ru-RU" sz="1800" dirty="0"/>
                    </a:p>
                  </a:txBody>
                  <a:tcPr marL="68580" marR="68580" anchor="ctr"/>
                </a:tc>
                <a:tc>
                  <a:txBody>
                    <a:bodyPr/>
                    <a:lstStyle/>
                    <a:p>
                      <a:pPr algn="ctr"/>
                      <a:r>
                        <a:rPr lang="ru-RU" sz="1800" dirty="0" smtClean="0"/>
                        <a:t>Дебет</a:t>
                      </a:r>
                      <a:endParaRPr lang="ru-RU" sz="1800" dirty="0"/>
                    </a:p>
                  </a:txBody>
                  <a:tcPr marL="68580" marR="68580" anchor="ctr"/>
                </a:tc>
                <a:tc>
                  <a:txBody>
                    <a:bodyPr/>
                    <a:lstStyle/>
                    <a:p>
                      <a:pPr algn="ctr"/>
                      <a:r>
                        <a:rPr lang="ru-RU" sz="1800" dirty="0" smtClean="0"/>
                        <a:t>Кредит</a:t>
                      </a:r>
                      <a:endParaRPr lang="ru-RU" sz="1800" dirty="0"/>
                    </a:p>
                  </a:txBody>
                  <a:tcPr marL="68580" marR="68580" anchor="ctr"/>
                </a:tc>
                <a:extLst>
                  <a:ext uri="{0D108BD9-81ED-4DB2-BD59-A6C34878D82A}">
                    <a16:rowId xmlns="" xmlns:a16="http://schemas.microsoft.com/office/drawing/2014/main" val="78887305"/>
                  </a:ext>
                </a:extLst>
              </a:tr>
              <a:tr h="558800">
                <a:tc gridSpan="3">
                  <a:txBody>
                    <a:bodyPr/>
                    <a:lstStyle/>
                    <a:p>
                      <a:pPr algn="ctr"/>
                      <a:r>
                        <a:rPr lang="ru-RU" sz="1800" i="1" dirty="0" smtClean="0"/>
                        <a:t>Неисключительные</a:t>
                      </a:r>
                      <a:r>
                        <a:rPr lang="ru-RU" sz="1800" i="1" baseline="0" dirty="0" smtClean="0"/>
                        <a:t> лицензии с определенным сроком использования, </a:t>
                      </a:r>
                      <a:r>
                        <a:rPr lang="ru-RU" sz="1800" i="1" baseline="0" dirty="0" smtClean="0">
                          <a:solidFill>
                            <a:srgbClr val="C00000"/>
                          </a:solidFill>
                        </a:rPr>
                        <a:t>актив</a:t>
                      </a:r>
                      <a:endParaRPr lang="ru-RU" sz="1800" i="1" dirty="0">
                        <a:solidFill>
                          <a:srgbClr val="C00000"/>
                        </a:solidFill>
                      </a:endParaRPr>
                    </a:p>
                  </a:txBody>
                  <a:tcPr marL="68580" marR="68580" anchor="ctr"/>
                </a:tc>
                <a:tc hMerge="1">
                  <a:txBody>
                    <a:bodyPr/>
                    <a:lstStyle/>
                    <a:p>
                      <a:endParaRPr lang="ru-RU"/>
                    </a:p>
                  </a:txBody>
                  <a:tcPr/>
                </a:tc>
                <a:tc hMerge="1">
                  <a:txBody>
                    <a:bodyPr/>
                    <a:lstStyle/>
                    <a:p>
                      <a:endParaRPr lang="ru-RU"/>
                    </a:p>
                  </a:txBody>
                  <a:tcPr/>
                </a:tc>
                <a:extLst>
                  <a:ext uri="{0D108BD9-81ED-4DB2-BD59-A6C34878D82A}">
                    <a16:rowId xmlns="" xmlns:a16="http://schemas.microsoft.com/office/drawing/2014/main" val="963080187"/>
                  </a:ext>
                </a:extLst>
              </a:tr>
              <a:tr h="370840">
                <a:tc>
                  <a:txBody>
                    <a:bodyPr/>
                    <a:lstStyle/>
                    <a:p>
                      <a:pPr>
                        <a:lnSpc>
                          <a:spcPct val="110000"/>
                        </a:lnSpc>
                      </a:pPr>
                      <a:r>
                        <a:rPr lang="ru-RU" sz="1800" dirty="0" smtClean="0"/>
                        <a:t>Принято к учету право пользования НМА</a:t>
                      </a:r>
                      <a:endParaRPr lang="ru-RU" sz="1800" dirty="0"/>
                    </a:p>
                  </a:txBody>
                  <a:tcPr marL="68580" marR="68580"/>
                </a:tc>
                <a:tc>
                  <a:txBody>
                    <a:bodyPr/>
                    <a:lstStyle/>
                    <a:p>
                      <a:pPr>
                        <a:lnSpc>
                          <a:spcPct val="110000"/>
                        </a:lnSpc>
                      </a:pPr>
                      <a:r>
                        <a:rPr lang="ru-RU" sz="1800" dirty="0" smtClean="0"/>
                        <a:t>0 111 6Х </a:t>
                      </a:r>
                      <a:r>
                        <a:rPr lang="ru-RU" sz="1800" dirty="0" smtClean="0">
                          <a:solidFill>
                            <a:srgbClr val="C00000"/>
                          </a:solidFill>
                        </a:rPr>
                        <a:t>352</a:t>
                      </a:r>
                      <a:endParaRPr lang="ru-RU" sz="1800" dirty="0">
                        <a:solidFill>
                          <a:srgbClr val="C00000"/>
                        </a:solidFill>
                      </a:endParaRPr>
                    </a:p>
                  </a:txBody>
                  <a:tcPr marL="68580" marR="68580"/>
                </a:tc>
                <a:tc>
                  <a:txBody>
                    <a:bodyPr/>
                    <a:lstStyle/>
                    <a:p>
                      <a:pPr>
                        <a:lnSpc>
                          <a:spcPct val="110000"/>
                        </a:lnSpc>
                      </a:pPr>
                      <a:r>
                        <a:rPr lang="ru-RU" sz="1800" dirty="0" smtClean="0"/>
                        <a:t>0 302 26 73Х</a:t>
                      </a:r>
                      <a:endParaRPr lang="ru-RU" sz="1800" dirty="0"/>
                    </a:p>
                  </a:txBody>
                  <a:tcPr marL="68580" marR="68580"/>
                </a:tc>
                <a:extLst>
                  <a:ext uri="{0D108BD9-81ED-4DB2-BD59-A6C34878D82A}">
                    <a16:rowId xmlns="" xmlns:a16="http://schemas.microsoft.com/office/drawing/2014/main" val="1568724364"/>
                  </a:ext>
                </a:extLst>
              </a:tr>
              <a:tr h="370840">
                <a:tc>
                  <a:txBody>
                    <a:bodyPr/>
                    <a:lstStyle/>
                    <a:p>
                      <a:pPr>
                        <a:lnSpc>
                          <a:spcPct val="110000"/>
                        </a:lnSpc>
                      </a:pPr>
                      <a:r>
                        <a:rPr lang="ru-RU" sz="1800" dirty="0" smtClean="0"/>
                        <a:t>Начисление амортизации в течение срока полезного использования</a:t>
                      </a:r>
                      <a:endParaRPr lang="ru-RU" sz="1800" dirty="0"/>
                    </a:p>
                  </a:txBody>
                  <a:tcPr marL="68580" marR="68580"/>
                </a:tc>
                <a:tc>
                  <a:txBody>
                    <a:bodyPr/>
                    <a:lstStyle/>
                    <a:p>
                      <a:pPr>
                        <a:lnSpc>
                          <a:spcPct val="110000"/>
                        </a:lnSpc>
                      </a:pPr>
                      <a:r>
                        <a:rPr lang="ru-RU" sz="1800" dirty="0" smtClean="0"/>
                        <a:t>0 401 20 226</a:t>
                      </a:r>
                      <a:endParaRPr lang="ru-RU" sz="1800" dirty="0"/>
                    </a:p>
                  </a:txBody>
                  <a:tcPr marL="68580" marR="68580"/>
                </a:tc>
                <a:tc>
                  <a:txBody>
                    <a:bodyPr/>
                    <a:lstStyle/>
                    <a:p>
                      <a:pPr>
                        <a:lnSpc>
                          <a:spcPct val="110000"/>
                        </a:lnSpc>
                      </a:pPr>
                      <a:r>
                        <a:rPr lang="ru-RU" sz="1800" dirty="0" smtClean="0"/>
                        <a:t>0 104 6Х 452</a:t>
                      </a:r>
                      <a:endParaRPr lang="ru-RU" sz="1800" dirty="0"/>
                    </a:p>
                  </a:txBody>
                  <a:tcPr marL="68580" marR="68580"/>
                </a:tc>
                <a:extLst>
                  <a:ext uri="{0D108BD9-81ED-4DB2-BD59-A6C34878D82A}">
                    <a16:rowId xmlns="" xmlns:a16="http://schemas.microsoft.com/office/drawing/2014/main" val="1240030088"/>
                  </a:ext>
                </a:extLst>
              </a:tr>
              <a:tr h="370840">
                <a:tc>
                  <a:txBody>
                    <a:bodyPr/>
                    <a:lstStyle/>
                    <a:p>
                      <a:pPr>
                        <a:lnSpc>
                          <a:spcPct val="110000"/>
                        </a:lnSpc>
                      </a:pPr>
                      <a:r>
                        <a:rPr lang="ru-RU" sz="1800" dirty="0" smtClean="0"/>
                        <a:t>Списание права пользования по истечению срока действия</a:t>
                      </a:r>
                      <a:r>
                        <a:rPr lang="ru-RU" sz="1800" baseline="0" dirty="0" smtClean="0"/>
                        <a:t> лицензионного договора</a:t>
                      </a:r>
                      <a:endParaRPr lang="ru-RU" sz="1800" dirty="0"/>
                    </a:p>
                  </a:txBody>
                  <a:tcPr marL="68580" marR="68580"/>
                </a:tc>
                <a:tc>
                  <a:txBody>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lang="ru-RU" sz="1800" dirty="0" smtClean="0"/>
                        <a:t>0 104 6Х 452</a:t>
                      </a:r>
                    </a:p>
                  </a:txBody>
                  <a:tcPr marL="68580" marR="68580"/>
                </a:tc>
                <a:tc>
                  <a:txBody>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lang="ru-RU" sz="1800" dirty="0" smtClean="0"/>
                        <a:t>0 111 6Х 452</a:t>
                      </a:r>
                    </a:p>
                  </a:txBody>
                  <a:tcPr marL="68580" marR="68580"/>
                </a:tc>
                <a:extLst>
                  <a:ext uri="{0D108BD9-81ED-4DB2-BD59-A6C34878D82A}">
                    <a16:rowId xmlns="" xmlns:a16="http://schemas.microsoft.com/office/drawing/2014/main" val="3053151595"/>
                  </a:ext>
                </a:extLst>
              </a:tr>
              <a:tr h="370840">
                <a:tc>
                  <a:txBody>
                    <a:bodyPr/>
                    <a:lstStyle/>
                    <a:p>
                      <a:pPr>
                        <a:lnSpc>
                          <a:spcPct val="110000"/>
                        </a:lnSpc>
                      </a:pPr>
                      <a:r>
                        <a:rPr lang="ru-RU" sz="1800" dirty="0" smtClean="0"/>
                        <a:t>Расторжение лицензионного договора </a:t>
                      </a:r>
                      <a:r>
                        <a:rPr lang="ru-RU" sz="1800" dirty="0" smtClean="0">
                          <a:solidFill>
                            <a:srgbClr val="C00000"/>
                          </a:solidFill>
                        </a:rPr>
                        <a:t>ранее</a:t>
                      </a:r>
                      <a:r>
                        <a:rPr lang="ru-RU" sz="1800" baseline="0" dirty="0" smtClean="0"/>
                        <a:t> установленного срока окончания:</a:t>
                      </a:r>
                    </a:p>
                    <a:p>
                      <a:pPr marL="342900" indent="-342900">
                        <a:lnSpc>
                          <a:spcPct val="110000"/>
                        </a:lnSpc>
                        <a:buFont typeface="Arial" panose="020B0604020202020204" pitchFamily="34" charset="0"/>
                        <a:buChar char="•"/>
                      </a:pPr>
                      <a:r>
                        <a:rPr lang="ru-RU" sz="1800" baseline="0" dirty="0" smtClean="0"/>
                        <a:t>В сумме начисленной амортизации</a:t>
                      </a:r>
                    </a:p>
                    <a:p>
                      <a:pPr marL="342900" indent="-342900">
                        <a:lnSpc>
                          <a:spcPct val="110000"/>
                        </a:lnSpc>
                        <a:buFont typeface="Arial" panose="020B0604020202020204" pitchFamily="34" charset="0"/>
                        <a:buChar char="•"/>
                      </a:pPr>
                      <a:r>
                        <a:rPr lang="ru-RU" sz="1800" baseline="0" dirty="0" smtClean="0"/>
                        <a:t>В остаточной стоимости</a:t>
                      </a:r>
                    </a:p>
                    <a:p>
                      <a:pPr marL="342900" indent="-342900">
                        <a:lnSpc>
                          <a:spcPct val="110000"/>
                        </a:lnSpc>
                        <a:buFont typeface="Arial" panose="020B0604020202020204" pitchFamily="34" charset="0"/>
                        <a:buChar char="•"/>
                      </a:pPr>
                      <a:r>
                        <a:rPr lang="ru-RU" sz="1800" baseline="0" dirty="0" smtClean="0"/>
                        <a:t>В остаточной стоимости, если по условиям договора возврат не предусмотрен</a:t>
                      </a:r>
                      <a:endParaRPr lang="ru-RU" sz="1800" dirty="0"/>
                    </a:p>
                  </a:txBody>
                  <a:tcPr marL="68580" marR="68580"/>
                </a:tc>
                <a:tc>
                  <a:txBody>
                    <a:bodyPr/>
                    <a:lstStyle/>
                    <a:p>
                      <a:pPr>
                        <a:lnSpc>
                          <a:spcPct val="110000"/>
                        </a:lnSpc>
                      </a:pPr>
                      <a:endParaRPr lang="ru-RU" sz="1800" dirty="0" smtClean="0"/>
                    </a:p>
                    <a:p>
                      <a:pPr>
                        <a:lnSpc>
                          <a:spcPct val="110000"/>
                        </a:lnSpc>
                      </a:pPr>
                      <a:endParaRPr lang="ru-RU" sz="1800" dirty="0" smtClean="0"/>
                    </a:p>
                    <a:p>
                      <a:pPr>
                        <a:lnSpc>
                          <a:spcPct val="110000"/>
                        </a:lnSpc>
                      </a:pPr>
                      <a:r>
                        <a:rPr lang="ru-RU" sz="1800" dirty="0" smtClean="0"/>
                        <a:t>0 104 6Х 452</a:t>
                      </a:r>
                    </a:p>
                    <a:p>
                      <a:pPr>
                        <a:lnSpc>
                          <a:spcPct val="110000"/>
                        </a:lnSpc>
                      </a:pPr>
                      <a:r>
                        <a:rPr lang="ru-RU" sz="1800" dirty="0" smtClean="0"/>
                        <a:t>0 302 26 83Х</a:t>
                      </a:r>
                    </a:p>
                    <a:p>
                      <a:pPr>
                        <a:lnSpc>
                          <a:spcPct val="110000"/>
                        </a:lnSpc>
                      </a:pPr>
                      <a:endParaRPr lang="ru-RU" sz="1800" dirty="0" smtClean="0"/>
                    </a:p>
                    <a:p>
                      <a:pPr>
                        <a:lnSpc>
                          <a:spcPct val="110000"/>
                        </a:lnSpc>
                      </a:pPr>
                      <a:r>
                        <a:rPr lang="ru-RU" sz="1800" i="1" dirty="0" smtClean="0">
                          <a:solidFill>
                            <a:srgbClr val="C00000"/>
                          </a:solidFill>
                        </a:rPr>
                        <a:t>0 401 20 226?</a:t>
                      </a:r>
                      <a:endParaRPr lang="ru-RU" sz="1800" i="1" dirty="0">
                        <a:solidFill>
                          <a:srgbClr val="C00000"/>
                        </a:solidFill>
                      </a:endParaRPr>
                    </a:p>
                  </a:txBody>
                  <a:tcPr marL="68580" marR="68580"/>
                </a:tc>
                <a:tc>
                  <a:txBody>
                    <a:bodyPr/>
                    <a:lstStyle/>
                    <a:p>
                      <a:pPr marL="0" marR="0" lvl="0" indent="0" algn="l" defTabSz="914400" rtl="0" eaLnBrk="1" fontAlgn="auto" latinLnBrk="0" hangingPunct="1">
                        <a:lnSpc>
                          <a:spcPct val="110000"/>
                        </a:lnSpc>
                        <a:spcBef>
                          <a:spcPts val="0"/>
                        </a:spcBef>
                        <a:spcAft>
                          <a:spcPts val="0"/>
                        </a:spcAft>
                        <a:buClrTx/>
                        <a:buSzTx/>
                        <a:buFontTx/>
                        <a:buNone/>
                        <a:tabLst/>
                        <a:defRPr/>
                      </a:pPr>
                      <a:endParaRPr lang="ru-RU" sz="1800" dirty="0" smtClean="0"/>
                    </a:p>
                    <a:p>
                      <a:pPr marL="0" marR="0" lvl="0" indent="0" algn="l" defTabSz="914400" rtl="0" eaLnBrk="1" fontAlgn="auto" latinLnBrk="0" hangingPunct="1">
                        <a:lnSpc>
                          <a:spcPct val="110000"/>
                        </a:lnSpc>
                        <a:spcBef>
                          <a:spcPts val="0"/>
                        </a:spcBef>
                        <a:spcAft>
                          <a:spcPts val="0"/>
                        </a:spcAft>
                        <a:buClrTx/>
                        <a:buSzTx/>
                        <a:buFontTx/>
                        <a:buNone/>
                        <a:tabLst/>
                        <a:defRPr/>
                      </a:pPr>
                      <a:endParaRPr lang="ru-RU" sz="1800" dirty="0" smtClean="0"/>
                    </a:p>
                    <a:p>
                      <a:pPr marL="0" marR="0" lvl="0" indent="0" algn="l" defTabSz="914400" rtl="0" eaLnBrk="1" fontAlgn="auto" latinLnBrk="0" hangingPunct="1">
                        <a:lnSpc>
                          <a:spcPct val="110000"/>
                        </a:lnSpc>
                        <a:spcBef>
                          <a:spcPts val="0"/>
                        </a:spcBef>
                        <a:spcAft>
                          <a:spcPts val="0"/>
                        </a:spcAft>
                        <a:buClrTx/>
                        <a:buSzTx/>
                        <a:buFontTx/>
                        <a:buNone/>
                        <a:tabLst/>
                        <a:defRPr/>
                      </a:pPr>
                      <a:r>
                        <a:rPr lang="ru-RU" sz="1800" dirty="0" smtClean="0"/>
                        <a:t>0 111 6Х 452</a:t>
                      </a:r>
                    </a:p>
                    <a:p>
                      <a:pPr>
                        <a:lnSpc>
                          <a:spcPct val="110000"/>
                        </a:lnSpc>
                      </a:pPr>
                      <a:r>
                        <a:rPr lang="ru-RU" sz="1800" dirty="0" smtClean="0"/>
                        <a:t>0 111 6Х 452</a:t>
                      </a:r>
                    </a:p>
                    <a:p>
                      <a:pPr>
                        <a:lnSpc>
                          <a:spcPct val="110000"/>
                        </a:lnSpc>
                      </a:pPr>
                      <a:endParaRPr lang="ru-RU" sz="1800" dirty="0" smtClean="0"/>
                    </a:p>
                    <a:p>
                      <a:pPr marL="0" marR="0" lvl="0" indent="0" algn="l" defTabSz="914400" rtl="0" eaLnBrk="1" fontAlgn="auto" latinLnBrk="0" hangingPunct="1">
                        <a:lnSpc>
                          <a:spcPct val="110000"/>
                        </a:lnSpc>
                        <a:spcBef>
                          <a:spcPts val="0"/>
                        </a:spcBef>
                        <a:spcAft>
                          <a:spcPts val="0"/>
                        </a:spcAft>
                        <a:buClrTx/>
                        <a:buSzTx/>
                        <a:buFontTx/>
                        <a:buNone/>
                        <a:tabLst/>
                        <a:defRPr/>
                      </a:pPr>
                      <a:r>
                        <a:rPr lang="ru-RU" sz="1800" dirty="0" smtClean="0"/>
                        <a:t>0 111 6Х 452</a:t>
                      </a:r>
                    </a:p>
                  </a:txBody>
                  <a:tcPr marL="68580" marR="68580"/>
                </a:tc>
                <a:extLst>
                  <a:ext uri="{0D108BD9-81ED-4DB2-BD59-A6C34878D82A}">
                    <a16:rowId xmlns="" xmlns:a16="http://schemas.microsoft.com/office/drawing/2014/main" val="690813030"/>
                  </a:ext>
                </a:extLst>
              </a:tr>
            </a:tbl>
          </a:graphicData>
        </a:graphic>
      </p:graphicFrame>
    </p:spTree>
    <p:extLst>
      <p:ext uri="{BB962C8B-B14F-4D97-AF65-F5344CB8AC3E}">
        <p14:creationId xmlns:p14="http://schemas.microsoft.com/office/powerpoint/2010/main" val="1519261893"/>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343150" y="336198"/>
            <a:ext cx="6553200" cy="360040"/>
          </a:xfrm>
        </p:spPr>
        <p:txBody>
          <a:bodyPr anchor="ctr">
            <a:noAutofit/>
          </a:bodyPr>
          <a:lstStyle/>
          <a:p>
            <a:pPr algn="r"/>
            <a:r>
              <a:rPr lang="ru-RU" sz="3200" dirty="0" smtClean="0">
                <a:cs typeface="Times New Roman" panose="02020603050405020304" pitchFamily="18" charset="0"/>
              </a:rPr>
              <a:t>Неисключительные лицензии </a:t>
            </a:r>
            <a:r>
              <a:rPr lang="ru-RU" sz="3200" smtClean="0">
                <a:cs typeface="Times New Roman" panose="02020603050405020304" pitchFamily="18" charset="0"/>
              </a:rPr>
              <a:t>2021 года:</a:t>
            </a:r>
            <a:endParaRPr lang="ru-RU" sz="3200" dirty="0">
              <a:cs typeface="Times New Roman" panose="02020603050405020304" pitchFamily="18" charset="0"/>
            </a:endParaRPr>
          </a:p>
        </p:txBody>
      </p:sp>
      <p:sp>
        <p:nvSpPr>
          <p:cNvPr id="6" name="Объект 5"/>
          <p:cNvSpPr>
            <a:spLocks noGrp="1"/>
          </p:cNvSpPr>
          <p:nvPr>
            <p:ph idx="1"/>
          </p:nvPr>
        </p:nvSpPr>
        <p:spPr>
          <a:xfrm>
            <a:off x="257175" y="914400"/>
            <a:ext cx="8639175" cy="5168901"/>
          </a:xfrm>
          <a:solidFill>
            <a:schemeClr val="bg1">
              <a:alpha val="76000"/>
            </a:schemeClr>
          </a:solidFill>
        </p:spPr>
        <p:txBody>
          <a:bodyPr anchor="t">
            <a:normAutofit/>
          </a:bodyPr>
          <a:lstStyle/>
          <a:p>
            <a:pPr marL="0" indent="0">
              <a:lnSpc>
                <a:spcPct val="140000"/>
              </a:lnSpc>
              <a:spcBef>
                <a:spcPts val="600"/>
              </a:spcBef>
              <a:buNone/>
            </a:pPr>
            <a:r>
              <a:rPr lang="ru-RU" sz="2600" dirty="0" smtClean="0"/>
              <a:t>.</a:t>
            </a:r>
            <a:endParaRPr lang="ru-RU" sz="2600" dirty="0"/>
          </a:p>
        </p:txBody>
      </p:sp>
      <p:graphicFrame>
        <p:nvGraphicFramePr>
          <p:cNvPr id="3" name="Таблица 2"/>
          <p:cNvGraphicFramePr>
            <a:graphicFrameLocks noGrp="1"/>
          </p:cNvGraphicFramePr>
          <p:nvPr>
            <p:extLst/>
          </p:nvPr>
        </p:nvGraphicFramePr>
        <p:xfrm>
          <a:off x="257176" y="1142999"/>
          <a:ext cx="8639174" cy="5611305"/>
        </p:xfrm>
        <a:graphic>
          <a:graphicData uri="http://schemas.openxmlformats.org/drawingml/2006/table">
            <a:tbl>
              <a:tblPr firstRow="1" bandRow="1">
                <a:tableStyleId>{D7AC3CCA-C797-4891-BE02-D94E43425B78}</a:tableStyleId>
              </a:tblPr>
              <a:tblGrid>
                <a:gridCol w="5810250">
                  <a:extLst>
                    <a:ext uri="{9D8B030D-6E8A-4147-A177-3AD203B41FA5}">
                      <a16:colId xmlns="" xmlns:a16="http://schemas.microsoft.com/office/drawing/2014/main" val="2340487832"/>
                    </a:ext>
                  </a:extLst>
                </a:gridCol>
                <a:gridCol w="1390650">
                  <a:extLst>
                    <a:ext uri="{9D8B030D-6E8A-4147-A177-3AD203B41FA5}">
                      <a16:colId xmlns="" xmlns:a16="http://schemas.microsoft.com/office/drawing/2014/main" val="3450812526"/>
                    </a:ext>
                  </a:extLst>
                </a:gridCol>
                <a:gridCol w="1438274">
                  <a:extLst>
                    <a:ext uri="{9D8B030D-6E8A-4147-A177-3AD203B41FA5}">
                      <a16:colId xmlns="" xmlns:a16="http://schemas.microsoft.com/office/drawing/2014/main" val="1286674409"/>
                    </a:ext>
                  </a:extLst>
                </a:gridCol>
              </a:tblGrid>
              <a:tr h="558801">
                <a:tc>
                  <a:txBody>
                    <a:bodyPr/>
                    <a:lstStyle/>
                    <a:p>
                      <a:pPr algn="ctr"/>
                      <a:r>
                        <a:rPr lang="ru-RU" sz="2200" dirty="0" smtClean="0"/>
                        <a:t>Содержание</a:t>
                      </a:r>
                      <a:endParaRPr lang="ru-RU" sz="2200" dirty="0"/>
                    </a:p>
                  </a:txBody>
                  <a:tcPr marL="68580" marR="68580" anchor="ctr"/>
                </a:tc>
                <a:tc>
                  <a:txBody>
                    <a:bodyPr/>
                    <a:lstStyle/>
                    <a:p>
                      <a:pPr algn="ctr"/>
                      <a:r>
                        <a:rPr lang="ru-RU" sz="2200" dirty="0" smtClean="0"/>
                        <a:t>Дебет</a:t>
                      </a:r>
                      <a:endParaRPr lang="ru-RU" sz="2200" dirty="0"/>
                    </a:p>
                  </a:txBody>
                  <a:tcPr marL="68580" marR="68580" anchor="ctr"/>
                </a:tc>
                <a:tc>
                  <a:txBody>
                    <a:bodyPr/>
                    <a:lstStyle/>
                    <a:p>
                      <a:pPr algn="ctr"/>
                      <a:r>
                        <a:rPr lang="ru-RU" sz="2200" dirty="0" smtClean="0"/>
                        <a:t>Кредит</a:t>
                      </a:r>
                      <a:endParaRPr lang="ru-RU" sz="2200" dirty="0"/>
                    </a:p>
                  </a:txBody>
                  <a:tcPr marL="68580" marR="68580" anchor="ctr"/>
                </a:tc>
                <a:extLst>
                  <a:ext uri="{0D108BD9-81ED-4DB2-BD59-A6C34878D82A}">
                    <a16:rowId xmlns="" xmlns:a16="http://schemas.microsoft.com/office/drawing/2014/main" val="78887305"/>
                  </a:ext>
                </a:extLst>
              </a:tr>
              <a:tr h="589281">
                <a:tc gridSpan="3">
                  <a:txBody>
                    <a:bodyPr/>
                    <a:lstStyle/>
                    <a:p>
                      <a:pPr algn="ctr">
                        <a:lnSpc>
                          <a:spcPct val="120000"/>
                        </a:lnSpc>
                      </a:pPr>
                      <a:r>
                        <a:rPr lang="ru-RU" sz="2200" i="1" dirty="0" smtClean="0"/>
                        <a:t>Неисключительные</a:t>
                      </a:r>
                      <a:r>
                        <a:rPr lang="ru-RU" sz="2200" i="1" baseline="0" dirty="0" smtClean="0"/>
                        <a:t> лицензии с </a:t>
                      </a:r>
                      <a:r>
                        <a:rPr lang="ru-RU" sz="2200" i="1" baseline="0" dirty="0" smtClean="0">
                          <a:solidFill>
                            <a:srgbClr val="C00000"/>
                          </a:solidFill>
                        </a:rPr>
                        <a:t>не</a:t>
                      </a:r>
                      <a:r>
                        <a:rPr lang="ru-RU" sz="2200" i="1" baseline="0" dirty="0" smtClean="0"/>
                        <a:t>определенным сроком использования</a:t>
                      </a:r>
                      <a:endParaRPr lang="ru-RU" sz="2200" i="1" dirty="0"/>
                    </a:p>
                  </a:txBody>
                  <a:tcPr marL="68580" marR="68580"/>
                </a:tc>
                <a:tc hMerge="1">
                  <a:txBody>
                    <a:bodyPr/>
                    <a:lstStyle/>
                    <a:p>
                      <a:endParaRPr lang="ru-RU"/>
                    </a:p>
                  </a:txBody>
                  <a:tcPr/>
                </a:tc>
                <a:tc hMerge="1">
                  <a:txBody>
                    <a:bodyPr/>
                    <a:lstStyle/>
                    <a:p>
                      <a:endParaRPr lang="ru-RU"/>
                    </a:p>
                  </a:txBody>
                  <a:tcPr/>
                </a:tc>
                <a:extLst>
                  <a:ext uri="{0D108BD9-81ED-4DB2-BD59-A6C34878D82A}">
                    <a16:rowId xmlns="" xmlns:a16="http://schemas.microsoft.com/office/drawing/2014/main" val="963080187"/>
                  </a:ext>
                </a:extLst>
              </a:tr>
              <a:tr h="370840">
                <a:tc>
                  <a:txBody>
                    <a:bodyPr/>
                    <a:lstStyle/>
                    <a:p>
                      <a:pPr>
                        <a:lnSpc>
                          <a:spcPct val="120000"/>
                        </a:lnSpc>
                      </a:pPr>
                      <a:r>
                        <a:rPr lang="ru-RU" sz="2200" dirty="0" smtClean="0"/>
                        <a:t>Принято к учету право пользования НМА</a:t>
                      </a:r>
                      <a:endParaRPr lang="ru-RU" sz="2200" dirty="0"/>
                    </a:p>
                  </a:txBody>
                  <a:tcPr marL="68580" marR="68580"/>
                </a:tc>
                <a:tc>
                  <a:txBody>
                    <a:bodyPr/>
                    <a:lstStyle/>
                    <a:p>
                      <a:pPr>
                        <a:lnSpc>
                          <a:spcPct val="120000"/>
                        </a:lnSpc>
                      </a:pPr>
                      <a:r>
                        <a:rPr lang="ru-RU" sz="2200" dirty="0" smtClean="0"/>
                        <a:t>0 111 6Х </a:t>
                      </a:r>
                      <a:r>
                        <a:rPr lang="ru-RU" sz="2200" dirty="0" smtClean="0">
                          <a:solidFill>
                            <a:srgbClr val="C00000"/>
                          </a:solidFill>
                        </a:rPr>
                        <a:t>353</a:t>
                      </a:r>
                      <a:endParaRPr lang="ru-RU" sz="2200" dirty="0">
                        <a:solidFill>
                          <a:srgbClr val="C00000"/>
                        </a:solidFill>
                      </a:endParaRPr>
                    </a:p>
                  </a:txBody>
                  <a:tcPr marL="68580" marR="68580"/>
                </a:tc>
                <a:tc>
                  <a:txBody>
                    <a:bodyPr/>
                    <a:lstStyle/>
                    <a:p>
                      <a:pPr>
                        <a:lnSpc>
                          <a:spcPct val="120000"/>
                        </a:lnSpc>
                      </a:pPr>
                      <a:r>
                        <a:rPr lang="ru-RU" sz="2200" dirty="0" smtClean="0"/>
                        <a:t>0 302 26 73Х</a:t>
                      </a:r>
                      <a:endParaRPr lang="ru-RU" sz="2200" dirty="0"/>
                    </a:p>
                  </a:txBody>
                  <a:tcPr marL="68580" marR="68580"/>
                </a:tc>
                <a:extLst>
                  <a:ext uri="{0D108BD9-81ED-4DB2-BD59-A6C34878D82A}">
                    <a16:rowId xmlns="" xmlns:a16="http://schemas.microsoft.com/office/drawing/2014/main" val="1568724364"/>
                  </a:ext>
                </a:extLst>
              </a:tr>
              <a:tr h="571944">
                <a:tc gridSpan="3">
                  <a:txBody>
                    <a:bodyPr/>
                    <a:lstStyle/>
                    <a:p>
                      <a:pPr algn="ctr">
                        <a:lnSpc>
                          <a:spcPct val="120000"/>
                        </a:lnSpc>
                      </a:pPr>
                      <a:r>
                        <a:rPr lang="ru-RU" sz="2200" i="1" dirty="0" smtClean="0"/>
                        <a:t>При принятии решения</a:t>
                      </a:r>
                      <a:r>
                        <a:rPr lang="ru-RU" sz="2200" i="1" baseline="0" dirty="0" smtClean="0"/>
                        <a:t> о необходимости </a:t>
                      </a:r>
                      <a:r>
                        <a:rPr lang="ru-RU" sz="2200" i="1" baseline="0" dirty="0" err="1" smtClean="0"/>
                        <a:t>реклассификации</a:t>
                      </a:r>
                      <a:endParaRPr lang="ru-RU" sz="2200" i="1" dirty="0"/>
                    </a:p>
                  </a:txBody>
                  <a:tcPr marL="68580" marR="68580"/>
                </a:tc>
                <a:tc hMerge="1">
                  <a:txBody>
                    <a:bodyPr/>
                    <a:lstStyle/>
                    <a:p>
                      <a:endParaRPr lang="ru-RU" sz="2200" dirty="0"/>
                    </a:p>
                  </a:txBody>
                  <a:tcPr/>
                </a:tc>
                <a:tc hMerge="1">
                  <a:txBody>
                    <a:bodyPr/>
                    <a:lstStyle/>
                    <a:p>
                      <a:endParaRPr lang="ru-RU" sz="2200" dirty="0"/>
                    </a:p>
                  </a:txBody>
                  <a:tcPr/>
                </a:tc>
                <a:extLst>
                  <a:ext uri="{0D108BD9-81ED-4DB2-BD59-A6C34878D82A}">
                    <a16:rowId xmlns="" xmlns:a16="http://schemas.microsoft.com/office/drawing/2014/main" val="262936365"/>
                  </a:ext>
                </a:extLst>
              </a:tr>
              <a:tr h="370840">
                <a:tc>
                  <a:txBody>
                    <a:bodyPr/>
                    <a:lstStyle/>
                    <a:p>
                      <a:pPr>
                        <a:lnSpc>
                          <a:spcPct val="120000"/>
                        </a:lnSpc>
                      </a:pPr>
                      <a:r>
                        <a:rPr lang="ru-RU" sz="2200" dirty="0" smtClean="0"/>
                        <a:t>Определен срок полезного использования, проведена </a:t>
                      </a:r>
                      <a:r>
                        <a:rPr lang="ru-RU" sz="2200" dirty="0" err="1" smtClean="0"/>
                        <a:t>реклассификация</a:t>
                      </a:r>
                      <a:endParaRPr lang="ru-RU" sz="2200" dirty="0"/>
                    </a:p>
                  </a:txBody>
                  <a:tcPr marL="68580" marR="68580"/>
                </a:tc>
                <a:tc>
                  <a:txBody>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lang="ru-RU" sz="2200" dirty="0" smtClean="0"/>
                        <a:t>0 111 6Х </a:t>
                      </a:r>
                      <a:r>
                        <a:rPr lang="ru-RU" sz="2200" dirty="0" smtClean="0">
                          <a:solidFill>
                            <a:srgbClr val="C00000"/>
                          </a:solidFill>
                        </a:rPr>
                        <a:t>352</a:t>
                      </a:r>
                      <a:endParaRPr lang="ru-RU" sz="2200" dirty="0"/>
                    </a:p>
                  </a:txBody>
                  <a:tcPr marL="68580" marR="68580"/>
                </a:tc>
                <a:tc>
                  <a:txBody>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lang="ru-RU" sz="2200" dirty="0" smtClean="0"/>
                        <a:t>0 111 6Х </a:t>
                      </a:r>
                      <a:r>
                        <a:rPr lang="ru-RU" sz="2200" dirty="0" smtClean="0">
                          <a:solidFill>
                            <a:srgbClr val="C00000"/>
                          </a:solidFill>
                        </a:rPr>
                        <a:t>353</a:t>
                      </a:r>
                    </a:p>
                  </a:txBody>
                  <a:tcPr marL="68580" marR="68580"/>
                </a:tc>
                <a:extLst>
                  <a:ext uri="{0D108BD9-81ED-4DB2-BD59-A6C34878D82A}">
                    <a16:rowId xmlns="" xmlns:a16="http://schemas.microsoft.com/office/drawing/2014/main" val="1402356640"/>
                  </a:ext>
                </a:extLst>
              </a:tr>
              <a:tr h="370840">
                <a:tc>
                  <a:txBody>
                    <a:bodyPr/>
                    <a:lstStyle/>
                    <a:p>
                      <a:pPr>
                        <a:lnSpc>
                          <a:spcPct val="120000"/>
                        </a:lnSpc>
                      </a:pPr>
                      <a:r>
                        <a:rPr lang="ru-RU" sz="2200" dirty="0" smtClean="0"/>
                        <a:t>Начисление амортизации в течение срока полезного использования</a:t>
                      </a:r>
                      <a:endParaRPr lang="ru-RU" sz="2200" dirty="0"/>
                    </a:p>
                  </a:txBody>
                  <a:tcPr marL="68580" marR="68580"/>
                </a:tc>
                <a:tc>
                  <a:txBody>
                    <a:bodyPr/>
                    <a:lstStyle/>
                    <a:p>
                      <a:pPr>
                        <a:lnSpc>
                          <a:spcPct val="120000"/>
                        </a:lnSpc>
                      </a:pPr>
                      <a:r>
                        <a:rPr lang="ru-RU" sz="2200" dirty="0" smtClean="0"/>
                        <a:t>0 401 20 226</a:t>
                      </a:r>
                      <a:endParaRPr lang="ru-RU" sz="2200" dirty="0"/>
                    </a:p>
                  </a:txBody>
                  <a:tcPr marL="68580" marR="68580"/>
                </a:tc>
                <a:tc>
                  <a:txBody>
                    <a:bodyPr/>
                    <a:lstStyle/>
                    <a:p>
                      <a:pPr>
                        <a:lnSpc>
                          <a:spcPct val="120000"/>
                        </a:lnSpc>
                      </a:pPr>
                      <a:r>
                        <a:rPr lang="ru-RU" sz="2200" dirty="0" smtClean="0"/>
                        <a:t>0 104 6Х 452</a:t>
                      </a:r>
                      <a:endParaRPr lang="ru-RU" sz="2200" dirty="0"/>
                    </a:p>
                  </a:txBody>
                  <a:tcPr marL="68580" marR="68580"/>
                </a:tc>
                <a:extLst>
                  <a:ext uri="{0D108BD9-81ED-4DB2-BD59-A6C34878D82A}">
                    <a16:rowId xmlns="" xmlns:a16="http://schemas.microsoft.com/office/drawing/2014/main" val="1240030088"/>
                  </a:ext>
                </a:extLst>
              </a:tr>
              <a:tr h="370840">
                <a:tc>
                  <a:txBody>
                    <a:bodyPr/>
                    <a:lstStyle/>
                    <a:p>
                      <a:pPr>
                        <a:lnSpc>
                          <a:spcPct val="120000"/>
                        </a:lnSpc>
                      </a:pPr>
                      <a:r>
                        <a:rPr lang="ru-RU" sz="2200" dirty="0" smtClean="0"/>
                        <a:t>Списание права пользования по истечению срока полезного использования</a:t>
                      </a:r>
                      <a:endParaRPr lang="ru-RU" sz="2200" dirty="0"/>
                    </a:p>
                  </a:txBody>
                  <a:tcPr marL="68580" marR="68580"/>
                </a:tc>
                <a:tc>
                  <a:txBody>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lang="ru-RU" sz="2200" dirty="0" smtClean="0"/>
                        <a:t>0 104 6Х 452</a:t>
                      </a:r>
                    </a:p>
                  </a:txBody>
                  <a:tcPr marL="68580" marR="68580"/>
                </a:tc>
                <a:tc>
                  <a:txBody>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lang="ru-RU" sz="2200" dirty="0" smtClean="0"/>
                        <a:t>0 111 6Х 452</a:t>
                      </a:r>
                    </a:p>
                  </a:txBody>
                  <a:tcPr marL="68580" marR="68580"/>
                </a:tc>
                <a:extLst>
                  <a:ext uri="{0D108BD9-81ED-4DB2-BD59-A6C34878D82A}">
                    <a16:rowId xmlns="" xmlns:a16="http://schemas.microsoft.com/office/drawing/2014/main" val="3053151595"/>
                  </a:ext>
                </a:extLst>
              </a:tr>
            </a:tbl>
          </a:graphicData>
        </a:graphic>
      </p:graphicFrame>
    </p:spTree>
    <p:extLst>
      <p:ext uri="{BB962C8B-B14F-4D97-AF65-F5344CB8AC3E}">
        <p14:creationId xmlns:p14="http://schemas.microsoft.com/office/powerpoint/2010/main" val="2950577590"/>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343150" y="301768"/>
            <a:ext cx="6553200" cy="360040"/>
          </a:xfrm>
        </p:spPr>
        <p:txBody>
          <a:bodyPr anchor="ctr">
            <a:noAutofit/>
          </a:bodyPr>
          <a:lstStyle/>
          <a:p>
            <a:pPr algn="r"/>
            <a:r>
              <a:rPr lang="ru-RU" sz="3200" dirty="0" smtClean="0">
                <a:cs typeface="Times New Roman" panose="02020603050405020304" pitchFamily="18" charset="0"/>
              </a:rPr>
              <a:t>Неисключительные лицензии 2021 года:</a:t>
            </a:r>
            <a:endParaRPr lang="ru-RU" sz="3200" dirty="0">
              <a:cs typeface="Times New Roman" panose="02020603050405020304" pitchFamily="18" charset="0"/>
            </a:endParaRPr>
          </a:p>
        </p:txBody>
      </p:sp>
      <p:sp>
        <p:nvSpPr>
          <p:cNvPr id="6" name="Объект 5"/>
          <p:cNvSpPr>
            <a:spLocks noGrp="1"/>
          </p:cNvSpPr>
          <p:nvPr>
            <p:ph idx="1"/>
          </p:nvPr>
        </p:nvSpPr>
        <p:spPr>
          <a:xfrm>
            <a:off x="257175" y="914400"/>
            <a:ext cx="8639175" cy="5168901"/>
          </a:xfrm>
          <a:solidFill>
            <a:schemeClr val="bg1">
              <a:alpha val="76000"/>
            </a:schemeClr>
          </a:solidFill>
        </p:spPr>
        <p:txBody>
          <a:bodyPr anchor="t">
            <a:normAutofit/>
          </a:bodyPr>
          <a:lstStyle/>
          <a:p>
            <a:pPr marL="0" indent="0">
              <a:lnSpc>
                <a:spcPct val="140000"/>
              </a:lnSpc>
              <a:spcBef>
                <a:spcPts val="600"/>
              </a:spcBef>
              <a:buNone/>
            </a:pPr>
            <a:r>
              <a:rPr lang="ru-RU" sz="2600" dirty="0" smtClean="0"/>
              <a:t>.</a:t>
            </a:r>
            <a:endParaRPr lang="ru-RU" sz="2600" dirty="0"/>
          </a:p>
        </p:txBody>
      </p:sp>
      <p:graphicFrame>
        <p:nvGraphicFramePr>
          <p:cNvPr id="3" name="Таблица 2"/>
          <p:cNvGraphicFramePr>
            <a:graphicFrameLocks noGrp="1"/>
          </p:cNvGraphicFramePr>
          <p:nvPr>
            <p:extLst/>
          </p:nvPr>
        </p:nvGraphicFramePr>
        <p:xfrm>
          <a:off x="257175" y="998890"/>
          <a:ext cx="8639175" cy="5555343"/>
        </p:xfrm>
        <a:graphic>
          <a:graphicData uri="http://schemas.openxmlformats.org/drawingml/2006/table">
            <a:tbl>
              <a:tblPr firstRow="1" bandRow="1">
                <a:tableStyleId>{D7AC3CCA-C797-4891-BE02-D94E43425B78}</a:tableStyleId>
              </a:tblPr>
              <a:tblGrid>
                <a:gridCol w="5810251">
                  <a:extLst>
                    <a:ext uri="{9D8B030D-6E8A-4147-A177-3AD203B41FA5}">
                      <a16:colId xmlns="" xmlns:a16="http://schemas.microsoft.com/office/drawing/2014/main" val="2340487832"/>
                    </a:ext>
                  </a:extLst>
                </a:gridCol>
                <a:gridCol w="1390650">
                  <a:extLst>
                    <a:ext uri="{9D8B030D-6E8A-4147-A177-3AD203B41FA5}">
                      <a16:colId xmlns="" xmlns:a16="http://schemas.microsoft.com/office/drawing/2014/main" val="3450812526"/>
                    </a:ext>
                  </a:extLst>
                </a:gridCol>
                <a:gridCol w="1438274">
                  <a:extLst>
                    <a:ext uri="{9D8B030D-6E8A-4147-A177-3AD203B41FA5}">
                      <a16:colId xmlns="" xmlns:a16="http://schemas.microsoft.com/office/drawing/2014/main" val="1286674409"/>
                    </a:ext>
                  </a:extLst>
                </a:gridCol>
              </a:tblGrid>
              <a:tr h="475343">
                <a:tc>
                  <a:txBody>
                    <a:bodyPr/>
                    <a:lstStyle/>
                    <a:p>
                      <a:pPr algn="ctr"/>
                      <a:r>
                        <a:rPr lang="ru-RU" sz="2000" dirty="0" smtClean="0"/>
                        <a:t>Содержание</a:t>
                      </a:r>
                      <a:endParaRPr lang="ru-RU" sz="2000" dirty="0"/>
                    </a:p>
                  </a:txBody>
                  <a:tcPr marL="68580" marR="68580" anchor="ctr"/>
                </a:tc>
                <a:tc>
                  <a:txBody>
                    <a:bodyPr/>
                    <a:lstStyle/>
                    <a:p>
                      <a:pPr algn="ctr"/>
                      <a:r>
                        <a:rPr lang="ru-RU" sz="2000" dirty="0" smtClean="0"/>
                        <a:t>Дебет</a:t>
                      </a:r>
                      <a:endParaRPr lang="ru-RU" sz="2000" dirty="0"/>
                    </a:p>
                  </a:txBody>
                  <a:tcPr marL="68580" marR="68580" anchor="ctr"/>
                </a:tc>
                <a:tc>
                  <a:txBody>
                    <a:bodyPr/>
                    <a:lstStyle/>
                    <a:p>
                      <a:pPr algn="ctr"/>
                      <a:r>
                        <a:rPr lang="ru-RU" sz="2000" dirty="0" smtClean="0"/>
                        <a:t>Кредит</a:t>
                      </a:r>
                      <a:endParaRPr lang="ru-RU" sz="2000" dirty="0"/>
                    </a:p>
                  </a:txBody>
                  <a:tcPr marL="68580" marR="68580" anchor="ctr"/>
                </a:tc>
                <a:extLst>
                  <a:ext uri="{0D108BD9-81ED-4DB2-BD59-A6C34878D82A}">
                    <a16:rowId xmlns="" xmlns:a16="http://schemas.microsoft.com/office/drawing/2014/main" val="78887305"/>
                  </a:ext>
                </a:extLst>
              </a:tr>
              <a:tr h="533400">
                <a:tc gridSpan="3">
                  <a:txBody>
                    <a:bodyPr/>
                    <a:lstStyle/>
                    <a:p>
                      <a:pPr algn="ctr">
                        <a:lnSpc>
                          <a:spcPct val="120000"/>
                        </a:lnSpc>
                      </a:pPr>
                      <a:r>
                        <a:rPr lang="ru-RU" sz="2000" i="1" dirty="0" smtClean="0"/>
                        <a:t>Поставка вычислительной техники с предустановленным</a:t>
                      </a:r>
                      <a:r>
                        <a:rPr lang="ru-RU" sz="2000" i="1" baseline="0" dirty="0" smtClean="0"/>
                        <a:t> ПО</a:t>
                      </a:r>
                      <a:endParaRPr lang="ru-RU" sz="2000" i="1" dirty="0"/>
                    </a:p>
                  </a:txBody>
                  <a:tcPr marL="68580" marR="68580" anchor="ctr"/>
                </a:tc>
                <a:tc hMerge="1">
                  <a:txBody>
                    <a:bodyPr/>
                    <a:lstStyle/>
                    <a:p>
                      <a:endParaRPr lang="ru-RU" sz="2200" dirty="0"/>
                    </a:p>
                  </a:txBody>
                  <a:tcPr/>
                </a:tc>
                <a:tc hMerge="1">
                  <a:txBody>
                    <a:bodyPr/>
                    <a:lstStyle/>
                    <a:p>
                      <a:endParaRPr lang="ru-RU" sz="2200" dirty="0"/>
                    </a:p>
                  </a:txBody>
                  <a:tcPr/>
                </a:tc>
                <a:extLst>
                  <a:ext uri="{0D108BD9-81ED-4DB2-BD59-A6C34878D82A}">
                    <a16:rowId xmlns="" xmlns:a16="http://schemas.microsoft.com/office/drawing/2014/main" val="262936365"/>
                  </a:ext>
                </a:extLst>
              </a:tr>
              <a:tr h="787400">
                <a:tc>
                  <a:txBody>
                    <a:bodyPr/>
                    <a:lstStyle/>
                    <a:p>
                      <a:pPr>
                        <a:lnSpc>
                          <a:spcPct val="120000"/>
                        </a:lnSpc>
                      </a:pPr>
                      <a:r>
                        <a:rPr lang="ru-RU" sz="2000" dirty="0" smtClean="0"/>
                        <a:t>Сформированы капитальные вложения по приобретению ОС (лицензия в комплекте)</a:t>
                      </a:r>
                      <a:endParaRPr lang="ru-RU" sz="2000" dirty="0"/>
                    </a:p>
                  </a:txBody>
                  <a:tcPr marL="68580" marR="68580" anchor="ctr"/>
                </a:tc>
                <a:tc>
                  <a:txBody>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lang="ru-RU" sz="2000" dirty="0" smtClean="0"/>
                        <a:t>0 106 Х1 310</a:t>
                      </a:r>
                      <a:endParaRPr lang="ru-RU" sz="2000" dirty="0"/>
                    </a:p>
                  </a:txBody>
                  <a:tcPr marL="68580" marR="68580" anchor="ctr"/>
                </a:tc>
                <a:tc>
                  <a:txBody>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lang="ru-RU" sz="2000" dirty="0" smtClean="0"/>
                        <a:t>0 302 31 73Х</a:t>
                      </a:r>
                      <a:endParaRPr lang="ru-RU" sz="2000" dirty="0" smtClean="0">
                        <a:solidFill>
                          <a:srgbClr val="C00000"/>
                        </a:solidFill>
                      </a:endParaRPr>
                    </a:p>
                  </a:txBody>
                  <a:tcPr marL="68580" marR="68580" anchor="ctr"/>
                </a:tc>
                <a:extLst>
                  <a:ext uri="{0D108BD9-81ED-4DB2-BD59-A6C34878D82A}">
                    <a16:rowId xmlns="" xmlns:a16="http://schemas.microsoft.com/office/drawing/2014/main" val="1402356640"/>
                  </a:ext>
                </a:extLst>
              </a:tr>
              <a:tr h="518731">
                <a:tc>
                  <a:txBody>
                    <a:bodyPr/>
                    <a:lstStyle/>
                    <a:p>
                      <a:pPr>
                        <a:lnSpc>
                          <a:spcPct val="120000"/>
                        </a:lnSpc>
                      </a:pPr>
                      <a:r>
                        <a:rPr lang="ru-RU" sz="2000" dirty="0" smtClean="0"/>
                        <a:t>Основные</a:t>
                      </a:r>
                      <a:r>
                        <a:rPr lang="ru-RU" sz="2000" baseline="0" dirty="0" smtClean="0"/>
                        <a:t> средства приняты к учету</a:t>
                      </a:r>
                      <a:endParaRPr lang="ru-RU" sz="2000" dirty="0"/>
                    </a:p>
                  </a:txBody>
                  <a:tcPr marL="68580" marR="68580" anchor="ctr"/>
                </a:tc>
                <a:tc>
                  <a:txBody>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lang="ru-RU" sz="2000" dirty="0" smtClean="0"/>
                        <a:t>0 101 Х4 310</a:t>
                      </a:r>
                      <a:endParaRPr lang="ru-RU" sz="2000" dirty="0"/>
                    </a:p>
                  </a:txBody>
                  <a:tcPr marL="68580" marR="68580" anchor="ctr"/>
                </a:tc>
                <a:tc>
                  <a:txBody>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lang="ru-RU" sz="2000" dirty="0" smtClean="0"/>
                        <a:t>0 106 Х1 310</a:t>
                      </a:r>
                      <a:endParaRPr lang="ru-RU" sz="2000" dirty="0"/>
                    </a:p>
                  </a:txBody>
                  <a:tcPr marL="68580" marR="68580" anchor="ctr"/>
                </a:tc>
                <a:extLst>
                  <a:ext uri="{0D108BD9-81ED-4DB2-BD59-A6C34878D82A}">
                    <a16:rowId xmlns="" xmlns:a16="http://schemas.microsoft.com/office/drawing/2014/main" val="1240030088"/>
                  </a:ext>
                </a:extLst>
              </a:tr>
              <a:tr h="609600">
                <a:tc gridSpan="3">
                  <a:txBody>
                    <a:bodyPr/>
                    <a:lstStyle/>
                    <a:p>
                      <a:pPr algn="ctr">
                        <a:lnSpc>
                          <a:spcPct val="120000"/>
                        </a:lnSpc>
                      </a:pPr>
                      <a:r>
                        <a:rPr lang="ru-RU" sz="2000" i="1" dirty="0" smtClean="0"/>
                        <a:t>Поставка ПО как </a:t>
                      </a:r>
                      <a:r>
                        <a:rPr lang="ru-RU" sz="2000" i="1" dirty="0" smtClean="0">
                          <a:solidFill>
                            <a:srgbClr val="C00000"/>
                          </a:solidFill>
                        </a:rPr>
                        <a:t>отдельного предмета </a:t>
                      </a:r>
                      <a:r>
                        <a:rPr lang="ru-RU" sz="2000" i="1" dirty="0" smtClean="0"/>
                        <a:t>контракта</a:t>
                      </a:r>
                      <a:r>
                        <a:rPr lang="ru-RU" sz="2000" i="1" baseline="0" dirty="0" smtClean="0"/>
                        <a:t> (договора) </a:t>
                      </a:r>
                      <a:r>
                        <a:rPr lang="ru-RU" sz="2000" i="1" baseline="0" dirty="0" smtClean="0">
                          <a:solidFill>
                            <a:srgbClr val="C00000"/>
                          </a:solidFill>
                        </a:rPr>
                        <a:t>на поставку вычислительной</a:t>
                      </a:r>
                      <a:r>
                        <a:rPr lang="ru-RU" sz="2000" i="1" baseline="0" dirty="0" smtClean="0"/>
                        <a:t> техники</a:t>
                      </a:r>
                      <a:endParaRPr lang="ru-RU" sz="2000" i="1" dirty="0"/>
                    </a:p>
                  </a:txBody>
                  <a:tcPr marL="68580" marR="68580" anchor="ctr"/>
                </a:tc>
                <a:tc hMerge="1">
                  <a:txBody>
                    <a:bodyPr/>
                    <a:lstStyle/>
                    <a:p>
                      <a:pPr marL="0" marR="0" lvl="0" indent="0" algn="l" defTabSz="914400" rtl="0" eaLnBrk="1" fontAlgn="auto" latinLnBrk="0" hangingPunct="1">
                        <a:lnSpc>
                          <a:spcPct val="120000"/>
                        </a:lnSpc>
                        <a:spcBef>
                          <a:spcPts val="0"/>
                        </a:spcBef>
                        <a:spcAft>
                          <a:spcPts val="0"/>
                        </a:spcAft>
                        <a:buClrTx/>
                        <a:buSzTx/>
                        <a:buFontTx/>
                        <a:buNone/>
                        <a:tabLst/>
                        <a:defRPr/>
                      </a:pPr>
                      <a:endParaRPr lang="ru-RU" sz="2200" dirty="0"/>
                    </a:p>
                  </a:txBody>
                  <a:tcPr anchor="ctr"/>
                </a:tc>
                <a:tc hMerge="1">
                  <a:txBody>
                    <a:bodyPr/>
                    <a:lstStyle/>
                    <a:p>
                      <a:pPr marL="0" marR="0" lvl="0" indent="0" algn="l" defTabSz="914400" rtl="0" eaLnBrk="1" fontAlgn="auto" latinLnBrk="0" hangingPunct="1">
                        <a:lnSpc>
                          <a:spcPct val="120000"/>
                        </a:lnSpc>
                        <a:spcBef>
                          <a:spcPts val="0"/>
                        </a:spcBef>
                        <a:spcAft>
                          <a:spcPts val="0"/>
                        </a:spcAft>
                        <a:buClrTx/>
                        <a:buSzTx/>
                        <a:buFontTx/>
                        <a:buNone/>
                        <a:tabLst/>
                        <a:defRPr/>
                      </a:pPr>
                      <a:endParaRPr lang="ru-RU" sz="2200" dirty="0" smtClean="0">
                        <a:solidFill>
                          <a:srgbClr val="C00000"/>
                        </a:solidFill>
                      </a:endParaRPr>
                    </a:p>
                  </a:txBody>
                  <a:tcPr anchor="ctr"/>
                </a:tc>
                <a:extLst>
                  <a:ext uri="{0D108BD9-81ED-4DB2-BD59-A6C34878D82A}">
                    <a16:rowId xmlns="" xmlns:a16="http://schemas.microsoft.com/office/drawing/2014/main" val="482003081"/>
                  </a:ext>
                </a:extLst>
              </a:tr>
              <a:tr h="1182506">
                <a:tc>
                  <a:txBody>
                    <a:bodyPr/>
                    <a:lstStyle/>
                    <a:p>
                      <a:pPr>
                        <a:lnSpc>
                          <a:spcPct val="120000"/>
                        </a:lnSpc>
                      </a:pPr>
                      <a:r>
                        <a:rPr lang="ru-RU" sz="2000" dirty="0" smtClean="0"/>
                        <a:t>Сформированы капитальные</a:t>
                      </a:r>
                      <a:r>
                        <a:rPr lang="ru-RU" sz="2000" baseline="0" dirty="0" smtClean="0"/>
                        <a:t> вложения по приобретению неисключительных лицензий (отделимых, совместно с приобретением ОС)</a:t>
                      </a:r>
                      <a:endParaRPr lang="ru-RU" sz="2000" dirty="0"/>
                    </a:p>
                  </a:txBody>
                  <a:tcPr marL="68580" marR="68580" anchor="ctr"/>
                </a:tc>
                <a:tc>
                  <a:txBody>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lang="ru-RU" sz="2000" dirty="0" smtClean="0"/>
                        <a:t>0 </a:t>
                      </a:r>
                      <a:r>
                        <a:rPr lang="ru-RU" sz="2000" dirty="0" smtClean="0">
                          <a:solidFill>
                            <a:srgbClr val="C00000"/>
                          </a:solidFill>
                        </a:rPr>
                        <a:t>106</a:t>
                      </a:r>
                      <a:r>
                        <a:rPr lang="ru-RU" sz="2000" dirty="0" smtClean="0"/>
                        <a:t> </a:t>
                      </a:r>
                      <a:r>
                        <a:rPr lang="ru-RU" sz="2000" dirty="0" smtClean="0">
                          <a:solidFill>
                            <a:srgbClr val="C00000"/>
                          </a:solidFill>
                        </a:rPr>
                        <a:t>6</a:t>
                      </a:r>
                      <a:r>
                        <a:rPr lang="en-US" sz="2000" dirty="0" smtClean="0">
                          <a:solidFill>
                            <a:srgbClr val="C00000"/>
                          </a:solidFill>
                        </a:rPr>
                        <a:t>I</a:t>
                      </a:r>
                      <a:r>
                        <a:rPr lang="ru-RU" sz="2000" dirty="0" smtClean="0"/>
                        <a:t> 35Х</a:t>
                      </a:r>
                      <a:endParaRPr lang="ru-RU" sz="2000" dirty="0"/>
                    </a:p>
                  </a:txBody>
                  <a:tcPr marL="68580" marR="68580" anchor="ctr"/>
                </a:tc>
                <a:tc>
                  <a:txBody>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lang="ru-RU" sz="2000" dirty="0" smtClean="0"/>
                        <a:t>0 302 </a:t>
                      </a:r>
                      <a:r>
                        <a:rPr lang="ru-RU" sz="2000" dirty="0" smtClean="0">
                          <a:solidFill>
                            <a:srgbClr val="C00000"/>
                          </a:solidFill>
                        </a:rPr>
                        <a:t>31</a:t>
                      </a:r>
                      <a:r>
                        <a:rPr lang="ru-RU" sz="2000" dirty="0" smtClean="0"/>
                        <a:t> 73Х</a:t>
                      </a:r>
                      <a:endParaRPr lang="ru-RU" sz="2000" dirty="0" smtClean="0">
                        <a:solidFill>
                          <a:srgbClr val="C00000"/>
                        </a:solidFill>
                      </a:endParaRPr>
                    </a:p>
                  </a:txBody>
                  <a:tcPr marL="68580" marR="68580" anchor="ctr"/>
                </a:tc>
                <a:extLst>
                  <a:ext uri="{0D108BD9-81ED-4DB2-BD59-A6C34878D82A}">
                    <a16:rowId xmlns="" xmlns:a16="http://schemas.microsoft.com/office/drawing/2014/main" val="3053151595"/>
                  </a:ext>
                </a:extLst>
              </a:tr>
              <a:tr h="889000">
                <a:tc>
                  <a:txBody>
                    <a:bodyPr/>
                    <a:lstStyle/>
                    <a:p>
                      <a:pPr>
                        <a:lnSpc>
                          <a:spcPct val="120000"/>
                        </a:lnSpc>
                      </a:pPr>
                      <a:r>
                        <a:rPr lang="ru-RU" sz="2000" dirty="0" smtClean="0"/>
                        <a:t>Право</a:t>
                      </a:r>
                      <a:r>
                        <a:rPr lang="ru-RU" sz="2000" baseline="0" dirty="0" smtClean="0"/>
                        <a:t> пользования неисключительной лицензией принято к учету</a:t>
                      </a:r>
                      <a:endParaRPr lang="ru-RU" sz="2000" dirty="0"/>
                    </a:p>
                  </a:txBody>
                  <a:tcPr marL="68580" marR="68580" anchor="ctr"/>
                </a:tc>
                <a:tc>
                  <a:txBody>
                    <a:bodyPr/>
                    <a:lstStyle/>
                    <a:p>
                      <a:pPr>
                        <a:lnSpc>
                          <a:spcPct val="120000"/>
                        </a:lnSpc>
                      </a:pPr>
                      <a:r>
                        <a:rPr lang="ru-RU" sz="2000" dirty="0" smtClean="0"/>
                        <a:t>0 111 6</a:t>
                      </a:r>
                      <a:r>
                        <a:rPr lang="en-US" sz="2000" dirty="0" smtClean="0"/>
                        <a:t>I</a:t>
                      </a:r>
                      <a:r>
                        <a:rPr lang="ru-RU" sz="2000" dirty="0" smtClean="0"/>
                        <a:t> </a:t>
                      </a:r>
                      <a:r>
                        <a:rPr lang="ru-RU" sz="2000" dirty="0" smtClean="0">
                          <a:solidFill>
                            <a:schemeClr val="tx1"/>
                          </a:solidFill>
                        </a:rPr>
                        <a:t>35Х</a:t>
                      </a:r>
                      <a:endParaRPr lang="ru-RU" sz="2000" dirty="0">
                        <a:solidFill>
                          <a:schemeClr val="tx1"/>
                        </a:solidFill>
                      </a:endParaRPr>
                    </a:p>
                  </a:txBody>
                  <a:tcPr marL="68580" marR="68580" anchor="ctr"/>
                </a:tc>
                <a:tc>
                  <a:txBody>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lang="ru-RU" sz="2000" dirty="0" smtClean="0"/>
                        <a:t>0 </a:t>
                      </a:r>
                      <a:r>
                        <a:rPr lang="ru-RU" sz="2000" dirty="0" smtClean="0">
                          <a:solidFill>
                            <a:srgbClr val="C00000"/>
                          </a:solidFill>
                        </a:rPr>
                        <a:t>106</a:t>
                      </a:r>
                      <a:r>
                        <a:rPr lang="ru-RU" sz="2000" dirty="0" smtClean="0"/>
                        <a:t> </a:t>
                      </a:r>
                      <a:r>
                        <a:rPr lang="ru-RU" sz="2000" dirty="0" smtClean="0">
                          <a:solidFill>
                            <a:srgbClr val="C00000"/>
                          </a:solidFill>
                        </a:rPr>
                        <a:t>6</a:t>
                      </a:r>
                      <a:r>
                        <a:rPr lang="en-US" sz="2000" dirty="0" smtClean="0">
                          <a:solidFill>
                            <a:srgbClr val="C00000"/>
                          </a:solidFill>
                        </a:rPr>
                        <a:t>I</a:t>
                      </a:r>
                      <a:r>
                        <a:rPr lang="ru-RU" sz="2000" dirty="0" smtClean="0"/>
                        <a:t> 35Х</a:t>
                      </a:r>
                    </a:p>
                  </a:txBody>
                  <a:tcPr marL="68580" marR="68580" anchor="ctr"/>
                </a:tc>
                <a:extLst>
                  <a:ext uri="{0D108BD9-81ED-4DB2-BD59-A6C34878D82A}">
                    <a16:rowId xmlns="" xmlns:a16="http://schemas.microsoft.com/office/drawing/2014/main" val="2173451052"/>
                  </a:ext>
                </a:extLst>
              </a:tr>
            </a:tbl>
          </a:graphicData>
        </a:graphic>
      </p:graphicFrame>
    </p:spTree>
    <p:extLst>
      <p:ext uri="{BB962C8B-B14F-4D97-AF65-F5344CB8AC3E}">
        <p14:creationId xmlns:p14="http://schemas.microsoft.com/office/powerpoint/2010/main" val="1625956744"/>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Объект 5"/>
          <p:cNvSpPr>
            <a:spLocks noGrp="1"/>
          </p:cNvSpPr>
          <p:nvPr>
            <p:ph idx="1"/>
          </p:nvPr>
        </p:nvSpPr>
        <p:spPr>
          <a:xfrm>
            <a:off x="257175" y="914400"/>
            <a:ext cx="8639175" cy="5168901"/>
          </a:xfrm>
          <a:solidFill>
            <a:schemeClr val="bg1">
              <a:alpha val="76000"/>
            </a:schemeClr>
          </a:solidFill>
        </p:spPr>
        <p:txBody>
          <a:bodyPr anchor="ctr">
            <a:normAutofit fontScale="92500" lnSpcReduction="10000"/>
          </a:bodyPr>
          <a:lstStyle/>
          <a:p>
            <a:pPr marL="514350" indent="-514350">
              <a:lnSpc>
                <a:spcPct val="140000"/>
              </a:lnSpc>
              <a:spcBef>
                <a:spcPts val="600"/>
              </a:spcBef>
              <a:buAutoNum type="arabicPeriod"/>
            </a:pPr>
            <a:r>
              <a:rPr lang="ru-RU" dirty="0" smtClean="0"/>
              <a:t>Инвентаризация </a:t>
            </a:r>
            <a:r>
              <a:rPr lang="ru-RU" dirty="0" smtClean="0">
                <a:solidFill>
                  <a:srgbClr val="C00000"/>
                </a:solidFill>
              </a:rPr>
              <a:t>в целях выявления объектов, отвечающих критериям признания НМА</a:t>
            </a:r>
            <a:r>
              <a:rPr lang="ru-RU" dirty="0" smtClean="0"/>
              <a:t>, в том числе прав пользования неисключительными лицензиями:</a:t>
            </a:r>
          </a:p>
          <a:p>
            <a:pPr lvl="2">
              <a:lnSpc>
                <a:spcPct val="140000"/>
              </a:lnSpc>
              <a:spcBef>
                <a:spcPts val="600"/>
              </a:spcBef>
            </a:pPr>
            <a:r>
              <a:rPr lang="ru-RU" sz="2800" dirty="0" smtClean="0"/>
              <a:t>В 2021 году;</a:t>
            </a:r>
          </a:p>
          <a:p>
            <a:pPr lvl="2">
              <a:lnSpc>
                <a:spcPct val="140000"/>
              </a:lnSpc>
              <a:spcBef>
                <a:spcPts val="600"/>
              </a:spcBef>
            </a:pPr>
            <a:r>
              <a:rPr lang="ru-RU" sz="2800" dirty="0" smtClean="0"/>
              <a:t>С отражением в инвентаризационных описях;</a:t>
            </a:r>
            <a:endParaRPr lang="ru-RU" sz="2800" dirty="0"/>
          </a:p>
          <a:p>
            <a:pPr marL="514350" indent="-514350">
              <a:lnSpc>
                <a:spcPct val="140000"/>
              </a:lnSpc>
              <a:spcBef>
                <a:spcPts val="600"/>
              </a:spcBef>
              <a:buFont typeface="+mj-lt"/>
              <a:buAutoNum type="arabicPeriod"/>
            </a:pPr>
            <a:r>
              <a:rPr lang="ru-RU" dirty="0" smtClean="0"/>
              <a:t>Определение срока полезного использования;</a:t>
            </a:r>
          </a:p>
          <a:p>
            <a:pPr marL="514350" indent="-514350">
              <a:lnSpc>
                <a:spcPct val="140000"/>
              </a:lnSpc>
              <a:spcBef>
                <a:spcPts val="600"/>
              </a:spcBef>
              <a:buFont typeface="+mj-lt"/>
              <a:buAutoNum type="arabicPeriod"/>
            </a:pPr>
            <a:r>
              <a:rPr lang="ru-RU" dirty="0" smtClean="0"/>
              <a:t>Определение справедливой стоимости.</a:t>
            </a:r>
          </a:p>
        </p:txBody>
      </p:sp>
    </p:spTree>
    <p:extLst>
      <p:ext uri="{BB962C8B-B14F-4D97-AF65-F5344CB8AC3E}">
        <p14:creationId xmlns:p14="http://schemas.microsoft.com/office/powerpoint/2010/main" val="3198824651"/>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343150" y="336198"/>
            <a:ext cx="6553200" cy="360040"/>
          </a:xfrm>
        </p:spPr>
        <p:txBody>
          <a:bodyPr anchor="ctr">
            <a:noAutofit/>
          </a:bodyPr>
          <a:lstStyle/>
          <a:p>
            <a:pPr algn="r"/>
            <a:r>
              <a:rPr lang="ru-RU" sz="3200" dirty="0" smtClean="0">
                <a:cs typeface="Times New Roman" panose="02020603050405020304" pitchFamily="18" charset="0"/>
              </a:rPr>
              <a:t>Неисключительные лицензии 2020 года:</a:t>
            </a:r>
            <a:endParaRPr lang="ru-RU" sz="3200" dirty="0">
              <a:cs typeface="Times New Roman" panose="02020603050405020304" pitchFamily="18" charset="0"/>
            </a:endParaRPr>
          </a:p>
        </p:txBody>
      </p:sp>
      <p:sp>
        <p:nvSpPr>
          <p:cNvPr id="6" name="Объект 5"/>
          <p:cNvSpPr>
            <a:spLocks noGrp="1"/>
          </p:cNvSpPr>
          <p:nvPr>
            <p:ph idx="1"/>
          </p:nvPr>
        </p:nvSpPr>
        <p:spPr>
          <a:xfrm>
            <a:off x="257175" y="914400"/>
            <a:ext cx="8639175" cy="5168901"/>
          </a:xfrm>
          <a:solidFill>
            <a:schemeClr val="bg1">
              <a:alpha val="76000"/>
            </a:schemeClr>
          </a:solidFill>
        </p:spPr>
        <p:txBody>
          <a:bodyPr anchor="t">
            <a:normAutofit/>
          </a:bodyPr>
          <a:lstStyle/>
          <a:p>
            <a:pPr marL="0" indent="0">
              <a:lnSpc>
                <a:spcPct val="140000"/>
              </a:lnSpc>
              <a:spcBef>
                <a:spcPts val="600"/>
              </a:spcBef>
              <a:buNone/>
            </a:pPr>
            <a:r>
              <a:rPr lang="ru-RU" sz="2600" dirty="0" smtClean="0"/>
              <a:t>.</a:t>
            </a:r>
            <a:endParaRPr lang="ru-RU" sz="2600" dirty="0"/>
          </a:p>
        </p:txBody>
      </p:sp>
      <p:graphicFrame>
        <p:nvGraphicFramePr>
          <p:cNvPr id="3" name="Таблица 2"/>
          <p:cNvGraphicFramePr>
            <a:graphicFrameLocks noGrp="1"/>
          </p:cNvGraphicFramePr>
          <p:nvPr>
            <p:extLst>
              <p:ext uri="{D42A27DB-BD31-4B8C-83A1-F6EECF244321}">
                <p14:modId xmlns:p14="http://schemas.microsoft.com/office/powerpoint/2010/main" val="649181322"/>
              </p:ext>
            </p:extLst>
          </p:nvPr>
        </p:nvGraphicFramePr>
        <p:xfrm>
          <a:off x="257176" y="1108712"/>
          <a:ext cx="8639174" cy="4974591"/>
        </p:xfrm>
        <a:graphic>
          <a:graphicData uri="http://schemas.openxmlformats.org/drawingml/2006/table">
            <a:tbl>
              <a:tblPr firstRow="1" bandRow="1">
                <a:tableStyleId>{D7AC3CCA-C797-4891-BE02-D94E43425B78}</a:tableStyleId>
              </a:tblPr>
              <a:tblGrid>
                <a:gridCol w="5391150">
                  <a:extLst>
                    <a:ext uri="{9D8B030D-6E8A-4147-A177-3AD203B41FA5}">
                      <a16:colId xmlns="" xmlns:a16="http://schemas.microsoft.com/office/drawing/2014/main" val="2340487832"/>
                    </a:ext>
                  </a:extLst>
                </a:gridCol>
                <a:gridCol w="1809750">
                  <a:extLst>
                    <a:ext uri="{9D8B030D-6E8A-4147-A177-3AD203B41FA5}">
                      <a16:colId xmlns="" xmlns:a16="http://schemas.microsoft.com/office/drawing/2014/main" val="2509752345"/>
                    </a:ext>
                  </a:extLst>
                </a:gridCol>
                <a:gridCol w="1438274">
                  <a:extLst>
                    <a:ext uri="{9D8B030D-6E8A-4147-A177-3AD203B41FA5}">
                      <a16:colId xmlns="" xmlns:a16="http://schemas.microsoft.com/office/drawing/2014/main" val="1286674409"/>
                    </a:ext>
                  </a:extLst>
                </a:gridCol>
              </a:tblGrid>
              <a:tr h="529213">
                <a:tc>
                  <a:txBody>
                    <a:bodyPr/>
                    <a:lstStyle/>
                    <a:p>
                      <a:pPr algn="ctr"/>
                      <a:r>
                        <a:rPr lang="ru-RU" sz="1800" dirty="0" smtClean="0"/>
                        <a:t>Содержание</a:t>
                      </a:r>
                      <a:endParaRPr lang="ru-RU" sz="1800" dirty="0"/>
                    </a:p>
                  </a:txBody>
                  <a:tcPr marL="68580" marR="68580" anchor="ctr"/>
                </a:tc>
                <a:tc>
                  <a:txBody>
                    <a:bodyPr/>
                    <a:lstStyle/>
                    <a:p>
                      <a:pPr algn="ctr"/>
                      <a:r>
                        <a:rPr lang="ru-RU" sz="1800" dirty="0" smtClean="0"/>
                        <a:t>Дебет</a:t>
                      </a:r>
                      <a:endParaRPr lang="ru-RU" sz="1800" dirty="0"/>
                    </a:p>
                  </a:txBody>
                  <a:tcPr marL="68580" marR="68580" anchor="ctr"/>
                </a:tc>
                <a:tc>
                  <a:txBody>
                    <a:bodyPr/>
                    <a:lstStyle/>
                    <a:p>
                      <a:pPr algn="ctr"/>
                      <a:r>
                        <a:rPr lang="ru-RU" sz="1800" dirty="0" smtClean="0"/>
                        <a:t>Кредит</a:t>
                      </a:r>
                      <a:endParaRPr lang="ru-RU" sz="1800" dirty="0"/>
                    </a:p>
                  </a:txBody>
                  <a:tcPr marL="68580" marR="68580" anchor="ctr"/>
                </a:tc>
                <a:extLst>
                  <a:ext uri="{0D108BD9-81ED-4DB2-BD59-A6C34878D82A}">
                    <a16:rowId xmlns="" xmlns:a16="http://schemas.microsoft.com/office/drawing/2014/main" val="78887305"/>
                  </a:ext>
                </a:extLst>
              </a:tr>
              <a:tr h="417648">
                <a:tc gridSpan="3">
                  <a:txBody>
                    <a:bodyPr/>
                    <a:lstStyle/>
                    <a:p>
                      <a:pPr algn="ctr"/>
                      <a:r>
                        <a:rPr lang="ru-RU" sz="1800" i="1" dirty="0" smtClean="0"/>
                        <a:t>Решение – </a:t>
                      </a:r>
                      <a:r>
                        <a:rPr lang="ru-RU" sz="1800" i="1" dirty="0" err="1" smtClean="0">
                          <a:solidFill>
                            <a:srgbClr val="C00000"/>
                          </a:solidFill>
                        </a:rPr>
                        <a:t>неактив</a:t>
                      </a:r>
                      <a:r>
                        <a:rPr lang="ru-RU" sz="1800" i="1" dirty="0" smtClean="0">
                          <a:solidFill>
                            <a:srgbClr val="C00000"/>
                          </a:solidFill>
                        </a:rPr>
                        <a:t> по сроку </a:t>
                      </a:r>
                      <a:r>
                        <a:rPr lang="ru-RU" sz="1800" i="1" dirty="0" smtClean="0"/>
                        <a:t>пользования</a:t>
                      </a:r>
                      <a:endParaRPr lang="ru-RU" sz="1800" i="1" dirty="0"/>
                    </a:p>
                  </a:txBody>
                  <a:tcPr marL="68580" marR="68580"/>
                </a:tc>
                <a:tc hMerge="1">
                  <a:txBody>
                    <a:bodyPr/>
                    <a:lstStyle/>
                    <a:p>
                      <a:endParaRPr lang="ru-RU"/>
                    </a:p>
                  </a:txBody>
                  <a:tcPr/>
                </a:tc>
                <a:tc hMerge="1">
                  <a:txBody>
                    <a:bodyPr/>
                    <a:lstStyle/>
                    <a:p>
                      <a:endParaRPr lang="ru-RU"/>
                    </a:p>
                  </a:txBody>
                  <a:tcPr/>
                </a:tc>
                <a:extLst>
                  <a:ext uri="{0D108BD9-81ED-4DB2-BD59-A6C34878D82A}">
                    <a16:rowId xmlns="" xmlns:a16="http://schemas.microsoft.com/office/drawing/2014/main" val="963080187"/>
                  </a:ext>
                </a:extLst>
              </a:tr>
              <a:tr h="1029818">
                <a:tc>
                  <a:txBody>
                    <a:bodyPr/>
                    <a:lstStyle/>
                    <a:p>
                      <a:r>
                        <a:rPr lang="ru-RU" sz="1800" dirty="0" smtClean="0"/>
                        <a:t>Списаны ранее признанные расходы будущих периодов</a:t>
                      </a:r>
                    </a:p>
                    <a:p>
                      <a:endParaRPr lang="ru-RU" sz="1800" dirty="0"/>
                    </a:p>
                  </a:txBody>
                  <a:tcPr marL="68580" marR="68580"/>
                </a:tc>
                <a:tc>
                  <a:txBody>
                    <a:bodyPr/>
                    <a:lstStyle/>
                    <a:p>
                      <a:r>
                        <a:rPr lang="ru-RU" sz="1800" dirty="0" smtClean="0"/>
                        <a:t>0 401 </a:t>
                      </a:r>
                      <a:r>
                        <a:rPr lang="ru-RU" sz="1800" dirty="0" smtClean="0">
                          <a:solidFill>
                            <a:srgbClr val="C00000"/>
                          </a:solidFill>
                        </a:rPr>
                        <a:t>20</a:t>
                      </a:r>
                      <a:r>
                        <a:rPr lang="ru-RU" sz="1800" dirty="0" smtClean="0"/>
                        <a:t> 226</a:t>
                      </a:r>
                    </a:p>
                    <a:p>
                      <a:r>
                        <a:rPr lang="ru-RU" sz="1800" dirty="0" smtClean="0">
                          <a:solidFill>
                            <a:srgbClr val="C00000"/>
                          </a:solidFill>
                        </a:rPr>
                        <a:t>Уменьшение</a:t>
                      </a:r>
                      <a:r>
                        <a:rPr lang="ru-RU" sz="1800" dirty="0" smtClean="0">
                          <a:solidFill>
                            <a:schemeClr val="tx1"/>
                          </a:solidFill>
                        </a:rPr>
                        <a:t> 01</a:t>
                      </a:r>
                    </a:p>
                    <a:p>
                      <a:r>
                        <a:rPr lang="ru-RU" sz="1800" i="1" dirty="0" smtClean="0">
                          <a:solidFill>
                            <a:srgbClr val="C00000"/>
                          </a:solidFill>
                        </a:rPr>
                        <a:t>Увеличение ХХ?</a:t>
                      </a:r>
                      <a:endParaRPr lang="ru-RU" sz="1800" i="1" dirty="0">
                        <a:solidFill>
                          <a:srgbClr val="C00000"/>
                        </a:solidFill>
                      </a:endParaRPr>
                    </a:p>
                  </a:txBody>
                  <a:tcPr marL="68580" marR="68580"/>
                </a:tc>
                <a:tc>
                  <a:txBody>
                    <a:bodyPr/>
                    <a:lstStyle/>
                    <a:p>
                      <a:r>
                        <a:rPr lang="ru-RU" sz="1800" dirty="0" smtClean="0"/>
                        <a:t>0 401 50 226</a:t>
                      </a:r>
                      <a:endParaRPr lang="ru-RU" sz="1800" dirty="0">
                        <a:solidFill>
                          <a:srgbClr val="C00000"/>
                        </a:solidFill>
                      </a:endParaRPr>
                    </a:p>
                  </a:txBody>
                  <a:tcPr marL="68580" marR="68580"/>
                </a:tc>
                <a:extLst>
                  <a:ext uri="{0D108BD9-81ED-4DB2-BD59-A6C34878D82A}">
                    <a16:rowId xmlns="" xmlns:a16="http://schemas.microsoft.com/office/drawing/2014/main" val="1568724364"/>
                  </a:ext>
                </a:extLst>
              </a:tr>
              <a:tr h="417648">
                <a:tc gridSpan="3">
                  <a:txBody>
                    <a:bodyPr/>
                    <a:lstStyle/>
                    <a:p>
                      <a:pPr algn="ctr"/>
                      <a:r>
                        <a:rPr lang="ru-RU" sz="1800" i="1" dirty="0" smtClean="0"/>
                        <a:t>Решение – </a:t>
                      </a:r>
                      <a:r>
                        <a:rPr lang="ru-RU" sz="1800" i="1" dirty="0" smtClean="0">
                          <a:solidFill>
                            <a:srgbClr val="C00000"/>
                          </a:solidFill>
                        </a:rPr>
                        <a:t>актив по сроку </a:t>
                      </a:r>
                      <a:r>
                        <a:rPr lang="ru-RU" sz="1800" i="1" dirty="0" smtClean="0"/>
                        <a:t>пользования, </a:t>
                      </a:r>
                      <a:r>
                        <a:rPr lang="ru-RU" sz="1800" i="1" dirty="0" smtClean="0">
                          <a:solidFill>
                            <a:srgbClr val="C00000"/>
                          </a:solidFill>
                        </a:rPr>
                        <a:t>есть расходы </a:t>
                      </a:r>
                      <a:r>
                        <a:rPr lang="ru-RU" sz="1800" i="1" dirty="0" smtClean="0"/>
                        <a:t>будущих периодов</a:t>
                      </a:r>
                      <a:endParaRPr lang="ru-RU" sz="1800" i="1" dirty="0"/>
                    </a:p>
                  </a:txBody>
                  <a:tcPr marL="68580" marR="68580"/>
                </a:tc>
                <a:tc hMerge="1">
                  <a:txBody>
                    <a:bodyPr/>
                    <a:lstStyle/>
                    <a:p>
                      <a:endParaRPr lang="ru-RU"/>
                    </a:p>
                  </a:txBody>
                  <a:tcPr/>
                </a:tc>
                <a:tc hMerge="1">
                  <a:txBody>
                    <a:bodyPr/>
                    <a:lstStyle/>
                    <a:p>
                      <a:endParaRPr lang="ru-RU" sz="2200" dirty="0"/>
                    </a:p>
                  </a:txBody>
                  <a:tcPr/>
                </a:tc>
                <a:extLst>
                  <a:ext uri="{0D108BD9-81ED-4DB2-BD59-A6C34878D82A}">
                    <a16:rowId xmlns="" xmlns:a16="http://schemas.microsoft.com/office/drawing/2014/main" val="262936365"/>
                  </a:ext>
                </a:extLst>
              </a:tr>
              <a:tr h="720872">
                <a:tc>
                  <a:txBody>
                    <a:bodyPr/>
                    <a:lstStyle/>
                    <a:p>
                      <a:r>
                        <a:rPr lang="ru-RU" sz="1800" dirty="0" smtClean="0"/>
                        <a:t>Сформированы капитальные вложения для</a:t>
                      </a:r>
                      <a:r>
                        <a:rPr lang="ru-RU" sz="1800" baseline="0" dirty="0" smtClean="0"/>
                        <a:t> прав пользования</a:t>
                      </a:r>
                      <a:endParaRPr lang="ru-RU" sz="1800" dirty="0"/>
                    </a:p>
                  </a:txBody>
                  <a:tcPr marL="68580" marR="6858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800" dirty="0" smtClean="0"/>
                        <a:t>0 106 Х1 352</a:t>
                      </a:r>
                      <a:endParaRPr lang="ru-RU" sz="1800" dirty="0"/>
                    </a:p>
                  </a:txBody>
                  <a:tcPr marL="68580" marR="6858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800" dirty="0" smtClean="0"/>
                        <a:t>0 401 50 226</a:t>
                      </a:r>
                      <a:endParaRPr lang="ru-RU" sz="1800" dirty="0" smtClean="0">
                        <a:solidFill>
                          <a:srgbClr val="C00000"/>
                        </a:solidFill>
                      </a:endParaRPr>
                    </a:p>
                  </a:txBody>
                  <a:tcPr marL="68580" marR="68580"/>
                </a:tc>
                <a:extLst>
                  <a:ext uri="{0D108BD9-81ED-4DB2-BD59-A6C34878D82A}">
                    <a16:rowId xmlns="" xmlns:a16="http://schemas.microsoft.com/office/drawing/2014/main" val="1402356640"/>
                  </a:ext>
                </a:extLst>
              </a:tr>
              <a:tr h="720872">
                <a:tc>
                  <a:txBody>
                    <a:bodyPr/>
                    <a:lstStyle/>
                    <a:p>
                      <a:r>
                        <a:rPr lang="ru-RU" sz="1800" dirty="0" smtClean="0"/>
                        <a:t>Право</a:t>
                      </a:r>
                      <a:r>
                        <a:rPr lang="ru-RU" sz="1800" baseline="0" dirty="0" smtClean="0"/>
                        <a:t> пользования неисключительной лицензией принято к учету</a:t>
                      </a:r>
                      <a:endParaRPr lang="ru-RU" sz="1800" dirty="0"/>
                    </a:p>
                  </a:txBody>
                  <a:tcPr marL="68580" marR="68580"/>
                </a:tc>
                <a:tc>
                  <a:txBody>
                    <a:bodyPr/>
                    <a:lstStyle/>
                    <a:p>
                      <a:r>
                        <a:rPr lang="ru-RU" sz="1800" dirty="0" smtClean="0"/>
                        <a:t>0 111 6Х </a:t>
                      </a:r>
                      <a:r>
                        <a:rPr lang="ru-RU" sz="1800" dirty="0" smtClean="0">
                          <a:solidFill>
                            <a:schemeClr val="tx1"/>
                          </a:solidFill>
                        </a:rPr>
                        <a:t>352</a:t>
                      </a:r>
                    </a:p>
                    <a:p>
                      <a:pPr marL="0" marR="0" lvl="0" indent="0" algn="l" defTabSz="914400" rtl="0" eaLnBrk="1" fontAlgn="auto" latinLnBrk="0" hangingPunct="1">
                        <a:lnSpc>
                          <a:spcPct val="100000"/>
                        </a:lnSpc>
                        <a:spcBef>
                          <a:spcPts val="0"/>
                        </a:spcBef>
                        <a:spcAft>
                          <a:spcPts val="0"/>
                        </a:spcAft>
                        <a:buClrTx/>
                        <a:buSzTx/>
                        <a:buFontTx/>
                        <a:buNone/>
                        <a:tabLst/>
                        <a:defRPr/>
                      </a:pPr>
                      <a:r>
                        <a:rPr lang="ru-RU" sz="1800" dirty="0" smtClean="0">
                          <a:solidFill>
                            <a:schemeClr val="tx1"/>
                          </a:solidFill>
                        </a:rPr>
                        <a:t>Уменьшение 01</a:t>
                      </a:r>
                    </a:p>
                  </a:txBody>
                  <a:tcPr marL="68580" marR="6858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800" dirty="0" smtClean="0"/>
                        <a:t>0 </a:t>
                      </a:r>
                      <a:r>
                        <a:rPr lang="ru-RU" sz="1800" dirty="0" smtClean="0">
                          <a:solidFill>
                            <a:srgbClr val="C00000"/>
                          </a:solidFill>
                        </a:rPr>
                        <a:t>106</a:t>
                      </a:r>
                      <a:r>
                        <a:rPr lang="ru-RU" sz="1800" dirty="0" smtClean="0"/>
                        <a:t> 6Х 352</a:t>
                      </a:r>
                    </a:p>
                  </a:txBody>
                  <a:tcPr marL="68580" marR="68580"/>
                </a:tc>
                <a:extLst>
                  <a:ext uri="{0D108BD9-81ED-4DB2-BD59-A6C34878D82A}">
                    <a16:rowId xmlns="" xmlns:a16="http://schemas.microsoft.com/office/drawing/2014/main" val="1240030088"/>
                  </a:ext>
                </a:extLst>
              </a:tr>
              <a:tr h="417648">
                <a:tc gridSpan="3">
                  <a:txBody>
                    <a:bodyPr/>
                    <a:lstStyle/>
                    <a:p>
                      <a:pPr algn="ctr"/>
                      <a:r>
                        <a:rPr lang="ru-RU" sz="1800" i="1" dirty="0" smtClean="0"/>
                        <a:t>Решение</a:t>
                      </a:r>
                      <a:r>
                        <a:rPr lang="ru-RU" sz="1800" i="1" baseline="0" dirty="0" smtClean="0"/>
                        <a:t> – </a:t>
                      </a:r>
                      <a:r>
                        <a:rPr lang="ru-RU" sz="1800" i="1" baseline="0" dirty="0" smtClean="0">
                          <a:solidFill>
                            <a:srgbClr val="C00000"/>
                          </a:solidFill>
                        </a:rPr>
                        <a:t>актив по сроку </a:t>
                      </a:r>
                      <a:r>
                        <a:rPr lang="ru-RU" sz="1800" i="1" baseline="0" dirty="0" smtClean="0"/>
                        <a:t>пользования, </a:t>
                      </a:r>
                      <a:r>
                        <a:rPr lang="ru-RU" sz="1800" i="1" baseline="0" dirty="0" smtClean="0">
                          <a:solidFill>
                            <a:srgbClr val="C00000"/>
                          </a:solidFill>
                        </a:rPr>
                        <a:t>нет расходов </a:t>
                      </a:r>
                      <a:r>
                        <a:rPr lang="ru-RU" sz="1800" i="1" baseline="0" dirty="0" smtClean="0"/>
                        <a:t>будущих периодов</a:t>
                      </a:r>
                      <a:endParaRPr lang="ru-RU" sz="1800" i="1" dirty="0"/>
                    </a:p>
                  </a:txBody>
                  <a:tcPr marL="68580" marR="68580"/>
                </a:tc>
                <a:tc hMerge="1">
                  <a:txBody>
                    <a:bodyPr/>
                    <a:lstStyle/>
                    <a:p>
                      <a:endParaRPr lang="ru-RU"/>
                    </a:p>
                  </a:txBody>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ru-RU" sz="2200" dirty="0" smtClean="0">
                        <a:solidFill>
                          <a:srgbClr val="C00000"/>
                        </a:solidFill>
                      </a:endParaRPr>
                    </a:p>
                  </a:txBody>
                  <a:tcPr/>
                </a:tc>
                <a:extLst>
                  <a:ext uri="{0D108BD9-81ED-4DB2-BD59-A6C34878D82A}">
                    <a16:rowId xmlns="" xmlns:a16="http://schemas.microsoft.com/office/drawing/2014/main" val="3053151595"/>
                  </a:ext>
                </a:extLst>
              </a:tr>
              <a:tr h="720872">
                <a:tc>
                  <a:txBody>
                    <a:bodyPr/>
                    <a:lstStyle/>
                    <a:p>
                      <a:r>
                        <a:rPr lang="ru-RU" sz="1800" dirty="0" smtClean="0"/>
                        <a:t>Принятие</a:t>
                      </a:r>
                      <a:r>
                        <a:rPr lang="ru-RU" sz="1800" baseline="0" dirty="0" smtClean="0"/>
                        <a:t> к учету прав пользования по результатам инвентаризации в справедливой оценке</a:t>
                      </a:r>
                      <a:endParaRPr lang="ru-RU" sz="1800" dirty="0"/>
                    </a:p>
                  </a:txBody>
                  <a:tcPr marL="68580" marR="68580"/>
                </a:tc>
                <a:tc>
                  <a:txBody>
                    <a:bodyPr/>
                    <a:lstStyle/>
                    <a:p>
                      <a:r>
                        <a:rPr lang="ru-RU" sz="1800" dirty="0" smtClean="0"/>
                        <a:t>0 111 6Х </a:t>
                      </a:r>
                      <a:r>
                        <a:rPr lang="ru-RU" sz="1800" dirty="0" smtClean="0">
                          <a:solidFill>
                            <a:schemeClr val="tx1"/>
                          </a:solidFill>
                        </a:rPr>
                        <a:t>35Х</a:t>
                      </a:r>
                    </a:p>
                    <a:p>
                      <a:pPr marL="0" marR="0" lvl="0" indent="0" algn="l" defTabSz="914400" rtl="0" eaLnBrk="1" fontAlgn="auto" latinLnBrk="0" hangingPunct="1">
                        <a:lnSpc>
                          <a:spcPct val="100000"/>
                        </a:lnSpc>
                        <a:spcBef>
                          <a:spcPts val="0"/>
                        </a:spcBef>
                        <a:spcAft>
                          <a:spcPts val="0"/>
                        </a:spcAft>
                        <a:buClrTx/>
                        <a:buSzTx/>
                        <a:buFontTx/>
                        <a:buNone/>
                        <a:tabLst/>
                        <a:defRPr/>
                      </a:pPr>
                      <a:r>
                        <a:rPr lang="ru-RU" sz="1800" dirty="0" smtClean="0">
                          <a:solidFill>
                            <a:schemeClr val="tx1"/>
                          </a:solidFill>
                        </a:rPr>
                        <a:t>Уменьшение 01</a:t>
                      </a:r>
                    </a:p>
                  </a:txBody>
                  <a:tcPr marL="68580" marR="6858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800" b="1" dirty="0" smtClean="0">
                          <a:solidFill>
                            <a:srgbClr val="C00000"/>
                          </a:solidFill>
                        </a:rPr>
                        <a:t>0 401 30 000</a:t>
                      </a:r>
                    </a:p>
                  </a:txBody>
                  <a:tcPr marL="68580" marR="68580"/>
                </a:tc>
                <a:extLst>
                  <a:ext uri="{0D108BD9-81ED-4DB2-BD59-A6C34878D82A}">
                    <a16:rowId xmlns="" xmlns:a16="http://schemas.microsoft.com/office/drawing/2014/main" val="2173451052"/>
                  </a:ext>
                </a:extLst>
              </a:tr>
            </a:tbl>
          </a:graphicData>
        </a:graphic>
      </p:graphicFrame>
    </p:spTree>
    <p:extLst>
      <p:ext uri="{BB962C8B-B14F-4D97-AF65-F5344CB8AC3E}">
        <p14:creationId xmlns:p14="http://schemas.microsoft.com/office/powerpoint/2010/main" val="1797249650"/>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Заголовок 2"/>
          <p:cNvSpPr txBox="1">
            <a:spLocks/>
          </p:cNvSpPr>
          <p:nvPr/>
        </p:nvSpPr>
        <p:spPr bwMode="auto">
          <a:xfrm>
            <a:off x="277587" y="161900"/>
            <a:ext cx="8744972" cy="701731"/>
          </a:xfrm>
          <a:prstGeom prst="rect">
            <a:avLst/>
          </a:prstGeom>
          <a:noFill/>
          <a:ln>
            <a:noFill/>
          </a:ln>
        </p:spPr>
        <p:txBody>
          <a:bodyPr vert="horz" wrap="square" lIns="91440" tIns="45720" rIns="91440" bIns="45720" numCol="1" anchor="ctr" anchorCtr="0" compatLnSpc="1">
            <a:prstTxWarp prst="textNoShape">
              <a:avLst/>
            </a:prstTxWarp>
            <a:spAutoFit/>
          </a:bodyPr>
          <a:lstStyle>
            <a:lvl1pPr algn="r" eaLnBrk="0" hangingPunct="0">
              <a:lnSpc>
                <a:spcPct val="90000"/>
              </a:lnSpc>
              <a:defRPr sz="2200" b="1">
                <a:solidFill>
                  <a:schemeClr val="accent5">
                    <a:lumMod val="75000"/>
                  </a:schemeClr>
                </a:solidFill>
                <a:effectLst>
                  <a:outerShdw blurRad="38100" dist="38100" dir="2700000" algn="tl">
                    <a:srgbClr val="000000">
                      <a:alpha val="43137"/>
                    </a:srgbClr>
                  </a:outerShdw>
                </a:effectLst>
                <a:latin typeface="Cambria" panose="02040503050406030204" pitchFamily="18" charset="0"/>
                <a:ea typeface="+mj-ea"/>
                <a:cs typeface="Arial" pitchFamily="34" charset="0"/>
              </a:defRPr>
            </a:lvl1pPr>
            <a:lvl2pPr eaLnBrk="0" hangingPunct="0">
              <a:lnSpc>
                <a:spcPct val="90000"/>
              </a:lnSpc>
              <a:defRPr sz="4400">
                <a:latin typeface="Calibri Light" pitchFamily="34" charset="0"/>
              </a:defRPr>
            </a:lvl2pPr>
            <a:lvl3pPr eaLnBrk="0" hangingPunct="0">
              <a:lnSpc>
                <a:spcPct val="90000"/>
              </a:lnSpc>
              <a:defRPr sz="4400">
                <a:latin typeface="Calibri Light" pitchFamily="34" charset="0"/>
              </a:defRPr>
            </a:lvl3pPr>
            <a:lvl4pPr eaLnBrk="0" hangingPunct="0">
              <a:lnSpc>
                <a:spcPct val="90000"/>
              </a:lnSpc>
              <a:defRPr sz="4400">
                <a:latin typeface="Calibri Light" pitchFamily="34" charset="0"/>
              </a:defRPr>
            </a:lvl4pPr>
            <a:lvl5pPr eaLnBrk="0" hangingPunct="0">
              <a:lnSpc>
                <a:spcPct val="90000"/>
              </a:lnSpc>
              <a:defRPr sz="4400">
                <a:latin typeface="Calibri Light" pitchFamily="34" charset="0"/>
              </a:defRPr>
            </a:lvl5pPr>
            <a:lvl6pPr marL="457200" fontAlgn="base">
              <a:lnSpc>
                <a:spcPct val="90000"/>
              </a:lnSpc>
              <a:spcBef>
                <a:spcPct val="0"/>
              </a:spcBef>
              <a:spcAft>
                <a:spcPct val="0"/>
              </a:spcAft>
              <a:defRPr sz="4400">
                <a:latin typeface="Calibri Light" pitchFamily="34" charset="0"/>
              </a:defRPr>
            </a:lvl6pPr>
            <a:lvl7pPr marL="914400" fontAlgn="base">
              <a:lnSpc>
                <a:spcPct val="90000"/>
              </a:lnSpc>
              <a:spcBef>
                <a:spcPct val="0"/>
              </a:spcBef>
              <a:spcAft>
                <a:spcPct val="0"/>
              </a:spcAft>
              <a:defRPr sz="4400">
                <a:latin typeface="Calibri Light" pitchFamily="34" charset="0"/>
              </a:defRPr>
            </a:lvl7pPr>
            <a:lvl8pPr marL="1371600" fontAlgn="base">
              <a:lnSpc>
                <a:spcPct val="90000"/>
              </a:lnSpc>
              <a:spcBef>
                <a:spcPct val="0"/>
              </a:spcBef>
              <a:spcAft>
                <a:spcPct val="0"/>
              </a:spcAft>
              <a:defRPr sz="4400">
                <a:latin typeface="Calibri Light" pitchFamily="34" charset="0"/>
              </a:defRPr>
            </a:lvl8pPr>
            <a:lvl9pPr marL="1828800" fontAlgn="base">
              <a:lnSpc>
                <a:spcPct val="90000"/>
              </a:lnSpc>
              <a:spcBef>
                <a:spcPct val="0"/>
              </a:spcBef>
              <a:spcAft>
                <a:spcPct val="0"/>
              </a:spcAft>
              <a:defRPr sz="4400">
                <a:latin typeface="Calibri Light" pitchFamily="34" charset="0"/>
              </a:defRPr>
            </a:lvl9pPr>
          </a:lstStyle>
          <a:p>
            <a:r>
              <a:rPr lang="ru-RU" altLang="ru-RU" dirty="0"/>
              <a:t>Сведения об изменении остатков валюты </a:t>
            </a:r>
            <a:r>
              <a:rPr lang="ru-RU" altLang="ru-RU" dirty="0" smtClean="0"/>
              <a:t>баланса(ф</a:t>
            </a:r>
            <a:r>
              <a:rPr lang="ru-RU" altLang="ru-RU" dirty="0"/>
              <a:t>. 0503173</a:t>
            </a:r>
            <a:r>
              <a:rPr lang="ru-RU" altLang="ru-RU" dirty="0" smtClean="0"/>
              <a:t>),</a:t>
            </a:r>
          </a:p>
          <a:p>
            <a:r>
              <a:rPr lang="ru-RU" altLang="ru-RU" dirty="0" smtClean="0"/>
              <a:t>(ф.0503773)</a:t>
            </a:r>
            <a:endParaRPr lang="ru-RU" altLang="ru-RU" dirty="0"/>
          </a:p>
        </p:txBody>
      </p:sp>
      <p:sp>
        <p:nvSpPr>
          <p:cNvPr id="3" name="Номер слайда 2"/>
          <p:cNvSpPr>
            <a:spLocks noGrp="1"/>
          </p:cNvSpPr>
          <p:nvPr>
            <p:ph type="sldNum" sz="quarter" idx="12"/>
          </p:nvPr>
        </p:nvSpPr>
        <p:spPr>
          <a:xfrm>
            <a:off x="6965157" y="6363550"/>
            <a:ext cx="2057400" cy="365125"/>
          </a:xfrm>
        </p:spPr>
        <p:txBody>
          <a:bodyPr vert="horz" lIns="91440" tIns="45720" rIns="91440" bIns="45720" rtlCol="0" anchor="ctr"/>
          <a:lstStyle/>
          <a:p>
            <a:fld id="{B71FCD68-0AFD-4048-852E-53B764BC6EED}" type="slidenum">
              <a:rPr lang="ru-RU" sz="1400" b="1">
                <a:latin typeface="Cambria" panose="02040503050406030204" pitchFamily="18" charset="0"/>
              </a:rPr>
              <a:pPr/>
              <a:t>58</a:t>
            </a:fld>
            <a:endParaRPr lang="ru-RU" sz="1400" b="1" dirty="0">
              <a:latin typeface="Cambria" panose="02040503050406030204" pitchFamily="18" charset="0"/>
            </a:endParaRPr>
          </a:p>
        </p:txBody>
      </p:sp>
      <p:graphicFrame>
        <p:nvGraphicFramePr>
          <p:cNvPr id="6" name="Таблица 5">
            <a:extLst>
              <a:ext uri="{FF2B5EF4-FFF2-40B4-BE49-F238E27FC236}">
                <a16:creationId xmlns:a16="http://schemas.microsoft.com/office/drawing/2014/main" xmlns="" id="{BCD094D5-55AB-4621-B9CF-718042096011}"/>
              </a:ext>
            </a:extLst>
          </p:cNvPr>
          <p:cNvGraphicFramePr>
            <a:graphicFrameLocks noGrp="1"/>
          </p:cNvGraphicFramePr>
          <p:nvPr>
            <p:extLst>
              <p:ext uri="{D42A27DB-BD31-4B8C-83A1-F6EECF244321}">
                <p14:modId xmlns:p14="http://schemas.microsoft.com/office/powerpoint/2010/main" val="4271280212"/>
              </p:ext>
            </p:extLst>
          </p:nvPr>
        </p:nvGraphicFramePr>
        <p:xfrm>
          <a:off x="122466" y="711283"/>
          <a:ext cx="8749985" cy="1982933"/>
        </p:xfrm>
        <a:graphic>
          <a:graphicData uri="http://schemas.openxmlformats.org/drawingml/2006/table">
            <a:tbl>
              <a:tblPr/>
              <a:tblGrid>
                <a:gridCol w="3788954">
                  <a:extLst>
                    <a:ext uri="{9D8B030D-6E8A-4147-A177-3AD203B41FA5}">
                      <a16:colId xmlns:a16="http://schemas.microsoft.com/office/drawing/2014/main" xmlns="" val="20000"/>
                    </a:ext>
                  </a:extLst>
                </a:gridCol>
                <a:gridCol w="379768">
                  <a:extLst>
                    <a:ext uri="{9D8B030D-6E8A-4147-A177-3AD203B41FA5}">
                      <a16:colId xmlns:a16="http://schemas.microsoft.com/office/drawing/2014/main" xmlns="" val="20001"/>
                    </a:ext>
                  </a:extLst>
                </a:gridCol>
                <a:gridCol w="1178486">
                  <a:extLst>
                    <a:ext uri="{9D8B030D-6E8A-4147-A177-3AD203B41FA5}">
                      <a16:colId xmlns:a16="http://schemas.microsoft.com/office/drawing/2014/main" xmlns="" val="20002"/>
                    </a:ext>
                  </a:extLst>
                </a:gridCol>
                <a:gridCol w="486111">
                  <a:extLst>
                    <a:ext uri="{9D8B030D-6E8A-4147-A177-3AD203B41FA5}">
                      <a16:colId xmlns:a16="http://schemas.microsoft.com/office/drawing/2014/main" xmlns="" val="20003"/>
                    </a:ext>
                  </a:extLst>
                </a:gridCol>
                <a:gridCol w="486111">
                  <a:extLst>
                    <a:ext uri="{9D8B030D-6E8A-4147-A177-3AD203B41FA5}">
                      <a16:colId xmlns:a16="http://schemas.microsoft.com/office/drawing/2014/main" xmlns="" val="20004"/>
                    </a:ext>
                  </a:extLst>
                </a:gridCol>
                <a:gridCol w="486111">
                  <a:extLst>
                    <a:ext uri="{9D8B030D-6E8A-4147-A177-3AD203B41FA5}">
                      <a16:colId xmlns:a16="http://schemas.microsoft.com/office/drawing/2014/main" xmlns="" val="20005"/>
                    </a:ext>
                  </a:extLst>
                </a:gridCol>
                <a:gridCol w="486111">
                  <a:extLst>
                    <a:ext uri="{9D8B030D-6E8A-4147-A177-3AD203B41FA5}">
                      <a16:colId xmlns:a16="http://schemas.microsoft.com/office/drawing/2014/main" xmlns="" val="20006"/>
                    </a:ext>
                  </a:extLst>
                </a:gridCol>
                <a:gridCol w="486111">
                  <a:extLst>
                    <a:ext uri="{9D8B030D-6E8A-4147-A177-3AD203B41FA5}">
                      <a16:colId xmlns:a16="http://schemas.microsoft.com/office/drawing/2014/main" xmlns="" val="20007"/>
                    </a:ext>
                  </a:extLst>
                </a:gridCol>
                <a:gridCol w="486111">
                  <a:extLst>
                    <a:ext uri="{9D8B030D-6E8A-4147-A177-3AD203B41FA5}">
                      <a16:colId xmlns:a16="http://schemas.microsoft.com/office/drawing/2014/main" xmlns="" val="20008"/>
                    </a:ext>
                  </a:extLst>
                </a:gridCol>
                <a:gridCol w="486111"/>
              </a:tblGrid>
              <a:tr h="254715">
                <a:tc rowSpan="2">
                  <a:txBody>
                    <a:bodyPr/>
                    <a:lstStyle/>
                    <a:p>
                      <a:pPr algn="ctr" fontAlgn="ctr"/>
                      <a:r>
                        <a:rPr lang="ru-RU" sz="1100" b="0" i="0" u="none" strike="noStrike" dirty="0">
                          <a:effectLst/>
                          <a:latin typeface="Arial" panose="020B0604020202020204" pitchFamily="34" charset="0"/>
                        </a:rPr>
                        <a:t>А К Т И В</a:t>
                      </a:r>
                    </a:p>
                  </a:txBody>
                  <a:tcPr marL="5497" marR="5497" marT="733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fontAlgn="ctr"/>
                      <a:r>
                        <a:rPr lang="ru-RU" sz="1100" b="0" i="0" u="none" strike="noStrike" dirty="0">
                          <a:effectLst/>
                          <a:latin typeface="Arial" panose="020B0604020202020204" pitchFamily="34" charset="0"/>
                        </a:rPr>
                        <a:t>Код строки</a:t>
                      </a:r>
                    </a:p>
                  </a:txBody>
                  <a:tcPr marL="5497" marR="5497" marT="733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fontAlgn="ctr"/>
                      <a:r>
                        <a:rPr lang="ru-RU" sz="1100" b="0" i="0" u="none" strike="noStrike" dirty="0">
                          <a:effectLst/>
                          <a:latin typeface="Arial" panose="020B0604020202020204" pitchFamily="34" charset="0"/>
                        </a:rPr>
                        <a:t>Сумма изменений, </a:t>
                      </a:r>
                      <a:br>
                        <a:rPr lang="ru-RU" sz="1100" b="0" i="0" u="none" strike="noStrike" dirty="0">
                          <a:effectLst/>
                          <a:latin typeface="Arial" panose="020B0604020202020204" pitchFamily="34" charset="0"/>
                        </a:rPr>
                      </a:br>
                      <a:r>
                        <a:rPr lang="ru-RU" sz="1100" b="0" i="0" u="none" strike="noStrike" dirty="0">
                          <a:effectLst/>
                          <a:latin typeface="Arial" panose="020B0604020202020204" pitchFamily="34" charset="0"/>
                        </a:rPr>
                        <a:t>всего (</a:t>
                      </a:r>
                      <a:r>
                        <a:rPr lang="ru-RU" sz="1100" b="0" i="0" u="none" strike="noStrike" dirty="0" smtClean="0">
                          <a:effectLst/>
                          <a:latin typeface="Arial" panose="020B0604020202020204" pitchFamily="34" charset="0"/>
                        </a:rPr>
                        <a:t>руб.)</a:t>
                      </a:r>
                      <a:endParaRPr lang="ru-RU" sz="1100" b="0" i="0" u="none" strike="noStrike" dirty="0">
                        <a:effectLst/>
                        <a:latin typeface="Arial" panose="020B0604020202020204" pitchFamily="34" charset="0"/>
                      </a:endParaRPr>
                    </a:p>
                  </a:txBody>
                  <a:tcPr marL="5497" marR="5497" marT="733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7">
                  <a:txBody>
                    <a:bodyPr/>
                    <a:lstStyle/>
                    <a:p>
                      <a:pPr algn="ctr" fontAlgn="ctr"/>
                      <a:r>
                        <a:rPr lang="ru-RU" sz="1100" b="0" i="0" u="none" strike="noStrike" dirty="0">
                          <a:effectLst/>
                          <a:latin typeface="Arial" panose="020B0604020202020204" pitchFamily="34" charset="0"/>
                        </a:rPr>
                        <a:t>в том числе по коду причины (</a:t>
                      </a:r>
                      <a:r>
                        <a:rPr lang="ru-RU" sz="1100" b="0" i="0" u="none" strike="noStrike" dirty="0" smtClean="0">
                          <a:effectLst/>
                          <a:latin typeface="Arial" panose="020B0604020202020204" pitchFamily="34" charset="0"/>
                        </a:rPr>
                        <a:t>руб.)</a:t>
                      </a:r>
                      <a:endParaRPr lang="ru-RU" sz="1100" b="0" i="0" u="none" strike="noStrike" dirty="0">
                        <a:effectLst/>
                        <a:latin typeface="Arial" panose="020B0604020202020204" pitchFamily="34" charset="0"/>
                      </a:endParaRPr>
                    </a:p>
                  </a:txBody>
                  <a:tcPr marL="5497" marR="5497" marT="733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pPr algn="ctr" fontAlgn="ctr"/>
                      <a:endParaRPr lang="ru-RU" sz="1100" b="0" i="0" u="none" strike="noStrike" dirty="0">
                        <a:effectLst/>
                        <a:latin typeface="Arial" panose="020B0604020202020204" pitchFamily="34" charset="0"/>
                      </a:endParaRPr>
                    </a:p>
                  </a:txBody>
                  <a:tcPr marL="7330" marR="7330" marT="733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0"/>
                  </a:ext>
                </a:extLst>
              </a:tr>
              <a:tr h="474666">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fontAlgn="ctr"/>
                      <a:r>
                        <a:rPr lang="ru-RU" sz="1100" b="0" i="0" u="none" strike="noStrike" dirty="0">
                          <a:effectLst/>
                          <a:latin typeface="Arial" panose="020B0604020202020204" pitchFamily="34" charset="0"/>
                        </a:rPr>
                        <a:t>01</a:t>
                      </a:r>
                    </a:p>
                  </a:txBody>
                  <a:tcPr marL="5497" marR="5497" marT="733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algn="ctr" fontAlgn="ctr"/>
                      <a:r>
                        <a:rPr lang="ru-RU" sz="1100" b="0" i="0" u="none" strike="noStrike" dirty="0">
                          <a:effectLst/>
                          <a:latin typeface="Arial" panose="020B0604020202020204" pitchFamily="34" charset="0"/>
                        </a:rPr>
                        <a:t>02</a:t>
                      </a:r>
                    </a:p>
                  </a:txBody>
                  <a:tcPr marL="5497" marR="5497" marT="733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algn="ctr" fontAlgn="ctr"/>
                      <a:r>
                        <a:rPr lang="ru-RU" sz="1100" b="0" i="0" u="none" strike="noStrike" dirty="0">
                          <a:effectLst/>
                          <a:latin typeface="Arial" panose="020B0604020202020204" pitchFamily="34" charset="0"/>
                        </a:rPr>
                        <a:t>03</a:t>
                      </a:r>
                    </a:p>
                  </a:txBody>
                  <a:tcPr marL="5497" marR="5497" marT="733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algn="ctr" fontAlgn="ctr"/>
                      <a:r>
                        <a:rPr lang="ru-RU" sz="1100" b="0" i="0" u="none" strike="noStrike" dirty="0">
                          <a:effectLst/>
                          <a:latin typeface="Arial" panose="020B0604020202020204" pitchFamily="34" charset="0"/>
                        </a:rPr>
                        <a:t>04</a:t>
                      </a:r>
                    </a:p>
                  </a:txBody>
                  <a:tcPr marL="5497" marR="5497" marT="733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algn="ctr" fontAlgn="ctr"/>
                      <a:r>
                        <a:rPr lang="ru-RU" sz="1100" b="0" i="0" u="none" strike="noStrike" dirty="0">
                          <a:effectLst/>
                          <a:latin typeface="Arial" panose="020B0604020202020204" pitchFamily="34" charset="0"/>
                        </a:rPr>
                        <a:t>05</a:t>
                      </a:r>
                    </a:p>
                  </a:txBody>
                  <a:tcPr marL="5497" marR="5497" marT="733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algn="ctr" fontAlgn="ctr"/>
                      <a:r>
                        <a:rPr lang="ru-RU" sz="1100" b="0" i="0" u="none" strike="noStrike" dirty="0">
                          <a:effectLst/>
                          <a:latin typeface="Arial" panose="020B0604020202020204" pitchFamily="34" charset="0"/>
                        </a:rPr>
                        <a:t>06</a:t>
                      </a:r>
                    </a:p>
                  </a:txBody>
                  <a:tcPr marL="5497" marR="5497" marT="733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algn="ctr" fontAlgn="ctr"/>
                      <a:r>
                        <a:rPr lang="ru-RU" sz="1100" b="0" i="0" u="none" strike="noStrike" dirty="0" smtClean="0">
                          <a:effectLst/>
                          <a:latin typeface="Arial" panose="020B0604020202020204" pitchFamily="34" charset="0"/>
                        </a:rPr>
                        <a:t>07</a:t>
                      </a:r>
                      <a:endParaRPr lang="ru-RU" sz="1100" b="0" i="0" u="none" strike="noStrike" dirty="0">
                        <a:effectLst/>
                        <a:latin typeface="Arial" panose="020B0604020202020204" pitchFamily="34" charset="0"/>
                      </a:endParaRPr>
                    </a:p>
                  </a:txBody>
                  <a:tcPr marL="5497" marR="5497" marT="733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xmlns="" val="10001"/>
                  </a:ext>
                </a:extLst>
              </a:tr>
              <a:tr h="239060">
                <a:tc>
                  <a:txBody>
                    <a:bodyPr/>
                    <a:lstStyle/>
                    <a:p>
                      <a:pPr algn="ctr" fontAlgn="ctr"/>
                      <a:r>
                        <a:rPr lang="ru-RU" sz="1050" b="0" i="0" u="none" strike="noStrike" dirty="0">
                          <a:effectLst/>
                          <a:latin typeface="Arial" panose="020B0604020202020204" pitchFamily="34" charset="0"/>
                        </a:rPr>
                        <a:t>1</a:t>
                      </a:r>
                    </a:p>
                  </a:txBody>
                  <a:tcPr marL="5497" marR="5497" marT="733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050" b="0" i="0" u="none" strike="noStrike" dirty="0">
                          <a:effectLst/>
                          <a:latin typeface="Arial" panose="020B0604020202020204" pitchFamily="34" charset="0"/>
                        </a:rPr>
                        <a:t>2</a:t>
                      </a:r>
                    </a:p>
                  </a:txBody>
                  <a:tcPr marL="5497" marR="5497" marT="733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050" b="0" i="0" u="none" strike="noStrike" dirty="0">
                          <a:effectLst/>
                          <a:latin typeface="Arial" panose="020B0604020202020204" pitchFamily="34" charset="0"/>
                        </a:rPr>
                        <a:t>3</a:t>
                      </a:r>
                    </a:p>
                  </a:txBody>
                  <a:tcPr marL="5497" marR="5497" marT="733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b="0" i="0" u="none" strike="noStrike" dirty="0">
                          <a:effectLst/>
                          <a:latin typeface="Arial" panose="020B0604020202020204" pitchFamily="34" charset="0"/>
                        </a:rPr>
                        <a:t>4</a:t>
                      </a:r>
                    </a:p>
                  </a:txBody>
                  <a:tcPr marL="5497" marR="5497" marT="733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b="0" i="0" u="none" strike="noStrike" dirty="0">
                          <a:effectLst/>
                          <a:latin typeface="Arial" panose="020B0604020202020204" pitchFamily="34" charset="0"/>
                        </a:rPr>
                        <a:t>5</a:t>
                      </a:r>
                    </a:p>
                  </a:txBody>
                  <a:tcPr marL="5497" marR="5497" marT="733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b="0" i="0" u="none" strike="noStrike" dirty="0">
                          <a:effectLst/>
                          <a:latin typeface="Arial" panose="020B0604020202020204" pitchFamily="34" charset="0"/>
                        </a:rPr>
                        <a:t>6</a:t>
                      </a:r>
                    </a:p>
                  </a:txBody>
                  <a:tcPr marL="5497" marR="5497" marT="733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b="0" i="0" u="none" strike="noStrike" dirty="0">
                          <a:effectLst/>
                          <a:latin typeface="Arial" panose="020B0604020202020204" pitchFamily="34" charset="0"/>
                        </a:rPr>
                        <a:t>7</a:t>
                      </a:r>
                    </a:p>
                  </a:txBody>
                  <a:tcPr marL="5497" marR="5497" marT="733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b="0" i="0" u="none" strike="noStrike" dirty="0">
                          <a:effectLst/>
                          <a:latin typeface="Arial" panose="020B0604020202020204" pitchFamily="34" charset="0"/>
                        </a:rPr>
                        <a:t>8</a:t>
                      </a:r>
                    </a:p>
                  </a:txBody>
                  <a:tcPr marL="5497" marR="5497" marT="733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b="0" i="0" u="none" strike="noStrike" dirty="0">
                          <a:effectLst/>
                          <a:latin typeface="Arial" panose="020B0604020202020204" pitchFamily="34" charset="0"/>
                        </a:rPr>
                        <a:t>9</a:t>
                      </a:r>
                    </a:p>
                  </a:txBody>
                  <a:tcPr marL="5497" marR="5497" marT="733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b="0" i="0" u="none" strike="noStrike" dirty="0" smtClean="0">
                          <a:effectLst/>
                          <a:latin typeface="Arial" panose="020B0604020202020204" pitchFamily="34" charset="0"/>
                        </a:rPr>
                        <a:t>10</a:t>
                      </a:r>
                      <a:endParaRPr lang="ru-RU" sz="1100" b="0" i="0" u="none" strike="noStrike" dirty="0">
                        <a:effectLst/>
                        <a:latin typeface="Arial" panose="020B0604020202020204" pitchFamily="34" charset="0"/>
                      </a:endParaRPr>
                    </a:p>
                  </a:txBody>
                  <a:tcPr marL="5497" marR="5497" marT="733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xmlns="" val="10002"/>
                  </a:ext>
                </a:extLst>
              </a:tr>
              <a:tr h="299667">
                <a:tc>
                  <a:txBody>
                    <a:bodyPr/>
                    <a:lstStyle/>
                    <a:p>
                      <a:pPr algn="ctr" fontAlgn="b"/>
                      <a:r>
                        <a:rPr lang="en-US" sz="1100" b="1" i="0" u="none" strike="noStrike" dirty="0">
                          <a:effectLst/>
                          <a:latin typeface="Arial" panose="020B0604020202020204" pitchFamily="34" charset="0"/>
                        </a:rPr>
                        <a:t>I. </a:t>
                      </a:r>
                      <a:r>
                        <a:rPr lang="ru-RU" sz="1100" b="1" i="0" u="none" strike="noStrike" dirty="0">
                          <a:effectLst/>
                          <a:latin typeface="Arial" panose="020B0604020202020204" pitchFamily="34" charset="0"/>
                        </a:rPr>
                        <a:t>Нефинансовые активы</a:t>
                      </a:r>
                    </a:p>
                  </a:txBody>
                  <a:tcPr marL="5497" marR="5497" marT="733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ru-RU" sz="1050" b="0" i="1" u="none" strike="noStrike" dirty="0">
                          <a:effectLst/>
                          <a:latin typeface="Arial" panose="020B0604020202020204" pitchFamily="34" charset="0"/>
                        </a:rPr>
                        <a:t> </a:t>
                      </a:r>
                    </a:p>
                  </a:txBody>
                  <a:tcPr marL="5497" marR="5497" marT="733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fontAlgn="b"/>
                      <a:r>
                        <a:rPr lang="ru-RU" sz="1050" b="0" i="0" u="none" strike="noStrike" dirty="0">
                          <a:effectLst/>
                          <a:latin typeface="Arial" panose="020B0604020202020204" pitchFamily="34" charset="0"/>
                        </a:rPr>
                        <a:t> </a:t>
                      </a:r>
                    </a:p>
                  </a:txBody>
                  <a:tcPr marL="5497" marR="5497" marT="733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fontAlgn="b"/>
                      <a:r>
                        <a:rPr lang="ru-RU" sz="1050" b="0" i="0" u="none" strike="noStrike" dirty="0">
                          <a:effectLst/>
                          <a:latin typeface="Arial" panose="020B0604020202020204" pitchFamily="34" charset="0"/>
                        </a:rPr>
                        <a:t> </a:t>
                      </a:r>
                    </a:p>
                  </a:txBody>
                  <a:tcPr marL="5497" marR="5497" marT="733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fontAlgn="b"/>
                      <a:r>
                        <a:rPr lang="ru-RU" sz="1050" b="0" i="0" u="none" strike="noStrike" dirty="0">
                          <a:effectLst/>
                          <a:latin typeface="Arial" panose="020B0604020202020204" pitchFamily="34" charset="0"/>
                        </a:rPr>
                        <a:t> </a:t>
                      </a:r>
                    </a:p>
                  </a:txBody>
                  <a:tcPr marL="5497" marR="5497" marT="733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fontAlgn="b"/>
                      <a:r>
                        <a:rPr lang="ru-RU" sz="1050" b="0" i="0" u="none" strike="noStrike" dirty="0">
                          <a:effectLst/>
                          <a:latin typeface="Arial" panose="020B0604020202020204" pitchFamily="34" charset="0"/>
                        </a:rPr>
                        <a:t> </a:t>
                      </a:r>
                    </a:p>
                  </a:txBody>
                  <a:tcPr marL="5497" marR="5497" marT="733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fontAlgn="b"/>
                      <a:r>
                        <a:rPr lang="ru-RU" sz="1050" b="0" i="0" u="none" strike="noStrike" dirty="0">
                          <a:effectLst/>
                          <a:latin typeface="Arial" panose="020B0604020202020204" pitchFamily="34" charset="0"/>
                        </a:rPr>
                        <a:t> </a:t>
                      </a:r>
                    </a:p>
                  </a:txBody>
                  <a:tcPr marL="5497" marR="5497" marT="733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fontAlgn="b"/>
                      <a:r>
                        <a:rPr lang="ru-RU" sz="1050" b="0" i="0" u="none" strike="noStrike" dirty="0">
                          <a:effectLst/>
                          <a:latin typeface="Arial" panose="020B0604020202020204" pitchFamily="34" charset="0"/>
                        </a:rPr>
                        <a:t> </a:t>
                      </a:r>
                    </a:p>
                  </a:txBody>
                  <a:tcPr marL="5497" marR="5497" marT="733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fontAlgn="b"/>
                      <a:r>
                        <a:rPr lang="ru-RU" sz="1050" b="0" i="0" u="none" strike="noStrike" dirty="0">
                          <a:effectLst/>
                          <a:latin typeface="Arial" panose="020B0604020202020204" pitchFamily="34" charset="0"/>
                        </a:rPr>
                        <a:t> </a:t>
                      </a:r>
                    </a:p>
                  </a:txBody>
                  <a:tcPr marL="5497" marR="5497" marT="733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fontAlgn="b"/>
                      <a:endParaRPr lang="ru-RU" sz="1050" b="0" i="0" u="none" strike="noStrike" dirty="0">
                        <a:effectLst/>
                        <a:latin typeface="Arial" panose="020B0604020202020204" pitchFamily="34" charset="0"/>
                      </a:endParaRPr>
                    </a:p>
                  </a:txBody>
                  <a:tcPr marL="5497" marR="5497" marT="733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xmlns="" val="10003"/>
                  </a:ext>
                </a:extLst>
              </a:tr>
              <a:tr h="430140">
                <a:tc>
                  <a:txBody>
                    <a:bodyPr/>
                    <a:lstStyle/>
                    <a:p>
                      <a:pPr algn="l" fontAlgn="b"/>
                      <a:r>
                        <a:rPr lang="ru-RU" sz="1100" b="0" i="0" u="none" strike="noStrike" dirty="0">
                          <a:effectLst/>
                          <a:latin typeface="Arial" panose="020B0604020202020204" pitchFamily="34" charset="0"/>
                        </a:rPr>
                        <a:t>Основные средства (балансовая стоимость, 010100000)*                                                               </a:t>
                      </a:r>
                    </a:p>
                  </a:txBody>
                  <a:tcPr marL="5497" marR="5497" marT="733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ru-RU" sz="1050" b="0" i="0" u="none" strike="noStrike" dirty="0">
                          <a:effectLst/>
                          <a:latin typeface="Arial" panose="020B0604020202020204" pitchFamily="34" charset="0"/>
                        </a:rPr>
                        <a:t>010</a:t>
                      </a:r>
                    </a:p>
                  </a:txBody>
                  <a:tcPr marL="5497" marR="5497" marT="733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extLst>
                  <a:ext uri="{0D108BD9-81ED-4DB2-BD59-A6C34878D82A}">
                    <a16:rowId xmlns:a16="http://schemas.microsoft.com/office/drawing/2014/main" xmlns="" val="10004"/>
                  </a:ext>
                </a:extLst>
              </a:tr>
              <a:tr h="284685">
                <a:tc>
                  <a:txBody>
                    <a:bodyPr/>
                    <a:lstStyle/>
                    <a:p>
                      <a:pPr algn="l" fontAlgn="b"/>
                      <a:r>
                        <a:rPr lang="ru-RU" sz="1200" b="1" i="0" u="none" strike="noStrike" dirty="0">
                          <a:effectLst/>
                          <a:latin typeface="Arial" panose="020B0604020202020204" pitchFamily="34" charset="0"/>
                        </a:rPr>
                        <a:t>…………</a:t>
                      </a:r>
                    </a:p>
                  </a:txBody>
                  <a:tcPr marL="5497" marR="5497" marT="733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endParaRPr lang="ru-RU" sz="1050" b="0" i="0" u="none" strike="noStrike" dirty="0">
                        <a:effectLst/>
                        <a:latin typeface="Arial" panose="020B0604020202020204" pitchFamily="34" charset="0"/>
                      </a:endParaRPr>
                    </a:p>
                  </a:txBody>
                  <a:tcPr marL="5497" marR="5497" marT="733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ru-RU" sz="1050" b="0" i="0" u="none" strike="noStrike" dirty="0">
                          <a:effectLst/>
                          <a:latin typeface="Arial" panose="020B0604020202020204" pitchFamily="34" charset="0"/>
                        </a:rPr>
                        <a:t> </a:t>
                      </a:r>
                    </a:p>
                  </a:txBody>
                  <a:tcPr marL="5497" marR="5497" marT="733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b="0" i="0" u="none" strike="noStrike" dirty="0">
                          <a:effectLst/>
                          <a:latin typeface="Arial" panose="020B0604020202020204" pitchFamily="34" charset="0"/>
                        </a:rPr>
                        <a:t> </a:t>
                      </a:r>
                    </a:p>
                  </a:txBody>
                  <a:tcPr marL="5497" marR="5497" marT="733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b="0" i="0" u="none" strike="noStrike" dirty="0">
                          <a:effectLst/>
                          <a:latin typeface="Arial" panose="020B0604020202020204" pitchFamily="34" charset="0"/>
                        </a:rPr>
                        <a:t> </a:t>
                      </a:r>
                    </a:p>
                  </a:txBody>
                  <a:tcPr marL="5497" marR="5497" marT="733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b="0" i="0" u="none" strike="noStrike" dirty="0">
                          <a:effectLst/>
                          <a:latin typeface="Arial" panose="020B0604020202020204" pitchFamily="34" charset="0"/>
                        </a:rPr>
                        <a:t> </a:t>
                      </a:r>
                    </a:p>
                  </a:txBody>
                  <a:tcPr marL="5497" marR="5497" marT="733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b="0" i="0" u="none" strike="noStrike" dirty="0">
                          <a:effectLst/>
                          <a:latin typeface="Arial" panose="020B0604020202020204" pitchFamily="34" charset="0"/>
                        </a:rPr>
                        <a:t> </a:t>
                      </a:r>
                    </a:p>
                  </a:txBody>
                  <a:tcPr marL="5497" marR="5497" marT="733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b="0" i="0" u="none" strike="noStrike" dirty="0">
                          <a:effectLst/>
                          <a:latin typeface="Arial" panose="020B0604020202020204" pitchFamily="34" charset="0"/>
                        </a:rPr>
                        <a:t> </a:t>
                      </a:r>
                    </a:p>
                  </a:txBody>
                  <a:tcPr marL="5497" marR="5497" marT="733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b="0" i="0" u="none" strike="noStrike" dirty="0">
                          <a:effectLst/>
                          <a:latin typeface="Arial" panose="020B0604020202020204" pitchFamily="34" charset="0"/>
                        </a:rPr>
                        <a:t> </a:t>
                      </a:r>
                    </a:p>
                  </a:txBody>
                  <a:tcPr marL="5497" marR="5497" marT="733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endParaRPr lang="ru-RU" sz="1100" b="0" i="0" u="none" strike="noStrike" dirty="0">
                        <a:effectLst/>
                        <a:latin typeface="Arial" panose="020B0604020202020204" pitchFamily="34" charset="0"/>
                      </a:endParaRPr>
                    </a:p>
                  </a:txBody>
                  <a:tcPr marL="5497" marR="5497" marT="733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xmlns="" val="10005"/>
                  </a:ext>
                </a:extLst>
              </a:tr>
            </a:tbl>
          </a:graphicData>
        </a:graphic>
      </p:graphicFrame>
      <p:sp>
        <p:nvSpPr>
          <p:cNvPr id="5" name="Прямоугольник 4"/>
          <p:cNvSpPr/>
          <p:nvPr/>
        </p:nvSpPr>
        <p:spPr>
          <a:xfrm>
            <a:off x="187779" y="2833007"/>
            <a:ext cx="8684671" cy="2585323"/>
          </a:xfrm>
          <a:prstGeom prst="rect">
            <a:avLst/>
          </a:prstGeom>
        </p:spPr>
        <p:txBody>
          <a:bodyPr wrap="square">
            <a:spAutoFit/>
          </a:bodyPr>
          <a:lstStyle/>
          <a:p>
            <a:r>
              <a:rPr lang="ru-RU" dirty="0"/>
              <a:t>01   «Реорганизация, ликвидация» </a:t>
            </a:r>
          </a:p>
          <a:p>
            <a:r>
              <a:rPr lang="ru-RU" dirty="0"/>
              <a:t>02   «Изменение валюты баланса, связанное с внедрением федеральных стандартов»</a:t>
            </a:r>
          </a:p>
          <a:p>
            <a:r>
              <a:rPr lang="ru-RU" dirty="0"/>
              <a:t>03   «Изменение валюты баланса, связанное с исправлением ошибок прошлых лет»</a:t>
            </a:r>
          </a:p>
          <a:p>
            <a:r>
              <a:rPr lang="ru-RU" dirty="0"/>
              <a:t>04   «Изменение валюты баланса, связанное с изменениями учетной политики»</a:t>
            </a:r>
          </a:p>
          <a:p>
            <a:r>
              <a:rPr lang="ru-RU" dirty="0" smtClean="0"/>
              <a:t>05 </a:t>
            </a:r>
            <a:r>
              <a:rPr lang="ru-RU" dirty="0"/>
              <a:t>«Изменение валюты баланса, связанное с пересчетом показателей отчетности»</a:t>
            </a:r>
            <a:br>
              <a:rPr lang="ru-RU" dirty="0"/>
            </a:br>
            <a:r>
              <a:rPr lang="ru-RU" dirty="0"/>
              <a:t>(по согласованию с Минфином России)</a:t>
            </a:r>
          </a:p>
          <a:p>
            <a:r>
              <a:rPr lang="ru-RU" dirty="0"/>
              <a:t>06   «Прочие причины»</a:t>
            </a:r>
          </a:p>
          <a:p>
            <a:r>
              <a:rPr lang="ru-RU" dirty="0">
                <a:solidFill>
                  <a:srgbClr val="FF0000"/>
                </a:solidFill>
              </a:rPr>
              <a:t>07 «Исправление ошибок прошлых лет по результатам внешнего (внутреннего)         государственного (муниципального) финансового контроля»</a:t>
            </a:r>
          </a:p>
        </p:txBody>
      </p:sp>
    </p:spTree>
    <p:extLst>
      <p:ext uri="{BB962C8B-B14F-4D97-AF65-F5344CB8AC3E}">
        <p14:creationId xmlns:p14="http://schemas.microsoft.com/office/powerpoint/2010/main" val="478674629"/>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chemeClr val="accent3">
              <a:lumMod val="40000"/>
              <a:lumOff val="60000"/>
            </a:schemeClr>
          </a:solidFill>
          <a:scene3d>
            <a:camera prst="orthographicFront"/>
            <a:lightRig rig="threePt" dir="t"/>
          </a:scene3d>
          <a:sp3d>
            <a:bevelT w="165100" prst="coolSlant"/>
          </a:sp3d>
        </p:spPr>
        <p:txBody>
          <a:bodyPr>
            <a:normAutofit fontScale="90000"/>
          </a:bodyPr>
          <a:lstStyle/>
          <a:p>
            <a:r>
              <a:rPr lang="ru-RU" sz="4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Журнал операций по исправлению ошибок прошлых </a:t>
            </a:r>
            <a:r>
              <a:rPr lang="ru-RU"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лет </a:t>
            </a:r>
            <a:endParaRPr lang="ru-RU" dirty="0"/>
          </a:p>
        </p:txBody>
      </p:sp>
      <p:sp>
        <p:nvSpPr>
          <p:cNvPr id="8" name="Объект 7"/>
          <p:cNvSpPr>
            <a:spLocks noGrp="1"/>
          </p:cNvSpPr>
          <p:nvPr>
            <p:ph idx="1"/>
          </p:nvPr>
        </p:nvSpPr>
        <p:spPr>
          <a:xfrm>
            <a:off x="612321" y="1534886"/>
            <a:ext cx="7968343" cy="5062466"/>
          </a:xfrm>
          <a:noFill/>
        </p:spPr>
        <p:txBody>
          <a:bodyPr>
            <a:normAutofit fontScale="62500" lnSpcReduction="20000"/>
          </a:bodyPr>
          <a:lstStyle/>
          <a:p>
            <a:pPr indent="342900" algn="just">
              <a:lnSpc>
                <a:spcPct val="115000"/>
              </a:lnSpc>
              <a:spcBef>
                <a:spcPts val="1100"/>
              </a:spcBef>
              <a:spcAft>
                <a:spcPts val="5"/>
              </a:spcAft>
            </a:pP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indent="342900" algn="just">
              <a:lnSpc>
                <a:spcPct val="115000"/>
              </a:lnSpc>
              <a:spcBef>
                <a:spcPts val="1100"/>
              </a:spcBef>
              <a:spcAft>
                <a:spcPts val="5"/>
              </a:spcAft>
            </a:pPr>
            <a:r>
              <a:rPr lang="ru-RU" sz="3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Записи в Журнал операций по исправлению ошибок прошлых лет отражаются на основании операций, отраженных на </a:t>
            </a:r>
            <a:r>
              <a:rPr lang="ru-RU" sz="3800" b="1" i="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обособленных счетах бюджетного (бухгалтерского) учета</a:t>
            </a:r>
            <a:r>
              <a:rPr lang="ru-RU" sz="3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предусмотренных для отражения операций по исправлению ошибок прошлых лет, оформленных Бухгалтерской справкой          (ф. 0504833)</a:t>
            </a:r>
            <a:endParaRPr lang="ru-RU" sz="3400" dirty="0">
              <a:latin typeface="Times New Roman" panose="02020603050405020304" pitchFamily="18" charset="0"/>
              <a:ea typeface="Calibri" panose="020F0502020204030204" pitchFamily="34" charset="0"/>
              <a:cs typeface="Times New Roman" panose="02020603050405020304" pitchFamily="18" charset="0"/>
            </a:endParaRPr>
          </a:p>
          <a:p>
            <a:pPr indent="342900" algn="just">
              <a:lnSpc>
                <a:spcPct val="115000"/>
              </a:lnSpc>
              <a:spcBef>
                <a:spcPts val="1100"/>
              </a:spcBef>
              <a:spcAft>
                <a:spcPts val="5"/>
              </a:spcAft>
            </a:pPr>
            <a:r>
              <a:rPr lang="ru-RU" sz="3400" b="1" i="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Обороты по операциям</a:t>
            </a:r>
            <a:r>
              <a:rPr lang="ru-RU" sz="3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отраженным в Журнале операций по исправлению ошибок прошлых лет </a:t>
            </a:r>
            <a:r>
              <a:rPr lang="ru-RU" sz="3400" b="1" i="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переносятся в Главную книгу </a:t>
            </a:r>
            <a:r>
              <a:rPr lang="ru-RU" sz="3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hlinkClick r:id="rId2"/>
              </a:rPr>
              <a:t>(ф.  0504072)</a:t>
            </a:r>
            <a:r>
              <a:rPr lang="ru-RU" sz="3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но </a:t>
            </a:r>
            <a:r>
              <a:rPr lang="ru-RU" sz="3400" b="1" i="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не учитываются при формировании показателей бухгалтерской (финансовой) отчетности</a:t>
            </a:r>
            <a:r>
              <a:rPr lang="ru-RU" sz="3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отражающих расходы, доходы отчетного финансового периода, а также показатели изменений (увеличение, уменьшение) активов, обязательств, иных объектов бухгалтерского учета </a:t>
            </a:r>
            <a:endParaRPr lang="ru-RU" sz="3400" dirty="0">
              <a:latin typeface="Times New Roman" panose="02020603050405020304" pitchFamily="18" charset="0"/>
              <a:ea typeface="Calibri" panose="020F0502020204030204" pitchFamily="34" charset="0"/>
              <a:cs typeface="Times New Roman" panose="02020603050405020304" pitchFamily="18" charset="0"/>
            </a:endParaRPr>
          </a:p>
          <a:p>
            <a:endParaRPr lang="ru-RU" sz="2000" dirty="0">
              <a:latin typeface="Times New Roman" panose="02020603050405020304" pitchFamily="18" charset="0"/>
              <a:cs typeface="Times New Roman" panose="02020603050405020304" pitchFamily="18" charset="0"/>
            </a:endParaRPr>
          </a:p>
        </p:txBody>
      </p:sp>
      <p:sp>
        <p:nvSpPr>
          <p:cNvPr id="7" name="Номер слайда 6"/>
          <p:cNvSpPr>
            <a:spLocks noGrp="1"/>
          </p:cNvSpPr>
          <p:nvPr>
            <p:ph type="sldNum" sz="quarter" idx="12"/>
          </p:nvPr>
        </p:nvSpPr>
        <p:spPr/>
        <p:txBody>
          <a:bodyPr/>
          <a:lstStyle/>
          <a:p>
            <a:pPr defTabSz="457200">
              <a:defRPr/>
            </a:pPr>
            <a:fld id="{B2D350B4-811D-9C49-8D4A-B431FFD45952}" type="slidenum">
              <a:rPr lang="en-US">
                <a:solidFill>
                  <a:prstClr val="black"/>
                </a:solidFill>
                <a:latin typeface="Calibri"/>
              </a:rPr>
              <a:pPr defTabSz="457200">
                <a:defRPr/>
              </a:pPr>
              <a:t>59</a:t>
            </a:fld>
            <a:endParaRPr lang="en-US" dirty="0">
              <a:solidFill>
                <a:prstClr val="black"/>
              </a:solidFill>
              <a:latin typeface="Calibri"/>
            </a:endParaRPr>
          </a:p>
        </p:txBody>
      </p:sp>
    </p:spTree>
    <p:extLst>
      <p:ext uri="{BB962C8B-B14F-4D97-AF65-F5344CB8AC3E}">
        <p14:creationId xmlns:p14="http://schemas.microsoft.com/office/powerpoint/2010/main" val="1348581909"/>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1"/>
          </p:nvPr>
        </p:nvSpPr>
        <p:spPr/>
        <p:txBody>
          <a:bodyPr/>
          <a:lstStyle/>
          <a:p>
            <a:pPr>
              <a:defRPr/>
            </a:pPr>
            <a:fld id="{7C948A7D-6C52-4157-BEA1-1B3B6891AEA4}" type="slidenum">
              <a:rPr lang="ru-RU" smtClean="0"/>
              <a:pPr>
                <a:defRPr/>
              </a:pPr>
              <a:t>60</a:t>
            </a:fld>
            <a:endParaRPr lang="ru-RU" dirty="0"/>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3875" y="1108075"/>
            <a:ext cx="8096250" cy="4641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1222709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1"/>
          </p:nvPr>
        </p:nvSpPr>
        <p:spPr/>
        <p:txBody>
          <a:bodyPr/>
          <a:lstStyle/>
          <a:p>
            <a:pPr>
              <a:defRPr/>
            </a:pPr>
            <a:fld id="{7C948A7D-6C52-4157-BEA1-1B3B6891AEA4}" type="slidenum">
              <a:rPr lang="ru-RU" smtClean="0"/>
              <a:pPr>
                <a:defRPr/>
              </a:pPr>
              <a:t>61</a:t>
            </a:fld>
            <a:endParaRPr lang="ru-RU" dirty="0"/>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9100" y="955675"/>
            <a:ext cx="8305800" cy="4946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594957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1"/>
          </p:nvPr>
        </p:nvSpPr>
        <p:spPr/>
        <p:txBody>
          <a:bodyPr/>
          <a:lstStyle/>
          <a:p>
            <a:pPr>
              <a:defRPr/>
            </a:pPr>
            <a:fld id="{7C948A7D-6C52-4157-BEA1-1B3B6891AEA4}" type="slidenum">
              <a:rPr lang="ru-RU" smtClean="0"/>
              <a:pPr>
                <a:defRPr/>
              </a:pPr>
              <a:t>62</a:t>
            </a:fld>
            <a:endParaRPr lang="ru-RU"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8225" y="1149350"/>
            <a:ext cx="7067550" cy="4559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5417957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Таблица 7"/>
          <p:cNvGraphicFramePr>
            <a:graphicFrameLocks noGrp="1"/>
          </p:cNvGraphicFramePr>
          <p:nvPr>
            <p:extLst/>
          </p:nvPr>
        </p:nvGraphicFramePr>
        <p:xfrm>
          <a:off x="1461880" y="4077072"/>
          <a:ext cx="6318700" cy="3026916"/>
        </p:xfrm>
        <a:graphic>
          <a:graphicData uri="http://schemas.openxmlformats.org/drawingml/2006/table">
            <a:tbl>
              <a:tblPr>
                <a:gradFill rotWithShape="1">
                  <a:gsLst>
                    <a:gs pos="0">
                      <a:srgbClr val="4F81BD">
                        <a:tint val="50000"/>
                        <a:satMod val="300000"/>
                      </a:srgbClr>
                    </a:gs>
                    <a:gs pos="35000">
                      <a:srgbClr val="4F81BD">
                        <a:tint val="37000"/>
                        <a:satMod val="300000"/>
                      </a:srgbClr>
                    </a:gs>
                    <a:gs pos="100000">
                      <a:srgbClr val="4F81BD">
                        <a:tint val="15000"/>
                        <a:satMod val="350000"/>
                      </a:srgbClr>
                    </a:gs>
                  </a:gsLst>
                  <a:lin ang="16200000" scaled="1"/>
                </a:gradFill>
                <a:effectLst>
                  <a:outerShdw blurRad="40000" dist="20000" dir="5400000" rotWithShape="0">
                    <a:srgbClr val="000000">
                      <a:alpha val="38000"/>
                    </a:srgbClr>
                  </a:outerShdw>
                </a:effectLst>
              </a:tblPr>
              <a:tblGrid>
                <a:gridCol w="4378307">
                  <a:extLst>
                    <a:ext uri="{9D8B030D-6E8A-4147-A177-3AD203B41FA5}">
                      <a16:colId xmlns="" xmlns:a16="http://schemas.microsoft.com/office/drawing/2014/main" val="837975012"/>
                    </a:ext>
                  </a:extLst>
                </a:gridCol>
                <a:gridCol w="1940393">
                  <a:extLst>
                    <a:ext uri="{9D8B030D-6E8A-4147-A177-3AD203B41FA5}">
                      <a16:colId xmlns="" xmlns:a16="http://schemas.microsoft.com/office/drawing/2014/main" val="1871194307"/>
                    </a:ext>
                  </a:extLst>
                </a:gridCol>
              </a:tblGrid>
              <a:tr h="1269428">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a:lnSpc>
                          <a:spcPct val="115000"/>
                        </a:lnSpc>
                        <a:spcAft>
                          <a:spcPts val="0"/>
                        </a:spcAft>
                      </a:pPr>
                      <a:r>
                        <a:rPr lang="ru-RU" sz="2400" dirty="0" smtClean="0">
                          <a:effectLst/>
                          <a:latin typeface="Times New Roman" panose="02020603050405020304" pitchFamily="18" charset="0"/>
                          <a:ea typeface="Calibri" panose="020F0502020204030204" pitchFamily="34" charset="0"/>
                          <a:cs typeface="Times New Roman" panose="02020603050405020304" pitchFamily="18" charset="0"/>
                        </a:rPr>
                        <a:t>Иные расчеты года, предшествующего отчетному, выявленные по контрольным мероприятиям</a:t>
                      </a:r>
                      <a:endParaRPr lang="ru-RU"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9408" marR="9408" marT="20637" marB="20637">
                    <a:lnL w="9525" cap="flat" cmpd="sng" algn="ctr">
                      <a:solidFill>
                        <a:srgbClr val="4F81BD">
                          <a:shade val="95000"/>
                          <a:satMod val="105000"/>
                        </a:srgbClr>
                      </a:solidFill>
                      <a:prstDash val="solid"/>
                    </a:lnL>
                    <a:lnR w="9525" cap="flat" cmpd="sng" algn="ctr">
                      <a:solidFill>
                        <a:srgbClr val="4F81BD">
                          <a:shade val="95000"/>
                          <a:satMod val="105000"/>
                        </a:srgbClr>
                      </a:solidFill>
                      <a:prstDash val="solid"/>
                    </a:lnR>
                    <a:lnT w="9525" cap="flat" cmpd="sng" algn="ctr">
                      <a:solidFill>
                        <a:srgbClr val="4F81BD">
                          <a:shade val="95000"/>
                          <a:satMod val="105000"/>
                        </a:srgbClr>
                      </a:solidFill>
                      <a:prstDash val="solid"/>
                    </a:lnT>
                    <a:lnB w="9525" cap="flat" cmpd="sng" algn="ctr">
                      <a:solidFill>
                        <a:srgbClr val="4F81BD">
                          <a:shade val="95000"/>
                          <a:satMod val="105000"/>
                        </a:srgbClr>
                      </a:solidFill>
                      <a:prstDash val="soli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algn="ctr">
                        <a:lnSpc>
                          <a:spcPct val="115000"/>
                        </a:lnSpc>
                        <a:spcAft>
                          <a:spcPts val="0"/>
                        </a:spcAft>
                      </a:pPr>
                      <a:r>
                        <a:rPr lang="ru-RU" sz="2400" dirty="0" smtClean="0">
                          <a:effectLst/>
                          <a:latin typeface="Times New Roman" panose="02020603050405020304" pitchFamily="18" charset="0"/>
                          <a:ea typeface="Calibri" panose="020F0502020204030204" pitchFamily="34" charset="0"/>
                          <a:cs typeface="Times New Roman" panose="02020603050405020304" pitchFamily="18" charset="0"/>
                        </a:rPr>
                        <a:t>0 304 66 000</a:t>
                      </a:r>
                      <a:endParaRPr lang="ru-RU"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9408" marR="9408" marT="20637" marB="20637">
                    <a:lnL w="9525" cap="flat" cmpd="sng" algn="ctr">
                      <a:solidFill>
                        <a:srgbClr val="4F81BD">
                          <a:shade val="95000"/>
                          <a:satMod val="105000"/>
                        </a:srgbClr>
                      </a:solidFill>
                      <a:prstDash val="solid"/>
                    </a:lnL>
                    <a:lnR w="9525" cap="flat" cmpd="sng" algn="ctr">
                      <a:solidFill>
                        <a:srgbClr val="4F81BD">
                          <a:shade val="95000"/>
                          <a:satMod val="105000"/>
                        </a:srgbClr>
                      </a:solidFill>
                      <a:prstDash val="solid"/>
                    </a:lnR>
                    <a:lnT w="9525" cap="flat" cmpd="sng" algn="ctr">
                      <a:solidFill>
                        <a:srgbClr val="4F81BD">
                          <a:shade val="95000"/>
                          <a:satMod val="105000"/>
                        </a:srgbClr>
                      </a:solidFill>
                      <a:prstDash val="solid"/>
                    </a:lnT>
                    <a:lnB w="9525" cap="flat" cmpd="sng" algn="ctr">
                      <a:solidFill>
                        <a:srgbClr val="4F81BD">
                          <a:shade val="95000"/>
                          <a:satMod val="105000"/>
                        </a:srgbClr>
                      </a:solidFill>
                      <a:prstDash val="solid"/>
                    </a:lnB>
                    <a:lnTlToBr w="12700" cmpd="sng">
                      <a:noFill/>
                      <a:prstDash val="solid"/>
                    </a:lnTlToBr>
                    <a:lnBlToTr w="12700" cmpd="sng">
                      <a:noFill/>
                      <a:prstDash val="solid"/>
                    </a:lnBlToTr>
                    <a:noFill/>
                  </a:tcPr>
                </a:tc>
                <a:extLst>
                  <a:ext uri="{0D108BD9-81ED-4DB2-BD59-A6C34878D82A}">
                    <a16:rowId xmlns="" xmlns:a16="http://schemas.microsoft.com/office/drawing/2014/main" val="3414740092"/>
                  </a:ext>
                </a:extLst>
              </a:tr>
              <a:tr h="766221">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a:lnSpc>
                          <a:spcPct val="115000"/>
                        </a:lnSpc>
                        <a:spcAft>
                          <a:spcPts val="0"/>
                        </a:spcAft>
                      </a:pPr>
                      <a:r>
                        <a:rPr lang="ru-RU" sz="2400" dirty="0" smtClean="0">
                          <a:effectLst/>
                          <a:latin typeface="Times New Roman" panose="02020603050405020304" pitchFamily="18" charset="0"/>
                          <a:ea typeface="Calibri" panose="020F0502020204030204" pitchFamily="34" charset="0"/>
                          <a:cs typeface="Times New Roman" panose="02020603050405020304" pitchFamily="18" charset="0"/>
                        </a:rPr>
                        <a:t>Иные расчеты прошлых лет, выявленные по контрольным мероприятиям</a:t>
                      </a:r>
                    </a:p>
                  </a:txBody>
                  <a:tcPr marL="9408" marR="9408" marT="20637" marB="20637">
                    <a:lnL w="9525" cap="flat" cmpd="sng" algn="ctr">
                      <a:solidFill>
                        <a:srgbClr val="4F81BD">
                          <a:shade val="95000"/>
                          <a:satMod val="105000"/>
                        </a:srgbClr>
                      </a:solidFill>
                      <a:prstDash val="solid"/>
                    </a:lnL>
                    <a:lnR w="9525" cap="flat" cmpd="sng" algn="ctr">
                      <a:solidFill>
                        <a:srgbClr val="4F81BD">
                          <a:shade val="95000"/>
                          <a:satMod val="105000"/>
                        </a:srgbClr>
                      </a:solidFill>
                      <a:prstDash val="solid"/>
                    </a:lnR>
                    <a:lnT w="9525" cap="flat" cmpd="sng" algn="ctr">
                      <a:solidFill>
                        <a:srgbClr val="4F81BD">
                          <a:shade val="95000"/>
                          <a:satMod val="105000"/>
                        </a:srgbClr>
                      </a:solidFill>
                      <a:prstDash val="solid"/>
                    </a:lnT>
                    <a:lnB w="9525" cap="flat" cmpd="sng" algn="ctr">
                      <a:solidFill>
                        <a:srgbClr val="4F81BD">
                          <a:shade val="95000"/>
                          <a:satMod val="105000"/>
                        </a:srgbClr>
                      </a:solidFill>
                      <a:prstDash val="soli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marL="0" marR="0" lvl="0" indent="0" algn="ctr" defTabSz="457200" rtl="0" eaLnBrk="1" fontAlgn="auto" latinLnBrk="0" hangingPunct="1">
                        <a:lnSpc>
                          <a:spcPct val="115000"/>
                        </a:lnSpc>
                        <a:spcBef>
                          <a:spcPts val="0"/>
                        </a:spcBef>
                        <a:spcAft>
                          <a:spcPts val="0"/>
                        </a:spcAft>
                        <a:buClrTx/>
                        <a:buSzTx/>
                        <a:buFontTx/>
                        <a:buNone/>
                        <a:tabLst/>
                        <a:defRPr/>
                      </a:pPr>
                      <a:r>
                        <a:rPr kumimoji="0" lang="ru-RU" sz="2400" b="0" i="0" u="none" strike="noStrike" kern="1200" cap="none" spc="0" normalizeH="0" baseline="0" noProof="0" dirty="0" smtClean="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0 304 76 000</a:t>
                      </a:r>
                      <a:endParaRPr kumimoji="0" lang="ru-RU" sz="24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a:txBody>
                  <a:tcPr marL="9408" marR="9408" marT="20637" marB="20637">
                    <a:lnL w="9525" cap="flat" cmpd="sng" algn="ctr">
                      <a:solidFill>
                        <a:srgbClr val="4F81BD">
                          <a:shade val="95000"/>
                          <a:satMod val="105000"/>
                        </a:srgbClr>
                      </a:solidFill>
                      <a:prstDash val="solid"/>
                    </a:lnL>
                    <a:lnR w="9525" cap="flat" cmpd="sng" algn="ctr">
                      <a:solidFill>
                        <a:srgbClr val="4F81BD">
                          <a:shade val="95000"/>
                          <a:satMod val="105000"/>
                        </a:srgbClr>
                      </a:solidFill>
                      <a:prstDash val="solid"/>
                    </a:lnR>
                    <a:lnT w="9525" cap="flat" cmpd="sng" algn="ctr">
                      <a:solidFill>
                        <a:srgbClr val="4F81BD">
                          <a:shade val="95000"/>
                          <a:satMod val="105000"/>
                        </a:srgbClr>
                      </a:solidFill>
                      <a:prstDash val="solid"/>
                    </a:lnT>
                    <a:lnB w="9525" cap="flat" cmpd="sng" algn="ctr">
                      <a:solidFill>
                        <a:srgbClr val="4F81BD">
                          <a:shade val="95000"/>
                          <a:satMod val="105000"/>
                        </a:srgbClr>
                      </a:solidFill>
                      <a:prstDash val="solid"/>
                    </a:lnB>
                    <a:lnTlToBr w="12700" cmpd="sng">
                      <a:noFill/>
                      <a:prstDash val="solid"/>
                    </a:lnTlToBr>
                    <a:lnBlToTr w="12700" cmpd="sng">
                      <a:noFill/>
                      <a:prstDash val="solid"/>
                    </a:lnBlToTr>
                    <a:noFill/>
                  </a:tcPr>
                </a:tc>
                <a:extLst>
                  <a:ext uri="{0D108BD9-81ED-4DB2-BD59-A6C34878D82A}">
                    <a16:rowId xmlns="" xmlns:a16="http://schemas.microsoft.com/office/drawing/2014/main" val="271546282"/>
                  </a:ext>
                </a:extLst>
              </a:tr>
            </a:tbl>
          </a:graphicData>
        </a:graphic>
      </p:graphicFrame>
      <p:graphicFrame>
        <p:nvGraphicFramePr>
          <p:cNvPr id="6" name="Таблица 5"/>
          <p:cNvGraphicFramePr>
            <a:graphicFrameLocks noGrp="1"/>
          </p:cNvGraphicFramePr>
          <p:nvPr>
            <p:extLst/>
          </p:nvPr>
        </p:nvGraphicFramePr>
        <p:xfrm>
          <a:off x="1439652" y="887622"/>
          <a:ext cx="6264693" cy="2441700"/>
        </p:xfrm>
        <a:graphic>
          <a:graphicData uri="http://schemas.openxmlformats.org/drawingml/2006/table">
            <a:tbl>
              <a:tblPr>
                <a:gradFill rotWithShape="1">
                  <a:gsLst>
                    <a:gs pos="0">
                      <a:srgbClr val="4F81BD">
                        <a:tint val="50000"/>
                        <a:satMod val="300000"/>
                      </a:srgbClr>
                    </a:gs>
                    <a:gs pos="35000">
                      <a:srgbClr val="4F81BD">
                        <a:tint val="37000"/>
                        <a:satMod val="300000"/>
                      </a:srgbClr>
                    </a:gs>
                    <a:gs pos="100000">
                      <a:srgbClr val="4F81BD">
                        <a:tint val="15000"/>
                        <a:satMod val="350000"/>
                      </a:srgbClr>
                    </a:gs>
                  </a:gsLst>
                  <a:lin ang="16200000" scaled="1"/>
                </a:gradFill>
                <a:effectLst>
                  <a:outerShdw blurRad="40000" dist="20000" dir="5400000" rotWithShape="0">
                    <a:srgbClr val="000000">
                      <a:alpha val="38000"/>
                    </a:srgbClr>
                  </a:outerShdw>
                </a:effectLst>
              </a:tblPr>
              <a:tblGrid>
                <a:gridCol w="4324300">
                  <a:extLst>
                    <a:ext uri="{9D8B030D-6E8A-4147-A177-3AD203B41FA5}">
                      <a16:colId xmlns="" xmlns:a16="http://schemas.microsoft.com/office/drawing/2014/main" val="837975012"/>
                    </a:ext>
                  </a:extLst>
                </a:gridCol>
                <a:gridCol w="1940393">
                  <a:extLst>
                    <a:ext uri="{9D8B030D-6E8A-4147-A177-3AD203B41FA5}">
                      <a16:colId xmlns="" xmlns:a16="http://schemas.microsoft.com/office/drawing/2014/main" val="1871194307"/>
                    </a:ext>
                  </a:extLst>
                </a:gridCol>
              </a:tblGrid>
              <a:tr h="563016">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marL="0" marR="0" lvl="0" indent="0" algn="l" defTabSz="457200" rtl="0" eaLnBrk="1" fontAlgn="auto" latinLnBrk="0" hangingPunct="1">
                        <a:lnSpc>
                          <a:spcPct val="115000"/>
                        </a:lnSpc>
                        <a:spcBef>
                          <a:spcPts val="0"/>
                        </a:spcBef>
                        <a:spcAft>
                          <a:spcPts val="0"/>
                        </a:spcAft>
                        <a:buClrTx/>
                        <a:buSzTx/>
                        <a:buFontTx/>
                        <a:buNone/>
                        <a:tabLst/>
                        <a:defRPr/>
                      </a:pPr>
                      <a:r>
                        <a:rPr kumimoji="0" lang="ru-RU" sz="2400" b="0" i="0" u="none" strike="noStrike" kern="1200" cap="none" spc="0" normalizeH="0" baseline="0" noProof="0" dirty="0" smtClean="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 </a:t>
                      </a:r>
                      <a:r>
                        <a:rPr lang="ru-RU" sz="2400" kern="1200" dirty="0" smtClean="0">
                          <a:solidFill>
                            <a:schemeClr val="dk1"/>
                          </a:solidFill>
                          <a:effectLst/>
                          <a:latin typeface="Times New Roman" panose="02020603050405020304" pitchFamily="18" charset="0"/>
                          <a:ea typeface="Calibri" panose="020F0502020204030204" pitchFamily="34" charset="0"/>
                          <a:cs typeface="+mn-cs"/>
                        </a:rPr>
                        <a:t>Консолидируемые расчеты года,  предшествующего отчетному</a:t>
                      </a:r>
                      <a:endParaRPr lang="ru-RU" sz="2400" kern="1200" dirty="0">
                        <a:solidFill>
                          <a:schemeClr val="dk1"/>
                        </a:solidFill>
                        <a:effectLst/>
                        <a:latin typeface="Times New Roman" panose="02020603050405020304" pitchFamily="18" charset="0"/>
                        <a:ea typeface="Calibri" panose="020F0502020204030204" pitchFamily="34" charset="0"/>
                        <a:cs typeface="+mn-cs"/>
                      </a:endParaRPr>
                    </a:p>
                  </a:txBody>
                  <a:tcPr marL="9408" marR="9408" marT="20637" marB="20637">
                    <a:lnL w="9525" cap="flat" cmpd="sng" algn="ctr">
                      <a:solidFill>
                        <a:srgbClr val="4F81BD">
                          <a:shade val="95000"/>
                          <a:satMod val="105000"/>
                        </a:srgbClr>
                      </a:solidFill>
                      <a:prstDash val="solid"/>
                    </a:lnL>
                    <a:lnR w="9525" cap="flat" cmpd="sng" algn="ctr">
                      <a:solidFill>
                        <a:srgbClr val="4F81BD">
                          <a:shade val="95000"/>
                          <a:satMod val="105000"/>
                        </a:srgbClr>
                      </a:solidFill>
                      <a:prstDash val="solid"/>
                    </a:lnR>
                    <a:lnT w="9525" cap="flat" cmpd="sng" algn="ctr">
                      <a:solidFill>
                        <a:srgbClr val="4F81BD">
                          <a:shade val="95000"/>
                          <a:satMod val="105000"/>
                        </a:srgbClr>
                      </a:solidFill>
                      <a:prstDash val="solid"/>
                    </a:lnT>
                    <a:lnB w="9525" cap="flat" cmpd="sng" algn="ctr">
                      <a:solidFill>
                        <a:srgbClr val="4F81BD">
                          <a:shade val="95000"/>
                          <a:satMod val="105000"/>
                        </a:srgbClr>
                      </a:solidFill>
                      <a:prstDash val="soli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algn="ctr">
                        <a:lnSpc>
                          <a:spcPct val="115000"/>
                        </a:lnSpc>
                        <a:spcAft>
                          <a:spcPts val="0"/>
                        </a:spcAft>
                      </a:pPr>
                      <a:r>
                        <a:rPr lang="ru-RU" sz="2400" dirty="0" smtClean="0">
                          <a:effectLst/>
                          <a:latin typeface="Times New Roman" panose="02020603050405020304" pitchFamily="18" charset="0"/>
                          <a:ea typeface="Calibri" panose="020F0502020204030204" pitchFamily="34" charset="0"/>
                          <a:cs typeface="Times New Roman" panose="02020603050405020304" pitchFamily="18" charset="0"/>
                        </a:rPr>
                        <a:t>0 304 84 000</a:t>
                      </a:r>
                      <a:endParaRPr lang="ru-RU"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9408" marR="9408" marT="20637" marB="20637">
                    <a:lnL w="9525" cap="flat" cmpd="sng" algn="ctr">
                      <a:solidFill>
                        <a:srgbClr val="4F81BD">
                          <a:shade val="95000"/>
                          <a:satMod val="105000"/>
                        </a:srgbClr>
                      </a:solidFill>
                      <a:prstDash val="solid"/>
                    </a:lnL>
                    <a:lnR w="9525" cap="flat" cmpd="sng" algn="ctr">
                      <a:solidFill>
                        <a:srgbClr val="4F81BD">
                          <a:shade val="95000"/>
                          <a:satMod val="105000"/>
                        </a:srgbClr>
                      </a:solidFill>
                      <a:prstDash val="solid"/>
                    </a:lnR>
                    <a:lnT w="9525" cap="flat" cmpd="sng" algn="ctr">
                      <a:solidFill>
                        <a:srgbClr val="4F81BD">
                          <a:shade val="95000"/>
                          <a:satMod val="105000"/>
                        </a:srgbClr>
                      </a:solidFill>
                      <a:prstDash val="solid"/>
                    </a:lnT>
                    <a:lnB w="9525" cap="flat" cmpd="sng" algn="ctr">
                      <a:solidFill>
                        <a:srgbClr val="4F81BD">
                          <a:shade val="95000"/>
                          <a:satMod val="105000"/>
                        </a:srgbClr>
                      </a:solidFill>
                      <a:prstDash val="solid"/>
                    </a:lnB>
                    <a:lnTlToBr w="12700" cmpd="sng">
                      <a:noFill/>
                      <a:prstDash val="solid"/>
                    </a:lnTlToBr>
                    <a:lnBlToTr w="12700" cmpd="sng">
                      <a:noFill/>
                      <a:prstDash val="solid"/>
                    </a:lnBlToTr>
                    <a:noFill/>
                  </a:tcPr>
                </a:tc>
                <a:extLst>
                  <a:ext uri="{0D108BD9-81ED-4DB2-BD59-A6C34878D82A}">
                    <a16:rowId xmlns="" xmlns:a16="http://schemas.microsoft.com/office/drawing/2014/main" val="3414740092"/>
                  </a:ext>
                </a:extLst>
              </a:tr>
              <a:tr h="970250">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lang="ru-RU" sz="2400" dirty="0" smtClean="0">
                          <a:effectLst/>
                          <a:latin typeface="Times New Roman" panose="02020603050405020304" pitchFamily="18" charset="0"/>
                          <a:ea typeface="Calibri" panose="020F0502020204030204" pitchFamily="34" charset="0"/>
                        </a:rPr>
                        <a:t>Консолидируемые расчеты иных прошлых лет</a:t>
                      </a:r>
                      <a:endParaRPr lang="ru-RU" sz="2400" kern="1200" dirty="0" smtClean="0">
                        <a:solidFill>
                          <a:schemeClr val="dk1"/>
                        </a:solidFill>
                        <a:effectLst/>
                        <a:latin typeface="Times New Roman" panose="02020603050405020304" pitchFamily="18" charset="0"/>
                        <a:ea typeface="Calibri" panose="020F0502020204030204" pitchFamily="34" charset="0"/>
                        <a:cs typeface="+mn-cs"/>
                      </a:endParaRPr>
                    </a:p>
                    <a:p>
                      <a:endParaRPr lang="ru-RU" sz="2400"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15000"/>
                        </a:lnSpc>
                        <a:spcAft>
                          <a:spcPts val="0"/>
                        </a:spcAft>
                      </a:pPr>
                      <a:endParaRPr lang="ru-RU" sz="2400" dirty="0" smtClean="0">
                        <a:effectLst/>
                        <a:latin typeface="Times New Roman" panose="02020603050405020304" pitchFamily="18" charset="0"/>
                        <a:ea typeface="Calibri" panose="020F0502020204030204" pitchFamily="34" charset="0"/>
                        <a:cs typeface="Times New Roman" panose="02020603050405020304" pitchFamily="18" charset="0"/>
                      </a:endParaRPr>
                    </a:p>
                  </a:txBody>
                  <a:tcPr marL="9408" marR="9408" marT="20637" marB="20637">
                    <a:lnL w="9525" cap="flat" cmpd="sng" algn="ctr">
                      <a:solidFill>
                        <a:srgbClr val="4F81BD">
                          <a:shade val="95000"/>
                          <a:satMod val="105000"/>
                        </a:srgbClr>
                      </a:solidFill>
                      <a:prstDash val="solid"/>
                    </a:lnL>
                    <a:lnR w="9525" cap="flat" cmpd="sng" algn="ctr">
                      <a:solidFill>
                        <a:srgbClr val="4F81BD">
                          <a:shade val="95000"/>
                          <a:satMod val="105000"/>
                        </a:srgbClr>
                      </a:solidFill>
                      <a:prstDash val="solid"/>
                    </a:lnR>
                    <a:lnT w="9525" cap="flat" cmpd="sng" algn="ctr">
                      <a:solidFill>
                        <a:srgbClr val="4F81BD">
                          <a:shade val="95000"/>
                          <a:satMod val="105000"/>
                        </a:srgbClr>
                      </a:solidFill>
                      <a:prstDash val="solid"/>
                    </a:lnT>
                    <a:lnB w="9525" cap="flat" cmpd="sng" algn="ctr">
                      <a:solidFill>
                        <a:srgbClr val="4F81BD">
                          <a:shade val="95000"/>
                          <a:satMod val="105000"/>
                        </a:srgbClr>
                      </a:solidFill>
                      <a:prstDash val="soli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marL="0" marR="0" lvl="0" indent="0" algn="ctr" defTabSz="457200" rtl="0" eaLnBrk="1" fontAlgn="auto" latinLnBrk="0" hangingPunct="1">
                        <a:lnSpc>
                          <a:spcPct val="115000"/>
                        </a:lnSpc>
                        <a:spcBef>
                          <a:spcPts val="0"/>
                        </a:spcBef>
                        <a:spcAft>
                          <a:spcPts val="0"/>
                        </a:spcAft>
                        <a:buClrTx/>
                        <a:buSzTx/>
                        <a:buFontTx/>
                        <a:buNone/>
                        <a:tabLst/>
                        <a:defRPr/>
                      </a:pPr>
                      <a:r>
                        <a:rPr kumimoji="0" lang="ru-RU" sz="2400" b="0" i="0" u="none" strike="noStrike" kern="1200" cap="none" spc="0" normalizeH="0" baseline="0" noProof="0" dirty="0" smtClean="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0 304 94 000</a:t>
                      </a:r>
                      <a:endParaRPr kumimoji="0" lang="ru-RU" sz="24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a:txBody>
                  <a:tcPr marL="9408" marR="9408" marT="20637" marB="20637">
                    <a:lnL w="9525" cap="flat" cmpd="sng" algn="ctr">
                      <a:solidFill>
                        <a:srgbClr val="4F81BD">
                          <a:shade val="95000"/>
                          <a:satMod val="105000"/>
                        </a:srgbClr>
                      </a:solidFill>
                      <a:prstDash val="solid"/>
                    </a:lnL>
                    <a:lnR w="9525" cap="flat" cmpd="sng" algn="ctr">
                      <a:solidFill>
                        <a:srgbClr val="4F81BD">
                          <a:shade val="95000"/>
                          <a:satMod val="105000"/>
                        </a:srgbClr>
                      </a:solidFill>
                      <a:prstDash val="solid"/>
                    </a:lnR>
                    <a:lnT w="9525" cap="flat" cmpd="sng" algn="ctr">
                      <a:solidFill>
                        <a:srgbClr val="4F81BD">
                          <a:shade val="95000"/>
                          <a:satMod val="105000"/>
                        </a:srgbClr>
                      </a:solidFill>
                      <a:prstDash val="solid"/>
                    </a:lnT>
                    <a:lnB w="9525" cap="flat" cmpd="sng" algn="ctr">
                      <a:solidFill>
                        <a:srgbClr val="4F81BD">
                          <a:shade val="95000"/>
                          <a:satMod val="105000"/>
                        </a:srgbClr>
                      </a:solidFill>
                      <a:prstDash val="solid"/>
                    </a:lnB>
                    <a:lnTlToBr w="12700" cmpd="sng">
                      <a:noFill/>
                      <a:prstDash val="solid"/>
                    </a:lnTlToBr>
                    <a:lnBlToTr w="12700" cmpd="sng">
                      <a:noFill/>
                      <a:prstDash val="solid"/>
                    </a:lnBlToTr>
                    <a:noFill/>
                  </a:tcPr>
                </a:tc>
                <a:extLst>
                  <a:ext uri="{0D108BD9-81ED-4DB2-BD59-A6C34878D82A}">
                    <a16:rowId xmlns="" xmlns:a16="http://schemas.microsoft.com/office/drawing/2014/main" val="271546282"/>
                  </a:ext>
                </a:extLst>
              </a:tr>
            </a:tbl>
          </a:graphicData>
        </a:graphic>
      </p:graphicFrame>
      <p:sp>
        <p:nvSpPr>
          <p:cNvPr id="2" name="TextBox 1"/>
          <p:cNvSpPr txBox="1"/>
          <p:nvPr/>
        </p:nvSpPr>
        <p:spPr>
          <a:xfrm>
            <a:off x="3707905" y="404664"/>
            <a:ext cx="1484509" cy="369332"/>
          </a:xfrm>
          <a:prstGeom prst="rect">
            <a:avLst/>
          </a:prstGeom>
          <a:noFill/>
        </p:spPr>
        <p:txBody>
          <a:bodyPr wrap="none" rtlCol="0">
            <a:spAutoFit/>
          </a:bodyPr>
          <a:lstStyle/>
          <a:p>
            <a:pPr>
              <a:defRPr/>
            </a:pPr>
            <a:r>
              <a:rPr lang="ru-RU" dirty="0">
                <a:solidFill>
                  <a:prstClr val="black"/>
                </a:solidFill>
                <a:latin typeface="Calibri"/>
              </a:rPr>
              <a:t>ИСКЛЮЧЕНЫ</a:t>
            </a:r>
          </a:p>
        </p:txBody>
      </p:sp>
      <p:cxnSp>
        <p:nvCxnSpPr>
          <p:cNvPr id="7" name="Прямая соединительная линия 6"/>
          <p:cNvCxnSpPr/>
          <p:nvPr/>
        </p:nvCxnSpPr>
        <p:spPr>
          <a:xfrm flipH="1">
            <a:off x="2087724" y="773996"/>
            <a:ext cx="4806534" cy="2510988"/>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0" name="Прямая соединительная линия 9"/>
          <p:cNvCxnSpPr/>
          <p:nvPr/>
        </p:nvCxnSpPr>
        <p:spPr>
          <a:xfrm>
            <a:off x="2789802" y="773996"/>
            <a:ext cx="3726414" cy="248789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sp>
        <p:nvSpPr>
          <p:cNvPr id="3" name="TextBox 2"/>
          <p:cNvSpPr txBox="1"/>
          <p:nvPr/>
        </p:nvSpPr>
        <p:spPr>
          <a:xfrm>
            <a:off x="3707904" y="3397249"/>
            <a:ext cx="1879104" cy="523220"/>
          </a:xfrm>
          <a:prstGeom prst="rect">
            <a:avLst/>
          </a:prstGeom>
          <a:noFill/>
        </p:spPr>
        <p:txBody>
          <a:bodyPr wrap="none" rtlCol="0">
            <a:spAutoFit/>
          </a:bodyPr>
          <a:lstStyle/>
          <a:p>
            <a:r>
              <a:rPr lang="ru-RU" sz="2800" dirty="0">
                <a:latin typeface="Times New Roman" panose="02020603050405020304" pitchFamily="18" charset="0"/>
                <a:cs typeface="Times New Roman" panose="02020603050405020304" pitchFamily="18" charset="0"/>
              </a:rPr>
              <a:t>дополнены</a:t>
            </a:r>
          </a:p>
        </p:txBody>
      </p:sp>
    </p:spTree>
    <p:extLst>
      <p:ext uri="{BB962C8B-B14F-4D97-AF65-F5344CB8AC3E}">
        <p14:creationId xmlns:p14="http://schemas.microsoft.com/office/powerpoint/2010/main" val="263406937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Номер слайда 14"/>
          <p:cNvSpPr>
            <a:spLocks noGrp="1"/>
          </p:cNvSpPr>
          <p:nvPr>
            <p:ph type="sldNum" sz="quarter" idx="12"/>
          </p:nvPr>
        </p:nvSpPr>
        <p:spPr>
          <a:xfrm>
            <a:off x="8420669" y="127000"/>
            <a:ext cx="550803" cy="365125"/>
          </a:xfrm>
        </p:spPr>
        <p:txBody>
          <a:bodyPr/>
          <a:lstStyle/>
          <a:p>
            <a:fld id="{B2D350B4-811D-9C49-8D4A-B431FFD45952}" type="slidenum">
              <a:rPr lang="en-US" b="1" smtClean="0">
                <a:solidFill>
                  <a:srgbClr val="C79023"/>
                </a:solidFill>
              </a:rPr>
              <a:pPr/>
              <a:t>64</a:t>
            </a:fld>
            <a:endParaRPr lang="en-US" b="1" dirty="0">
              <a:solidFill>
                <a:srgbClr val="C79023"/>
              </a:solidFill>
            </a:endParaRPr>
          </a:p>
        </p:txBody>
      </p:sp>
      <p:sp>
        <p:nvSpPr>
          <p:cNvPr id="41" name="Title 1">
            <a:extLst>
              <a:ext uri="{FF2B5EF4-FFF2-40B4-BE49-F238E27FC236}">
                <a16:creationId xmlns:a16="http://schemas.microsoft.com/office/drawing/2014/main" xmlns="" id="{D2BE57DE-FA7A-44BC-B8D6-F3B300F4C69D}"/>
              </a:ext>
            </a:extLst>
          </p:cNvPr>
          <p:cNvSpPr txBox="1">
            <a:spLocks/>
          </p:cNvSpPr>
          <p:nvPr/>
        </p:nvSpPr>
        <p:spPr>
          <a:xfrm>
            <a:off x="1877960" y="124171"/>
            <a:ext cx="5967800" cy="977041"/>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spcBef>
                <a:spcPts val="0"/>
              </a:spcBef>
            </a:pPr>
            <a:r>
              <a:rPr lang="ru-RU" sz="2400" b="1" dirty="0" smtClean="0">
                <a:solidFill>
                  <a:srgbClr val="077A3E"/>
                </a:solidFill>
                <a:latin typeface="Times New Roman" panose="02020603050405020304" pitchFamily="18" charset="0"/>
                <a:cs typeface="Times New Roman" panose="02020603050405020304" pitchFamily="18" charset="0"/>
              </a:rPr>
              <a:t>Счета, предназначенные для</a:t>
            </a:r>
          </a:p>
          <a:p>
            <a:pPr>
              <a:spcBef>
                <a:spcPts val="0"/>
              </a:spcBef>
            </a:pPr>
            <a:r>
              <a:rPr lang="ru-RU" sz="2400" b="1" dirty="0" smtClean="0">
                <a:solidFill>
                  <a:srgbClr val="077A3E"/>
                </a:solidFill>
                <a:latin typeface="Times New Roman" panose="02020603050405020304" pitchFamily="18" charset="0"/>
                <a:cs typeface="Times New Roman" panose="02020603050405020304" pitchFamily="18" charset="0"/>
              </a:rPr>
              <a:t>исправления ошибок </a:t>
            </a:r>
            <a:r>
              <a:rPr lang="ru-RU" sz="2400" b="1" dirty="0" smtClean="0">
                <a:solidFill>
                  <a:srgbClr val="FF0000"/>
                </a:solidFill>
                <a:latin typeface="Times New Roman" panose="02020603050405020304" pitchFamily="18" charset="0"/>
                <a:cs typeface="Times New Roman" panose="02020603050405020304" pitchFamily="18" charset="0"/>
              </a:rPr>
              <a:t>прошлых лет</a:t>
            </a:r>
          </a:p>
        </p:txBody>
      </p:sp>
      <p:sp>
        <p:nvSpPr>
          <p:cNvPr id="3" name="TextBox 2"/>
          <p:cNvSpPr txBox="1"/>
          <p:nvPr/>
        </p:nvSpPr>
        <p:spPr>
          <a:xfrm>
            <a:off x="540773" y="2368500"/>
            <a:ext cx="3844413" cy="1477328"/>
          </a:xfrm>
          <a:prstGeom prst="roundRect">
            <a:avLst>
              <a:gd name="adj" fmla="val 0"/>
            </a:avLst>
          </a:prstGeom>
          <a:ln>
            <a:no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ru-RU" i="1" dirty="0" smtClean="0">
                <a:solidFill>
                  <a:srgbClr val="002060"/>
                </a:solidFill>
                <a:latin typeface="Times New Roman" charset="0"/>
                <a:ea typeface="Times New Roman" charset="0"/>
                <a:cs typeface="Times New Roman" charset="0"/>
              </a:rPr>
              <a:t>Год</a:t>
            </a:r>
            <a:r>
              <a:rPr lang="ru-RU" i="1" dirty="0">
                <a:solidFill>
                  <a:srgbClr val="002060"/>
                </a:solidFill>
                <a:latin typeface="Times New Roman" charset="0"/>
                <a:ea typeface="Times New Roman" charset="0"/>
                <a:cs typeface="Times New Roman" charset="0"/>
              </a:rPr>
              <a:t>, </a:t>
            </a:r>
            <a:r>
              <a:rPr lang="ru-RU" i="1" dirty="0" smtClean="0">
                <a:solidFill>
                  <a:srgbClr val="002060"/>
                </a:solidFill>
                <a:latin typeface="Times New Roman" charset="0"/>
                <a:ea typeface="Times New Roman" charset="0"/>
                <a:cs typeface="Times New Roman" charset="0"/>
              </a:rPr>
              <a:t>предшествующий отчетному:</a:t>
            </a:r>
            <a:endParaRPr lang="ru-RU" b="1" dirty="0" smtClean="0">
              <a:latin typeface="Times New Roman" charset="0"/>
              <a:ea typeface="Times New Roman" charset="0"/>
              <a:cs typeface="Times New Roman" charset="0"/>
            </a:endParaRPr>
          </a:p>
          <a:p>
            <a:pPr algn="ctr"/>
            <a:r>
              <a:rPr lang="ru-RU" b="1" dirty="0" smtClean="0">
                <a:latin typeface="Times New Roman" charset="0"/>
                <a:ea typeface="Times New Roman" charset="0"/>
                <a:cs typeface="Times New Roman" charset="0"/>
              </a:rPr>
              <a:t>304.86, 401.18, 401.28</a:t>
            </a:r>
            <a:endParaRPr lang="ru-RU" b="1" dirty="0">
              <a:latin typeface="Times New Roman" charset="0"/>
              <a:ea typeface="Times New Roman" charset="0"/>
              <a:cs typeface="Times New Roman" charset="0"/>
            </a:endParaRPr>
          </a:p>
          <a:p>
            <a:pPr algn="ctr"/>
            <a:endParaRPr lang="ru-RU" b="1" dirty="0">
              <a:latin typeface="Times New Roman" charset="0"/>
              <a:ea typeface="Times New Roman" charset="0"/>
              <a:cs typeface="Times New Roman" charset="0"/>
            </a:endParaRPr>
          </a:p>
          <a:p>
            <a:pPr algn="ctr"/>
            <a:r>
              <a:rPr lang="ru-RU" i="1" dirty="0" smtClean="0">
                <a:solidFill>
                  <a:srgbClr val="002060"/>
                </a:solidFill>
                <a:latin typeface="Times New Roman" charset="0"/>
                <a:ea typeface="Times New Roman" charset="0"/>
                <a:cs typeface="Times New Roman" charset="0"/>
              </a:rPr>
              <a:t>Прошлые </a:t>
            </a:r>
            <a:r>
              <a:rPr lang="ru-RU" i="1" dirty="0">
                <a:solidFill>
                  <a:srgbClr val="002060"/>
                </a:solidFill>
                <a:latin typeface="Times New Roman" charset="0"/>
                <a:ea typeface="Times New Roman" charset="0"/>
                <a:cs typeface="Times New Roman" charset="0"/>
              </a:rPr>
              <a:t>финансовые года:</a:t>
            </a:r>
          </a:p>
          <a:p>
            <a:pPr algn="ctr"/>
            <a:r>
              <a:rPr lang="ru-RU" b="1" dirty="0" smtClean="0">
                <a:latin typeface="Times New Roman" charset="0"/>
                <a:ea typeface="Times New Roman" charset="0"/>
                <a:cs typeface="Times New Roman" charset="0"/>
              </a:rPr>
              <a:t>304.96, 401.19, 401.29</a:t>
            </a:r>
            <a:endParaRPr lang="ru-RU" b="1" dirty="0">
              <a:latin typeface="Times New Roman" charset="0"/>
              <a:ea typeface="Times New Roman" charset="0"/>
              <a:cs typeface="Times New Roman" charset="0"/>
            </a:endParaRPr>
          </a:p>
        </p:txBody>
      </p:sp>
      <p:sp>
        <p:nvSpPr>
          <p:cNvPr id="10" name="TextBox 9"/>
          <p:cNvSpPr txBox="1"/>
          <p:nvPr/>
        </p:nvSpPr>
        <p:spPr>
          <a:xfrm>
            <a:off x="897084" y="1340133"/>
            <a:ext cx="2278733" cy="1021556"/>
          </a:xfrm>
          <a:prstGeom prst="roundRect">
            <a:avLst/>
          </a:prstGeom>
          <a:ln>
            <a:no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ru-RU" b="1" dirty="0" smtClean="0">
                <a:latin typeface="Times New Roman" charset="0"/>
                <a:ea typeface="Times New Roman" charset="0"/>
                <a:cs typeface="Times New Roman" charset="0"/>
              </a:rPr>
              <a:t>Ошибки выявлены </a:t>
            </a:r>
            <a:r>
              <a:rPr lang="ru-RU" b="1" dirty="0" smtClean="0">
                <a:solidFill>
                  <a:srgbClr val="C00000"/>
                </a:solidFill>
                <a:latin typeface="Times New Roman" charset="0"/>
                <a:ea typeface="Times New Roman" charset="0"/>
                <a:cs typeface="Times New Roman" charset="0"/>
              </a:rPr>
              <a:t>самостоятельно</a:t>
            </a:r>
            <a:endParaRPr lang="ru-RU" b="1" dirty="0">
              <a:solidFill>
                <a:srgbClr val="C00000"/>
              </a:solidFill>
              <a:latin typeface="Times New Roman" charset="0"/>
              <a:ea typeface="Times New Roman" charset="0"/>
              <a:cs typeface="Times New Roman" charset="0"/>
            </a:endParaRPr>
          </a:p>
        </p:txBody>
      </p:sp>
      <p:sp>
        <p:nvSpPr>
          <p:cNvPr id="11" name="TextBox 10"/>
          <p:cNvSpPr txBox="1"/>
          <p:nvPr/>
        </p:nvSpPr>
        <p:spPr>
          <a:xfrm>
            <a:off x="4188542" y="1393125"/>
            <a:ext cx="4876800" cy="970479"/>
          </a:xfrm>
          <a:prstGeom prst="roundRect">
            <a:avLst/>
          </a:prstGeom>
          <a:ln>
            <a:noFill/>
          </a:ln>
        </p:spPr>
        <p:style>
          <a:lnRef idx="2">
            <a:schemeClr val="accent1"/>
          </a:lnRef>
          <a:fillRef idx="1">
            <a:schemeClr val="lt1"/>
          </a:fillRef>
          <a:effectRef idx="0">
            <a:schemeClr val="accent1"/>
          </a:effectRef>
          <a:fontRef idx="minor">
            <a:schemeClr val="dk1"/>
          </a:fontRef>
        </p:style>
        <p:txBody>
          <a:bodyPr wrap="square" rtlCol="0">
            <a:noAutofit/>
          </a:bodyPr>
          <a:lstStyle/>
          <a:p>
            <a:pPr algn="ctr"/>
            <a:r>
              <a:rPr lang="ru-RU" sz="1600" b="1" dirty="0" smtClean="0">
                <a:latin typeface="Times New Roman" charset="0"/>
                <a:ea typeface="Times New Roman" charset="0"/>
                <a:cs typeface="Times New Roman" charset="0"/>
              </a:rPr>
              <a:t>Нарушения выявлены в ходе проведения </a:t>
            </a:r>
            <a:r>
              <a:rPr lang="ru-RU" sz="1600" b="1" dirty="0" smtClean="0">
                <a:solidFill>
                  <a:srgbClr val="C00000"/>
                </a:solidFill>
                <a:latin typeface="Times New Roman" charset="0"/>
                <a:ea typeface="Times New Roman" charset="0"/>
                <a:cs typeface="Times New Roman" charset="0"/>
              </a:rPr>
              <a:t>контрольных мероприятий </a:t>
            </a:r>
            <a:r>
              <a:rPr lang="ru-RU" sz="1600" b="1" dirty="0" smtClean="0">
                <a:solidFill>
                  <a:schemeClr val="tx1"/>
                </a:solidFill>
                <a:latin typeface="Times New Roman" charset="0"/>
                <a:ea typeface="Times New Roman" charset="0"/>
                <a:cs typeface="Times New Roman" charset="0"/>
              </a:rPr>
              <a:t>органом, уполномоченным составлять протокол об АП</a:t>
            </a:r>
            <a:endParaRPr lang="ru-RU" sz="1600" b="1" u="sng" dirty="0">
              <a:solidFill>
                <a:schemeClr val="tx1"/>
              </a:solidFill>
              <a:latin typeface="Times New Roman" charset="0"/>
              <a:ea typeface="Times New Roman" charset="0"/>
              <a:cs typeface="Times New Roman" charset="0"/>
            </a:endParaRPr>
          </a:p>
        </p:txBody>
      </p:sp>
      <p:cxnSp>
        <p:nvCxnSpPr>
          <p:cNvPr id="5" name="Прямая со стрелкой 4"/>
          <p:cNvCxnSpPr>
            <a:endCxn id="10" idx="0"/>
          </p:cNvCxnSpPr>
          <p:nvPr/>
        </p:nvCxnSpPr>
        <p:spPr>
          <a:xfrm flipH="1">
            <a:off x="2036451" y="924232"/>
            <a:ext cx="657588" cy="41590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2" name="Прямая со стрелкой 11"/>
          <p:cNvCxnSpPr>
            <a:endCxn id="11" idx="0"/>
          </p:cNvCxnSpPr>
          <p:nvPr/>
        </p:nvCxnSpPr>
        <p:spPr>
          <a:xfrm>
            <a:off x="6066503" y="924232"/>
            <a:ext cx="560439" cy="468893"/>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5" name="TextBox 14"/>
          <p:cNvSpPr txBox="1"/>
          <p:nvPr/>
        </p:nvSpPr>
        <p:spPr>
          <a:xfrm>
            <a:off x="4980039" y="2368500"/>
            <a:ext cx="3844413" cy="1477328"/>
          </a:xfrm>
          <a:prstGeom prst="roundRect">
            <a:avLst>
              <a:gd name="adj" fmla="val 0"/>
            </a:avLst>
          </a:prstGeom>
          <a:ln>
            <a:no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ru-RU" i="1" dirty="0" smtClean="0">
                <a:solidFill>
                  <a:srgbClr val="002060"/>
                </a:solidFill>
                <a:latin typeface="Times New Roman" charset="0"/>
                <a:ea typeface="Times New Roman" charset="0"/>
                <a:cs typeface="Times New Roman" charset="0"/>
              </a:rPr>
              <a:t>Год</a:t>
            </a:r>
            <a:r>
              <a:rPr lang="ru-RU" i="1" dirty="0">
                <a:solidFill>
                  <a:srgbClr val="002060"/>
                </a:solidFill>
                <a:latin typeface="Times New Roman" charset="0"/>
                <a:ea typeface="Times New Roman" charset="0"/>
                <a:cs typeface="Times New Roman" charset="0"/>
              </a:rPr>
              <a:t>, </a:t>
            </a:r>
            <a:r>
              <a:rPr lang="ru-RU" i="1" dirty="0" smtClean="0">
                <a:solidFill>
                  <a:srgbClr val="002060"/>
                </a:solidFill>
                <a:latin typeface="Times New Roman" charset="0"/>
                <a:ea typeface="Times New Roman" charset="0"/>
                <a:cs typeface="Times New Roman" charset="0"/>
              </a:rPr>
              <a:t>предшествующий отчетному:</a:t>
            </a:r>
            <a:endParaRPr lang="ru-RU" b="1" dirty="0" smtClean="0">
              <a:latin typeface="Times New Roman" charset="0"/>
              <a:ea typeface="Times New Roman" charset="0"/>
              <a:cs typeface="Times New Roman" charset="0"/>
            </a:endParaRPr>
          </a:p>
          <a:p>
            <a:pPr algn="ctr"/>
            <a:r>
              <a:rPr lang="ru-RU" b="1" dirty="0" smtClean="0">
                <a:latin typeface="Times New Roman" charset="0"/>
                <a:ea typeface="Times New Roman" charset="0"/>
                <a:cs typeface="Times New Roman" charset="0"/>
              </a:rPr>
              <a:t>304.66, 401.16, 401.26</a:t>
            </a:r>
            <a:endParaRPr lang="ru-RU" b="1" dirty="0">
              <a:latin typeface="Times New Roman" charset="0"/>
              <a:ea typeface="Times New Roman" charset="0"/>
              <a:cs typeface="Times New Roman" charset="0"/>
            </a:endParaRPr>
          </a:p>
          <a:p>
            <a:pPr algn="ctr"/>
            <a:endParaRPr lang="ru-RU" b="1" dirty="0">
              <a:latin typeface="Times New Roman" charset="0"/>
              <a:ea typeface="Times New Roman" charset="0"/>
              <a:cs typeface="Times New Roman" charset="0"/>
            </a:endParaRPr>
          </a:p>
          <a:p>
            <a:pPr algn="ctr"/>
            <a:r>
              <a:rPr lang="ru-RU" i="1" dirty="0" smtClean="0">
                <a:solidFill>
                  <a:srgbClr val="002060"/>
                </a:solidFill>
                <a:latin typeface="Times New Roman" charset="0"/>
                <a:ea typeface="Times New Roman" charset="0"/>
                <a:cs typeface="Times New Roman" charset="0"/>
              </a:rPr>
              <a:t>Прошлые </a:t>
            </a:r>
            <a:r>
              <a:rPr lang="ru-RU" i="1" dirty="0">
                <a:solidFill>
                  <a:srgbClr val="002060"/>
                </a:solidFill>
                <a:latin typeface="Times New Roman" charset="0"/>
                <a:ea typeface="Times New Roman" charset="0"/>
                <a:cs typeface="Times New Roman" charset="0"/>
              </a:rPr>
              <a:t>финансовые года:</a:t>
            </a:r>
          </a:p>
          <a:p>
            <a:pPr algn="ctr"/>
            <a:r>
              <a:rPr lang="ru-RU" b="1" dirty="0" smtClean="0">
                <a:latin typeface="Times New Roman" charset="0"/>
                <a:ea typeface="Times New Roman" charset="0"/>
                <a:cs typeface="Times New Roman" charset="0"/>
              </a:rPr>
              <a:t>304.76, 401.17, 401.27</a:t>
            </a:r>
            <a:endParaRPr lang="ru-RU" b="1" dirty="0">
              <a:latin typeface="Times New Roman" charset="0"/>
              <a:ea typeface="Times New Roman" charset="0"/>
              <a:cs typeface="Times New Roman" charset="0"/>
            </a:endParaRPr>
          </a:p>
        </p:txBody>
      </p:sp>
      <p:sp>
        <p:nvSpPr>
          <p:cNvPr id="16" name="TextBox 15"/>
          <p:cNvSpPr txBox="1"/>
          <p:nvPr/>
        </p:nvSpPr>
        <p:spPr>
          <a:xfrm>
            <a:off x="2816942" y="4053398"/>
            <a:ext cx="3844413" cy="369332"/>
          </a:xfrm>
          <a:prstGeom prst="roundRect">
            <a:avLst>
              <a:gd name="adj" fmla="val 0"/>
            </a:avLst>
          </a:prstGeom>
          <a:ln>
            <a:no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ru-RU" b="1" dirty="0" smtClean="0">
                <a:solidFill>
                  <a:srgbClr val="C00000"/>
                </a:solidFill>
                <a:latin typeface="Times New Roman" charset="0"/>
                <a:ea typeface="Times New Roman" charset="0"/>
                <a:cs typeface="Times New Roman" charset="0"/>
              </a:rPr>
              <a:t>!!!   Исключены: 304.84, 304.94  !!!</a:t>
            </a:r>
          </a:p>
        </p:txBody>
      </p:sp>
      <p:sp>
        <p:nvSpPr>
          <p:cNvPr id="17" name="TextBox 16"/>
          <p:cNvSpPr txBox="1"/>
          <p:nvPr/>
        </p:nvSpPr>
        <p:spPr>
          <a:xfrm>
            <a:off x="473119" y="5113116"/>
            <a:ext cx="2702698" cy="1477328"/>
          </a:xfrm>
          <a:prstGeom prst="roundRect">
            <a:avLst>
              <a:gd name="adj" fmla="val 0"/>
            </a:avLst>
          </a:prstGeom>
          <a:noFill/>
          <a:ln>
            <a:no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ru-RU" b="1" i="1" dirty="0" smtClean="0">
                <a:solidFill>
                  <a:srgbClr val="077A3E"/>
                </a:solidFill>
                <a:latin typeface="Times New Roman" charset="0"/>
                <a:ea typeface="Times New Roman" charset="0"/>
                <a:cs typeface="Times New Roman" charset="0"/>
              </a:rPr>
              <a:t>Первоначально:</a:t>
            </a:r>
            <a:endParaRPr lang="ru-RU" b="1" dirty="0" smtClean="0">
              <a:solidFill>
                <a:srgbClr val="077A3E"/>
              </a:solidFill>
              <a:latin typeface="Times New Roman" charset="0"/>
              <a:ea typeface="Times New Roman" charset="0"/>
              <a:cs typeface="Times New Roman" charset="0"/>
            </a:endParaRPr>
          </a:p>
          <a:p>
            <a:pPr algn="ctr"/>
            <a:r>
              <a:rPr lang="ru-RU" b="1" dirty="0" err="1" smtClean="0">
                <a:latin typeface="Times New Roman" charset="0"/>
                <a:ea typeface="Times New Roman" charset="0"/>
                <a:cs typeface="Times New Roman" charset="0"/>
              </a:rPr>
              <a:t>Дт</a:t>
            </a:r>
            <a:r>
              <a:rPr lang="ru-RU" b="1" dirty="0" smtClean="0">
                <a:latin typeface="Times New Roman" charset="0"/>
                <a:ea typeface="Times New Roman" charset="0"/>
                <a:cs typeface="Times New Roman" charset="0"/>
              </a:rPr>
              <a:t> 205 </a:t>
            </a:r>
            <a:r>
              <a:rPr lang="ru-RU" b="1" dirty="0" err="1" smtClean="0">
                <a:latin typeface="Times New Roman" charset="0"/>
                <a:ea typeface="Times New Roman" charset="0"/>
                <a:cs typeface="Times New Roman" charset="0"/>
              </a:rPr>
              <a:t>Кт</a:t>
            </a:r>
            <a:r>
              <a:rPr lang="ru-RU" b="1" dirty="0" smtClean="0">
                <a:latin typeface="Times New Roman" charset="0"/>
                <a:ea typeface="Times New Roman" charset="0"/>
                <a:cs typeface="Times New Roman" charset="0"/>
              </a:rPr>
              <a:t> 401.10</a:t>
            </a:r>
            <a:endParaRPr lang="ru-RU" b="1" dirty="0">
              <a:latin typeface="Times New Roman" charset="0"/>
              <a:ea typeface="Times New Roman" charset="0"/>
              <a:cs typeface="Times New Roman" charset="0"/>
            </a:endParaRPr>
          </a:p>
          <a:p>
            <a:pPr algn="ctr"/>
            <a:endParaRPr lang="ru-RU" b="1" dirty="0">
              <a:latin typeface="Times New Roman" charset="0"/>
              <a:ea typeface="Times New Roman" charset="0"/>
              <a:cs typeface="Times New Roman" charset="0"/>
            </a:endParaRPr>
          </a:p>
          <a:p>
            <a:pPr algn="ctr"/>
            <a:r>
              <a:rPr lang="ru-RU" b="1" i="1" dirty="0">
                <a:solidFill>
                  <a:srgbClr val="077A3E"/>
                </a:solidFill>
                <a:latin typeface="Times New Roman" charset="0"/>
                <a:ea typeface="Times New Roman" charset="0"/>
                <a:cs typeface="Times New Roman" charset="0"/>
              </a:rPr>
              <a:t>Исправление:</a:t>
            </a:r>
          </a:p>
          <a:p>
            <a:pPr algn="ctr"/>
            <a:r>
              <a:rPr lang="ru-RU" b="1" dirty="0" err="1" smtClean="0">
                <a:latin typeface="Times New Roman" charset="0"/>
                <a:ea typeface="Times New Roman" charset="0"/>
                <a:cs typeface="Times New Roman" charset="0"/>
              </a:rPr>
              <a:t>Дт</a:t>
            </a:r>
            <a:r>
              <a:rPr lang="ru-RU" b="1" dirty="0" smtClean="0">
                <a:latin typeface="Times New Roman" charset="0"/>
                <a:ea typeface="Times New Roman" charset="0"/>
                <a:cs typeface="Times New Roman" charset="0"/>
              </a:rPr>
              <a:t> 205 </a:t>
            </a:r>
            <a:r>
              <a:rPr lang="ru-RU" b="1" dirty="0" err="1" smtClean="0">
                <a:latin typeface="Times New Roman" charset="0"/>
                <a:ea typeface="Times New Roman" charset="0"/>
                <a:cs typeface="Times New Roman" charset="0"/>
              </a:rPr>
              <a:t>Кт</a:t>
            </a:r>
            <a:r>
              <a:rPr lang="ru-RU" b="1" dirty="0" smtClean="0">
                <a:latin typeface="Times New Roman" charset="0"/>
                <a:ea typeface="Times New Roman" charset="0"/>
                <a:cs typeface="Times New Roman" charset="0"/>
              </a:rPr>
              <a:t> 401.18 (19)</a:t>
            </a:r>
            <a:endParaRPr lang="ru-RU" b="1" dirty="0">
              <a:latin typeface="Times New Roman" charset="0"/>
              <a:ea typeface="Times New Roman" charset="0"/>
              <a:cs typeface="Times New Roman" charset="0"/>
            </a:endParaRPr>
          </a:p>
        </p:txBody>
      </p:sp>
      <p:sp>
        <p:nvSpPr>
          <p:cNvPr id="18" name="TextBox 17"/>
          <p:cNvSpPr txBox="1"/>
          <p:nvPr/>
        </p:nvSpPr>
        <p:spPr>
          <a:xfrm>
            <a:off x="3175817" y="5113116"/>
            <a:ext cx="2702698" cy="1477328"/>
          </a:xfrm>
          <a:prstGeom prst="roundRect">
            <a:avLst>
              <a:gd name="adj" fmla="val 0"/>
            </a:avLst>
          </a:prstGeom>
          <a:noFill/>
          <a:ln>
            <a:no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ru-RU" b="1" i="1" dirty="0">
                <a:solidFill>
                  <a:srgbClr val="077A3E"/>
                </a:solidFill>
                <a:latin typeface="Times New Roman" charset="0"/>
                <a:ea typeface="Times New Roman" charset="0"/>
                <a:cs typeface="Times New Roman" charset="0"/>
              </a:rPr>
              <a:t>Первоначально:</a:t>
            </a:r>
          </a:p>
          <a:p>
            <a:pPr algn="ctr"/>
            <a:r>
              <a:rPr lang="ru-RU" b="1" dirty="0" err="1" smtClean="0">
                <a:latin typeface="Times New Roman" charset="0"/>
                <a:ea typeface="Times New Roman" charset="0"/>
                <a:cs typeface="Times New Roman" charset="0"/>
              </a:rPr>
              <a:t>Дт</a:t>
            </a:r>
            <a:r>
              <a:rPr lang="ru-RU" b="1" dirty="0" smtClean="0">
                <a:latin typeface="Times New Roman" charset="0"/>
                <a:ea typeface="Times New Roman" charset="0"/>
                <a:cs typeface="Times New Roman" charset="0"/>
              </a:rPr>
              <a:t> 401.20 </a:t>
            </a:r>
            <a:r>
              <a:rPr lang="ru-RU" b="1" dirty="0" err="1" smtClean="0">
                <a:latin typeface="Times New Roman" charset="0"/>
                <a:ea typeface="Times New Roman" charset="0"/>
                <a:cs typeface="Times New Roman" charset="0"/>
              </a:rPr>
              <a:t>Кт</a:t>
            </a:r>
            <a:r>
              <a:rPr lang="ru-RU" b="1" dirty="0" smtClean="0">
                <a:latin typeface="Times New Roman" charset="0"/>
                <a:ea typeface="Times New Roman" charset="0"/>
                <a:cs typeface="Times New Roman" charset="0"/>
              </a:rPr>
              <a:t> 104</a:t>
            </a:r>
            <a:endParaRPr lang="ru-RU" b="1" dirty="0">
              <a:latin typeface="Times New Roman" charset="0"/>
              <a:ea typeface="Times New Roman" charset="0"/>
              <a:cs typeface="Times New Roman" charset="0"/>
            </a:endParaRPr>
          </a:p>
          <a:p>
            <a:pPr algn="ctr"/>
            <a:endParaRPr lang="ru-RU" b="1" dirty="0">
              <a:latin typeface="Times New Roman" charset="0"/>
              <a:ea typeface="Times New Roman" charset="0"/>
              <a:cs typeface="Times New Roman" charset="0"/>
            </a:endParaRPr>
          </a:p>
          <a:p>
            <a:pPr algn="ctr"/>
            <a:r>
              <a:rPr lang="ru-RU" b="1" i="1" dirty="0">
                <a:solidFill>
                  <a:srgbClr val="077A3E"/>
                </a:solidFill>
                <a:latin typeface="Times New Roman" charset="0"/>
                <a:ea typeface="Times New Roman" charset="0"/>
                <a:cs typeface="Times New Roman" charset="0"/>
              </a:rPr>
              <a:t>Исправление:</a:t>
            </a:r>
          </a:p>
          <a:p>
            <a:pPr algn="ctr"/>
            <a:r>
              <a:rPr lang="ru-RU" b="1" dirty="0" err="1" smtClean="0">
                <a:latin typeface="Times New Roman" charset="0"/>
                <a:ea typeface="Times New Roman" charset="0"/>
                <a:cs typeface="Times New Roman" charset="0"/>
              </a:rPr>
              <a:t>Дт</a:t>
            </a:r>
            <a:r>
              <a:rPr lang="ru-RU" b="1" dirty="0" smtClean="0">
                <a:latin typeface="Times New Roman" charset="0"/>
                <a:ea typeface="Times New Roman" charset="0"/>
                <a:cs typeface="Times New Roman" charset="0"/>
              </a:rPr>
              <a:t> 401.28(29) </a:t>
            </a:r>
            <a:r>
              <a:rPr lang="ru-RU" b="1" dirty="0" err="1" smtClean="0">
                <a:latin typeface="Times New Roman" charset="0"/>
                <a:ea typeface="Times New Roman" charset="0"/>
                <a:cs typeface="Times New Roman" charset="0"/>
              </a:rPr>
              <a:t>Кт</a:t>
            </a:r>
            <a:r>
              <a:rPr lang="ru-RU" b="1" dirty="0" smtClean="0">
                <a:latin typeface="Times New Roman" charset="0"/>
                <a:ea typeface="Times New Roman" charset="0"/>
                <a:cs typeface="Times New Roman" charset="0"/>
              </a:rPr>
              <a:t> 104</a:t>
            </a:r>
            <a:endParaRPr lang="ru-RU" b="1" dirty="0">
              <a:latin typeface="Times New Roman" charset="0"/>
              <a:ea typeface="Times New Roman" charset="0"/>
              <a:cs typeface="Times New Roman" charset="0"/>
            </a:endParaRPr>
          </a:p>
        </p:txBody>
      </p:sp>
      <p:sp>
        <p:nvSpPr>
          <p:cNvPr id="19" name="TextBox 18"/>
          <p:cNvSpPr txBox="1"/>
          <p:nvPr/>
        </p:nvSpPr>
        <p:spPr>
          <a:xfrm>
            <a:off x="5878515" y="5113116"/>
            <a:ext cx="2702698" cy="1754326"/>
          </a:xfrm>
          <a:prstGeom prst="roundRect">
            <a:avLst>
              <a:gd name="adj" fmla="val 0"/>
            </a:avLst>
          </a:prstGeom>
          <a:noFill/>
          <a:ln>
            <a:no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ru-RU" b="1" i="1" dirty="0">
                <a:solidFill>
                  <a:srgbClr val="077A3E"/>
                </a:solidFill>
                <a:latin typeface="Times New Roman" charset="0"/>
                <a:ea typeface="Times New Roman" charset="0"/>
                <a:cs typeface="Times New Roman" charset="0"/>
              </a:rPr>
              <a:t>Первоначально:</a:t>
            </a:r>
          </a:p>
          <a:p>
            <a:pPr algn="ctr"/>
            <a:r>
              <a:rPr lang="ru-RU" b="1" dirty="0" err="1" smtClean="0">
                <a:latin typeface="Times New Roman" charset="0"/>
                <a:ea typeface="Times New Roman" charset="0"/>
                <a:cs typeface="Times New Roman" charset="0"/>
              </a:rPr>
              <a:t>Дт</a:t>
            </a:r>
            <a:r>
              <a:rPr lang="ru-RU" b="1" dirty="0" smtClean="0">
                <a:latin typeface="Times New Roman" charset="0"/>
                <a:ea typeface="Times New Roman" charset="0"/>
                <a:cs typeface="Times New Roman" charset="0"/>
              </a:rPr>
              <a:t> 302 </a:t>
            </a:r>
            <a:r>
              <a:rPr lang="ru-RU" b="1" dirty="0" err="1" smtClean="0">
                <a:latin typeface="Times New Roman" charset="0"/>
                <a:ea typeface="Times New Roman" charset="0"/>
                <a:cs typeface="Times New Roman" charset="0"/>
              </a:rPr>
              <a:t>Кт</a:t>
            </a:r>
            <a:r>
              <a:rPr lang="ru-RU" b="1" dirty="0" smtClean="0">
                <a:latin typeface="Times New Roman" charset="0"/>
                <a:ea typeface="Times New Roman" charset="0"/>
                <a:cs typeface="Times New Roman" charset="0"/>
              </a:rPr>
              <a:t> 206</a:t>
            </a:r>
            <a:endParaRPr lang="ru-RU" b="1" dirty="0">
              <a:latin typeface="Times New Roman" charset="0"/>
              <a:ea typeface="Times New Roman" charset="0"/>
              <a:cs typeface="Times New Roman" charset="0"/>
            </a:endParaRPr>
          </a:p>
          <a:p>
            <a:pPr algn="ctr"/>
            <a:endParaRPr lang="ru-RU" b="1" dirty="0">
              <a:latin typeface="Times New Roman" charset="0"/>
              <a:ea typeface="Times New Roman" charset="0"/>
              <a:cs typeface="Times New Roman" charset="0"/>
            </a:endParaRPr>
          </a:p>
          <a:p>
            <a:pPr algn="ctr"/>
            <a:r>
              <a:rPr lang="ru-RU" b="1" i="1" dirty="0">
                <a:solidFill>
                  <a:srgbClr val="077A3E"/>
                </a:solidFill>
                <a:latin typeface="Times New Roman" charset="0"/>
                <a:ea typeface="Times New Roman" charset="0"/>
                <a:cs typeface="Times New Roman" charset="0"/>
              </a:rPr>
              <a:t>Исправление:</a:t>
            </a:r>
          </a:p>
          <a:p>
            <a:pPr algn="ctr"/>
            <a:r>
              <a:rPr lang="ru-RU" b="1" dirty="0" err="1" smtClean="0">
                <a:latin typeface="Times New Roman" charset="0"/>
                <a:ea typeface="Times New Roman" charset="0"/>
                <a:cs typeface="Times New Roman" charset="0"/>
              </a:rPr>
              <a:t>Дт</a:t>
            </a:r>
            <a:r>
              <a:rPr lang="ru-RU" b="1" dirty="0" smtClean="0">
                <a:latin typeface="Times New Roman" charset="0"/>
                <a:ea typeface="Times New Roman" charset="0"/>
                <a:cs typeface="Times New Roman" charset="0"/>
              </a:rPr>
              <a:t> 302 </a:t>
            </a:r>
            <a:r>
              <a:rPr lang="ru-RU" b="1" dirty="0" err="1" smtClean="0">
                <a:latin typeface="Times New Roman" charset="0"/>
                <a:ea typeface="Times New Roman" charset="0"/>
                <a:cs typeface="Times New Roman" charset="0"/>
              </a:rPr>
              <a:t>Кт</a:t>
            </a:r>
            <a:r>
              <a:rPr lang="ru-RU" b="1" dirty="0" smtClean="0">
                <a:latin typeface="Times New Roman" charset="0"/>
                <a:ea typeface="Times New Roman" charset="0"/>
                <a:cs typeface="Times New Roman" charset="0"/>
              </a:rPr>
              <a:t> 304.86(96)</a:t>
            </a:r>
          </a:p>
          <a:p>
            <a:pPr algn="ctr"/>
            <a:r>
              <a:rPr lang="ru-RU" b="1" dirty="0" err="1" smtClean="0">
                <a:latin typeface="Times New Roman" charset="0"/>
                <a:ea typeface="Times New Roman" charset="0"/>
                <a:cs typeface="Times New Roman" charset="0"/>
              </a:rPr>
              <a:t>Дт</a:t>
            </a:r>
            <a:r>
              <a:rPr lang="ru-RU" b="1" dirty="0" smtClean="0">
                <a:latin typeface="Times New Roman" charset="0"/>
                <a:ea typeface="Times New Roman" charset="0"/>
                <a:cs typeface="Times New Roman" charset="0"/>
              </a:rPr>
              <a:t> 304.86(96) </a:t>
            </a:r>
            <a:r>
              <a:rPr lang="ru-RU" b="1" dirty="0" err="1" smtClean="0">
                <a:latin typeface="Times New Roman" charset="0"/>
                <a:ea typeface="Times New Roman" charset="0"/>
                <a:cs typeface="Times New Roman" charset="0"/>
              </a:rPr>
              <a:t>Кт</a:t>
            </a:r>
            <a:r>
              <a:rPr lang="ru-RU" b="1" dirty="0" smtClean="0">
                <a:latin typeface="Times New Roman" charset="0"/>
                <a:ea typeface="Times New Roman" charset="0"/>
                <a:cs typeface="Times New Roman" charset="0"/>
              </a:rPr>
              <a:t> 206</a:t>
            </a:r>
            <a:endParaRPr lang="ru-RU" b="1" dirty="0">
              <a:latin typeface="Times New Roman" charset="0"/>
              <a:ea typeface="Times New Roman" charset="0"/>
              <a:cs typeface="Times New Roman" charset="0"/>
            </a:endParaRPr>
          </a:p>
        </p:txBody>
      </p:sp>
      <p:sp>
        <p:nvSpPr>
          <p:cNvPr id="20" name="TextBox 19"/>
          <p:cNvSpPr txBox="1"/>
          <p:nvPr/>
        </p:nvSpPr>
        <p:spPr>
          <a:xfrm>
            <a:off x="1022555" y="4738587"/>
            <a:ext cx="7177548" cy="369332"/>
          </a:xfrm>
          <a:prstGeom prst="roundRect">
            <a:avLst>
              <a:gd name="adj" fmla="val 0"/>
            </a:avLst>
          </a:prstGeom>
          <a:noFill/>
          <a:ln>
            <a:no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ru-RU" b="1" dirty="0" smtClean="0">
                <a:solidFill>
                  <a:srgbClr val="002060"/>
                </a:solidFill>
                <a:latin typeface="Times New Roman" charset="0"/>
                <a:ea typeface="Times New Roman" charset="0"/>
                <a:cs typeface="Times New Roman" charset="0"/>
              </a:rPr>
              <a:t>Примеры по исправлению ошибок прошлых лет</a:t>
            </a:r>
          </a:p>
        </p:txBody>
      </p:sp>
    </p:spTree>
    <p:extLst>
      <p:ext uri="{BB962C8B-B14F-4D97-AF65-F5344CB8AC3E}">
        <p14:creationId xmlns:p14="http://schemas.microsoft.com/office/powerpoint/2010/main" val="1703875002"/>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Номер слайда 14"/>
          <p:cNvSpPr>
            <a:spLocks noGrp="1"/>
          </p:cNvSpPr>
          <p:nvPr>
            <p:ph type="sldNum" sz="quarter" idx="12"/>
          </p:nvPr>
        </p:nvSpPr>
        <p:spPr>
          <a:xfrm>
            <a:off x="8420669" y="127000"/>
            <a:ext cx="550803" cy="365125"/>
          </a:xfrm>
        </p:spPr>
        <p:txBody>
          <a:bodyPr/>
          <a:lstStyle/>
          <a:p>
            <a:fld id="{B2D350B4-811D-9C49-8D4A-B431FFD45952}" type="slidenum">
              <a:rPr lang="en-US" b="1" smtClean="0">
                <a:solidFill>
                  <a:srgbClr val="C79023"/>
                </a:solidFill>
              </a:rPr>
              <a:pPr/>
              <a:t>65</a:t>
            </a:fld>
            <a:endParaRPr lang="en-US" b="1" dirty="0">
              <a:solidFill>
                <a:srgbClr val="C79023"/>
              </a:solidFill>
            </a:endParaRPr>
          </a:p>
        </p:txBody>
      </p:sp>
      <p:sp>
        <p:nvSpPr>
          <p:cNvPr id="41" name="Title 1">
            <a:extLst>
              <a:ext uri="{FF2B5EF4-FFF2-40B4-BE49-F238E27FC236}">
                <a16:creationId xmlns:a16="http://schemas.microsoft.com/office/drawing/2014/main" xmlns="" id="{D2BE57DE-FA7A-44BC-B8D6-F3B300F4C69D}"/>
              </a:ext>
            </a:extLst>
          </p:cNvPr>
          <p:cNvSpPr txBox="1">
            <a:spLocks/>
          </p:cNvSpPr>
          <p:nvPr/>
        </p:nvSpPr>
        <p:spPr>
          <a:xfrm>
            <a:off x="117606" y="577275"/>
            <a:ext cx="8986684" cy="523020"/>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spcBef>
                <a:spcPts val="0"/>
              </a:spcBef>
            </a:pPr>
            <a:r>
              <a:rPr lang="ru-RU" sz="2400" b="1" dirty="0">
                <a:solidFill>
                  <a:srgbClr val="077A3E"/>
                </a:solidFill>
                <a:latin typeface="Times New Roman" panose="02020603050405020304" pitchFamily="18" charset="0"/>
                <a:cs typeface="Times New Roman" panose="02020603050405020304" pitchFamily="18" charset="0"/>
              </a:rPr>
              <a:t>Сведения об изменении остатков валюты </a:t>
            </a:r>
            <a:r>
              <a:rPr lang="ru-RU" sz="2400" b="1" dirty="0" smtClean="0">
                <a:solidFill>
                  <a:srgbClr val="077A3E"/>
                </a:solidFill>
                <a:latin typeface="Times New Roman" panose="02020603050405020304" pitchFamily="18" charset="0"/>
                <a:cs typeface="Times New Roman" panose="02020603050405020304" pitchFamily="18" charset="0"/>
              </a:rPr>
              <a:t>баланса</a:t>
            </a:r>
          </a:p>
        </p:txBody>
      </p:sp>
      <p:sp>
        <p:nvSpPr>
          <p:cNvPr id="7" name="Прямоугольник 6"/>
          <p:cNvSpPr/>
          <p:nvPr/>
        </p:nvSpPr>
        <p:spPr>
          <a:xfrm>
            <a:off x="2606061" y="64929"/>
            <a:ext cx="3587328" cy="601102"/>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ru-RU" sz="2600" b="1">
                <a:solidFill>
                  <a:srgbClr val="C79023"/>
                </a:solidFill>
                <a:latin typeface="Times New Roman" panose="02020603050405020304" pitchFamily="18" charset="0"/>
                <a:cs typeface="Times New Roman" panose="02020603050405020304" pitchFamily="18" charset="0"/>
              </a:rPr>
              <a:t>Инструкция </a:t>
            </a:r>
            <a:r>
              <a:rPr lang="ru-RU" sz="2600" b="1" smtClean="0">
                <a:solidFill>
                  <a:srgbClr val="C79023"/>
                </a:solidFill>
                <a:latin typeface="Times New Roman" panose="02020603050405020304" pitchFamily="18" charset="0"/>
                <a:cs typeface="Times New Roman" panose="02020603050405020304" pitchFamily="18" charset="0"/>
              </a:rPr>
              <a:t>191н, 33н</a:t>
            </a:r>
            <a:endParaRPr lang="ru-RU" sz="2600" b="1" dirty="0">
              <a:solidFill>
                <a:srgbClr val="C79023"/>
              </a:solidFill>
              <a:latin typeface="Times New Roman" panose="02020603050405020304" pitchFamily="18" charset="0"/>
              <a:cs typeface="Times New Roman" panose="02020603050405020304" pitchFamily="18" charset="0"/>
            </a:endParaRPr>
          </a:p>
        </p:txBody>
      </p:sp>
      <p:graphicFrame>
        <p:nvGraphicFramePr>
          <p:cNvPr id="2" name="Таблица 1"/>
          <p:cNvGraphicFramePr>
            <a:graphicFrameLocks noGrp="1"/>
          </p:cNvGraphicFramePr>
          <p:nvPr>
            <p:extLst>
              <p:ext uri="{D42A27DB-BD31-4B8C-83A1-F6EECF244321}">
                <p14:modId xmlns:p14="http://schemas.microsoft.com/office/powerpoint/2010/main" val="175785676"/>
              </p:ext>
            </p:extLst>
          </p:nvPr>
        </p:nvGraphicFramePr>
        <p:xfrm>
          <a:off x="322633" y="1612641"/>
          <a:ext cx="8373437" cy="3736130"/>
        </p:xfrm>
        <a:graphic>
          <a:graphicData uri="http://schemas.openxmlformats.org/drawingml/2006/table">
            <a:tbl>
              <a:tblPr firstRow="1" bandRow="1">
                <a:effectLst/>
                <a:tableStyleId>{5C22544A-7EE6-4342-B048-85BDC9FD1C3A}</a:tableStyleId>
              </a:tblPr>
              <a:tblGrid>
                <a:gridCol w="2061356">
                  <a:extLst>
                    <a:ext uri="{9D8B030D-6E8A-4147-A177-3AD203B41FA5}">
                      <a16:colId xmlns:a16="http://schemas.microsoft.com/office/drawing/2014/main" xmlns="" val="1622277012"/>
                    </a:ext>
                  </a:extLst>
                </a:gridCol>
                <a:gridCol w="818956">
                  <a:extLst>
                    <a:ext uri="{9D8B030D-6E8A-4147-A177-3AD203B41FA5}">
                      <a16:colId xmlns:a16="http://schemas.microsoft.com/office/drawing/2014/main" xmlns="" val="153491791"/>
                    </a:ext>
                  </a:extLst>
                </a:gridCol>
                <a:gridCol w="1581026">
                  <a:extLst>
                    <a:ext uri="{9D8B030D-6E8A-4147-A177-3AD203B41FA5}">
                      <a16:colId xmlns:a16="http://schemas.microsoft.com/office/drawing/2014/main" xmlns="" val="2378677102"/>
                    </a:ext>
                  </a:extLst>
                </a:gridCol>
                <a:gridCol w="558872">
                  <a:extLst>
                    <a:ext uri="{9D8B030D-6E8A-4147-A177-3AD203B41FA5}">
                      <a16:colId xmlns:a16="http://schemas.microsoft.com/office/drawing/2014/main" xmlns="" val="20003"/>
                    </a:ext>
                  </a:extLst>
                </a:gridCol>
                <a:gridCol w="616686">
                  <a:extLst>
                    <a:ext uri="{9D8B030D-6E8A-4147-A177-3AD203B41FA5}">
                      <a16:colId xmlns:a16="http://schemas.microsoft.com/office/drawing/2014/main" xmlns="" val="20004"/>
                    </a:ext>
                  </a:extLst>
                </a:gridCol>
                <a:gridCol w="549236">
                  <a:extLst>
                    <a:ext uri="{9D8B030D-6E8A-4147-A177-3AD203B41FA5}">
                      <a16:colId xmlns:a16="http://schemas.microsoft.com/office/drawing/2014/main" xmlns="" val="915769647"/>
                    </a:ext>
                  </a:extLst>
                </a:gridCol>
                <a:gridCol w="587778">
                  <a:extLst>
                    <a:ext uri="{9D8B030D-6E8A-4147-A177-3AD203B41FA5}">
                      <a16:colId xmlns:a16="http://schemas.microsoft.com/office/drawing/2014/main" xmlns="" val="20006"/>
                    </a:ext>
                  </a:extLst>
                </a:gridCol>
                <a:gridCol w="558873">
                  <a:extLst>
                    <a:ext uri="{9D8B030D-6E8A-4147-A177-3AD203B41FA5}">
                      <a16:colId xmlns:a16="http://schemas.microsoft.com/office/drawing/2014/main" xmlns="" val="20007"/>
                    </a:ext>
                  </a:extLst>
                </a:gridCol>
                <a:gridCol w="520327">
                  <a:extLst>
                    <a:ext uri="{9D8B030D-6E8A-4147-A177-3AD203B41FA5}">
                      <a16:colId xmlns:a16="http://schemas.microsoft.com/office/drawing/2014/main" xmlns="" val="3203904499"/>
                    </a:ext>
                  </a:extLst>
                </a:gridCol>
                <a:gridCol w="520327">
                  <a:extLst>
                    <a:ext uri="{9D8B030D-6E8A-4147-A177-3AD203B41FA5}">
                      <a16:colId xmlns:a16="http://schemas.microsoft.com/office/drawing/2014/main" xmlns="" val="20009"/>
                    </a:ext>
                  </a:extLst>
                </a:gridCol>
              </a:tblGrid>
              <a:tr h="703370">
                <a:tc rowSpan="2">
                  <a:txBody>
                    <a:bodyPr/>
                    <a:lstStyle/>
                    <a:p>
                      <a:pPr algn="ctr"/>
                      <a:r>
                        <a:rPr lang="ru-RU" dirty="0"/>
                        <a:t>Актив / Пассив</a:t>
                      </a:r>
                    </a:p>
                  </a:txBody>
                  <a:tcPr anchor="ctr"/>
                </a:tc>
                <a:tc rowSpan="2">
                  <a:txBody>
                    <a:bodyPr/>
                    <a:lstStyle/>
                    <a:p>
                      <a:pPr algn="ctr"/>
                      <a:r>
                        <a:rPr lang="ru-RU" dirty="0"/>
                        <a:t>Код</a:t>
                      </a:r>
                      <a:r>
                        <a:rPr lang="ru-RU" baseline="0" dirty="0"/>
                        <a:t> строки</a:t>
                      </a:r>
                      <a:endParaRPr lang="ru-RU" dirty="0"/>
                    </a:p>
                  </a:txBody>
                  <a:tcPr anchor="ctr"/>
                </a:tc>
                <a:tc rowSpan="2">
                  <a:txBody>
                    <a:bodyPr/>
                    <a:lstStyle/>
                    <a:p>
                      <a:pPr algn="ctr"/>
                      <a:r>
                        <a:rPr lang="ru-RU" dirty="0" smtClean="0"/>
                        <a:t>Сумма</a:t>
                      </a:r>
                      <a:r>
                        <a:rPr lang="ru-RU" baseline="0" dirty="0" smtClean="0"/>
                        <a:t> изменений, руб.</a:t>
                      </a:r>
                      <a:endParaRPr lang="ru-RU" dirty="0"/>
                    </a:p>
                  </a:txBody>
                  <a:tcPr anchor="ctr"/>
                </a:tc>
                <a:tc gridSpan="7">
                  <a:txBody>
                    <a:bodyPr/>
                    <a:lstStyle/>
                    <a:p>
                      <a:pPr algn="ctr"/>
                      <a:r>
                        <a:rPr lang="ru-RU" dirty="0" smtClean="0"/>
                        <a:t>в том числе по кодам причин (руб.)</a:t>
                      </a:r>
                      <a:endParaRPr lang="ru-RU" dirty="0"/>
                    </a:p>
                  </a:txBody>
                  <a:tcPr anchor="ctr"/>
                </a:tc>
                <a:tc hMerge="1">
                  <a:txBody>
                    <a:bodyPr/>
                    <a:lstStyle/>
                    <a:p>
                      <a:pPr algn="ctr"/>
                      <a:endParaRPr lang="ru-RU" dirty="0"/>
                    </a:p>
                  </a:txBody>
                  <a:tcPr anchor="ctr"/>
                </a:tc>
                <a:tc hMerge="1">
                  <a:txBody>
                    <a:bodyPr/>
                    <a:lstStyle/>
                    <a:p>
                      <a:pPr algn="ctr"/>
                      <a:endParaRPr lang="ru-RU" dirty="0"/>
                    </a:p>
                  </a:txBody>
                  <a:tcPr anchor="ctr"/>
                </a:tc>
                <a:tc hMerge="1">
                  <a:txBody>
                    <a:bodyPr/>
                    <a:lstStyle/>
                    <a:p>
                      <a:pPr algn="ctr"/>
                      <a:endParaRPr lang="ru-RU" dirty="0"/>
                    </a:p>
                  </a:txBody>
                  <a:tcPr anchor="ctr"/>
                </a:tc>
                <a:tc hMerge="1">
                  <a:txBody>
                    <a:bodyPr/>
                    <a:lstStyle/>
                    <a:p>
                      <a:pPr algn="ctr"/>
                      <a:endParaRPr lang="ru-RU" dirty="0"/>
                    </a:p>
                  </a:txBody>
                  <a:tcPr anchor="ctr"/>
                </a:tc>
                <a:tc hMerge="1">
                  <a:txBody>
                    <a:bodyPr/>
                    <a:lstStyle/>
                    <a:p>
                      <a:pPr algn="ctr"/>
                      <a:endParaRPr lang="ru-RU" dirty="0"/>
                    </a:p>
                  </a:txBody>
                  <a:tcPr anchor="ctr"/>
                </a:tc>
                <a:tc hMerge="1">
                  <a:txBody>
                    <a:bodyPr/>
                    <a:lstStyle/>
                    <a:p>
                      <a:pPr algn="ctr"/>
                      <a:endParaRPr lang="ru-RU" dirty="0"/>
                    </a:p>
                  </a:txBody>
                  <a:tcPr anchor="ctr"/>
                </a:tc>
                <a:extLst>
                  <a:ext uri="{0D108BD9-81ED-4DB2-BD59-A6C34878D82A}">
                    <a16:rowId xmlns:a16="http://schemas.microsoft.com/office/drawing/2014/main" xmlns="" val="2372340321"/>
                  </a:ext>
                </a:extLst>
              </a:tr>
              <a:tr h="370840">
                <a:tc vMerge="1">
                  <a:txBody>
                    <a:bodyPr/>
                    <a:lstStyle/>
                    <a:p>
                      <a:pPr algn="ctr"/>
                      <a:endParaRPr lang="ru-RU" dirty="0"/>
                    </a:p>
                  </a:txBody>
                  <a:tcPr anchor="ctr"/>
                </a:tc>
                <a:tc vMerge="1">
                  <a:txBody>
                    <a:bodyPr/>
                    <a:lstStyle/>
                    <a:p>
                      <a:pPr algn="ctr"/>
                      <a:endParaRPr lang="ru-RU" dirty="0"/>
                    </a:p>
                  </a:txBody>
                  <a:tcPr anchor="ctr"/>
                </a:tc>
                <a:tc vMerge="1">
                  <a:txBody>
                    <a:bodyPr/>
                    <a:lstStyle/>
                    <a:p>
                      <a:pPr algn="ctr"/>
                      <a:endParaRPr lang="ru-RU" dirty="0"/>
                    </a:p>
                  </a:txBody>
                  <a:tcPr anchor="ctr"/>
                </a:tc>
                <a:tc>
                  <a:txBody>
                    <a:bodyPr/>
                    <a:lstStyle/>
                    <a:p>
                      <a:pPr algn="ctr"/>
                      <a:r>
                        <a:rPr lang="ru-RU" b="1" dirty="0" smtClean="0">
                          <a:ln>
                            <a:noFill/>
                          </a:ln>
                          <a:solidFill>
                            <a:schemeClr val="bg1"/>
                          </a:solidFill>
                        </a:rPr>
                        <a:t>01</a:t>
                      </a:r>
                      <a:endParaRPr lang="ru-RU" b="1" dirty="0">
                        <a:ln>
                          <a:noFill/>
                        </a:ln>
                        <a:solidFill>
                          <a:schemeClr val="bg1"/>
                        </a:solidFill>
                      </a:endParaRPr>
                    </a:p>
                  </a:txBody>
                  <a:tcPr anchor="ctr">
                    <a:solidFill>
                      <a:schemeClr val="accent1"/>
                    </a:solidFill>
                  </a:tcPr>
                </a:tc>
                <a:tc>
                  <a:txBody>
                    <a:bodyPr/>
                    <a:lstStyle/>
                    <a:p>
                      <a:pPr algn="ctr"/>
                      <a:r>
                        <a:rPr lang="ru-RU" b="1" dirty="0" smtClean="0">
                          <a:ln>
                            <a:noFill/>
                          </a:ln>
                          <a:solidFill>
                            <a:schemeClr val="bg1"/>
                          </a:solidFill>
                        </a:rPr>
                        <a:t>02</a:t>
                      </a:r>
                      <a:endParaRPr lang="ru-RU" b="1" dirty="0">
                        <a:ln>
                          <a:noFill/>
                        </a:ln>
                        <a:solidFill>
                          <a:schemeClr val="bg1"/>
                        </a:solidFill>
                      </a:endParaRPr>
                    </a:p>
                  </a:txBody>
                  <a:tcPr anchor="ctr">
                    <a:solidFill>
                      <a:schemeClr val="accent1"/>
                    </a:solidFill>
                  </a:tcPr>
                </a:tc>
                <a:tc>
                  <a:txBody>
                    <a:bodyPr/>
                    <a:lstStyle/>
                    <a:p>
                      <a:pPr marL="0" algn="ctr" defTabSz="457200" rtl="0" eaLnBrk="1" latinLnBrk="0" hangingPunct="1"/>
                      <a:r>
                        <a:rPr lang="ru-RU" sz="1800" b="1" kern="1200" dirty="0" smtClean="0">
                          <a:ln>
                            <a:noFill/>
                          </a:ln>
                          <a:solidFill>
                            <a:srgbClr val="C00000"/>
                          </a:solidFill>
                          <a:latin typeface="+mn-lt"/>
                          <a:ea typeface="+mn-ea"/>
                          <a:cs typeface="+mn-cs"/>
                        </a:rPr>
                        <a:t>03</a:t>
                      </a:r>
                      <a:endParaRPr lang="ru-RU" sz="1800" b="1" kern="1200" dirty="0">
                        <a:ln>
                          <a:noFill/>
                        </a:ln>
                        <a:solidFill>
                          <a:srgbClr val="C00000"/>
                        </a:solidFill>
                        <a:latin typeface="+mn-lt"/>
                        <a:ea typeface="+mn-ea"/>
                        <a:cs typeface="+mn-cs"/>
                      </a:endParaRPr>
                    </a:p>
                  </a:txBody>
                  <a:tcPr anchor="ctr">
                    <a:solidFill>
                      <a:schemeClr val="accent1">
                        <a:alpha val="35000"/>
                      </a:schemeClr>
                    </a:solidFill>
                  </a:tcPr>
                </a:tc>
                <a:tc>
                  <a:txBody>
                    <a:bodyPr/>
                    <a:lstStyle/>
                    <a:p>
                      <a:pPr algn="ctr"/>
                      <a:r>
                        <a:rPr lang="ru-RU" b="1" dirty="0" smtClean="0">
                          <a:ln>
                            <a:noFill/>
                          </a:ln>
                          <a:solidFill>
                            <a:schemeClr val="bg1"/>
                          </a:solidFill>
                        </a:rPr>
                        <a:t>04</a:t>
                      </a:r>
                      <a:endParaRPr lang="ru-RU" b="1" dirty="0">
                        <a:ln>
                          <a:noFill/>
                        </a:ln>
                        <a:solidFill>
                          <a:schemeClr val="bg1"/>
                        </a:solidFill>
                      </a:endParaRPr>
                    </a:p>
                  </a:txBody>
                  <a:tcPr anchor="ctr">
                    <a:solidFill>
                      <a:schemeClr val="accent1"/>
                    </a:solidFill>
                  </a:tcPr>
                </a:tc>
                <a:tc>
                  <a:txBody>
                    <a:bodyPr/>
                    <a:lstStyle/>
                    <a:p>
                      <a:pPr algn="ctr"/>
                      <a:r>
                        <a:rPr lang="ru-RU" b="1" dirty="0" smtClean="0">
                          <a:ln>
                            <a:noFill/>
                          </a:ln>
                          <a:solidFill>
                            <a:schemeClr val="bg1"/>
                          </a:solidFill>
                        </a:rPr>
                        <a:t>05</a:t>
                      </a:r>
                      <a:endParaRPr lang="ru-RU" b="1" dirty="0">
                        <a:ln>
                          <a:noFill/>
                        </a:ln>
                        <a:solidFill>
                          <a:schemeClr val="bg1"/>
                        </a:solidFill>
                      </a:endParaRPr>
                    </a:p>
                  </a:txBody>
                  <a:tcPr anchor="ctr">
                    <a:solidFill>
                      <a:schemeClr val="accent1"/>
                    </a:solidFill>
                  </a:tcPr>
                </a:tc>
                <a:tc>
                  <a:txBody>
                    <a:bodyPr/>
                    <a:lstStyle/>
                    <a:p>
                      <a:pPr algn="ctr"/>
                      <a:r>
                        <a:rPr lang="ru-RU" b="1" dirty="0" smtClean="0">
                          <a:ln>
                            <a:noFill/>
                          </a:ln>
                          <a:solidFill>
                            <a:schemeClr val="bg1"/>
                          </a:solidFill>
                        </a:rPr>
                        <a:t>06</a:t>
                      </a:r>
                      <a:endParaRPr lang="ru-RU" b="1" dirty="0">
                        <a:ln>
                          <a:noFill/>
                        </a:ln>
                        <a:solidFill>
                          <a:schemeClr val="bg1"/>
                        </a:solidFill>
                      </a:endParaRPr>
                    </a:p>
                  </a:txBody>
                  <a:tcPr anchor="ctr">
                    <a:solidFill>
                      <a:schemeClr val="accent1"/>
                    </a:solidFill>
                  </a:tcPr>
                </a:tc>
                <a:tc>
                  <a:txBody>
                    <a:bodyPr/>
                    <a:lstStyle/>
                    <a:p>
                      <a:pPr algn="ctr"/>
                      <a:r>
                        <a:rPr lang="ru-RU" b="1" dirty="0" smtClean="0">
                          <a:ln>
                            <a:noFill/>
                          </a:ln>
                          <a:solidFill>
                            <a:srgbClr val="C00000"/>
                          </a:solidFill>
                        </a:rPr>
                        <a:t>07</a:t>
                      </a:r>
                      <a:endParaRPr lang="ru-RU" b="1" dirty="0">
                        <a:ln>
                          <a:noFill/>
                        </a:ln>
                        <a:solidFill>
                          <a:srgbClr val="C00000"/>
                        </a:solidFill>
                      </a:endParaRPr>
                    </a:p>
                  </a:txBody>
                  <a:tcPr anchor="ctr">
                    <a:solidFill>
                      <a:schemeClr val="accent1">
                        <a:alpha val="50000"/>
                      </a:schemeClr>
                    </a:solidFill>
                  </a:tcPr>
                </a:tc>
                <a:extLst>
                  <a:ext uri="{0D108BD9-81ED-4DB2-BD59-A6C34878D82A}">
                    <a16:rowId xmlns:a16="http://schemas.microsoft.com/office/drawing/2014/main" xmlns="" val="10001"/>
                  </a:ext>
                </a:extLst>
              </a:tr>
              <a:tr h="370840">
                <a:tc>
                  <a:txBody>
                    <a:bodyPr/>
                    <a:lstStyle/>
                    <a:p>
                      <a:pPr marL="0" algn="ctr" defTabSz="457200" rtl="0" eaLnBrk="1" latinLnBrk="0" hangingPunct="1"/>
                      <a:r>
                        <a:rPr lang="ru-RU" sz="1800" b="1" kern="1200" dirty="0" smtClean="0">
                          <a:solidFill>
                            <a:schemeClr val="bg1"/>
                          </a:solidFill>
                          <a:latin typeface="+mn-lt"/>
                          <a:ea typeface="+mn-ea"/>
                          <a:cs typeface="+mn-cs"/>
                        </a:rPr>
                        <a:t>1</a:t>
                      </a:r>
                      <a:endParaRPr lang="ru-RU" sz="1800" b="1" kern="1200" dirty="0">
                        <a:solidFill>
                          <a:schemeClr val="bg1"/>
                        </a:solidFill>
                        <a:latin typeface="+mn-lt"/>
                        <a:ea typeface="+mn-ea"/>
                        <a:cs typeface="+mn-cs"/>
                      </a:endParaRPr>
                    </a:p>
                  </a:txBody>
                  <a:tcPr anchor="ctr">
                    <a:solidFill>
                      <a:schemeClr val="accent1"/>
                    </a:solidFill>
                  </a:tcPr>
                </a:tc>
                <a:tc>
                  <a:txBody>
                    <a:bodyPr/>
                    <a:lstStyle/>
                    <a:p>
                      <a:pPr marL="0" algn="ctr" defTabSz="457200" rtl="0" eaLnBrk="1" latinLnBrk="0" hangingPunct="1"/>
                      <a:r>
                        <a:rPr lang="ru-RU" sz="1800" b="1" kern="1200" dirty="0" smtClean="0">
                          <a:solidFill>
                            <a:schemeClr val="bg1"/>
                          </a:solidFill>
                          <a:latin typeface="+mn-lt"/>
                          <a:ea typeface="+mn-ea"/>
                          <a:cs typeface="+mn-cs"/>
                        </a:rPr>
                        <a:t>2</a:t>
                      </a:r>
                      <a:endParaRPr lang="ru-RU" sz="1800" b="1" kern="1200" dirty="0">
                        <a:solidFill>
                          <a:schemeClr val="bg1"/>
                        </a:solidFill>
                        <a:latin typeface="+mn-lt"/>
                        <a:ea typeface="+mn-ea"/>
                        <a:cs typeface="+mn-cs"/>
                      </a:endParaRPr>
                    </a:p>
                  </a:txBody>
                  <a:tcPr anchor="ctr">
                    <a:solidFill>
                      <a:schemeClr val="accent1"/>
                    </a:solidFill>
                  </a:tcPr>
                </a:tc>
                <a:tc>
                  <a:txBody>
                    <a:bodyPr/>
                    <a:lstStyle/>
                    <a:p>
                      <a:pPr marL="0" algn="ctr" defTabSz="457200" rtl="0" eaLnBrk="1" latinLnBrk="0" hangingPunct="1"/>
                      <a:r>
                        <a:rPr lang="ru-RU" sz="1800" b="1" kern="1200" dirty="0" smtClean="0">
                          <a:solidFill>
                            <a:schemeClr val="bg1"/>
                          </a:solidFill>
                          <a:latin typeface="+mn-lt"/>
                          <a:ea typeface="+mn-ea"/>
                          <a:cs typeface="+mn-cs"/>
                        </a:rPr>
                        <a:t>3</a:t>
                      </a:r>
                      <a:endParaRPr lang="ru-RU" sz="1800" b="1" kern="1200" dirty="0">
                        <a:solidFill>
                          <a:schemeClr val="bg1"/>
                        </a:solidFill>
                        <a:latin typeface="+mn-lt"/>
                        <a:ea typeface="+mn-ea"/>
                        <a:cs typeface="+mn-cs"/>
                      </a:endParaRPr>
                    </a:p>
                  </a:txBody>
                  <a:tcPr anchor="ctr">
                    <a:solidFill>
                      <a:schemeClr val="accent1"/>
                    </a:solidFill>
                  </a:tcPr>
                </a:tc>
                <a:tc>
                  <a:txBody>
                    <a:bodyPr/>
                    <a:lstStyle/>
                    <a:p>
                      <a:pPr algn="ctr"/>
                      <a:r>
                        <a:rPr lang="ru-RU" b="1" dirty="0" smtClean="0">
                          <a:solidFill>
                            <a:schemeClr val="bg1"/>
                          </a:solidFill>
                        </a:rPr>
                        <a:t>4</a:t>
                      </a:r>
                      <a:endParaRPr lang="ru-RU" b="1" dirty="0">
                        <a:solidFill>
                          <a:schemeClr val="bg1"/>
                        </a:solidFill>
                      </a:endParaRPr>
                    </a:p>
                  </a:txBody>
                  <a:tcPr anchor="ctr">
                    <a:solidFill>
                      <a:schemeClr val="accent1"/>
                    </a:solidFill>
                  </a:tcPr>
                </a:tc>
                <a:tc>
                  <a:txBody>
                    <a:bodyPr/>
                    <a:lstStyle/>
                    <a:p>
                      <a:pPr algn="ctr"/>
                      <a:r>
                        <a:rPr lang="ru-RU" b="1" dirty="0" smtClean="0">
                          <a:solidFill>
                            <a:schemeClr val="bg1"/>
                          </a:solidFill>
                        </a:rPr>
                        <a:t>5</a:t>
                      </a:r>
                      <a:endParaRPr lang="ru-RU" b="1" dirty="0">
                        <a:solidFill>
                          <a:schemeClr val="bg1"/>
                        </a:solidFill>
                      </a:endParaRPr>
                    </a:p>
                  </a:txBody>
                  <a:tcPr anchor="ctr">
                    <a:solidFill>
                      <a:schemeClr val="accent1"/>
                    </a:solidFill>
                  </a:tcPr>
                </a:tc>
                <a:tc>
                  <a:txBody>
                    <a:bodyPr/>
                    <a:lstStyle/>
                    <a:p>
                      <a:pPr marL="0" algn="ctr" defTabSz="457200" rtl="0" eaLnBrk="1" latinLnBrk="0" hangingPunct="1"/>
                      <a:r>
                        <a:rPr lang="ru-RU" sz="1800" b="1" kern="1200" dirty="0" smtClean="0">
                          <a:solidFill>
                            <a:srgbClr val="C00000"/>
                          </a:solidFill>
                          <a:latin typeface="+mn-lt"/>
                          <a:ea typeface="+mn-ea"/>
                          <a:cs typeface="+mn-cs"/>
                        </a:rPr>
                        <a:t>6</a:t>
                      </a:r>
                      <a:endParaRPr lang="ru-RU" sz="1800" b="1" kern="1200" dirty="0">
                        <a:solidFill>
                          <a:srgbClr val="C00000"/>
                        </a:solidFill>
                        <a:latin typeface="+mn-lt"/>
                        <a:ea typeface="+mn-ea"/>
                        <a:cs typeface="+mn-cs"/>
                      </a:endParaRPr>
                    </a:p>
                  </a:txBody>
                  <a:tcPr anchor="ctr">
                    <a:solidFill>
                      <a:schemeClr val="accent1">
                        <a:alpha val="35000"/>
                      </a:schemeClr>
                    </a:solidFill>
                  </a:tcPr>
                </a:tc>
                <a:tc>
                  <a:txBody>
                    <a:bodyPr/>
                    <a:lstStyle/>
                    <a:p>
                      <a:pPr algn="ctr"/>
                      <a:r>
                        <a:rPr lang="ru-RU" b="1" dirty="0" smtClean="0">
                          <a:solidFill>
                            <a:schemeClr val="bg1"/>
                          </a:solidFill>
                        </a:rPr>
                        <a:t>7</a:t>
                      </a:r>
                      <a:endParaRPr lang="ru-RU" b="1" dirty="0">
                        <a:solidFill>
                          <a:schemeClr val="bg1"/>
                        </a:solidFill>
                      </a:endParaRPr>
                    </a:p>
                  </a:txBody>
                  <a:tcPr anchor="ctr">
                    <a:solidFill>
                      <a:schemeClr val="accent1"/>
                    </a:solidFill>
                  </a:tcPr>
                </a:tc>
                <a:tc>
                  <a:txBody>
                    <a:bodyPr/>
                    <a:lstStyle/>
                    <a:p>
                      <a:pPr algn="ctr"/>
                      <a:r>
                        <a:rPr lang="ru-RU" b="1" dirty="0" smtClean="0">
                          <a:solidFill>
                            <a:schemeClr val="bg1"/>
                          </a:solidFill>
                        </a:rPr>
                        <a:t>8</a:t>
                      </a:r>
                      <a:endParaRPr lang="ru-RU" b="1" dirty="0">
                        <a:solidFill>
                          <a:schemeClr val="bg1"/>
                        </a:solidFill>
                      </a:endParaRPr>
                    </a:p>
                  </a:txBody>
                  <a:tcPr anchor="ctr">
                    <a:solidFill>
                      <a:schemeClr val="accent1"/>
                    </a:solidFill>
                  </a:tcPr>
                </a:tc>
                <a:tc>
                  <a:txBody>
                    <a:bodyPr/>
                    <a:lstStyle/>
                    <a:p>
                      <a:pPr algn="ctr"/>
                      <a:r>
                        <a:rPr lang="ru-RU" b="1" dirty="0" smtClean="0">
                          <a:solidFill>
                            <a:schemeClr val="bg1"/>
                          </a:solidFill>
                        </a:rPr>
                        <a:t>9</a:t>
                      </a:r>
                      <a:endParaRPr lang="ru-RU" b="1" dirty="0">
                        <a:solidFill>
                          <a:schemeClr val="bg1"/>
                        </a:solidFill>
                      </a:endParaRPr>
                    </a:p>
                  </a:txBody>
                  <a:tcPr anchor="ctr">
                    <a:solidFill>
                      <a:schemeClr val="accent1"/>
                    </a:solidFill>
                  </a:tcPr>
                </a:tc>
                <a:tc>
                  <a:txBody>
                    <a:bodyPr/>
                    <a:lstStyle/>
                    <a:p>
                      <a:pPr algn="ctr"/>
                      <a:r>
                        <a:rPr lang="ru-RU" b="1" dirty="0" smtClean="0">
                          <a:solidFill>
                            <a:srgbClr val="C00000"/>
                          </a:solidFill>
                        </a:rPr>
                        <a:t>10</a:t>
                      </a:r>
                      <a:endParaRPr lang="ru-RU" b="1" dirty="0">
                        <a:solidFill>
                          <a:srgbClr val="C00000"/>
                        </a:solidFill>
                      </a:endParaRPr>
                    </a:p>
                  </a:txBody>
                  <a:tcPr anchor="ctr">
                    <a:solidFill>
                      <a:schemeClr val="accent1">
                        <a:alpha val="50000"/>
                      </a:schemeClr>
                    </a:solidFill>
                  </a:tcPr>
                </a:tc>
                <a:extLst>
                  <a:ext uri="{0D108BD9-81ED-4DB2-BD59-A6C34878D82A}">
                    <a16:rowId xmlns:a16="http://schemas.microsoft.com/office/drawing/2014/main" xmlns="" val="10002"/>
                  </a:ext>
                </a:extLst>
              </a:tr>
              <a:tr h="370840">
                <a:tc>
                  <a:txBody>
                    <a:bodyPr/>
                    <a:lstStyle/>
                    <a:p>
                      <a:r>
                        <a:rPr lang="en-US" dirty="0"/>
                        <a:t>I</a:t>
                      </a:r>
                      <a:r>
                        <a:rPr lang="ru-RU" dirty="0"/>
                        <a:t>.</a:t>
                      </a:r>
                      <a:r>
                        <a:rPr lang="ru-RU" baseline="0" dirty="0"/>
                        <a:t> Нефинансовые активы</a:t>
                      </a:r>
                      <a:endParaRPr lang="ru-RU" dirty="0"/>
                    </a:p>
                  </a:txBody>
                  <a:tcPr/>
                </a:tc>
                <a:tc>
                  <a:txBody>
                    <a:bodyPr/>
                    <a:lstStyle/>
                    <a:p>
                      <a:endParaRPr lang="ru-RU" dirty="0"/>
                    </a:p>
                  </a:txBody>
                  <a:tcPr/>
                </a:tc>
                <a:tc>
                  <a:txBody>
                    <a:bodyPr/>
                    <a:lstStyle/>
                    <a:p>
                      <a:endParaRPr lang="ru-RU" dirty="0"/>
                    </a:p>
                  </a:txBody>
                  <a:tcPr/>
                </a:tc>
                <a:tc>
                  <a:txBody>
                    <a:bodyPr/>
                    <a:lstStyle/>
                    <a:p>
                      <a:endParaRPr lang="ru-RU" dirty="0"/>
                    </a:p>
                  </a:txBody>
                  <a:tcPr/>
                </a:tc>
                <a:tc>
                  <a:txBody>
                    <a:bodyPr/>
                    <a:lstStyle/>
                    <a:p>
                      <a:endParaRPr lang="ru-RU" dirty="0"/>
                    </a:p>
                  </a:txBody>
                  <a:tcPr/>
                </a:tc>
                <a:tc>
                  <a:txBody>
                    <a:bodyPr/>
                    <a:lstStyle/>
                    <a:p>
                      <a:endParaRPr lang="ru-RU" b="1" dirty="0">
                        <a:solidFill>
                          <a:srgbClr val="C00000"/>
                        </a:solidFill>
                      </a:endParaRPr>
                    </a:p>
                  </a:txBody>
                  <a:tcPr>
                    <a:solidFill>
                      <a:schemeClr val="accent1">
                        <a:alpha val="35000"/>
                      </a:schemeClr>
                    </a:solidFill>
                  </a:tcPr>
                </a:tc>
                <a:tc>
                  <a:txBody>
                    <a:bodyPr/>
                    <a:lstStyle/>
                    <a:p>
                      <a:endParaRPr lang="ru-RU" dirty="0"/>
                    </a:p>
                  </a:txBody>
                  <a:tcPr/>
                </a:tc>
                <a:tc>
                  <a:txBody>
                    <a:bodyPr/>
                    <a:lstStyle/>
                    <a:p>
                      <a:endParaRPr lang="ru-RU" dirty="0"/>
                    </a:p>
                  </a:txBody>
                  <a:tcPr/>
                </a:tc>
                <a:tc>
                  <a:txBody>
                    <a:bodyPr/>
                    <a:lstStyle/>
                    <a:p>
                      <a:endParaRPr lang="ru-RU" dirty="0"/>
                    </a:p>
                  </a:txBody>
                  <a:tcPr/>
                </a:tc>
                <a:tc>
                  <a:txBody>
                    <a:bodyPr/>
                    <a:lstStyle/>
                    <a:p>
                      <a:endParaRPr lang="ru-RU" b="1" dirty="0">
                        <a:solidFill>
                          <a:srgbClr val="C00000"/>
                        </a:solidFill>
                      </a:endParaRPr>
                    </a:p>
                  </a:txBody>
                  <a:tcPr>
                    <a:solidFill>
                      <a:schemeClr val="accent1">
                        <a:alpha val="50000"/>
                      </a:schemeClr>
                    </a:solidFill>
                  </a:tcPr>
                </a:tc>
                <a:extLst>
                  <a:ext uri="{0D108BD9-81ED-4DB2-BD59-A6C34878D82A}">
                    <a16:rowId xmlns:a16="http://schemas.microsoft.com/office/drawing/2014/main" xmlns="" val="3279132665"/>
                  </a:ext>
                </a:extLst>
              </a:tr>
              <a:tr h="370840">
                <a:tc>
                  <a:txBody>
                    <a:bodyPr/>
                    <a:lstStyle/>
                    <a:p>
                      <a:r>
                        <a:rPr lang="en-US" dirty="0"/>
                        <a:t>II</a:t>
                      </a:r>
                      <a:r>
                        <a:rPr lang="ru-RU" dirty="0"/>
                        <a:t>. Финансовые активы</a:t>
                      </a:r>
                    </a:p>
                  </a:txBody>
                  <a:tcPr/>
                </a:tc>
                <a:tc>
                  <a:txBody>
                    <a:bodyPr/>
                    <a:lstStyle/>
                    <a:p>
                      <a:endParaRPr lang="ru-RU"/>
                    </a:p>
                  </a:txBody>
                  <a:tcPr/>
                </a:tc>
                <a:tc>
                  <a:txBody>
                    <a:bodyPr/>
                    <a:lstStyle/>
                    <a:p>
                      <a:endParaRPr lang="ru-RU" dirty="0"/>
                    </a:p>
                  </a:txBody>
                  <a:tcPr/>
                </a:tc>
                <a:tc>
                  <a:txBody>
                    <a:bodyPr/>
                    <a:lstStyle/>
                    <a:p>
                      <a:endParaRPr lang="ru-RU" dirty="0"/>
                    </a:p>
                  </a:txBody>
                  <a:tcPr/>
                </a:tc>
                <a:tc>
                  <a:txBody>
                    <a:bodyPr/>
                    <a:lstStyle/>
                    <a:p>
                      <a:endParaRPr lang="ru-RU" dirty="0"/>
                    </a:p>
                  </a:txBody>
                  <a:tcPr/>
                </a:tc>
                <a:tc>
                  <a:txBody>
                    <a:bodyPr/>
                    <a:lstStyle/>
                    <a:p>
                      <a:endParaRPr lang="ru-RU" b="1" dirty="0">
                        <a:solidFill>
                          <a:srgbClr val="C00000"/>
                        </a:solidFill>
                      </a:endParaRPr>
                    </a:p>
                  </a:txBody>
                  <a:tcPr>
                    <a:solidFill>
                      <a:schemeClr val="accent1">
                        <a:alpha val="35000"/>
                      </a:schemeClr>
                    </a:solidFill>
                  </a:tcPr>
                </a:tc>
                <a:tc>
                  <a:txBody>
                    <a:bodyPr/>
                    <a:lstStyle/>
                    <a:p>
                      <a:endParaRPr lang="ru-RU" dirty="0"/>
                    </a:p>
                  </a:txBody>
                  <a:tcPr/>
                </a:tc>
                <a:tc>
                  <a:txBody>
                    <a:bodyPr/>
                    <a:lstStyle/>
                    <a:p>
                      <a:endParaRPr lang="ru-RU" dirty="0"/>
                    </a:p>
                  </a:txBody>
                  <a:tcPr/>
                </a:tc>
                <a:tc>
                  <a:txBody>
                    <a:bodyPr/>
                    <a:lstStyle/>
                    <a:p>
                      <a:endParaRPr lang="ru-RU" dirty="0"/>
                    </a:p>
                  </a:txBody>
                  <a:tcPr/>
                </a:tc>
                <a:tc>
                  <a:txBody>
                    <a:bodyPr/>
                    <a:lstStyle/>
                    <a:p>
                      <a:endParaRPr lang="ru-RU" b="1" dirty="0">
                        <a:solidFill>
                          <a:srgbClr val="C00000"/>
                        </a:solidFill>
                      </a:endParaRPr>
                    </a:p>
                  </a:txBody>
                  <a:tcPr>
                    <a:solidFill>
                      <a:schemeClr val="accent1">
                        <a:alpha val="50000"/>
                      </a:schemeClr>
                    </a:solidFill>
                  </a:tcPr>
                </a:tc>
                <a:extLst>
                  <a:ext uri="{0D108BD9-81ED-4DB2-BD59-A6C34878D82A}">
                    <a16:rowId xmlns:a16="http://schemas.microsoft.com/office/drawing/2014/main" xmlns="" val="3558783821"/>
                  </a:ext>
                </a:extLst>
              </a:tr>
              <a:tr h="370840">
                <a:tc>
                  <a:txBody>
                    <a:bodyPr/>
                    <a:lstStyle/>
                    <a:p>
                      <a:r>
                        <a:rPr lang="en-US" dirty="0"/>
                        <a:t>III</a:t>
                      </a:r>
                      <a:r>
                        <a:rPr lang="ru-RU" dirty="0"/>
                        <a:t>.</a:t>
                      </a:r>
                      <a:r>
                        <a:rPr lang="ru-RU" baseline="0" dirty="0"/>
                        <a:t> Обязательства</a:t>
                      </a:r>
                      <a:endParaRPr lang="ru-RU" dirty="0"/>
                    </a:p>
                  </a:txBody>
                  <a:tcPr/>
                </a:tc>
                <a:tc>
                  <a:txBody>
                    <a:bodyPr/>
                    <a:lstStyle/>
                    <a:p>
                      <a:endParaRPr lang="ru-RU"/>
                    </a:p>
                  </a:txBody>
                  <a:tcPr/>
                </a:tc>
                <a:tc>
                  <a:txBody>
                    <a:bodyPr/>
                    <a:lstStyle/>
                    <a:p>
                      <a:endParaRPr lang="ru-RU"/>
                    </a:p>
                  </a:txBody>
                  <a:tcPr/>
                </a:tc>
                <a:tc>
                  <a:txBody>
                    <a:bodyPr/>
                    <a:lstStyle/>
                    <a:p>
                      <a:endParaRPr lang="ru-RU"/>
                    </a:p>
                  </a:txBody>
                  <a:tcPr/>
                </a:tc>
                <a:tc>
                  <a:txBody>
                    <a:bodyPr/>
                    <a:lstStyle/>
                    <a:p>
                      <a:endParaRPr lang="ru-RU" dirty="0"/>
                    </a:p>
                  </a:txBody>
                  <a:tcPr/>
                </a:tc>
                <a:tc>
                  <a:txBody>
                    <a:bodyPr/>
                    <a:lstStyle/>
                    <a:p>
                      <a:endParaRPr lang="ru-RU" b="1" dirty="0">
                        <a:solidFill>
                          <a:srgbClr val="C00000"/>
                        </a:solidFill>
                      </a:endParaRPr>
                    </a:p>
                  </a:txBody>
                  <a:tcPr>
                    <a:solidFill>
                      <a:schemeClr val="accent1">
                        <a:alpha val="35000"/>
                      </a:schemeClr>
                    </a:solidFill>
                  </a:tcPr>
                </a:tc>
                <a:tc>
                  <a:txBody>
                    <a:bodyPr/>
                    <a:lstStyle/>
                    <a:p>
                      <a:endParaRPr lang="ru-RU" dirty="0"/>
                    </a:p>
                  </a:txBody>
                  <a:tcPr/>
                </a:tc>
                <a:tc>
                  <a:txBody>
                    <a:bodyPr/>
                    <a:lstStyle/>
                    <a:p>
                      <a:endParaRPr lang="ru-RU" dirty="0"/>
                    </a:p>
                  </a:txBody>
                  <a:tcPr/>
                </a:tc>
                <a:tc>
                  <a:txBody>
                    <a:bodyPr/>
                    <a:lstStyle/>
                    <a:p>
                      <a:endParaRPr lang="ru-RU" dirty="0"/>
                    </a:p>
                  </a:txBody>
                  <a:tcPr/>
                </a:tc>
                <a:tc>
                  <a:txBody>
                    <a:bodyPr/>
                    <a:lstStyle/>
                    <a:p>
                      <a:endParaRPr lang="ru-RU" b="1" dirty="0">
                        <a:solidFill>
                          <a:srgbClr val="C00000"/>
                        </a:solidFill>
                      </a:endParaRPr>
                    </a:p>
                  </a:txBody>
                  <a:tcPr>
                    <a:solidFill>
                      <a:schemeClr val="accent1">
                        <a:alpha val="50000"/>
                      </a:schemeClr>
                    </a:solidFill>
                  </a:tcPr>
                </a:tc>
                <a:extLst>
                  <a:ext uri="{0D108BD9-81ED-4DB2-BD59-A6C34878D82A}">
                    <a16:rowId xmlns:a16="http://schemas.microsoft.com/office/drawing/2014/main" xmlns="" val="2227173489"/>
                  </a:ext>
                </a:extLst>
              </a:tr>
              <a:tr h="370840">
                <a:tc>
                  <a:txBody>
                    <a:bodyPr/>
                    <a:lstStyle/>
                    <a:p>
                      <a:r>
                        <a:rPr lang="en-US" dirty="0"/>
                        <a:t>IV.</a:t>
                      </a:r>
                      <a:r>
                        <a:rPr lang="en-US" baseline="0" dirty="0"/>
                        <a:t> </a:t>
                      </a:r>
                      <a:r>
                        <a:rPr lang="ru-RU" baseline="0" dirty="0"/>
                        <a:t>Финансовый результат</a:t>
                      </a:r>
                      <a:endParaRPr lang="ru-RU" dirty="0"/>
                    </a:p>
                  </a:txBody>
                  <a:tcPr/>
                </a:tc>
                <a:tc>
                  <a:txBody>
                    <a:bodyPr/>
                    <a:lstStyle/>
                    <a:p>
                      <a:endParaRPr lang="ru-RU"/>
                    </a:p>
                  </a:txBody>
                  <a:tcPr/>
                </a:tc>
                <a:tc>
                  <a:txBody>
                    <a:bodyPr/>
                    <a:lstStyle/>
                    <a:p>
                      <a:endParaRPr lang="ru-RU"/>
                    </a:p>
                  </a:txBody>
                  <a:tcPr/>
                </a:tc>
                <a:tc>
                  <a:txBody>
                    <a:bodyPr/>
                    <a:lstStyle/>
                    <a:p>
                      <a:endParaRPr lang="ru-RU" dirty="0"/>
                    </a:p>
                  </a:txBody>
                  <a:tcPr/>
                </a:tc>
                <a:tc>
                  <a:txBody>
                    <a:bodyPr/>
                    <a:lstStyle/>
                    <a:p>
                      <a:endParaRPr lang="ru-RU" dirty="0"/>
                    </a:p>
                  </a:txBody>
                  <a:tcPr/>
                </a:tc>
                <a:tc>
                  <a:txBody>
                    <a:bodyPr/>
                    <a:lstStyle/>
                    <a:p>
                      <a:endParaRPr lang="ru-RU" b="1" dirty="0">
                        <a:solidFill>
                          <a:srgbClr val="C00000"/>
                        </a:solidFill>
                      </a:endParaRPr>
                    </a:p>
                  </a:txBody>
                  <a:tcPr>
                    <a:solidFill>
                      <a:schemeClr val="accent1">
                        <a:alpha val="35000"/>
                      </a:schemeClr>
                    </a:solidFill>
                  </a:tcPr>
                </a:tc>
                <a:tc>
                  <a:txBody>
                    <a:bodyPr/>
                    <a:lstStyle/>
                    <a:p>
                      <a:endParaRPr lang="ru-RU" dirty="0"/>
                    </a:p>
                  </a:txBody>
                  <a:tcPr/>
                </a:tc>
                <a:tc>
                  <a:txBody>
                    <a:bodyPr/>
                    <a:lstStyle/>
                    <a:p>
                      <a:endParaRPr lang="ru-RU" dirty="0"/>
                    </a:p>
                  </a:txBody>
                  <a:tcPr/>
                </a:tc>
                <a:tc>
                  <a:txBody>
                    <a:bodyPr/>
                    <a:lstStyle/>
                    <a:p>
                      <a:endParaRPr lang="ru-RU" dirty="0"/>
                    </a:p>
                  </a:txBody>
                  <a:tcPr/>
                </a:tc>
                <a:tc>
                  <a:txBody>
                    <a:bodyPr/>
                    <a:lstStyle/>
                    <a:p>
                      <a:endParaRPr lang="ru-RU" b="1" dirty="0">
                        <a:solidFill>
                          <a:srgbClr val="C00000"/>
                        </a:solidFill>
                      </a:endParaRPr>
                    </a:p>
                  </a:txBody>
                  <a:tcPr>
                    <a:solidFill>
                      <a:schemeClr val="accent1">
                        <a:alpha val="50000"/>
                      </a:schemeClr>
                    </a:solidFill>
                  </a:tcPr>
                </a:tc>
                <a:extLst>
                  <a:ext uri="{0D108BD9-81ED-4DB2-BD59-A6C34878D82A}">
                    <a16:rowId xmlns:a16="http://schemas.microsoft.com/office/drawing/2014/main" xmlns="" val="4157184744"/>
                  </a:ext>
                </a:extLst>
              </a:tr>
            </a:tbl>
          </a:graphicData>
        </a:graphic>
      </p:graphicFrame>
      <p:sp>
        <p:nvSpPr>
          <p:cNvPr id="8" name="Title 1">
            <a:extLst>
              <a:ext uri="{FF2B5EF4-FFF2-40B4-BE49-F238E27FC236}">
                <a16:creationId xmlns:a16="http://schemas.microsoft.com/office/drawing/2014/main" xmlns="" id="{D2BE57DE-FA7A-44BC-B8D6-F3B300F4C69D}"/>
              </a:ext>
            </a:extLst>
          </p:cNvPr>
          <p:cNvSpPr txBox="1">
            <a:spLocks/>
          </p:cNvSpPr>
          <p:nvPr/>
        </p:nvSpPr>
        <p:spPr>
          <a:xfrm>
            <a:off x="117606" y="1078386"/>
            <a:ext cx="8986684" cy="515875"/>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spcBef>
                <a:spcPts val="1500"/>
              </a:spcBef>
            </a:pPr>
            <a:r>
              <a:rPr lang="ru-RU" sz="2000" b="1" dirty="0">
                <a:solidFill>
                  <a:srgbClr val="002060"/>
                </a:solidFill>
                <a:latin typeface="Times New Roman" panose="02020603050405020304" pitchFamily="18" charset="0"/>
                <a:cs typeface="Times New Roman" panose="02020603050405020304" pitchFamily="18" charset="0"/>
              </a:rPr>
              <a:t>1. Изменение остатков валюты баланса</a:t>
            </a:r>
          </a:p>
        </p:txBody>
      </p:sp>
      <p:sp>
        <p:nvSpPr>
          <p:cNvPr id="3" name="TextBox 2"/>
          <p:cNvSpPr txBox="1"/>
          <p:nvPr/>
        </p:nvSpPr>
        <p:spPr>
          <a:xfrm>
            <a:off x="4399724" y="4031673"/>
            <a:ext cx="1446893" cy="1940957"/>
          </a:xfrm>
          <a:prstGeom prst="wedgeRoundRectCallout">
            <a:avLst>
              <a:gd name="adj1" fmla="val 79138"/>
              <a:gd name="adj2" fmla="val -99533"/>
              <a:gd name="adj3" fmla="val 16667"/>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ru-RU" b="1" dirty="0" smtClean="0">
                <a:latin typeface="Times New Roman" charset="0"/>
                <a:ea typeface="Times New Roman" charset="0"/>
                <a:cs typeface="Times New Roman" charset="0"/>
              </a:rPr>
              <a:t>304.86</a:t>
            </a:r>
          </a:p>
          <a:p>
            <a:pPr algn="ctr"/>
            <a:r>
              <a:rPr lang="ru-RU" b="1" dirty="0" smtClean="0">
                <a:latin typeface="Times New Roman" charset="0"/>
                <a:ea typeface="Times New Roman" charset="0"/>
                <a:cs typeface="Times New Roman" charset="0"/>
              </a:rPr>
              <a:t>304.96</a:t>
            </a:r>
          </a:p>
          <a:p>
            <a:pPr algn="ctr"/>
            <a:r>
              <a:rPr lang="ru-RU" b="1" dirty="0" smtClean="0">
                <a:latin typeface="Times New Roman" charset="0"/>
                <a:ea typeface="Times New Roman" charset="0"/>
                <a:cs typeface="Times New Roman" charset="0"/>
              </a:rPr>
              <a:t>401.18</a:t>
            </a:r>
          </a:p>
          <a:p>
            <a:pPr algn="ctr"/>
            <a:r>
              <a:rPr lang="ru-RU" b="1" dirty="0" smtClean="0">
                <a:latin typeface="Times New Roman" charset="0"/>
                <a:ea typeface="Times New Roman" charset="0"/>
                <a:cs typeface="Times New Roman" charset="0"/>
              </a:rPr>
              <a:t>401.19</a:t>
            </a:r>
          </a:p>
          <a:p>
            <a:pPr algn="ctr"/>
            <a:r>
              <a:rPr lang="ru-RU" b="1" dirty="0" smtClean="0">
                <a:latin typeface="Times New Roman" charset="0"/>
                <a:ea typeface="Times New Roman" charset="0"/>
                <a:cs typeface="Times New Roman" charset="0"/>
              </a:rPr>
              <a:t>401.28</a:t>
            </a:r>
          </a:p>
          <a:p>
            <a:pPr algn="ctr"/>
            <a:r>
              <a:rPr lang="ru-RU" b="1" dirty="0" smtClean="0">
                <a:latin typeface="Times New Roman" charset="0"/>
                <a:ea typeface="Times New Roman" charset="0"/>
                <a:cs typeface="Times New Roman" charset="0"/>
              </a:rPr>
              <a:t>401.29</a:t>
            </a:r>
            <a:endParaRPr lang="ru-RU" b="1" dirty="0">
              <a:latin typeface="Times New Roman" charset="0"/>
              <a:ea typeface="Times New Roman" charset="0"/>
              <a:cs typeface="Times New Roman" charset="0"/>
            </a:endParaRPr>
          </a:p>
        </p:txBody>
      </p:sp>
      <p:sp>
        <p:nvSpPr>
          <p:cNvPr id="9" name="TextBox 8"/>
          <p:cNvSpPr txBox="1"/>
          <p:nvPr/>
        </p:nvSpPr>
        <p:spPr>
          <a:xfrm>
            <a:off x="6671870" y="4031673"/>
            <a:ext cx="1446893" cy="1940957"/>
          </a:xfrm>
          <a:prstGeom prst="wedgeRoundRectCallout">
            <a:avLst>
              <a:gd name="adj1" fmla="val 79138"/>
              <a:gd name="adj2" fmla="val -99533"/>
              <a:gd name="adj3" fmla="val 16667"/>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ru-RU" b="1" dirty="0" smtClean="0">
                <a:latin typeface="Times New Roman" charset="0"/>
                <a:ea typeface="Times New Roman" charset="0"/>
                <a:cs typeface="Times New Roman" charset="0"/>
              </a:rPr>
              <a:t>304.</a:t>
            </a:r>
            <a:r>
              <a:rPr lang="ru-RU" b="1" u="sng" dirty="0" smtClean="0">
                <a:solidFill>
                  <a:srgbClr val="C00000"/>
                </a:solidFill>
                <a:latin typeface="Times New Roman" charset="0"/>
                <a:ea typeface="Times New Roman" charset="0"/>
                <a:cs typeface="Times New Roman" charset="0"/>
              </a:rPr>
              <a:t>66</a:t>
            </a:r>
          </a:p>
          <a:p>
            <a:pPr algn="ctr"/>
            <a:r>
              <a:rPr lang="ru-RU" b="1" dirty="0" smtClean="0">
                <a:latin typeface="Times New Roman" charset="0"/>
                <a:ea typeface="Times New Roman" charset="0"/>
                <a:cs typeface="Times New Roman" charset="0"/>
              </a:rPr>
              <a:t>304.</a:t>
            </a:r>
            <a:r>
              <a:rPr lang="ru-RU" b="1" u="sng" dirty="0" smtClean="0">
                <a:solidFill>
                  <a:srgbClr val="C00000"/>
                </a:solidFill>
                <a:latin typeface="Times New Roman" charset="0"/>
                <a:ea typeface="Times New Roman" charset="0"/>
                <a:cs typeface="Times New Roman" charset="0"/>
              </a:rPr>
              <a:t>76</a:t>
            </a:r>
          </a:p>
          <a:p>
            <a:pPr algn="ctr"/>
            <a:r>
              <a:rPr lang="ru-RU" b="1" dirty="0" smtClean="0">
                <a:latin typeface="Times New Roman" charset="0"/>
                <a:ea typeface="Times New Roman" charset="0"/>
                <a:cs typeface="Times New Roman" charset="0"/>
              </a:rPr>
              <a:t>401.</a:t>
            </a:r>
            <a:r>
              <a:rPr lang="ru-RU" b="1" u="sng" dirty="0" smtClean="0">
                <a:solidFill>
                  <a:srgbClr val="C00000"/>
                </a:solidFill>
                <a:latin typeface="Times New Roman" charset="0"/>
                <a:ea typeface="Times New Roman" charset="0"/>
                <a:cs typeface="Times New Roman" charset="0"/>
              </a:rPr>
              <a:t>16</a:t>
            </a:r>
          </a:p>
          <a:p>
            <a:pPr algn="ctr"/>
            <a:r>
              <a:rPr lang="ru-RU" b="1" dirty="0" smtClean="0">
                <a:latin typeface="Times New Roman" charset="0"/>
                <a:ea typeface="Times New Roman" charset="0"/>
                <a:cs typeface="Times New Roman" charset="0"/>
              </a:rPr>
              <a:t>401.</a:t>
            </a:r>
            <a:r>
              <a:rPr lang="ru-RU" b="1" u="sng" dirty="0" smtClean="0">
                <a:solidFill>
                  <a:srgbClr val="C00000"/>
                </a:solidFill>
                <a:latin typeface="Times New Roman" charset="0"/>
                <a:ea typeface="Times New Roman" charset="0"/>
                <a:cs typeface="Times New Roman" charset="0"/>
              </a:rPr>
              <a:t>17</a:t>
            </a:r>
          </a:p>
          <a:p>
            <a:pPr algn="ctr"/>
            <a:r>
              <a:rPr lang="ru-RU" b="1" dirty="0" smtClean="0">
                <a:latin typeface="Times New Roman" charset="0"/>
                <a:ea typeface="Times New Roman" charset="0"/>
                <a:cs typeface="Times New Roman" charset="0"/>
              </a:rPr>
              <a:t>401.</a:t>
            </a:r>
            <a:r>
              <a:rPr lang="ru-RU" b="1" u="sng" dirty="0" smtClean="0">
                <a:solidFill>
                  <a:srgbClr val="C00000"/>
                </a:solidFill>
                <a:latin typeface="Times New Roman" charset="0"/>
                <a:ea typeface="Times New Roman" charset="0"/>
                <a:cs typeface="Times New Roman" charset="0"/>
              </a:rPr>
              <a:t>26</a:t>
            </a:r>
          </a:p>
          <a:p>
            <a:pPr algn="ctr"/>
            <a:r>
              <a:rPr lang="ru-RU" b="1" dirty="0" smtClean="0">
                <a:latin typeface="Times New Roman" charset="0"/>
                <a:ea typeface="Times New Roman" charset="0"/>
                <a:cs typeface="Times New Roman" charset="0"/>
              </a:rPr>
              <a:t>401.</a:t>
            </a:r>
            <a:r>
              <a:rPr lang="ru-RU" b="1" u="sng" dirty="0" smtClean="0">
                <a:solidFill>
                  <a:srgbClr val="C00000"/>
                </a:solidFill>
                <a:latin typeface="Times New Roman" charset="0"/>
                <a:ea typeface="Times New Roman" charset="0"/>
                <a:cs typeface="Times New Roman" charset="0"/>
              </a:rPr>
              <a:t>27</a:t>
            </a:r>
            <a:endParaRPr lang="ru-RU" b="1" u="sng" dirty="0">
              <a:solidFill>
                <a:srgbClr val="C00000"/>
              </a:solidFill>
              <a:latin typeface="Times New Roman" charset="0"/>
              <a:ea typeface="Times New Roman" charset="0"/>
              <a:cs typeface="Times New Roman" charset="0"/>
            </a:endParaRPr>
          </a:p>
        </p:txBody>
      </p:sp>
    </p:spTree>
    <p:extLst>
      <p:ext uri="{BB962C8B-B14F-4D97-AF65-F5344CB8AC3E}">
        <p14:creationId xmlns:p14="http://schemas.microsoft.com/office/powerpoint/2010/main" val="324797397"/>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Объект 3"/>
          <p:cNvSpPr>
            <a:spLocks noGrp="1"/>
          </p:cNvSpPr>
          <p:nvPr>
            <p:ph sz="half" idx="2"/>
          </p:nvPr>
        </p:nvSpPr>
        <p:spPr>
          <a:xfrm>
            <a:off x="457200" y="964096"/>
            <a:ext cx="8617226" cy="5162067"/>
          </a:xfrm>
        </p:spPr>
        <p:txBody>
          <a:bodyPr>
            <a:normAutofit fontScale="85000" lnSpcReduction="20000"/>
          </a:bodyPr>
          <a:lstStyle/>
          <a:p>
            <a:pPr indent="0" algn="just">
              <a:buNone/>
            </a:pPr>
            <a:r>
              <a:rPr lang="ru-RU" dirty="0">
                <a:latin typeface="Times New Roman" pitchFamily="18" charset="0"/>
                <a:cs typeface="Times New Roman" pitchFamily="18" charset="0"/>
              </a:rPr>
              <a:t>В отношении ошибок предшествующих годов в Пояснениях к бухгалтерской (финансовой) отчетности за отчетный год раскрывается следующая информация:</a:t>
            </a:r>
          </a:p>
          <a:p>
            <a:pPr indent="0" algn="just">
              <a:buNone/>
            </a:pPr>
            <a:r>
              <a:rPr lang="ru-RU" dirty="0">
                <a:latin typeface="Times New Roman" pitchFamily="18" charset="0"/>
                <a:cs typeface="Times New Roman" pitchFamily="18" charset="0"/>
              </a:rPr>
              <a:t>а) описание ошибки;</a:t>
            </a:r>
          </a:p>
          <a:p>
            <a:pPr indent="0" algn="just">
              <a:buNone/>
            </a:pPr>
            <a:r>
              <a:rPr lang="ru-RU" dirty="0">
                <a:latin typeface="Times New Roman" pitchFamily="18" charset="0"/>
                <a:cs typeface="Times New Roman" pitchFamily="18" charset="0"/>
              </a:rPr>
              <a:t>б) сумма корректировки по каждой статье бухгалтерской (финансовой) отчетности за каждый из предшествующих годов, для которых в бухгалтерской (финансовой) отчетности раскрываются сравнительные показатели;</a:t>
            </a:r>
          </a:p>
          <a:p>
            <a:pPr indent="0" algn="just">
              <a:buNone/>
            </a:pPr>
            <a:r>
              <a:rPr lang="ru-RU" dirty="0">
                <a:latin typeface="Times New Roman" pitchFamily="18" charset="0"/>
                <a:cs typeface="Times New Roman" pitchFamily="18" charset="0"/>
              </a:rPr>
              <a:t>в) общая сумма корректировки на начало самого раннего из предшествующих годов, для которого в бухгалтерской (финансовой) отчетности раскрываются сравнительные показатели;</a:t>
            </a:r>
          </a:p>
          <a:p>
            <a:pPr indent="0" algn="just">
              <a:buNone/>
            </a:pPr>
            <a:r>
              <a:rPr lang="ru-RU" dirty="0">
                <a:latin typeface="Times New Roman" pitchFamily="18" charset="0"/>
                <a:cs typeface="Times New Roman" pitchFamily="18" charset="0"/>
              </a:rPr>
              <a:t>г) описание причин, по которым корректировка сравнительных показателей бухгалтерской (финансовой) отчетности за один или несколько предшествующих годов не представляется возможным, а также описание способа отражения исправления ошибки с указанием периода, в котором отражены исправления.</a:t>
            </a:r>
          </a:p>
          <a:p>
            <a:pPr indent="0" algn="just">
              <a:buNone/>
            </a:pPr>
            <a:r>
              <a:rPr lang="ru-RU" dirty="0">
                <a:latin typeface="Times New Roman" pitchFamily="18" charset="0"/>
                <a:cs typeface="Times New Roman" pitchFamily="18" charset="0"/>
              </a:rPr>
              <a:t>_________________________________________________________________</a:t>
            </a:r>
          </a:p>
          <a:p>
            <a:pPr indent="0" algn="just">
              <a:buNone/>
            </a:pPr>
            <a:r>
              <a:rPr lang="ru-RU" sz="2000" dirty="0">
                <a:latin typeface="Times New Roman" pitchFamily="18" charset="0"/>
                <a:cs typeface="Times New Roman" pitchFamily="18" charset="0"/>
              </a:rPr>
              <a:t>СГС "Учетная политика, оценочные значения и ошибки" (пункт 34)</a:t>
            </a:r>
          </a:p>
          <a:p>
            <a:endParaRPr lang="ru-RU" dirty="0"/>
          </a:p>
        </p:txBody>
      </p:sp>
      <p:sp>
        <p:nvSpPr>
          <p:cNvPr id="7" name="Номер слайда 6"/>
          <p:cNvSpPr>
            <a:spLocks noGrp="1"/>
          </p:cNvSpPr>
          <p:nvPr>
            <p:ph type="sldNum" sz="quarter" idx="12"/>
          </p:nvPr>
        </p:nvSpPr>
        <p:spPr/>
        <p:txBody>
          <a:bodyPr/>
          <a:lstStyle/>
          <a:p>
            <a:fld id="{8F353C4E-0EC6-4AC7-AD15-7B51E3057EBB}" type="slidenum">
              <a:rPr lang="ru-RU" smtClean="0"/>
              <a:t>66</a:t>
            </a:fld>
            <a:endParaRPr lang="ru-RU"/>
          </a:p>
        </p:txBody>
      </p:sp>
    </p:spTree>
    <p:extLst>
      <p:ext uri="{BB962C8B-B14F-4D97-AF65-F5344CB8AC3E}">
        <p14:creationId xmlns:p14="http://schemas.microsoft.com/office/powerpoint/2010/main" val="415810990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49927" y="179386"/>
            <a:ext cx="6278326" cy="492443"/>
          </a:xfrm>
          <a:prstGeom prst="rect">
            <a:avLst/>
          </a:prstGeom>
        </p:spPr>
        <p:txBody>
          <a:bodyPr wrap="square">
            <a:spAutoFit/>
          </a:bodyPr>
          <a:lstStyle/>
          <a:p>
            <a:pPr marL="53975" lvl="1" algn="ctr">
              <a:buSzPct val="130000"/>
            </a:pPr>
            <a:r>
              <a:rPr lang="ru-RU" sz="2600" b="1" dirty="0" smtClean="0">
                <a:solidFill>
                  <a:srgbClr val="077A3E"/>
                </a:solidFill>
                <a:latin typeface="Bookman Old Style" charset="0"/>
                <a:ea typeface="Bookman Old Style" charset="0"/>
                <a:cs typeface="Bookman Old Style" charset="0"/>
              </a:rPr>
              <a:t>Изменения в НПА по отчетности</a:t>
            </a:r>
          </a:p>
        </p:txBody>
      </p:sp>
      <p:sp>
        <p:nvSpPr>
          <p:cNvPr id="7" name="Номер слайда 14"/>
          <p:cNvSpPr>
            <a:spLocks noGrp="1"/>
          </p:cNvSpPr>
          <p:nvPr>
            <p:ph type="sldNum" sz="quarter" idx="12"/>
          </p:nvPr>
        </p:nvSpPr>
        <p:spPr>
          <a:xfrm>
            <a:off x="8582288" y="179386"/>
            <a:ext cx="561712" cy="365125"/>
          </a:xfrm>
        </p:spPr>
        <p:txBody>
          <a:bodyPr/>
          <a:lstStyle/>
          <a:p>
            <a:fld id="{D81B3B79-DEF0-4346-A5D2-0443081EFB3D}" type="slidenum">
              <a:rPr lang="ru-RU" b="1" smtClean="0">
                <a:solidFill>
                  <a:srgbClr val="C79023"/>
                </a:solidFill>
              </a:rPr>
              <a:t>67</a:t>
            </a:fld>
            <a:endParaRPr lang="en-US" b="1" dirty="0">
              <a:solidFill>
                <a:srgbClr val="C79023"/>
              </a:solidFill>
            </a:endParaRPr>
          </a:p>
        </p:txBody>
      </p:sp>
      <p:sp>
        <p:nvSpPr>
          <p:cNvPr id="6" name="Прямоугольник 5"/>
          <p:cNvSpPr/>
          <p:nvPr/>
        </p:nvSpPr>
        <p:spPr>
          <a:xfrm>
            <a:off x="1856508" y="839930"/>
            <a:ext cx="4613564" cy="492443"/>
          </a:xfrm>
          <a:prstGeom prst="rect">
            <a:avLst/>
          </a:prstGeom>
        </p:spPr>
        <p:txBody>
          <a:bodyPr wrap="square">
            <a:spAutoFit/>
          </a:bodyPr>
          <a:lstStyle/>
          <a:p>
            <a:pPr marL="53975" lvl="1" algn="ctr">
              <a:buSzPct val="130000"/>
            </a:pPr>
            <a:r>
              <a:rPr lang="ru-RU" sz="2600" b="1" dirty="0" smtClean="0">
                <a:solidFill>
                  <a:srgbClr val="002060"/>
                </a:solidFill>
                <a:latin typeface="Times New Roman" charset="0"/>
                <a:ea typeface="Times New Roman" charset="0"/>
                <a:cs typeface="Times New Roman" charset="0"/>
              </a:rPr>
              <a:t>Справка к 173, 373, 773</a:t>
            </a:r>
          </a:p>
        </p:txBody>
      </p:sp>
      <p:graphicFrame>
        <p:nvGraphicFramePr>
          <p:cNvPr id="3" name="Таблица 2"/>
          <p:cNvGraphicFramePr>
            <a:graphicFrameLocks noGrp="1"/>
          </p:cNvGraphicFramePr>
          <p:nvPr>
            <p:extLst>
              <p:ext uri="{D42A27DB-BD31-4B8C-83A1-F6EECF244321}">
                <p14:modId xmlns:p14="http://schemas.microsoft.com/office/powerpoint/2010/main" val="637497597"/>
              </p:ext>
            </p:extLst>
          </p:nvPr>
        </p:nvGraphicFramePr>
        <p:xfrm>
          <a:off x="219937" y="1377237"/>
          <a:ext cx="8674680" cy="5148591"/>
        </p:xfrm>
        <a:graphic>
          <a:graphicData uri="http://schemas.openxmlformats.org/drawingml/2006/table">
            <a:tbl>
              <a:tblPr>
                <a:tableStyleId>{5940675A-B579-460E-94D1-54222C63F5DA}</a:tableStyleId>
              </a:tblPr>
              <a:tblGrid>
                <a:gridCol w="639045">
                  <a:extLst>
                    <a:ext uri="{9D8B030D-6E8A-4147-A177-3AD203B41FA5}">
                      <a16:colId xmlns:a16="http://schemas.microsoft.com/office/drawing/2014/main" xmlns="" val="20000"/>
                    </a:ext>
                  </a:extLst>
                </a:gridCol>
                <a:gridCol w="2316066">
                  <a:extLst>
                    <a:ext uri="{9D8B030D-6E8A-4147-A177-3AD203B41FA5}">
                      <a16:colId xmlns:a16="http://schemas.microsoft.com/office/drawing/2014/main" xmlns="" val="20001"/>
                    </a:ext>
                  </a:extLst>
                </a:gridCol>
                <a:gridCol w="496407">
                  <a:extLst>
                    <a:ext uri="{9D8B030D-6E8A-4147-A177-3AD203B41FA5}">
                      <a16:colId xmlns:a16="http://schemas.microsoft.com/office/drawing/2014/main" xmlns="" val="20002"/>
                    </a:ext>
                  </a:extLst>
                </a:gridCol>
                <a:gridCol w="1219463">
                  <a:extLst>
                    <a:ext uri="{9D8B030D-6E8A-4147-A177-3AD203B41FA5}">
                      <a16:colId xmlns:a16="http://schemas.microsoft.com/office/drawing/2014/main" xmlns="" val="20003"/>
                    </a:ext>
                  </a:extLst>
                </a:gridCol>
                <a:gridCol w="571957">
                  <a:extLst>
                    <a:ext uri="{9D8B030D-6E8A-4147-A177-3AD203B41FA5}">
                      <a16:colId xmlns:a16="http://schemas.microsoft.com/office/drawing/2014/main" xmlns="" val="20004"/>
                    </a:ext>
                  </a:extLst>
                </a:gridCol>
                <a:gridCol w="571957">
                  <a:extLst>
                    <a:ext uri="{9D8B030D-6E8A-4147-A177-3AD203B41FA5}">
                      <a16:colId xmlns:a16="http://schemas.microsoft.com/office/drawing/2014/main" xmlns="" val="20005"/>
                    </a:ext>
                  </a:extLst>
                </a:gridCol>
                <a:gridCol w="571957">
                  <a:extLst>
                    <a:ext uri="{9D8B030D-6E8A-4147-A177-3AD203B41FA5}">
                      <a16:colId xmlns:a16="http://schemas.microsoft.com/office/drawing/2014/main" xmlns="" val="20006"/>
                    </a:ext>
                  </a:extLst>
                </a:gridCol>
                <a:gridCol w="571957">
                  <a:extLst>
                    <a:ext uri="{9D8B030D-6E8A-4147-A177-3AD203B41FA5}">
                      <a16:colId xmlns:a16="http://schemas.microsoft.com/office/drawing/2014/main" xmlns="" val="20007"/>
                    </a:ext>
                  </a:extLst>
                </a:gridCol>
                <a:gridCol w="571957">
                  <a:extLst>
                    <a:ext uri="{9D8B030D-6E8A-4147-A177-3AD203B41FA5}">
                      <a16:colId xmlns:a16="http://schemas.microsoft.com/office/drawing/2014/main" xmlns="" val="20008"/>
                    </a:ext>
                  </a:extLst>
                </a:gridCol>
                <a:gridCol w="571957">
                  <a:extLst>
                    <a:ext uri="{9D8B030D-6E8A-4147-A177-3AD203B41FA5}">
                      <a16:colId xmlns:a16="http://schemas.microsoft.com/office/drawing/2014/main" xmlns="" val="20009"/>
                    </a:ext>
                  </a:extLst>
                </a:gridCol>
                <a:gridCol w="571957">
                  <a:extLst>
                    <a:ext uri="{9D8B030D-6E8A-4147-A177-3AD203B41FA5}">
                      <a16:colId xmlns:a16="http://schemas.microsoft.com/office/drawing/2014/main" xmlns="" val="20010"/>
                    </a:ext>
                  </a:extLst>
                </a:gridCol>
              </a:tblGrid>
              <a:tr h="440491">
                <a:tc rowSpan="2">
                  <a:txBody>
                    <a:bodyPr/>
                    <a:lstStyle/>
                    <a:p>
                      <a:pPr algn="ctr" fontAlgn="ctr"/>
                      <a:r>
                        <a:rPr lang="ru-RU" sz="1400" u="none" strike="noStrike" dirty="0">
                          <a:effectLst/>
                          <a:latin typeface="Times New Roman" charset="0"/>
                          <a:ea typeface="Times New Roman" charset="0"/>
                          <a:cs typeface="Times New Roman" charset="0"/>
                        </a:rPr>
                        <a:t>Номер</a:t>
                      </a:r>
                      <a:endParaRPr lang="ru-RU" sz="1400" b="0" i="0" u="none" strike="noStrike" dirty="0">
                        <a:solidFill>
                          <a:srgbClr val="FF0000"/>
                        </a:solidFill>
                        <a:effectLst/>
                        <a:latin typeface="Times New Roman" charset="0"/>
                        <a:ea typeface="Times New Roman" charset="0"/>
                        <a:cs typeface="Times New Roman" charset="0"/>
                      </a:endParaRPr>
                    </a:p>
                    <a:p>
                      <a:pPr algn="ctr" fontAlgn="ctr"/>
                      <a:r>
                        <a:rPr lang="ru-RU" sz="1400" u="none" strike="noStrike" dirty="0" err="1" smtClean="0">
                          <a:effectLst/>
                          <a:latin typeface="Times New Roman" charset="0"/>
                          <a:ea typeface="Times New Roman" charset="0"/>
                          <a:cs typeface="Times New Roman" charset="0"/>
                        </a:rPr>
                        <a:t>забалан</a:t>
                      </a:r>
                      <a:endParaRPr lang="ru-RU" sz="1400" b="0" i="0" u="none" strike="noStrike" dirty="0">
                        <a:solidFill>
                          <a:srgbClr val="FF0000"/>
                        </a:solidFill>
                        <a:effectLst/>
                        <a:latin typeface="Times New Roman" charset="0"/>
                        <a:ea typeface="Times New Roman" charset="0"/>
                        <a:cs typeface="Times New Roman" charset="0"/>
                      </a:endParaRPr>
                    </a:p>
                    <a:p>
                      <a:pPr algn="ctr" fontAlgn="ctr"/>
                      <a:r>
                        <a:rPr lang="ru-RU" sz="1400" u="none" strike="noStrike" dirty="0" err="1">
                          <a:effectLst/>
                          <a:latin typeface="Times New Roman" charset="0"/>
                          <a:ea typeface="Times New Roman" charset="0"/>
                          <a:cs typeface="Times New Roman" charset="0"/>
                        </a:rPr>
                        <a:t>сового</a:t>
                      </a:r>
                      <a:endParaRPr lang="ru-RU" sz="1400" b="0" i="0" u="none" strike="noStrike" dirty="0">
                        <a:solidFill>
                          <a:srgbClr val="FF0000"/>
                        </a:solidFill>
                        <a:effectLst/>
                        <a:latin typeface="Times New Roman" charset="0"/>
                        <a:ea typeface="Times New Roman" charset="0"/>
                        <a:cs typeface="Times New Roman" charset="0"/>
                      </a:endParaRPr>
                    </a:p>
                    <a:p>
                      <a:pPr algn="ctr" fontAlgn="ctr"/>
                      <a:r>
                        <a:rPr lang="ru-RU" sz="1400" u="none" strike="noStrike" dirty="0">
                          <a:effectLst/>
                          <a:latin typeface="Times New Roman" charset="0"/>
                          <a:ea typeface="Times New Roman" charset="0"/>
                          <a:cs typeface="Times New Roman" charset="0"/>
                        </a:rPr>
                        <a:t>счета</a:t>
                      </a:r>
                      <a:endParaRPr lang="ru-RU" sz="1400" b="0" i="0" u="none" strike="noStrike" dirty="0">
                        <a:solidFill>
                          <a:srgbClr val="FF0000"/>
                        </a:solidFill>
                        <a:effectLst/>
                        <a:latin typeface="Times New Roman" charset="0"/>
                        <a:ea typeface="Times New Roman" charset="0"/>
                        <a:cs typeface="Times New Roman" charset="0"/>
                      </a:endParaRPr>
                    </a:p>
                  </a:txBody>
                  <a:tcPr marL="9630" marR="9630" marT="9630" marB="0" anchor="ctr"/>
                </a:tc>
                <a:tc rowSpan="2">
                  <a:txBody>
                    <a:bodyPr/>
                    <a:lstStyle/>
                    <a:p>
                      <a:pPr algn="ctr" fontAlgn="ctr"/>
                      <a:r>
                        <a:rPr lang="ru-RU" sz="1400" u="none" strike="noStrike" dirty="0">
                          <a:effectLst/>
                          <a:latin typeface="Times New Roman" charset="0"/>
                          <a:ea typeface="Times New Roman" charset="0"/>
                          <a:cs typeface="Times New Roman" charset="0"/>
                        </a:rPr>
                        <a:t>Наименование </a:t>
                      </a:r>
                      <a:endParaRPr lang="ru-RU" sz="1400" b="0" i="0" u="none" strike="noStrike" dirty="0">
                        <a:solidFill>
                          <a:srgbClr val="FF0000"/>
                        </a:solidFill>
                        <a:effectLst/>
                        <a:latin typeface="Times New Roman" charset="0"/>
                        <a:ea typeface="Times New Roman" charset="0"/>
                        <a:cs typeface="Times New Roman" charset="0"/>
                      </a:endParaRPr>
                    </a:p>
                    <a:p>
                      <a:pPr algn="ctr" fontAlgn="ctr"/>
                      <a:r>
                        <a:rPr lang="ru-RU" sz="1400" u="none" strike="noStrike" dirty="0" err="1">
                          <a:effectLst/>
                          <a:latin typeface="Times New Roman" charset="0"/>
                          <a:ea typeface="Times New Roman" charset="0"/>
                          <a:cs typeface="Times New Roman" charset="0"/>
                        </a:rPr>
                        <a:t>забалансового</a:t>
                      </a:r>
                      <a:r>
                        <a:rPr lang="ru-RU" sz="1400" u="none" strike="noStrike" dirty="0">
                          <a:effectLst/>
                          <a:latin typeface="Times New Roman" charset="0"/>
                          <a:ea typeface="Times New Roman" charset="0"/>
                          <a:cs typeface="Times New Roman" charset="0"/>
                        </a:rPr>
                        <a:t> счета,</a:t>
                      </a:r>
                      <a:endParaRPr lang="ru-RU" sz="1400" b="0" i="0" u="none" strike="noStrike" dirty="0">
                        <a:solidFill>
                          <a:srgbClr val="FF0000"/>
                        </a:solidFill>
                        <a:effectLst/>
                        <a:latin typeface="Times New Roman" charset="0"/>
                        <a:ea typeface="Times New Roman" charset="0"/>
                        <a:cs typeface="Times New Roman" charset="0"/>
                      </a:endParaRPr>
                    </a:p>
                    <a:p>
                      <a:pPr algn="ctr" fontAlgn="ctr"/>
                      <a:r>
                        <a:rPr lang="ru-RU" sz="1400" u="none" strike="noStrike" dirty="0">
                          <a:effectLst/>
                          <a:latin typeface="Times New Roman" charset="0"/>
                          <a:ea typeface="Times New Roman" charset="0"/>
                          <a:cs typeface="Times New Roman" charset="0"/>
                        </a:rPr>
                        <a:t>показателя</a:t>
                      </a:r>
                      <a:endParaRPr lang="ru-RU" sz="1400" b="0" i="0" u="none" strike="noStrike" dirty="0">
                        <a:solidFill>
                          <a:srgbClr val="FF0000"/>
                        </a:solidFill>
                        <a:effectLst/>
                        <a:latin typeface="Times New Roman" charset="0"/>
                        <a:ea typeface="Times New Roman" charset="0"/>
                        <a:cs typeface="Times New Roman" charset="0"/>
                      </a:endParaRPr>
                    </a:p>
                    <a:p>
                      <a:pPr algn="ctr" fontAlgn="ctr"/>
                      <a:r>
                        <a:rPr lang="sk-SK" sz="1400" u="none" strike="noStrike" dirty="0">
                          <a:effectLst/>
                          <a:latin typeface="Times New Roman" charset="0"/>
                          <a:ea typeface="Times New Roman" charset="0"/>
                          <a:cs typeface="Times New Roman" charset="0"/>
                        </a:rPr>
                        <a:t> </a:t>
                      </a:r>
                      <a:endParaRPr lang="sk-SK" sz="1400" b="0" i="0" u="none" strike="noStrike" dirty="0">
                        <a:solidFill>
                          <a:srgbClr val="FF0000"/>
                        </a:solidFill>
                        <a:effectLst/>
                        <a:latin typeface="Times New Roman" charset="0"/>
                        <a:ea typeface="Times New Roman" charset="0"/>
                        <a:cs typeface="Times New Roman" charset="0"/>
                      </a:endParaRPr>
                    </a:p>
                  </a:txBody>
                  <a:tcPr marL="9630" marR="9630" marT="9630" marB="0" anchor="ctr"/>
                </a:tc>
                <a:tc rowSpan="2">
                  <a:txBody>
                    <a:bodyPr/>
                    <a:lstStyle/>
                    <a:p>
                      <a:pPr algn="ctr" fontAlgn="ctr"/>
                      <a:r>
                        <a:rPr lang="ru-RU" sz="1400" u="none" strike="noStrike" dirty="0">
                          <a:effectLst/>
                          <a:latin typeface="Times New Roman" charset="0"/>
                          <a:ea typeface="Times New Roman" charset="0"/>
                          <a:cs typeface="Times New Roman" charset="0"/>
                        </a:rPr>
                        <a:t>Код</a:t>
                      </a:r>
                      <a:endParaRPr lang="ru-RU" sz="1400" b="0" i="0" u="none" strike="noStrike" dirty="0">
                        <a:solidFill>
                          <a:srgbClr val="FF0000"/>
                        </a:solidFill>
                        <a:effectLst/>
                        <a:latin typeface="Times New Roman" charset="0"/>
                        <a:ea typeface="Times New Roman" charset="0"/>
                        <a:cs typeface="Times New Roman" charset="0"/>
                      </a:endParaRPr>
                    </a:p>
                    <a:p>
                      <a:pPr algn="ctr" fontAlgn="ctr"/>
                      <a:r>
                        <a:rPr lang="ru-RU" sz="1400" u="none" strike="noStrike" dirty="0" err="1">
                          <a:effectLst/>
                          <a:latin typeface="Times New Roman" charset="0"/>
                          <a:ea typeface="Times New Roman" charset="0"/>
                          <a:cs typeface="Times New Roman" charset="0"/>
                        </a:rPr>
                        <a:t>стро</a:t>
                      </a:r>
                      <a:r>
                        <a:rPr lang="ru-RU" sz="1400" u="none" strike="noStrike" dirty="0">
                          <a:effectLst/>
                          <a:latin typeface="Times New Roman" charset="0"/>
                          <a:ea typeface="Times New Roman" charset="0"/>
                          <a:cs typeface="Times New Roman" charset="0"/>
                        </a:rPr>
                        <a:t>-</a:t>
                      </a:r>
                      <a:endParaRPr lang="ru-RU" sz="1400" b="0" i="0" u="none" strike="noStrike" dirty="0">
                        <a:solidFill>
                          <a:srgbClr val="FF0000"/>
                        </a:solidFill>
                        <a:effectLst/>
                        <a:latin typeface="Times New Roman" charset="0"/>
                        <a:ea typeface="Times New Roman" charset="0"/>
                        <a:cs typeface="Times New Roman" charset="0"/>
                      </a:endParaRPr>
                    </a:p>
                    <a:p>
                      <a:pPr algn="ctr" fontAlgn="ctr"/>
                      <a:r>
                        <a:rPr lang="ru-RU" sz="1400" u="none" strike="noStrike" dirty="0" err="1">
                          <a:effectLst/>
                          <a:latin typeface="Times New Roman" charset="0"/>
                          <a:ea typeface="Times New Roman" charset="0"/>
                          <a:cs typeface="Times New Roman" charset="0"/>
                        </a:rPr>
                        <a:t>ки</a:t>
                      </a:r>
                      <a:endParaRPr lang="ru-RU" sz="1400" b="0" i="0" u="none" strike="noStrike" dirty="0">
                        <a:solidFill>
                          <a:srgbClr val="FF0000"/>
                        </a:solidFill>
                        <a:effectLst/>
                        <a:latin typeface="Times New Roman" charset="0"/>
                        <a:ea typeface="Times New Roman" charset="0"/>
                        <a:cs typeface="Times New Roman" charset="0"/>
                      </a:endParaRPr>
                    </a:p>
                    <a:p>
                      <a:pPr algn="ctr" fontAlgn="ctr"/>
                      <a:r>
                        <a:rPr lang="sk-SK" sz="1400" u="none" strike="noStrike" dirty="0">
                          <a:effectLst/>
                          <a:latin typeface="Times New Roman" charset="0"/>
                          <a:ea typeface="Times New Roman" charset="0"/>
                          <a:cs typeface="Times New Roman" charset="0"/>
                        </a:rPr>
                        <a:t> </a:t>
                      </a:r>
                      <a:endParaRPr lang="sk-SK" sz="1400" b="0" i="0" u="none" strike="noStrike" dirty="0">
                        <a:solidFill>
                          <a:srgbClr val="FF0000"/>
                        </a:solidFill>
                        <a:effectLst/>
                        <a:latin typeface="Times New Roman" charset="0"/>
                        <a:ea typeface="Times New Roman" charset="0"/>
                        <a:cs typeface="Times New Roman" charset="0"/>
                      </a:endParaRPr>
                    </a:p>
                  </a:txBody>
                  <a:tcPr marL="9630" marR="9630" marT="9630" marB="0" anchor="ctr"/>
                </a:tc>
                <a:tc rowSpan="2">
                  <a:txBody>
                    <a:bodyPr/>
                    <a:lstStyle/>
                    <a:p>
                      <a:pPr algn="ctr" fontAlgn="ctr"/>
                      <a:r>
                        <a:rPr lang="ru-RU" sz="1400" u="none" strike="noStrike">
                          <a:effectLst/>
                          <a:latin typeface="Times New Roman" charset="0"/>
                          <a:ea typeface="Times New Roman" charset="0"/>
                          <a:cs typeface="Times New Roman" charset="0"/>
                        </a:rPr>
                        <a:t>Сумма изменений, всего</a:t>
                      </a:r>
                      <a:br>
                        <a:rPr lang="ru-RU" sz="1400" u="none" strike="noStrike">
                          <a:effectLst/>
                          <a:latin typeface="Times New Roman" charset="0"/>
                          <a:ea typeface="Times New Roman" charset="0"/>
                          <a:cs typeface="Times New Roman" charset="0"/>
                        </a:rPr>
                      </a:br>
                      <a:r>
                        <a:rPr lang="ru-RU" sz="1400" u="none" strike="noStrike">
                          <a:effectLst/>
                          <a:latin typeface="Times New Roman" charset="0"/>
                          <a:ea typeface="Times New Roman" charset="0"/>
                          <a:cs typeface="Times New Roman" charset="0"/>
                        </a:rPr>
                        <a:t>руб.</a:t>
                      </a:r>
                      <a:endParaRPr lang="ru-RU" sz="1400" b="0" i="0" u="none" strike="noStrike">
                        <a:solidFill>
                          <a:srgbClr val="FF0000"/>
                        </a:solidFill>
                        <a:effectLst/>
                        <a:latin typeface="Times New Roman" charset="0"/>
                        <a:ea typeface="Times New Roman" charset="0"/>
                        <a:cs typeface="Times New Roman" charset="0"/>
                      </a:endParaRPr>
                    </a:p>
                  </a:txBody>
                  <a:tcPr marL="9630" marR="9630" marT="9630" marB="0" anchor="ctr"/>
                </a:tc>
                <a:tc gridSpan="7">
                  <a:txBody>
                    <a:bodyPr/>
                    <a:lstStyle/>
                    <a:p>
                      <a:pPr algn="ctr" fontAlgn="ctr"/>
                      <a:r>
                        <a:rPr lang="ru-RU" sz="1400" u="none" strike="noStrike">
                          <a:effectLst/>
                          <a:latin typeface="Times New Roman" charset="0"/>
                          <a:ea typeface="Times New Roman" charset="0"/>
                          <a:cs typeface="Times New Roman" charset="0"/>
                        </a:rPr>
                        <a:t>в том числе по коду причины (руб.)</a:t>
                      </a:r>
                      <a:endParaRPr lang="ru-RU" sz="1400" b="0" i="0" u="none" strike="noStrike">
                        <a:solidFill>
                          <a:srgbClr val="FF0000"/>
                        </a:solidFill>
                        <a:effectLst/>
                        <a:latin typeface="Times New Roman" charset="0"/>
                        <a:ea typeface="Times New Roman" charset="0"/>
                        <a:cs typeface="Times New Roman" charset="0"/>
                      </a:endParaRPr>
                    </a:p>
                  </a:txBody>
                  <a:tcPr marL="9630" marR="9630" marT="9630" marB="0" anchor="ct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xmlns="" val="10000"/>
                  </a:ext>
                </a:extLst>
              </a:tr>
              <a:tr h="440491">
                <a:tc vMerge="1">
                  <a:txBody>
                    <a:bodyPr/>
                    <a:lstStyle/>
                    <a:p>
                      <a:pPr algn="ctr" fontAlgn="ctr"/>
                      <a:endParaRPr lang="ru-RU" sz="1200" b="0" i="0" u="none" strike="noStrike" dirty="0">
                        <a:solidFill>
                          <a:srgbClr val="FF0000"/>
                        </a:solidFill>
                        <a:effectLst/>
                        <a:latin typeface="Times New Roman" charset="0"/>
                        <a:ea typeface="Times New Roman" charset="0"/>
                        <a:cs typeface="Times New Roman" charset="0"/>
                      </a:endParaRPr>
                    </a:p>
                  </a:txBody>
                  <a:tcPr marL="9630" marR="9630" marT="9630" marB="0" anchor="ctr"/>
                </a:tc>
                <a:tc vMerge="1">
                  <a:txBody>
                    <a:bodyPr/>
                    <a:lstStyle/>
                    <a:p>
                      <a:pPr algn="ctr" fontAlgn="ctr"/>
                      <a:endParaRPr lang="ru-RU" sz="1200" b="0" i="0" u="none" strike="noStrike" dirty="0">
                        <a:solidFill>
                          <a:srgbClr val="FF0000"/>
                        </a:solidFill>
                        <a:effectLst/>
                        <a:latin typeface="Times New Roman" charset="0"/>
                        <a:ea typeface="Times New Roman" charset="0"/>
                        <a:cs typeface="Times New Roman" charset="0"/>
                      </a:endParaRPr>
                    </a:p>
                  </a:txBody>
                  <a:tcPr marL="9630" marR="9630" marT="9630" marB="0" anchor="ctr"/>
                </a:tc>
                <a:tc vMerge="1">
                  <a:txBody>
                    <a:bodyPr/>
                    <a:lstStyle/>
                    <a:p>
                      <a:pPr algn="ctr" fontAlgn="ctr"/>
                      <a:endParaRPr lang="ru-RU" sz="1200" b="0" i="0" u="none" strike="noStrike" dirty="0">
                        <a:solidFill>
                          <a:srgbClr val="FF0000"/>
                        </a:solidFill>
                        <a:effectLst/>
                        <a:latin typeface="Times New Roman" charset="0"/>
                        <a:ea typeface="Times New Roman" charset="0"/>
                        <a:cs typeface="Times New Roman" charset="0"/>
                      </a:endParaRPr>
                    </a:p>
                  </a:txBody>
                  <a:tcPr marL="9630" marR="9630" marT="9630" marB="0" anchor="ctr"/>
                </a:tc>
                <a:tc vMerge="1">
                  <a:txBody>
                    <a:bodyPr/>
                    <a:lstStyle/>
                    <a:p>
                      <a:endParaRPr lang="ru-RU"/>
                    </a:p>
                  </a:txBody>
                  <a:tcPr/>
                </a:tc>
                <a:tc>
                  <a:txBody>
                    <a:bodyPr/>
                    <a:lstStyle/>
                    <a:p>
                      <a:pPr algn="ctr" fontAlgn="ctr"/>
                      <a:r>
                        <a:rPr lang="is-IS" sz="1400" u="none" strike="noStrike">
                          <a:effectLst/>
                          <a:latin typeface="Times New Roman" charset="0"/>
                          <a:ea typeface="Times New Roman" charset="0"/>
                          <a:cs typeface="Times New Roman" charset="0"/>
                        </a:rPr>
                        <a:t>01</a:t>
                      </a:r>
                      <a:endParaRPr lang="is-IS" sz="1400" b="0" i="0" u="none" strike="noStrike">
                        <a:solidFill>
                          <a:srgbClr val="FF0000"/>
                        </a:solidFill>
                        <a:effectLst/>
                        <a:latin typeface="Times New Roman" charset="0"/>
                        <a:ea typeface="Times New Roman" charset="0"/>
                        <a:cs typeface="Times New Roman" charset="0"/>
                      </a:endParaRPr>
                    </a:p>
                  </a:txBody>
                  <a:tcPr marL="9630" marR="9630" marT="9630" marB="0" anchor="ctr"/>
                </a:tc>
                <a:tc>
                  <a:txBody>
                    <a:bodyPr/>
                    <a:lstStyle/>
                    <a:p>
                      <a:pPr algn="ctr" fontAlgn="ctr"/>
                      <a:r>
                        <a:rPr lang="fi-FI" sz="1400" u="none" strike="noStrike">
                          <a:effectLst/>
                          <a:latin typeface="Times New Roman" charset="0"/>
                          <a:ea typeface="Times New Roman" charset="0"/>
                          <a:cs typeface="Times New Roman" charset="0"/>
                        </a:rPr>
                        <a:t>02</a:t>
                      </a:r>
                      <a:endParaRPr lang="fi-FI" sz="1400" b="0" i="0" u="none" strike="noStrike">
                        <a:solidFill>
                          <a:srgbClr val="FF0000"/>
                        </a:solidFill>
                        <a:effectLst/>
                        <a:latin typeface="Times New Roman" charset="0"/>
                        <a:ea typeface="Times New Roman" charset="0"/>
                        <a:cs typeface="Times New Roman" charset="0"/>
                      </a:endParaRPr>
                    </a:p>
                  </a:txBody>
                  <a:tcPr marL="9630" marR="9630" marT="9630" marB="0" anchor="ctr"/>
                </a:tc>
                <a:tc>
                  <a:txBody>
                    <a:bodyPr/>
                    <a:lstStyle/>
                    <a:p>
                      <a:pPr algn="ctr" fontAlgn="ctr"/>
                      <a:r>
                        <a:rPr lang="ru-RU" sz="1400" u="none" strike="noStrike">
                          <a:effectLst/>
                          <a:latin typeface="Times New Roman" charset="0"/>
                          <a:ea typeface="Times New Roman" charset="0"/>
                          <a:cs typeface="Times New Roman" charset="0"/>
                        </a:rPr>
                        <a:t>03</a:t>
                      </a:r>
                      <a:endParaRPr lang="ru-RU" sz="1400" b="0" i="0" u="none" strike="noStrike">
                        <a:solidFill>
                          <a:srgbClr val="FF0000"/>
                        </a:solidFill>
                        <a:effectLst/>
                        <a:latin typeface="Times New Roman" charset="0"/>
                        <a:ea typeface="Times New Roman" charset="0"/>
                        <a:cs typeface="Times New Roman" charset="0"/>
                      </a:endParaRPr>
                    </a:p>
                  </a:txBody>
                  <a:tcPr marL="9630" marR="9630" marT="9630" marB="0" anchor="ctr"/>
                </a:tc>
                <a:tc>
                  <a:txBody>
                    <a:bodyPr/>
                    <a:lstStyle/>
                    <a:p>
                      <a:pPr algn="ctr" fontAlgn="ctr"/>
                      <a:r>
                        <a:rPr lang="is-IS" sz="1400" u="none" strike="noStrike">
                          <a:effectLst/>
                          <a:latin typeface="Times New Roman" charset="0"/>
                          <a:ea typeface="Times New Roman" charset="0"/>
                          <a:cs typeface="Times New Roman" charset="0"/>
                        </a:rPr>
                        <a:t>04</a:t>
                      </a:r>
                      <a:endParaRPr lang="is-IS" sz="1400" b="0" i="0" u="none" strike="noStrike">
                        <a:solidFill>
                          <a:srgbClr val="FF0000"/>
                        </a:solidFill>
                        <a:effectLst/>
                        <a:latin typeface="Times New Roman" charset="0"/>
                        <a:ea typeface="Times New Roman" charset="0"/>
                        <a:cs typeface="Times New Roman" charset="0"/>
                      </a:endParaRPr>
                    </a:p>
                  </a:txBody>
                  <a:tcPr marL="9630" marR="9630" marT="9630" marB="0" anchor="ctr"/>
                </a:tc>
                <a:tc>
                  <a:txBody>
                    <a:bodyPr/>
                    <a:lstStyle/>
                    <a:p>
                      <a:pPr algn="ctr" fontAlgn="ctr"/>
                      <a:r>
                        <a:rPr lang="is-IS" sz="1400" u="none" strike="noStrike">
                          <a:effectLst/>
                          <a:latin typeface="Times New Roman" charset="0"/>
                          <a:ea typeface="Times New Roman" charset="0"/>
                          <a:cs typeface="Times New Roman" charset="0"/>
                        </a:rPr>
                        <a:t>05</a:t>
                      </a:r>
                      <a:endParaRPr lang="is-IS" sz="1400" b="0" i="0" u="none" strike="noStrike">
                        <a:solidFill>
                          <a:srgbClr val="FF0000"/>
                        </a:solidFill>
                        <a:effectLst/>
                        <a:latin typeface="Times New Roman" charset="0"/>
                        <a:ea typeface="Times New Roman" charset="0"/>
                        <a:cs typeface="Times New Roman" charset="0"/>
                      </a:endParaRPr>
                    </a:p>
                  </a:txBody>
                  <a:tcPr marL="9630" marR="9630" marT="9630" marB="0" anchor="ctr"/>
                </a:tc>
                <a:tc>
                  <a:txBody>
                    <a:bodyPr/>
                    <a:lstStyle/>
                    <a:p>
                      <a:pPr algn="ctr" fontAlgn="ctr"/>
                      <a:r>
                        <a:rPr lang="is-IS" sz="1400" u="none" strike="noStrike">
                          <a:effectLst/>
                          <a:latin typeface="Times New Roman" charset="0"/>
                          <a:ea typeface="Times New Roman" charset="0"/>
                          <a:cs typeface="Times New Roman" charset="0"/>
                        </a:rPr>
                        <a:t>06</a:t>
                      </a:r>
                      <a:endParaRPr lang="is-IS" sz="1400" b="0" i="0" u="none" strike="noStrike">
                        <a:solidFill>
                          <a:srgbClr val="FF0000"/>
                        </a:solidFill>
                        <a:effectLst/>
                        <a:latin typeface="Times New Roman" charset="0"/>
                        <a:ea typeface="Times New Roman" charset="0"/>
                        <a:cs typeface="Times New Roman" charset="0"/>
                      </a:endParaRPr>
                    </a:p>
                  </a:txBody>
                  <a:tcPr marL="9630" marR="9630" marT="9630" marB="0" anchor="ctr"/>
                </a:tc>
                <a:tc>
                  <a:txBody>
                    <a:bodyPr/>
                    <a:lstStyle/>
                    <a:p>
                      <a:pPr algn="ctr" fontAlgn="ctr"/>
                      <a:r>
                        <a:rPr lang="is-IS" sz="1400" u="none" strike="noStrike">
                          <a:effectLst/>
                          <a:latin typeface="Times New Roman" charset="0"/>
                          <a:ea typeface="Times New Roman" charset="0"/>
                          <a:cs typeface="Times New Roman" charset="0"/>
                        </a:rPr>
                        <a:t>07</a:t>
                      </a:r>
                      <a:endParaRPr lang="is-IS" sz="1400" b="0" i="0" u="none" strike="noStrike">
                        <a:solidFill>
                          <a:srgbClr val="FF0000"/>
                        </a:solidFill>
                        <a:effectLst/>
                        <a:latin typeface="Times New Roman" charset="0"/>
                        <a:ea typeface="Times New Roman" charset="0"/>
                        <a:cs typeface="Times New Roman" charset="0"/>
                      </a:endParaRPr>
                    </a:p>
                  </a:txBody>
                  <a:tcPr marL="9630" marR="9630" marT="9630" marB="0" anchor="ctr"/>
                </a:tc>
                <a:extLst>
                  <a:ext uri="{0D108BD9-81ED-4DB2-BD59-A6C34878D82A}">
                    <a16:rowId xmlns:a16="http://schemas.microsoft.com/office/drawing/2014/main" xmlns="" val="10001"/>
                  </a:ext>
                </a:extLst>
              </a:tr>
              <a:tr h="232679">
                <a:tc>
                  <a:txBody>
                    <a:bodyPr/>
                    <a:lstStyle/>
                    <a:p>
                      <a:pPr algn="ctr" fontAlgn="ctr"/>
                      <a:r>
                        <a:rPr lang="ru-RU" sz="1400" u="none" strike="noStrike">
                          <a:effectLst/>
                          <a:latin typeface="Times New Roman" charset="0"/>
                          <a:ea typeface="Times New Roman" charset="0"/>
                          <a:cs typeface="Times New Roman" charset="0"/>
                        </a:rPr>
                        <a:t>1</a:t>
                      </a:r>
                      <a:endParaRPr lang="ru-RU" sz="1400" b="0" i="0" u="none" strike="noStrike">
                        <a:solidFill>
                          <a:srgbClr val="FF0000"/>
                        </a:solidFill>
                        <a:effectLst/>
                        <a:latin typeface="Times New Roman" charset="0"/>
                        <a:ea typeface="Times New Roman" charset="0"/>
                        <a:cs typeface="Times New Roman" charset="0"/>
                      </a:endParaRPr>
                    </a:p>
                  </a:txBody>
                  <a:tcPr marL="9630" marR="9630" marT="9630" marB="0" anchor="ctr"/>
                </a:tc>
                <a:tc>
                  <a:txBody>
                    <a:bodyPr/>
                    <a:lstStyle/>
                    <a:p>
                      <a:pPr algn="ctr" fontAlgn="ctr"/>
                      <a:r>
                        <a:rPr lang="is-IS" sz="1400" u="none" strike="noStrike">
                          <a:effectLst/>
                          <a:latin typeface="Times New Roman" charset="0"/>
                          <a:ea typeface="Times New Roman" charset="0"/>
                          <a:cs typeface="Times New Roman" charset="0"/>
                        </a:rPr>
                        <a:t>2</a:t>
                      </a:r>
                      <a:endParaRPr lang="is-IS" sz="1400" b="0" i="0" u="none" strike="noStrike">
                        <a:solidFill>
                          <a:srgbClr val="FF0000"/>
                        </a:solidFill>
                        <a:effectLst/>
                        <a:latin typeface="Times New Roman" charset="0"/>
                        <a:ea typeface="Times New Roman" charset="0"/>
                        <a:cs typeface="Times New Roman" charset="0"/>
                      </a:endParaRPr>
                    </a:p>
                  </a:txBody>
                  <a:tcPr marL="9630" marR="9630" marT="9630" marB="0" anchor="ctr"/>
                </a:tc>
                <a:tc>
                  <a:txBody>
                    <a:bodyPr/>
                    <a:lstStyle/>
                    <a:p>
                      <a:pPr algn="ctr" fontAlgn="ctr"/>
                      <a:r>
                        <a:rPr lang="ru-RU" sz="1400" u="none" strike="noStrike">
                          <a:effectLst/>
                          <a:latin typeface="Times New Roman" charset="0"/>
                          <a:ea typeface="Times New Roman" charset="0"/>
                          <a:cs typeface="Times New Roman" charset="0"/>
                        </a:rPr>
                        <a:t>3</a:t>
                      </a:r>
                      <a:endParaRPr lang="ru-RU" sz="1400" b="0" i="0" u="none" strike="noStrike">
                        <a:solidFill>
                          <a:srgbClr val="FF0000"/>
                        </a:solidFill>
                        <a:effectLst/>
                        <a:latin typeface="Times New Roman" charset="0"/>
                        <a:ea typeface="Times New Roman" charset="0"/>
                        <a:cs typeface="Times New Roman" charset="0"/>
                      </a:endParaRPr>
                    </a:p>
                  </a:txBody>
                  <a:tcPr marL="9630" marR="9630" marT="9630" marB="0" anchor="ctr"/>
                </a:tc>
                <a:tc>
                  <a:txBody>
                    <a:bodyPr/>
                    <a:lstStyle/>
                    <a:p>
                      <a:pPr algn="ctr" fontAlgn="ctr"/>
                      <a:r>
                        <a:rPr lang="ru-RU" sz="1400" u="none" strike="noStrike">
                          <a:effectLst/>
                          <a:latin typeface="Times New Roman" charset="0"/>
                          <a:ea typeface="Times New Roman" charset="0"/>
                          <a:cs typeface="Times New Roman" charset="0"/>
                        </a:rPr>
                        <a:t>4</a:t>
                      </a:r>
                      <a:endParaRPr lang="ru-RU" sz="1400" b="0" i="0" u="none" strike="noStrike">
                        <a:solidFill>
                          <a:srgbClr val="FF0000"/>
                        </a:solidFill>
                        <a:effectLst/>
                        <a:latin typeface="Times New Roman" charset="0"/>
                        <a:ea typeface="Times New Roman" charset="0"/>
                        <a:cs typeface="Times New Roman" charset="0"/>
                      </a:endParaRPr>
                    </a:p>
                  </a:txBody>
                  <a:tcPr marL="9630" marR="9630" marT="9630" marB="0" anchor="ctr"/>
                </a:tc>
                <a:tc>
                  <a:txBody>
                    <a:bodyPr/>
                    <a:lstStyle/>
                    <a:p>
                      <a:pPr algn="ctr" fontAlgn="ctr"/>
                      <a:r>
                        <a:rPr lang="ru-RU" sz="1400" u="none" strike="noStrike">
                          <a:effectLst/>
                          <a:latin typeface="Times New Roman" charset="0"/>
                          <a:ea typeface="Times New Roman" charset="0"/>
                          <a:cs typeface="Times New Roman" charset="0"/>
                        </a:rPr>
                        <a:t>5</a:t>
                      </a:r>
                      <a:endParaRPr lang="ru-RU" sz="1400" b="0" i="0" u="none" strike="noStrike">
                        <a:solidFill>
                          <a:srgbClr val="FF0000"/>
                        </a:solidFill>
                        <a:effectLst/>
                        <a:latin typeface="Times New Roman" charset="0"/>
                        <a:ea typeface="Times New Roman" charset="0"/>
                        <a:cs typeface="Times New Roman" charset="0"/>
                      </a:endParaRPr>
                    </a:p>
                  </a:txBody>
                  <a:tcPr marL="9630" marR="9630" marT="9630" marB="0" anchor="ctr"/>
                </a:tc>
                <a:tc>
                  <a:txBody>
                    <a:bodyPr/>
                    <a:lstStyle/>
                    <a:p>
                      <a:pPr algn="ctr" fontAlgn="ctr"/>
                      <a:r>
                        <a:rPr lang="ru-RU" sz="1400" u="none" strike="noStrike">
                          <a:effectLst/>
                          <a:latin typeface="Times New Roman" charset="0"/>
                          <a:ea typeface="Times New Roman" charset="0"/>
                          <a:cs typeface="Times New Roman" charset="0"/>
                        </a:rPr>
                        <a:t>6</a:t>
                      </a:r>
                      <a:endParaRPr lang="ru-RU" sz="1400" b="0" i="0" u="none" strike="noStrike">
                        <a:solidFill>
                          <a:srgbClr val="FF0000"/>
                        </a:solidFill>
                        <a:effectLst/>
                        <a:latin typeface="Times New Roman" charset="0"/>
                        <a:ea typeface="Times New Roman" charset="0"/>
                        <a:cs typeface="Times New Roman" charset="0"/>
                      </a:endParaRPr>
                    </a:p>
                  </a:txBody>
                  <a:tcPr marL="9630" marR="9630" marT="9630" marB="0" anchor="ctr"/>
                </a:tc>
                <a:tc>
                  <a:txBody>
                    <a:bodyPr/>
                    <a:lstStyle/>
                    <a:p>
                      <a:pPr algn="ctr" fontAlgn="ctr"/>
                      <a:r>
                        <a:rPr lang="ru-RU" sz="1400" u="none" strike="noStrike">
                          <a:effectLst/>
                          <a:latin typeface="Times New Roman" charset="0"/>
                          <a:ea typeface="Times New Roman" charset="0"/>
                          <a:cs typeface="Times New Roman" charset="0"/>
                        </a:rPr>
                        <a:t>7</a:t>
                      </a:r>
                      <a:endParaRPr lang="ru-RU" sz="1400" b="0" i="0" u="none" strike="noStrike">
                        <a:solidFill>
                          <a:srgbClr val="FF0000"/>
                        </a:solidFill>
                        <a:effectLst/>
                        <a:latin typeface="Times New Roman" charset="0"/>
                        <a:ea typeface="Times New Roman" charset="0"/>
                        <a:cs typeface="Times New Roman" charset="0"/>
                      </a:endParaRPr>
                    </a:p>
                  </a:txBody>
                  <a:tcPr marL="9630" marR="9630" marT="9630" marB="0" anchor="ctr"/>
                </a:tc>
                <a:tc>
                  <a:txBody>
                    <a:bodyPr/>
                    <a:lstStyle/>
                    <a:p>
                      <a:pPr algn="ctr" fontAlgn="ctr"/>
                      <a:r>
                        <a:rPr lang="ru-RU" sz="1400" u="none" strike="noStrike">
                          <a:effectLst/>
                          <a:latin typeface="Times New Roman" charset="0"/>
                          <a:ea typeface="Times New Roman" charset="0"/>
                          <a:cs typeface="Times New Roman" charset="0"/>
                        </a:rPr>
                        <a:t>8</a:t>
                      </a:r>
                      <a:endParaRPr lang="ru-RU" sz="1400" b="0" i="0" u="none" strike="noStrike">
                        <a:solidFill>
                          <a:srgbClr val="FF0000"/>
                        </a:solidFill>
                        <a:effectLst/>
                        <a:latin typeface="Times New Roman" charset="0"/>
                        <a:ea typeface="Times New Roman" charset="0"/>
                        <a:cs typeface="Times New Roman" charset="0"/>
                      </a:endParaRPr>
                    </a:p>
                  </a:txBody>
                  <a:tcPr marL="9630" marR="9630" marT="9630" marB="0" anchor="ctr"/>
                </a:tc>
                <a:tc>
                  <a:txBody>
                    <a:bodyPr/>
                    <a:lstStyle/>
                    <a:p>
                      <a:pPr algn="ctr" fontAlgn="ctr"/>
                      <a:r>
                        <a:rPr lang="ru-RU" sz="1400" u="none" strike="noStrike">
                          <a:effectLst/>
                          <a:latin typeface="Times New Roman" charset="0"/>
                          <a:ea typeface="Times New Roman" charset="0"/>
                          <a:cs typeface="Times New Roman" charset="0"/>
                        </a:rPr>
                        <a:t>9</a:t>
                      </a:r>
                      <a:endParaRPr lang="ru-RU" sz="1400" b="0" i="0" u="none" strike="noStrike">
                        <a:solidFill>
                          <a:srgbClr val="FF0000"/>
                        </a:solidFill>
                        <a:effectLst/>
                        <a:latin typeface="Times New Roman" charset="0"/>
                        <a:ea typeface="Times New Roman" charset="0"/>
                        <a:cs typeface="Times New Roman" charset="0"/>
                      </a:endParaRPr>
                    </a:p>
                  </a:txBody>
                  <a:tcPr marL="9630" marR="9630" marT="9630" marB="0" anchor="ctr"/>
                </a:tc>
                <a:tc>
                  <a:txBody>
                    <a:bodyPr/>
                    <a:lstStyle/>
                    <a:p>
                      <a:pPr algn="ctr" fontAlgn="ctr"/>
                      <a:r>
                        <a:rPr lang="ru-RU" sz="1400" u="none" strike="noStrike">
                          <a:effectLst/>
                          <a:latin typeface="Times New Roman" charset="0"/>
                          <a:ea typeface="Times New Roman" charset="0"/>
                          <a:cs typeface="Times New Roman" charset="0"/>
                        </a:rPr>
                        <a:t>10</a:t>
                      </a:r>
                      <a:endParaRPr lang="ru-RU" sz="1400" b="0" i="0" u="none" strike="noStrike">
                        <a:solidFill>
                          <a:srgbClr val="FF0000"/>
                        </a:solidFill>
                        <a:effectLst/>
                        <a:latin typeface="Times New Roman" charset="0"/>
                        <a:ea typeface="Times New Roman" charset="0"/>
                        <a:cs typeface="Times New Roman" charset="0"/>
                      </a:endParaRPr>
                    </a:p>
                  </a:txBody>
                  <a:tcPr marL="9630" marR="9630" marT="9630" marB="0" anchor="ctr"/>
                </a:tc>
                <a:tc>
                  <a:txBody>
                    <a:bodyPr/>
                    <a:lstStyle/>
                    <a:p>
                      <a:pPr algn="ctr" fontAlgn="ctr"/>
                      <a:r>
                        <a:rPr lang="cs-CZ" sz="1400" u="none" strike="noStrike">
                          <a:effectLst/>
                          <a:latin typeface="Times New Roman" charset="0"/>
                          <a:ea typeface="Times New Roman" charset="0"/>
                          <a:cs typeface="Times New Roman" charset="0"/>
                        </a:rPr>
                        <a:t>11</a:t>
                      </a:r>
                      <a:endParaRPr lang="cs-CZ" sz="1400" b="0" i="0" u="none" strike="noStrike">
                        <a:solidFill>
                          <a:srgbClr val="FF0000"/>
                        </a:solidFill>
                        <a:effectLst/>
                        <a:latin typeface="Times New Roman" charset="0"/>
                        <a:ea typeface="Times New Roman" charset="0"/>
                        <a:cs typeface="Times New Roman" charset="0"/>
                      </a:endParaRPr>
                    </a:p>
                  </a:txBody>
                  <a:tcPr marL="9630" marR="9630" marT="9630" marB="0" anchor="ctr"/>
                </a:tc>
                <a:extLst>
                  <a:ext uri="{0D108BD9-81ED-4DB2-BD59-A6C34878D82A}">
                    <a16:rowId xmlns:a16="http://schemas.microsoft.com/office/drawing/2014/main" xmlns="" val="10002"/>
                  </a:ext>
                </a:extLst>
              </a:tr>
              <a:tr h="429473">
                <a:tc>
                  <a:txBody>
                    <a:bodyPr/>
                    <a:lstStyle/>
                    <a:p>
                      <a:pPr algn="ctr" fontAlgn="b"/>
                      <a:r>
                        <a:rPr lang="is-IS" sz="1400" u="none" strike="noStrike">
                          <a:effectLst/>
                          <a:latin typeface="Times New Roman" charset="0"/>
                          <a:ea typeface="Times New Roman" charset="0"/>
                          <a:cs typeface="Times New Roman" charset="0"/>
                        </a:rPr>
                        <a:t>01</a:t>
                      </a:r>
                      <a:endParaRPr lang="is-IS" sz="1400" b="0" i="0" u="none" strike="noStrike">
                        <a:solidFill>
                          <a:srgbClr val="FF0000"/>
                        </a:solidFill>
                        <a:effectLst/>
                        <a:latin typeface="Times New Roman" charset="0"/>
                        <a:ea typeface="Times New Roman" charset="0"/>
                        <a:cs typeface="Times New Roman" charset="0"/>
                      </a:endParaRPr>
                    </a:p>
                  </a:txBody>
                  <a:tcPr marL="9630" marR="9630" marT="9630" marB="0" anchor="b"/>
                </a:tc>
                <a:tc>
                  <a:txBody>
                    <a:bodyPr/>
                    <a:lstStyle/>
                    <a:p>
                      <a:pPr algn="l" fontAlgn="b"/>
                      <a:r>
                        <a:rPr lang="ru-RU" sz="1400" u="none" strike="noStrike">
                          <a:effectLst/>
                          <a:latin typeface="Times New Roman" charset="0"/>
                          <a:ea typeface="Times New Roman" charset="0"/>
                          <a:cs typeface="Times New Roman" charset="0"/>
                        </a:rPr>
                        <a:t>Имущество, полученное в пользование</a:t>
                      </a:r>
                      <a:endParaRPr lang="ru-RU" sz="1400" b="0" i="0" u="none" strike="noStrike">
                        <a:solidFill>
                          <a:srgbClr val="FF0000"/>
                        </a:solidFill>
                        <a:effectLst/>
                        <a:latin typeface="Times New Roman" charset="0"/>
                        <a:ea typeface="Times New Roman" charset="0"/>
                        <a:cs typeface="Times New Roman" charset="0"/>
                      </a:endParaRPr>
                    </a:p>
                  </a:txBody>
                  <a:tcPr marL="9630" marR="9630" marT="9630" marB="0" anchor="b"/>
                </a:tc>
                <a:tc>
                  <a:txBody>
                    <a:bodyPr/>
                    <a:lstStyle/>
                    <a:p>
                      <a:pPr algn="ctr" fontAlgn="b"/>
                      <a:r>
                        <a:rPr lang="is-IS" sz="1400" u="none" strike="noStrike">
                          <a:effectLst/>
                          <a:latin typeface="Times New Roman" charset="0"/>
                          <a:ea typeface="Times New Roman" charset="0"/>
                          <a:cs typeface="Times New Roman" charset="0"/>
                        </a:rPr>
                        <a:t>010</a:t>
                      </a:r>
                      <a:endParaRPr lang="is-IS" sz="1400" b="0" i="0" u="none" strike="noStrike">
                        <a:solidFill>
                          <a:srgbClr val="FF0000"/>
                        </a:solidFill>
                        <a:effectLst/>
                        <a:latin typeface="Times New Roman" charset="0"/>
                        <a:ea typeface="Times New Roman" charset="0"/>
                        <a:cs typeface="Times New Roman" charset="0"/>
                      </a:endParaRPr>
                    </a:p>
                  </a:txBody>
                  <a:tcPr marL="9630" marR="9630" marT="9630" marB="0" anchor="b"/>
                </a:tc>
                <a:tc>
                  <a:txBody>
                    <a:bodyPr/>
                    <a:lstStyle/>
                    <a:p>
                      <a:pPr algn="ctr" fontAlgn="b"/>
                      <a:r>
                        <a:rPr lang="sk-SK" sz="1400" u="none" strike="noStrike">
                          <a:effectLst/>
                          <a:latin typeface="Times New Roman" charset="0"/>
                          <a:ea typeface="Times New Roman" charset="0"/>
                          <a:cs typeface="Times New Roman" charset="0"/>
                        </a:rPr>
                        <a:t> </a:t>
                      </a:r>
                      <a:endParaRPr lang="sk-SK" sz="1400" b="0" i="0" u="none" strike="noStrike">
                        <a:solidFill>
                          <a:srgbClr val="FF0000"/>
                        </a:solidFill>
                        <a:effectLst/>
                        <a:latin typeface="Times New Roman" charset="0"/>
                        <a:ea typeface="Times New Roman" charset="0"/>
                        <a:cs typeface="Times New Roman" charset="0"/>
                      </a:endParaRPr>
                    </a:p>
                  </a:txBody>
                  <a:tcPr marL="9630" marR="9630" marT="9630" marB="0" anchor="b"/>
                </a:tc>
                <a:tc>
                  <a:txBody>
                    <a:bodyPr/>
                    <a:lstStyle/>
                    <a:p>
                      <a:pPr algn="ctr" fontAlgn="b"/>
                      <a:r>
                        <a:rPr lang="sk-SK" sz="1400" u="none" strike="noStrike">
                          <a:effectLst/>
                          <a:latin typeface="Times New Roman" charset="0"/>
                          <a:ea typeface="Times New Roman" charset="0"/>
                          <a:cs typeface="Times New Roman" charset="0"/>
                        </a:rPr>
                        <a:t> </a:t>
                      </a:r>
                      <a:endParaRPr lang="sk-SK" sz="1400" b="0" i="0" u="none" strike="noStrike">
                        <a:solidFill>
                          <a:srgbClr val="FF0000"/>
                        </a:solidFill>
                        <a:effectLst/>
                        <a:latin typeface="Times New Roman" charset="0"/>
                        <a:ea typeface="Times New Roman" charset="0"/>
                        <a:cs typeface="Times New Roman" charset="0"/>
                      </a:endParaRPr>
                    </a:p>
                  </a:txBody>
                  <a:tcPr marL="9630" marR="9630" marT="9630" marB="0" anchor="b"/>
                </a:tc>
                <a:tc>
                  <a:txBody>
                    <a:bodyPr/>
                    <a:lstStyle/>
                    <a:p>
                      <a:pPr algn="ctr" fontAlgn="b"/>
                      <a:r>
                        <a:rPr lang="sk-SK" sz="1400" u="none" strike="noStrike">
                          <a:effectLst/>
                          <a:latin typeface="Times New Roman" charset="0"/>
                          <a:ea typeface="Times New Roman" charset="0"/>
                          <a:cs typeface="Times New Roman" charset="0"/>
                        </a:rPr>
                        <a:t> </a:t>
                      </a:r>
                      <a:endParaRPr lang="sk-SK" sz="1400" b="0" i="0" u="none" strike="noStrike">
                        <a:solidFill>
                          <a:srgbClr val="FF0000"/>
                        </a:solidFill>
                        <a:effectLst/>
                        <a:latin typeface="Times New Roman" charset="0"/>
                        <a:ea typeface="Times New Roman" charset="0"/>
                        <a:cs typeface="Times New Roman" charset="0"/>
                      </a:endParaRPr>
                    </a:p>
                  </a:txBody>
                  <a:tcPr marL="9630" marR="9630" marT="9630" marB="0" anchor="b"/>
                </a:tc>
                <a:tc>
                  <a:txBody>
                    <a:bodyPr/>
                    <a:lstStyle/>
                    <a:p>
                      <a:pPr algn="ctr" fontAlgn="b"/>
                      <a:r>
                        <a:rPr lang="sk-SK" sz="1400" u="none" strike="noStrike">
                          <a:effectLst/>
                          <a:latin typeface="Times New Roman" charset="0"/>
                          <a:ea typeface="Times New Roman" charset="0"/>
                          <a:cs typeface="Times New Roman" charset="0"/>
                        </a:rPr>
                        <a:t> </a:t>
                      </a:r>
                      <a:endParaRPr lang="sk-SK" sz="1400" b="0" i="0" u="none" strike="noStrike">
                        <a:solidFill>
                          <a:srgbClr val="FF0000"/>
                        </a:solidFill>
                        <a:effectLst/>
                        <a:latin typeface="Times New Roman" charset="0"/>
                        <a:ea typeface="Times New Roman" charset="0"/>
                        <a:cs typeface="Times New Roman" charset="0"/>
                      </a:endParaRPr>
                    </a:p>
                  </a:txBody>
                  <a:tcPr marL="9630" marR="9630" marT="9630" marB="0" anchor="b"/>
                </a:tc>
                <a:tc>
                  <a:txBody>
                    <a:bodyPr/>
                    <a:lstStyle/>
                    <a:p>
                      <a:pPr algn="ctr" fontAlgn="b"/>
                      <a:r>
                        <a:rPr lang="sk-SK" sz="1400" u="none" strike="noStrike">
                          <a:effectLst/>
                          <a:latin typeface="Times New Roman" charset="0"/>
                          <a:ea typeface="Times New Roman" charset="0"/>
                          <a:cs typeface="Times New Roman" charset="0"/>
                        </a:rPr>
                        <a:t> </a:t>
                      </a:r>
                      <a:endParaRPr lang="sk-SK" sz="1400" b="0" i="0" u="none" strike="noStrike">
                        <a:solidFill>
                          <a:srgbClr val="FF0000"/>
                        </a:solidFill>
                        <a:effectLst/>
                        <a:latin typeface="Times New Roman" charset="0"/>
                        <a:ea typeface="Times New Roman" charset="0"/>
                        <a:cs typeface="Times New Roman" charset="0"/>
                      </a:endParaRPr>
                    </a:p>
                  </a:txBody>
                  <a:tcPr marL="9630" marR="9630" marT="9630" marB="0" anchor="b"/>
                </a:tc>
                <a:tc>
                  <a:txBody>
                    <a:bodyPr/>
                    <a:lstStyle/>
                    <a:p>
                      <a:pPr algn="ctr" fontAlgn="b"/>
                      <a:r>
                        <a:rPr lang="sk-SK" sz="1400" u="none" strike="noStrike">
                          <a:effectLst/>
                          <a:latin typeface="Times New Roman" charset="0"/>
                          <a:ea typeface="Times New Roman" charset="0"/>
                          <a:cs typeface="Times New Roman" charset="0"/>
                        </a:rPr>
                        <a:t> </a:t>
                      </a:r>
                      <a:endParaRPr lang="sk-SK" sz="1400" b="0" i="0" u="none" strike="noStrike">
                        <a:solidFill>
                          <a:srgbClr val="FF0000"/>
                        </a:solidFill>
                        <a:effectLst/>
                        <a:latin typeface="Times New Roman" charset="0"/>
                        <a:ea typeface="Times New Roman" charset="0"/>
                        <a:cs typeface="Times New Roman" charset="0"/>
                      </a:endParaRPr>
                    </a:p>
                  </a:txBody>
                  <a:tcPr marL="9630" marR="9630" marT="9630" marB="0" anchor="b"/>
                </a:tc>
                <a:tc>
                  <a:txBody>
                    <a:bodyPr/>
                    <a:lstStyle/>
                    <a:p>
                      <a:pPr algn="ctr" fontAlgn="b"/>
                      <a:r>
                        <a:rPr lang="sk-SK" sz="1400" u="none" strike="noStrike">
                          <a:effectLst/>
                          <a:latin typeface="Times New Roman" charset="0"/>
                          <a:ea typeface="Times New Roman" charset="0"/>
                          <a:cs typeface="Times New Roman" charset="0"/>
                        </a:rPr>
                        <a:t> </a:t>
                      </a:r>
                      <a:endParaRPr lang="sk-SK" sz="1400" b="0" i="0" u="none" strike="noStrike">
                        <a:solidFill>
                          <a:srgbClr val="FF0000"/>
                        </a:solidFill>
                        <a:effectLst/>
                        <a:latin typeface="Times New Roman" charset="0"/>
                        <a:ea typeface="Times New Roman" charset="0"/>
                        <a:cs typeface="Times New Roman" charset="0"/>
                      </a:endParaRPr>
                    </a:p>
                  </a:txBody>
                  <a:tcPr marL="9630" marR="9630" marT="9630" marB="0" anchor="b"/>
                </a:tc>
                <a:tc>
                  <a:txBody>
                    <a:bodyPr/>
                    <a:lstStyle/>
                    <a:p>
                      <a:pPr algn="ctr" fontAlgn="b"/>
                      <a:r>
                        <a:rPr lang="sk-SK" sz="1400" u="none" strike="noStrike">
                          <a:effectLst/>
                          <a:latin typeface="Times New Roman" charset="0"/>
                          <a:ea typeface="Times New Roman" charset="0"/>
                          <a:cs typeface="Times New Roman" charset="0"/>
                        </a:rPr>
                        <a:t> </a:t>
                      </a:r>
                      <a:endParaRPr lang="sk-SK" sz="1400" b="0" i="0" u="none" strike="noStrike">
                        <a:solidFill>
                          <a:srgbClr val="FF0000"/>
                        </a:solidFill>
                        <a:effectLst/>
                        <a:latin typeface="Times New Roman" charset="0"/>
                        <a:ea typeface="Times New Roman" charset="0"/>
                        <a:cs typeface="Times New Roman" charset="0"/>
                      </a:endParaRPr>
                    </a:p>
                  </a:txBody>
                  <a:tcPr marL="9630" marR="9630" marT="9630" marB="0" anchor="b"/>
                </a:tc>
                <a:extLst>
                  <a:ext uri="{0D108BD9-81ED-4DB2-BD59-A6C34878D82A}">
                    <a16:rowId xmlns:a16="http://schemas.microsoft.com/office/drawing/2014/main" xmlns="" val="10003"/>
                  </a:ext>
                </a:extLst>
              </a:tr>
              <a:tr h="429473">
                <a:tc>
                  <a:txBody>
                    <a:bodyPr/>
                    <a:lstStyle/>
                    <a:p>
                      <a:pPr algn="ctr" fontAlgn="b"/>
                      <a:r>
                        <a:rPr lang="fi-FI" sz="1400" u="none" strike="noStrike">
                          <a:effectLst/>
                          <a:latin typeface="Times New Roman" charset="0"/>
                          <a:ea typeface="Times New Roman" charset="0"/>
                          <a:cs typeface="Times New Roman" charset="0"/>
                        </a:rPr>
                        <a:t>02</a:t>
                      </a:r>
                      <a:endParaRPr lang="fi-FI" sz="1400" b="0" i="0" u="none" strike="noStrike">
                        <a:solidFill>
                          <a:srgbClr val="FF0000"/>
                        </a:solidFill>
                        <a:effectLst/>
                        <a:latin typeface="Times New Roman" charset="0"/>
                        <a:ea typeface="Times New Roman" charset="0"/>
                        <a:cs typeface="Times New Roman" charset="0"/>
                      </a:endParaRPr>
                    </a:p>
                  </a:txBody>
                  <a:tcPr marL="9630" marR="9630" marT="9630" marB="0" anchor="b"/>
                </a:tc>
                <a:tc>
                  <a:txBody>
                    <a:bodyPr/>
                    <a:lstStyle/>
                    <a:p>
                      <a:pPr algn="l" fontAlgn="b"/>
                      <a:r>
                        <a:rPr lang="ru-RU" sz="1400" u="none" strike="noStrike">
                          <a:effectLst/>
                          <a:latin typeface="Times New Roman" charset="0"/>
                          <a:ea typeface="Times New Roman" charset="0"/>
                          <a:cs typeface="Times New Roman" charset="0"/>
                        </a:rPr>
                        <a:t>Материальные ценности на хранении</a:t>
                      </a:r>
                      <a:endParaRPr lang="ru-RU" sz="1400" b="0" i="0" u="none" strike="noStrike">
                        <a:solidFill>
                          <a:srgbClr val="FF0000"/>
                        </a:solidFill>
                        <a:effectLst/>
                        <a:latin typeface="Times New Roman" charset="0"/>
                        <a:ea typeface="Times New Roman" charset="0"/>
                        <a:cs typeface="Times New Roman" charset="0"/>
                      </a:endParaRPr>
                    </a:p>
                  </a:txBody>
                  <a:tcPr marL="9630" marR="9630" marT="9630" marB="0" anchor="b"/>
                </a:tc>
                <a:tc>
                  <a:txBody>
                    <a:bodyPr/>
                    <a:lstStyle/>
                    <a:p>
                      <a:pPr algn="ctr" fontAlgn="b"/>
                      <a:r>
                        <a:rPr lang="is-IS" sz="1400" u="none" strike="noStrike">
                          <a:effectLst/>
                          <a:latin typeface="Times New Roman" charset="0"/>
                          <a:ea typeface="Times New Roman" charset="0"/>
                          <a:cs typeface="Times New Roman" charset="0"/>
                        </a:rPr>
                        <a:t>020</a:t>
                      </a:r>
                      <a:endParaRPr lang="is-IS" sz="1400" b="0" i="0" u="none" strike="noStrike">
                        <a:solidFill>
                          <a:srgbClr val="FF0000"/>
                        </a:solidFill>
                        <a:effectLst/>
                        <a:latin typeface="Times New Roman" charset="0"/>
                        <a:ea typeface="Times New Roman" charset="0"/>
                        <a:cs typeface="Times New Roman" charset="0"/>
                      </a:endParaRPr>
                    </a:p>
                  </a:txBody>
                  <a:tcPr marL="9630" marR="9630" marT="9630" marB="0" anchor="b"/>
                </a:tc>
                <a:tc>
                  <a:txBody>
                    <a:bodyPr/>
                    <a:lstStyle/>
                    <a:p>
                      <a:pPr algn="ctr" fontAlgn="b"/>
                      <a:r>
                        <a:rPr lang="sk-SK" sz="1400" u="none" strike="noStrike">
                          <a:effectLst/>
                          <a:latin typeface="Times New Roman" charset="0"/>
                          <a:ea typeface="Times New Roman" charset="0"/>
                          <a:cs typeface="Times New Roman" charset="0"/>
                        </a:rPr>
                        <a:t> </a:t>
                      </a:r>
                      <a:endParaRPr lang="sk-SK" sz="1400" b="0" i="0" u="none" strike="noStrike">
                        <a:solidFill>
                          <a:srgbClr val="FF0000"/>
                        </a:solidFill>
                        <a:effectLst/>
                        <a:latin typeface="Times New Roman" charset="0"/>
                        <a:ea typeface="Times New Roman" charset="0"/>
                        <a:cs typeface="Times New Roman" charset="0"/>
                      </a:endParaRPr>
                    </a:p>
                  </a:txBody>
                  <a:tcPr marL="9630" marR="9630" marT="9630" marB="0" anchor="b"/>
                </a:tc>
                <a:tc>
                  <a:txBody>
                    <a:bodyPr/>
                    <a:lstStyle/>
                    <a:p>
                      <a:pPr algn="ctr" fontAlgn="b"/>
                      <a:r>
                        <a:rPr lang="sk-SK" sz="1400" u="none" strike="noStrike">
                          <a:effectLst/>
                          <a:latin typeface="Times New Roman" charset="0"/>
                          <a:ea typeface="Times New Roman" charset="0"/>
                          <a:cs typeface="Times New Roman" charset="0"/>
                        </a:rPr>
                        <a:t> </a:t>
                      </a:r>
                      <a:endParaRPr lang="sk-SK" sz="1400" b="0" i="0" u="none" strike="noStrike">
                        <a:solidFill>
                          <a:srgbClr val="FF0000"/>
                        </a:solidFill>
                        <a:effectLst/>
                        <a:latin typeface="Times New Roman" charset="0"/>
                        <a:ea typeface="Times New Roman" charset="0"/>
                        <a:cs typeface="Times New Roman" charset="0"/>
                      </a:endParaRPr>
                    </a:p>
                  </a:txBody>
                  <a:tcPr marL="9630" marR="9630" marT="9630" marB="0" anchor="b"/>
                </a:tc>
                <a:tc>
                  <a:txBody>
                    <a:bodyPr/>
                    <a:lstStyle/>
                    <a:p>
                      <a:pPr algn="ctr" fontAlgn="b"/>
                      <a:r>
                        <a:rPr lang="sk-SK" sz="1400" u="none" strike="noStrike">
                          <a:effectLst/>
                          <a:latin typeface="Times New Roman" charset="0"/>
                          <a:ea typeface="Times New Roman" charset="0"/>
                          <a:cs typeface="Times New Roman" charset="0"/>
                        </a:rPr>
                        <a:t> </a:t>
                      </a:r>
                      <a:endParaRPr lang="sk-SK" sz="1400" b="0" i="0" u="none" strike="noStrike">
                        <a:solidFill>
                          <a:srgbClr val="FF0000"/>
                        </a:solidFill>
                        <a:effectLst/>
                        <a:latin typeface="Times New Roman" charset="0"/>
                        <a:ea typeface="Times New Roman" charset="0"/>
                        <a:cs typeface="Times New Roman" charset="0"/>
                      </a:endParaRPr>
                    </a:p>
                  </a:txBody>
                  <a:tcPr marL="9630" marR="9630" marT="9630" marB="0" anchor="b"/>
                </a:tc>
                <a:tc>
                  <a:txBody>
                    <a:bodyPr/>
                    <a:lstStyle/>
                    <a:p>
                      <a:pPr algn="ctr" fontAlgn="b"/>
                      <a:r>
                        <a:rPr lang="sk-SK" sz="1400" u="none" strike="noStrike">
                          <a:effectLst/>
                          <a:latin typeface="Times New Roman" charset="0"/>
                          <a:ea typeface="Times New Roman" charset="0"/>
                          <a:cs typeface="Times New Roman" charset="0"/>
                        </a:rPr>
                        <a:t> </a:t>
                      </a:r>
                      <a:endParaRPr lang="sk-SK" sz="1400" b="0" i="0" u="none" strike="noStrike">
                        <a:solidFill>
                          <a:srgbClr val="FF0000"/>
                        </a:solidFill>
                        <a:effectLst/>
                        <a:latin typeface="Times New Roman" charset="0"/>
                        <a:ea typeface="Times New Roman" charset="0"/>
                        <a:cs typeface="Times New Roman" charset="0"/>
                      </a:endParaRPr>
                    </a:p>
                  </a:txBody>
                  <a:tcPr marL="9630" marR="9630" marT="9630" marB="0" anchor="b"/>
                </a:tc>
                <a:tc>
                  <a:txBody>
                    <a:bodyPr/>
                    <a:lstStyle/>
                    <a:p>
                      <a:pPr algn="ctr" fontAlgn="b"/>
                      <a:r>
                        <a:rPr lang="sk-SK" sz="1400" u="none" strike="noStrike">
                          <a:effectLst/>
                          <a:latin typeface="Times New Roman" charset="0"/>
                          <a:ea typeface="Times New Roman" charset="0"/>
                          <a:cs typeface="Times New Roman" charset="0"/>
                        </a:rPr>
                        <a:t> </a:t>
                      </a:r>
                      <a:endParaRPr lang="sk-SK" sz="1400" b="0" i="0" u="none" strike="noStrike">
                        <a:solidFill>
                          <a:srgbClr val="FF0000"/>
                        </a:solidFill>
                        <a:effectLst/>
                        <a:latin typeface="Times New Roman" charset="0"/>
                        <a:ea typeface="Times New Roman" charset="0"/>
                        <a:cs typeface="Times New Roman" charset="0"/>
                      </a:endParaRPr>
                    </a:p>
                  </a:txBody>
                  <a:tcPr marL="9630" marR="9630" marT="9630" marB="0" anchor="b"/>
                </a:tc>
                <a:tc>
                  <a:txBody>
                    <a:bodyPr/>
                    <a:lstStyle/>
                    <a:p>
                      <a:pPr algn="ctr" fontAlgn="b"/>
                      <a:r>
                        <a:rPr lang="sk-SK" sz="1400" u="none" strike="noStrike">
                          <a:effectLst/>
                          <a:latin typeface="Times New Roman" charset="0"/>
                          <a:ea typeface="Times New Roman" charset="0"/>
                          <a:cs typeface="Times New Roman" charset="0"/>
                        </a:rPr>
                        <a:t> </a:t>
                      </a:r>
                      <a:endParaRPr lang="sk-SK" sz="1400" b="0" i="0" u="none" strike="noStrike">
                        <a:solidFill>
                          <a:srgbClr val="FF0000"/>
                        </a:solidFill>
                        <a:effectLst/>
                        <a:latin typeface="Times New Roman" charset="0"/>
                        <a:ea typeface="Times New Roman" charset="0"/>
                        <a:cs typeface="Times New Roman" charset="0"/>
                      </a:endParaRPr>
                    </a:p>
                  </a:txBody>
                  <a:tcPr marL="9630" marR="9630" marT="9630" marB="0" anchor="b"/>
                </a:tc>
                <a:tc>
                  <a:txBody>
                    <a:bodyPr/>
                    <a:lstStyle/>
                    <a:p>
                      <a:pPr algn="ctr" fontAlgn="b"/>
                      <a:r>
                        <a:rPr lang="sk-SK" sz="1400" u="none" strike="noStrike">
                          <a:effectLst/>
                          <a:latin typeface="Times New Roman" charset="0"/>
                          <a:ea typeface="Times New Roman" charset="0"/>
                          <a:cs typeface="Times New Roman" charset="0"/>
                        </a:rPr>
                        <a:t> </a:t>
                      </a:r>
                      <a:endParaRPr lang="sk-SK" sz="1400" b="0" i="0" u="none" strike="noStrike">
                        <a:solidFill>
                          <a:srgbClr val="FF0000"/>
                        </a:solidFill>
                        <a:effectLst/>
                        <a:latin typeface="Times New Roman" charset="0"/>
                        <a:ea typeface="Times New Roman" charset="0"/>
                        <a:cs typeface="Times New Roman" charset="0"/>
                      </a:endParaRPr>
                    </a:p>
                  </a:txBody>
                  <a:tcPr marL="9630" marR="9630" marT="9630" marB="0" anchor="b"/>
                </a:tc>
                <a:tc>
                  <a:txBody>
                    <a:bodyPr/>
                    <a:lstStyle/>
                    <a:p>
                      <a:pPr algn="ctr" fontAlgn="b"/>
                      <a:r>
                        <a:rPr lang="sk-SK" sz="1400" u="none" strike="noStrike">
                          <a:effectLst/>
                          <a:latin typeface="Times New Roman" charset="0"/>
                          <a:ea typeface="Times New Roman" charset="0"/>
                          <a:cs typeface="Times New Roman" charset="0"/>
                        </a:rPr>
                        <a:t> </a:t>
                      </a:r>
                      <a:endParaRPr lang="sk-SK" sz="1400" b="0" i="0" u="none" strike="noStrike">
                        <a:solidFill>
                          <a:srgbClr val="FF0000"/>
                        </a:solidFill>
                        <a:effectLst/>
                        <a:latin typeface="Times New Roman" charset="0"/>
                        <a:ea typeface="Times New Roman" charset="0"/>
                        <a:cs typeface="Times New Roman" charset="0"/>
                      </a:endParaRPr>
                    </a:p>
                  </a:txBody>
                  <a:tcPr marL="9630" marR="9630" marT="9630" marB="0" anchor="b"/>
                </a:tc>
                <a:extLst>
                  <a:ext uri="{0D108BD9-81ED-4DB2-BD59-A6C34878D82A}">
                    <a16:rowId xmlns:a16="http://schemas.microsoft.com/office/drawing/2014/main" xmlns="" val="10004"/>
                  </a:ext>
                </a:extLst>
              </a:tr>
              <a:tr h="268474">
                <a:tc>
                  <a:txBody>
                    <a:bodyPr/>
                    <a:lstStyle/>
                    <a:p>
                      <a:pPr algn="ctr" fontAlgn="b"/>
                      <a:r>
                        <a:rPr lang="ru-RU" sz="1400" u="none" strike="noStrike">
                          <a:effectLst/>
                          <a:latin typeface="Times New Roman" charset="0"/>
                          <a:ea typeface="Times New Roman" charset="0"/>
                          <a:cs typeface="Times New Roman" charset="0"/>
                        </a:rPr>
                        <a:t>03</a:t>
                      </a:r>
                      <a:endParaRPr lang="ru-RU" sz="1400" b="0" i="0" u="none" strike="noStrike">
                        <a:solidFill>
                          <a:srgbClr val="FF0000"/>
                        </a:solidFill>
                        <a:effectLst/>
                        <a:latin typeface="Times New Roman" charset="0"/>
                        <a:ea typeface="Times New Roman" charset="0"/>
                        <a:cs typeface="Times New Roman" charset="0"/>
                      </a:endParaRPr>
                    </a:p>
                  </a:txBody>
                  <a:tcPr marL="9630" marR="9630" marT="9630" marB="0" anchor="b"/>
                </a:tc>
                <a:tc>
                  <a:txBody>
                    <a:bodyPr/>
                    <a:lstStyle/>
                    <a:p>
                      <a:pPr algn="l" fontAlgn="b"/>
                      <a:r>
                        <a:rPr lang="ru-RU" sz="1400" u="none" strike="noStrike">
                          <a:effectLst/>
                          <a:latin typeface="Times New Roman" charset="0"/>
                          <a:ea typeface="Times New Roman" charset="0"/>
                          <a:cs typeface="Times New Roman" charset="0"/>
                        </a:rPr>
                        <a:t>Бланки строгой отчетности</a:t>
                      </a:r>
                      <a:endParaRPr lang="ru-RU" sz="1400" b="0" i="0" u="none" strike="noStrike">
                        <a:solidFill>
                          <a:srgbClr val="FF0000"/>
                        </a:solidFill>
                        <a:effectLst/>
                        <a:latin typeface="Times New Roman" charset="0"/>
                        <a:ea typeface="Times New Roman" charset="0"/>
                        <a:cs typeface="Times New Roman" charset="0"/>
                      </a:endParaRPr>
                    </a:p>
                  </a:txBody>
                  <a:tcPr marL="9630" marR="9630" marT="9630" marB="0" anchor="b"/>
                </a:tc>
                <a:tc>
                  <a:txBody>
                    <a:bodyPr/>
                    <a:lstStyle/>
                    <a:p>
                      <a:pPr algn="ctr" fontAlgn="b"/>
                      <a:r>
                        <a:rPr lang="ru-RU" sz="1400" u="none" strike="noStrike">
                          <a:effectLst/>
                          <a:latin typeface="Times New Roman" charset="0"/>
                          <a:ea typeface="Times New Roman" charset="0"/>
                          <a:cs typeface="Times New Roman" charset="0"/>
                        </a:rPr>
                        <a:t>030</a:t>
                      </a:r>
                      <a:endParaRPr lang="ru-RU" sz="1400" b="0" i="0" u="none" strike="noStrike">
                        <a:solidFill>
                          <a:srgbClr val="FF0000"/>
                        </a:solidFill>
                        <a:effectLst/>
                        <a:latin typeface="Times New Roman" charset="0"/>
                        <a:ea typeface="Times New Roman" charset="0"/>
                        <a:cs typeface="Times New Roman" charset="0"/>
                      </a:endParaRPr>
                    </a:p>
                  </a:txBody>
                  <a:tcPr marL="9630" marR="9630" marT="9630" marB="0" anchor="b"/>
                </a:tc>
                <a:tc>
                  <a:txBody>
                    <a:bodyPr/>
                    <a:lstStyle/>
                    <a:p>
                      <a:pPr algn="ctr" fontAlgn="b"/>
                      <a:r>
                        <a:rPr lang="sk-SK" sz="1400" u="none" strike="noStrike">
                          <a:effectLst/>
                          <a:latin typeface="Times New Roman" charset="0"/>
                          <a:ea typeface="Times New Roman" charset="0"/>
                          <a:cs typeface="Times New Roman" charset="0"/>
                        </a:rPr>
                        <a:t> </a:t>
                      </a:r>
                      <a:endParaRPr lang="sk-SK" sz="1400" b="0" i="0" u="none" strike="noStrike">
                        <a:solidFill>
                          <a:srgbClr val="FF0000"/>
                        </a:solidFill>
                        <a:effectLst/>
                        <a:latin typeface="Times New Roman" charset="0"/>
                        <a:ea typeface="Times New Roman" charset="0"/>
                        <a:cs typeface="Times New Roman" charset="0"/>
                      </a:endParaRPr>
                    </a:p>
                  </a:txBody>
                  <a:tcPr marL="9630" marR="9630" marT="9630" marB="0" anchor="b"/>
                </a:tc>
                <a:tc>
                  <a:txBody>
                    <a:bodyPr/>
                    <a:lstStyle/>
                    <a:p>
                      <a:pPr algn="ctr" fontAlgn="b"/>
                      <a:r>
                        <a:rPr lang="sk-SK" sz="1400" u="none" strike="noStrike">
                          <a:effectLst/>
                          <a:latin typeface="Times New Roman" charset="0"/>
                          <a:ea typeface="Times New Roman" charset="0"/>
                          <a:cs typeface="Times New Roman" charset="0"/>
                        </a:rPr>
                        <a:t> </a:t>
                      </a:r>
                      <a:endParaRPr lang="sk-SK" sz="1400" b="0" i="0" u="none" strike="noStrike">
                        <a:solidFill>
                          <a:srgbClr val="FF0000"/>
                        </a:solidFill>
                        <a:effectLst/>
                        <a:latin typeface="Times New Roman" charset="0"/>
                        <a:ea typeface="Times New Roman" charset="0"/>
                        <a:cs typeface="Times New Roman" charset="0"/>
                      </a:endParaRPr>
                    </a:p>
                  </a:txBody>
                  <a:tcPr marL="9630" marR="9630" marT="9630" marB="0" anchor="b"/>
                </a:tc>
                <a:tc>
                  <a:txBody>
                    <a:bodyPr/>
                    <a:lstStyle/>
                    <a:p>
                      <a:pPr algn="ctr" fontAlgn="b"/>
                      <a:r>
                        <a:rPr lang="sk-SK" sz="1400" u="none" strike="noStrike">
                          <a:effectLst/>
                          <a:latin typeface="Times New Roman" charset="0"/>
                          <a:ea typeface="Times New Roman" charset="0"/>
                          <a:cs typeface="Times New Roman" charset="0"/>
                        </a:rPr>
                        <a:t> </a:t>
                      </a:r>
                      <a:endParaRPr lang="sk-SK" sz="1400" b="0" i="0" u="none" strike="noStrike">
                        <a:solidFill>
                          <a:srgbClr val="FF0000"/>
                        </a:solidFill>
                        <a:effectLst/>
                        <a:latin typeface="Times New Roman" charset="0"/>
                        <a:ea typeface="Times New Roman" charset="0"/>
                        <a:cs typeface="Times New Roman" charset="0"/>
                      </a:endParaRPr>
                    </a:p>
                  </a:txBody>
                  <a:tcPr marL="9630" marR="9630" marT="9630" marB="0" anchor="b"/>
                </a:tc>
                <a:tc>
                  <a:txBody>
                    <a:bodyPr/>
                    <a:lstStyle/>
                    <a:p>
                      <a:pPr algn="ctr" fontAlgn="b"/>
                      <a:r>
                        <a:rPr lang="sk-SK" sz="1400" u="none" strike="noStrike">
                          <a:effectLst/>
                          <a:latin typeface="Times New Roman" charset="0"/>
                          <a:ea typeface="Times New Roman" charset="0"/>
                          <a:cs typeface="Times New Roman" charset="0"/>
                        </a:rPr>
                        <a:t> </a:t>
                      </a:r>
                      <a:endParaRPr lang="sk-SK" sz="1400" b="0" i="0" u="none" strike="noStrike">
                        <a:solidFill>
                          <a:srgbClr val="FF0000"/>
                        </a:solidFill>
                        <a:effectLst/>
                        <a:latin typeface="Times New Roman" charset="0"/>
                        <a:ea typeface="Times New Roman" charset="0"/>
                        <a:cs typeface="Times New Roman" charset="0"/>
                      </a:endParaRPr>
                    </a:p>
                  </a:txBody>
                  <a:tcPr marL="9630" marR="9630" marT="9630" marB="0" anchor="b"/>
                </a:tc>
                <a:tc>
                  <a:txBody>
                    <a:bodyPr/>
                    <a:lstStyle/>
                    <a:p>
                      <a:pPr algn="ctr" fontAlgn="b"/>
                      <a:r>
                        <a:rPr lang="sk-SK" sz="1400" u="none" strike="noStrike">
                          <a:effectLst/>
                          <a:latin typeface="Times New Roman" charset="0"/>
                          <a:ea typeface="Times New Roman" charset="0"/>
                          <a:cs typeface="Times New Roman" charset="0"/>
                        </a:rPr>
                        <a:t> </a:t>
                      </a:r>
                      <a:endParaRPr lang="sk-SK" sz="1400" b="0" i="0" u="none" strike="noStrike">
                        <a:solidFill>
                          <a:srgbClr val="FF0000"/>
                        </a:solidFill>
                        <a:effectLst/>
                        <a:latin typeface="Times New Roman" charset="0"/>
                        <a:ea typeface="Times New Roman" charset="0"/>
                        <a:cs typeface="Times New Roman" charset="0"/>
                      </a:endParaRPr>
                    </a:p>
                  </a:txBody>
                  <a:tcPr marL="9630" marR="9630" marT="9630" marB="0" anchor="b"/>
                </a:tc>
                <a:tc>
                  <a:txBody>
                    <a:bodyPr/>
                    <a:lstStyle/>
                    <a:p>
                      <a:pPr algn="ctr" fontAlgn="b"/>
                      <a:r>
                        <a:rPr lang="sk-SK" sz="1400" u="none" strike="noStrike">
                          <a:effectLst/>
                          <a:latin typeface="Times New Roman" charset="0"/>
                          <a:ea typeface="Times New Roman" charset="0"/>
                          <a:cs typeface="Times New Roman" charset="0"/>
                        </a:rPr>
                        <a:t> </a:t>
                      </a:r>
                      <a:endParaRPr lang="sk-SK" sz="1400" b="0" i="0" u="none" strike="noStrike">
                        <a:solidFill>
                          <a:srgbClr val="FF0000"/>
                        </a:solidFill>
                        <a:effectLst/>
                        <a:latin typeface="Times New Roman" charset="0"/>
                        <a:ea typeface="Times New Roman" charset="0"/>
                        <a:cs typeface="Times New Roman" charset="0"/>
                      </a:endParaRPr>
                    </a:p>
                  </a:txBody>
                  <a:tcPr marL="9630" marR="9630" marT="9630" marB="0" anchor="b"/>
                </a:tc>
                <a:tc>
                  <a:txBody>
                    <a:bodyPr/>
                    <a:lstStyle/>
                    <a:p>
                      <a:pPr algn="ctr" fontAlgn="b"/>
                      <a:r>
                        <a:rPr lang="sk-SK" sz="1400" u="none" strike="noStrike">
                          <a:effectLst/>
                          <a:latin typeface="Times New Roman" charset="0"/>
                          <a:ea typeface="Times New Roman" charset="0"/>
                          <a:cs typeface="Times New Roman" charset="0"/>
                        </a:rPr>
                        <a:t> </a:t>
                      </a:r>
                      <a:endParaRPr lang="sk-SK" sz="1400" b="0" i="0" u="none" strike="noStrike">
                        <a:solidFill>
                          <a:srgbClr val="FF0000"/>
                        </a:solidFill>
                        <a:effectLst/>
                        <a:latin typeface="Times New Roman" charset="0"/>
                        <a:ea typeface="Times New Roman" charset="0"/>
                        <a:cs typeface="Times New Roman" charset="0"/>
                      </a:endParaRPr>
                    </a:p>
                  </a:txBody>
                  <a:tcPr marL="9630" marR="9630" marT="9630" marB="0" anchor="b"/>
                </a:tc>
                <a:tc>
                  <a:txBody>
                    <a:bodyPr/>
                    <a:lstStyle/>
                    <a:p>
                      <a:pPr algn="ctr" fontAlgn="b"/>
                      <a:r>
                        <a:rPr lang="sk-SK" sz="1400" u="none" strike="noStrike">
                          <a:effectLst/>
                          <a:latin typeface="Times New Roman" charset="0"/>
                          <a:ea typeface="Times New Roman" charset="0"/>
                          <a:cs typeface="Times New Roman" charset="0"/>
                        </a:rPr>
                        <a:t> </a:t>
                      </a:r>
                      <a:endParaRPr lang="sk-SK" sz="1400" b="0" i="0" u="none" strike="noStrike">
                        <a:solidFill>
                          <a:srgbClr val="FF0000"/>
                        </a:solidFill>
                        <a:effectLst/>
                        <a:latin typeface="Times New Roman" charset="0"/>
                        <a:ea typeface="Times New Roman" charset="0"/>
                        <a:cs typeface="Times New Roman" charset="0"/>
                      </a:endParaRPr>
                    </a:p>
                  </a:txBody>
                  <a:tcPr marL="9630" marR="9630" marT="9630" marB="0" anchor="b"/>
                </a:tc>
                <a:extLst>
                  <a:ext uri="{0D108BD9-81ED-4DB2-BD59-A6C34878D82A}">
                    <a16:rowId xmlns:a16="http://schemas.microsoft.com/office/drawing/2014/main" xmlns="" val="10005"/>
                  </a:ext>
                </a:extLst>
              </a:tr>
              <a:tr h="429473">
                <a:tc rowSpan="3">
                  <a:txBody>
                    <a:bodyPr/>
                    <a:lstStyle/>
                    <a:p>
                      <a:pPr algn="ctr" fontAlgn="t"/>
                      <a:r>
                        <a:rPr lang="is-IS" sz="1400" u="none" strike="noStrike">
                          <a:effectLst/>
                          <a:latin typeface="Times New Roman" charset="0"/>
                          <a:ea typeface="Times New Roman" charset="0"/>
                          <a:cs typeface="Times New Roman" charset="0"/>
                        </a:rPr>
                        <a:t>04</a:t>
                      </a:r>
                      <a:endParaRPr lang="is-IS" sz="1400" b="0" i="0" u="none" strike="noStrike">
                        <a:solidFill>
                          <a:srgbClr val="FF0000"/>
                        </a:solidFill>
                        <a:effectLst/>
                        <a:latin typeface="Times New Roman" charset="0"/>
                        <a:ea typeface="Times New Roman" charset="0"/>
                        <a:cs typeface="Times New Roman" charset="0"/>
                      </a:endParaRPr>
                    </a:p>
                  </a:txBody>
                  <a:tcPr marL="9630" marR="9630" marT="9630" marB="0"/>
                </a:tc>
                <a:tc>
                  <a:txBody>
                    <a:bodyPr/>
                    <a:lstStyle/>
                    <a:p>
                      <a:pPr algn="l" fontAlgn="b"/>
                      <a:r>
                        <a:rPr lang="ru-RU" sz="1400" u="none" strike="noStrike">
                          <a:effectLst/>
                          <a:latin typeface="Times New Roman" charset="0"/>
                          <a:ea typeface="Times New Roman" charset="0"/>
                          <a:cs typeface="Times New Roman" charset="0"/>
                        </a:rPr>
                        <a:t>Сомнительная задолженность, всего</a:t>
                      </a:r>
                      <a:endParaRPr lang="ru-RU" sz="1400" b="0" i="0" u="none" strike="noStrike">
                        <a:solidFill>
                          <a:srgbClr val="FF0000"/>
                        </a:solidFill>
                        <a:effectLst/>
                        <a:latin typeface="Times New Roman" charset="0"/>
                        <a:ea typeface="Times New Roman" charset="0"/>
                        <a:cs typeface="Times New Roman" charset="0"/>
                      </a:endParaRPr>
                    </a:p>
                  </a:txBody>
                  <a:tcPr marL="9630" marR="9630" marT="9630" marB="0" anchor="b"/>
                </a:tc>
                <a:tc>
                  <a:txBody>
                    <a:bodyPr/>
                    <a:lstStyle/>
                    <a:p>
                      <a:pPr algn="ctr" fontAlgn="b"/>
                      <a:r>
                        <a:rPr lang="is-IS" sz="1400" u="none" strike="noStrike">
                          <a:effectLst/>
                          <a:latin typeface="Times New Roman" charset="0"/>
                          <a:ea typeface="Times New Roman" charset="0"/>
                          <a:cs typeface="Times New Roman" charset="0"/>
                        </a:rPr>
                        <a:t>040</a:t>
                      </a:r>
                      <a:endParaRPr lang="is-IS" sz="1400" b="0" i="0" u="none" strike="noStrike">
                        <a:solidFill>
                          <a:srgbClr val="FF0000"/>
                        </a:solidFill>
                        <a:effectLst/>
                        <a:latin typeface="Times New Roman" charset="0"/>
                        <a:ea typeface="Times New Roman" charset="0"/>
                        <a:cs typeface="Times New Roman" charset="0"/>
                      </a:endParaRPr>
                    </a:p>
                  </a:txBody>
                  <a:tcPr marL="9630" marR="9630" marT="9630" marB="0" anchor="b"/>
                </a:tc>
                <a:tc>
                  <a:txBody>
                    <a:bodyPr/>
                    <a:lstStyle/>
                    <a:p>
                      <a:pPr algn="ctr" fontAlgn="b"/>
                      <a:r>
                        <a:rPr lang="sk-SK" sz="1400" u="none" strike="noStrike">
                          <a:effectLst/>
                          <a:latin typeface="Times New Roman" charset="0"/>
                          <a:ea typeface="Times New Roman" charset="0"/>
                          <a:cs typeface="Times New Roman" charset="0"/>
                        </a:rPr>
                        <a:t> </a:t>
                      </a:r>
                      <a:endParaRPr lang="sk-SK" sz="1400" b="0" i="0" u="none" strike="noStrike">
                        <a:solidFill>
                          <a:srgbClr val="FF0000"/>
                        </a:solidFill>
                        <a:effectLst/>
                        <a:latin typeface="Times New Roman" charset="0"/>
                        <a:ea typeface="Times New Roman" charset="0"/>
                        <a:cs typeface="Times New Roman" charset="0"/>
                      </a:endParaRPr>
                    </a:p>
                  </a:txBody>
                  <a:tcPr marL="9630" marR="9630" marT="9630" marB="0" anchor="b"/>
                </a:tc>
                <a:tc>
                  <a:txBody>
                    <a:bodyPr/>
                    <a:lstStyle/>
                    <a:p>
                      <a:pPr algn="ctr" fontAlgn="b"/>
                      <a:r>
                        <a:rPr lang="sk-SK" sz="1400" u="none" strike="noStrike">
                          <a:effectLst/>
                          <a:latin typeface="Times New Roman" charset="0"/>
                          <a:ea typeface="Times New Roman" charset="0"/>
                          <a:cs typeface="Times New Roman" charset="0"/>
                        </a:rPr>
                        <a:t> </a:t>
                      </a:r>
                      <a:endParaRPr lang="sk-SK" sz="1400" b="0" i="0" u="none" strike="noStrike">
                        <a:solidFill>
                          <a:srgbClr val="FF0000"/>
                        </a:solidFill>
                        <a:effectLst/>
                        <a:latin typeface="Times New Roman" charset="0"/>
                        <a:ea typeface="Times New Roman" charset="0"/>
                        <a:cs typeface="Times New Roman" charset="0"/>
                      </a:endParaRPr>
                    </a:p>
                  </a:txBody>
                  <a:tcPr marL="9630" marR="9630" marT="9630" marB="0" anchor="b"/>
                </a:tc>
                <a:tc>
                  <a:txBody>
                    <a:bodyPr/>
                    <a:lstStyle/>
                    <a:p>
                      <a:pPr algn="ctr" fontAlgn="b"/>
                      <a:r>
                        <a:rPr lang="sk-SK" sz="1400" u="none" strike="noStrike">
                          <a:effectLst/>
                          <a:latin typeface="Times New Roman" charset="0"/>
                          <a:ea typeface="Times New Roman" charset="0"/>
                          <a:cs typeface="Times New Roman" charset="0"/>
                        </a:rPr>
                        <a:t> </a:t>
                      </a:r>
                      <a:endParaRPr lang="sk-SK" sz="1400" b="0" i="0" u="none" strike="noStrike">
                        <a:solidFill>
                          <a:srgbClr val="FF0000"/>
                        </a:solidFill>
                        <a:effectLst/>
                        <a:latin typeface="Times New Roman" charset="0"/>
                        <a:ea typeface="Times New Roman" charset="0"/>
                        <a:cs typeface="Times New Roman" charset="0"/>
                      </a:endParaRPr>
                    </a:p>
                  </a:txBody>
                  <a:tcPr marL="9630" marR="9630" marT="9630" marB="0" anchor="b"/>
                </a:tc>
                <a:tc>
                  <a:txBody>
                    <a:bodyPr/>
                    <a:lstStyle/>
                    <a:p>
                      <a:pPr algn="ctr" fontAlgn="b"/>
                      <a:r>
                        <a:rPr lang="sk-SK" sz="1400" u="none" strike="noStrike">
                          <a:effectLst/>
                          <a:latin typeface="Times New Roman" charset="0"/>
                          <a:ea typeface="Times New Roman" charset="0"/>
                          <a:cs typeface="Times New Roman" charset="0"/>
                        </a:rPr>
                        <a:t> </a:t>
                      </a:r>
                      <a:endParaRPr lang="sk-SK" sz="1400" b="0" i="0" u="none" strike="noStrike">
                        <a:solidFill>
                          <a:srgbClr val="FF0000"/>
                        </a:solidFill>
                        <a:effectLst/>
                        <a:latin typeface="Times New Roman" charset="0"/>
                        <a:ea typeface="Times New Roman" charset="0"/>
                        <a:cs typeface="Times New Roman" charset="0"/>
                      </a:endParaRPr>
                    </a:p>
                  </a:txBody>
                  <a:tcPr marL="9630" marR="9630" marT="9630" marB="0" anchor="b"/>
                </a:tc>
                <a:tc>
                  <a:txBody>
                    <a:bodyPr/>
                    <a:lstStyle/>
                    <a:p>
                      <a:pPr algn="ctr" fontAlgn="b"/>
                      <a:r>
                        <a:rPr lang="sk-SK" sz="1400" u="none" strike="noStrike">
                          <a:effectLst/>
                          <a:latin typeface="Times New Roman" charset="0"/>
                          <a:ea typeface="Times New Roman" charset="0"/>
                          <a:cs typeface="Times New Roman" charset="0"/>
                        </a:rPr>
                        <a:t> </a:t>
                      </a:r>
                      <a:endParaRPr lang="sk-SK" sz="1400" b="0" i="0" u="none" strike="noStrike">
                        <a:solidFill>
                          <a:srgbClr val="FF0000"/>
                        </a:solidFill>
                        <a:effectLst/>
                        <a:latin typeface="Times New Roman" charset="0"/>
                        <a:ea typeface="Times New Roman" charset="0"/>
                        <a:cs typeface="Times New Roman" charset="0"/>
                      </a:endParaRPr>
                    </a:p>
                  </a:txBody>
                  <a:tcPr marL="9630" marR="9630" marT="9630" marB="0" anchor="b"/>
                </a:tc>
                <a:tc>
                  <a:txBody>
                    <a:bodyPr/>
                    <a:lstStyle/>
                    <a:p>
                      <a:pPr algn="ctr" fontAlgn="b"/>
                      <a:r>
                        <a:rPr lang="sk-SK" sz="1400" u="none" strike="noStrike">
                          <a:effectLst/>
                          <a:latin typeface="Times New Roman" charset="0"/>
                          <a:ea typeface="Times New Roman" charset="0"/>
                          <a:cs typeface="Times New Roman" charset="0"/>
                        </a:rPr>
                        <a:t> </a:t>
                      </a:r>
                      <a:endParaRPr lang="sk-SK" sz="1400" b="0" i="0" u="none" strike="noStrike">
                        <a:solidFill>
                          <a:srgbClr val="FF0000"/>
                        </a:solidFill>
                        <a:effectLst/>
                        <a:latin typeface="Times New Roman" charset="0"/>
                        <a:ea typeface="Times New Roman" charset="0"/>
                        <a:cs typeface="Times New Roman" charset="0"/>
                      </a:endParaRPr>
                    </a:p>
                  </a:txBody>
                  <a:tcPr marL="9630" marR="9630" marT="9630" marB="0" anchor="b"/>
                </a:tc>
                <a:tc>
                  <a:txBody>
                    <a:bodyPr/>
                    <a:lstStyle/>
                    <a:p>
                      <a:pPr algn="ctr" fontAlgn="b"/>
                      <a:r>
                        <a:rPr lang="sk-SK" sz="1400" u="none" strike="noStrike">
                          <a:effectLst/>
                          <a:latin typeface="Times New Roman" charset="0"/>
                          <a:ea typeface="Times New Roman" charset="0"/>
                          <a:cs typeface="Times New Roman" charset="0"/>
                        </a:rPr>
                        <a:t> </a:t>
                      </a:r>
                      <a:endParaRPr lang="sk-SK" sz="1400" b="0" i="0" u="none" strike="noStrike">
                        <a:solidFill>
                          <a:srgbClr val="FF0000"/>
                        </a:solidFill>
                        <a:effectLst/>
                        <a:latin typeface="Times New Roman" charset="0"/>
                        <a:ea typeface="Times New Roman" charset="0"/>
                        <a:cs typeface="Times New Roman" charset="0"/>
                      </a:endParaRPr>
                    </a:p>
                  </a:txBody>
                  <a:tcPr marL="9630" marR="9630" marT="9630" marB="0" anchor="b"/>
                </a:tc>
                <a:tc>
                  <a:txBody>
                    <a:bodyPr/>
                    <a:lstStyle/>
                    <a:p>
                      <a:pPr algn="ctr" fontAlgn="b"/>
                      <a:r>
                        <a:rPr lang="sk-SK" sz="1400" u="none" strike="noStrike">
                          <a:effectLst/>
                          <a:latin typeface="Times New Roman" charset="0"/>
                          <a:ea typeface="Times New Roman" charset="0"/>
                          <a:cs typeface="Times New Roman" charset="0"/>
                        </a:rPr>
                        <a:t> </a:t>
                      </a:r>
                      <a:endParaRPr lang="sk-SK" sz="1400" b="0" i="0" u="none" strike="noStrike">
                        <a:solidFill>
                          <a:srgbClr val="FF0000"/>
                        </a:solidFill>
                        <a:effectLst/>
                        <a:latin typeface="Times New Roman" charset="0"/>
                        <a:ea typeface="Times New Roman" charset="0"/>
                        <a:cs typeface="Times New Roman" charset="0"/>
                      </a:endParaRPr>
                    </a:p>
                  </a:txBody>
                  <a:tcPr marL="9630" marR="9630" marT="9630" marB="0" anchor="b"/>
                </a:tc>
                <a:extLst>
                  <a:ext uri="{0D108BD9-81ED-4DB2-BD59-A6C34878D82A}">
                    <a16:rowId xmlns:a16="http://schemas.microsoft.com/office/drawing/2014/main" xmlns="" val="10006"/>
                  </a:ext>
                </a:extLst>
              </a:tr>
              <a:tr h="244508">
                <a:tc vMerge="1">
                  <a:txBody>
                    <a:bodyPr/>
                    <a:lstStyle/>
                    <a:p>
                      <a:endParaRPr lang="ru-RU"/>
                    </a:p>
                  </a:txBody>
                  <a:tcPr/>
                </a:tc>
                <a:tc>
                  <a:txBody>
                    <a:bodyPr/>
                    <a:lstStyle/>
                    <a:p>
                      <a:pPr algn="l" fontAlgn="b"/>
                      <a:r>
                        <a:rPr lang="ru-RU" sz="1400" u="none" strike="noStrike" dirty="0">
                          <a:effectLst/>
                          <a:latin typeface="Times New Roman" charset="0"/>
                          <a:ea typeface="Times New Roman" charset="0"/>
                          <a:cs typeface="Times New Roman" charset="0"/>
                        </a:rPr>
                        <a:t>в том числе:</a:t>
                      </a:r>
                      <a:endParaRPr lang="ru-RU" sz="1400" b="0" i="0" u="none" strike="noStrike" dirty="0">
                        <a:solidFill>
                          <a:srgbClr val="FF0000"/>
                        </a:solidFill>
                        <a:effectLst/>
                        <a:latin typeface="Times New Roman" charset="0"/>
                        <a:ea typeface="Times New Roman" charset="0"/>
                        <a:cs typeface="Times New Roman" charset="0"/>
                      </a:endParaRPr>
                    </a:p>
                  </a:txBody>
                  <a:tcPr marL="57778" marR="9630" marT="9630" marB="0" anchor="b"/>
                </a:tc>
                <a:tc rowSpan="2">
                  <a:txBody>
                    <a:bodyPr/>
                    <a:lstStyle/>
                    <a:p>
                      <a:pPr algn="ctr" fontAlgn="b"/>
                      <a:r>
                        <a:rPr lang="sk-SK" sz="1400" u="none" strike="noStrike">
                          <a:effectLst/>
                          <a:latin typeface="Times New Roman" charset="0"/>
                          <a:ea typeface="Times New Roman" charset="0"/>
                          <a:cs typeface="Times New Roman" charset="0"/>
                        </a:rPr>
                        <a:t> </a:t>
                      </a:r>
                      <a:endParaRPr lang="sk-SK" sz="1400" b="0" i="0" u="none" strike="noStrike">
                        <a:solidFill>
                          <a:srgbClr val="FF0000"/>
                        </a:solidFill>
                        <a:effectLst/>
                        <a:latin typeface="Times New Roman" charset="0"/>
                        <a:ea typeface="Times New Roman" charset="0"/>
                        <a:cs typeface="Times New Roman" charset="0"/>
                      </a:endParaRPr>
                    </a:p>
                  </a:txBody>
                  <a:tcPr marL="9630" marR="9630" marT="9630" marB="0" anchor="b"/>
                </a:tc>
                <a:tc rowSpan="2">
                  <a:txBody>
                    <a:bodyPr/>
                    <a:lstStyle/>
                    <a:p>
                      <a:pPr algn="ctr" fontAlgn="b"/>
                      <a:r>
                        <a:rPr lang="sk-SK" sz="1400" u="none" strike="noStrike">
                          <a:effectLst/>
                          <a:latin typeface="Times New Roman" charset="0"/>
                          <a:ea typeface="Times New Roman" charset="0"/>
                          <a:cs typeface="Times New Roman" charset="0"/>
                        </a:rPr>
                        <a:t> </a:t>
                      </a:r>
                      <a:endParaRPr lang="sk-SK" sz="1400" b="0" i="0" u="none" strike="noStrike">
                        <a:solidFill>
                          <a:srgbClr val="FF0000"/>
                        </a:solidFill>
                        <a:effectLst/>
                        <a:latin typeface="Times New Roman" charset="0"/>
                        <a:ea typeface="Times New Roman" charset="0"/>
                        <a:cs typeface="Times New Roman" charset="0"/>
                      </a:endParaRPr>
                    </a:p>
                  </a:txBody>
                  <a:tcPr marL="9630" marR="9630" marT="9630" marB="0" anchor="b"/>
                </a:tc>
                <a:tc rowSpan="2">
                  <a:txBody>
                    <a:bodyPr/>
                    <a:lstStyle/>
                    <a:p>
                      <a:pPr algn="ctr" fontAlgn="b"/>
                      <a:r>
                        <a:rPr lang="sk-SK" sz="1400" u="none" strike="noStrike">
                          <a:effectLst/>
                          <a:latin typeface="Times New Roman" charset="0"/>
                          <a:ea typeface="Times New Roman" charset="0"/>
                          <a:cs typeface="Times New Roman" charset="0"/>
                        </a:rPr>
                        <a:t> </a:t>
                      </a:r>
                      <a:endParaRPr lang="sk-SK" sz="1400" b="0" i="0" u="none" strike="noStrike">
                        <a:solidFill>
                          <a:srgbClr val="FF0000"/>
                        </a:solidFill>
                        <a:effectLst/>
                        <a:latin typeface="Times New Roman" charset="0"/>
                        <a:ea typeface="Times New Roman" charset="0"/>
                        <a:cs typeface="Times New Roman" charset="0"/>
                      </a:endParaRPr>
                    </a:p>
                  </a:txBody>
                  <a:tcPr marL="9630" marR="9630" marT="9630" marB="0" anchor="b"/>
                </a:tc>
                <a:tc rowSpan="2">
                  <a:txBody>
                    <a:bodyPr/>
                    <a:lstStyle/>
                    <a:p>
                      <a:pPr algn="ctr" fontAlgn="b"/>
                      <a:r>
                        <a:rPr lang="sk-SK" sz="1400" u="none" strike="noStrike">
                          <a:effectLst/>
                          <a:latin typeface="Times New Roman" charset="0"/>
                          <a:ea typeface="Times New Roman" charset="0"/>
                          <a:cs typeface="Times New Roman" charset="0"/>
                        </a:rPr>
                        <a:t> </a:t>
                      </a:r>
                      <a:endParaRPr lang="sk-SK" sz="1400" b="0" i="0" u="none" strike="noStrike">
                        <a:solidFill>
                          <a:srgbClr val="FF0000"/>
                        </a:solidFill>
                        <a:effectLst/>
                        <a:latin typeface="Times New Roman" charset="0"/>
                        <a:ea typeface="Times New Roman" charset="0"/>
                        <a:cs typeface="Times New Roman" charset="0"/>
                      </a:endParaRPr>
                    </a:p>
                  </a:txBody>
                  <a:tcPr marL="9630" marR="9630" marT="9630" marB="0" anchor="b"/>
                </a:tc>
                <a:tc rowSpan="2">
                  <a:txBody>
                    <a:bodyPr/>
                    <a:lstStyle/>
                    <a:p>
                      <a:pPr algn="ctr" fontAlgn="b"/>
                      <a:r>
                        <a:rPr lang="sk-SK" sz="1400" u="none" strike="noStrike">
                          <a:effectLst/>
                          <a:latin typeface="Times New Roman" charset="0"/>
                          <a:ea typeface="Times New Roman" charset="0"/>
                          <a:cs typeface="Times New Roman" charset="0"/>
                        </a:rPr>
                        <a:t> </a:t>
                      </a:r>
                      <a:endParaRPr lang="sk-SK" sz="1400" b="0" i="0" u="none" strike="noStrike">
                        <a:solidFill>
                          <a:srgbClr val="FF0000"/>
                        </a:solidFill>
                        <a:effectLst/>
                        <a:latin typeface="Times New Roman" charset="0"/>
                        <a:ea typeface="Times New Roman" charset="0"/>
                        <a:cs typeface="Times New Roman" charset="0"/>
                      </a:endParaRPr>
                    </a:p>
                  </a:txBody>
                  <a:tcPr marL="9630" marR="9630" marT="9630" marB="0" anchor="b"/>
                </a:tc>
                <a:tc rowSpan="2">
                  <a:txBody>
                    <a:bodyPr/>
                    <a:lstStyle/>
                    <a:p>
                      <a:pPr algn="ctr" fontAlgn="b"/>
                      <a:r>
                        <a:rPr lang="sk-SK" sz="1400" u="none" strike="noStrike">
                          <a:effectLst/>
                          <a:latin typeface="Times New Roman" charset="0"/>
                          <a:ea typeface="Times New Roman" charset="0"/>
                          <a:cs typeface="Times New Roman" charset="0"/>
                        </a:rPr>
                        <a:t> </a:t>
                      </a:r>
                      <a:endParaRPr lang="sk-SK" sz="1400" b="0" i="0" u="none" strike="noStrike">
                        <a:solidFill>
                          <a:srgbClr val="FF0000"/>
                        </a:solidFill>
                        <a:effectLst/>
                        <a:latin typeface="Times New Roman" charset="0"/>
                        <a:ea typeface="Times New Roman" charset="0"/>
                        <a:cs typeface="Times New Roman" charset="0"/>
                      </a:endParaRPr>
                    </a:p>
                  </a:txBody>
                  <a:tcPr marL="9630" marR="9630" marT="9630" marB="0" anchor="b"/>
                </a:tc>
                <a:tc rowSpan="2">
                  <a:txBody>
                    <a:bodyPr/>
                    <a:lstStyle/>
                    <a:p>
                      <a:pPr algn="ctr" fontAlgn="b"/>
                      <a:r>
                        <a:rPr lang="sk-SK" sz="1400" u="none" strike="noStrike">
                          <a:effectLst/>
                          <a:latin typeface="Times New Roman" charset="0"/>
                          <a:ea typeface="Times New Roman" charset="0"/>
                          <a:cs typeface="Times New Roman" charset="0"/>
                        </a:rPr>
                        <a:t> </a:t>
                      </a:r>
                      <a:endParaRPr lang="sk-SK" sz="1400" b="0" i="0" u="none" strike="noStrike">
                        <a:solidFill>
                          <a:srgbClr val="FF0000"/>
                        </a:solidFill>
                        <a:effectLst/>
                        <a:latin typeface="Times New Roman" charset="0"/>
                        <a:ea typeface="Times New Roman" charset="0"/>
                        <a:cs typeface="Times New Roman" charset="0"/>
                      </a:endParaRPr>
                    </a:p>
                  </a:txBody>
                  <a:tcPr marL="9630" marR="9630" marT="9630" marB="0" anchor="b"/>
                </a:tc>
                <a:tc rowSpan="2">
                  <a:txBody>
                    <a:bodyPr/>
                    <a:lstStyle/>
                    <a:p>
                      <a:pPr algn="ctr" fontAlgn="b"/>
                      <a:r>
                        <a:rPr lang="sk-SK" sz="1400" u="none" strike="noStrike">
                          <a:effectLst/>
                          <a:latin typeface="Times New Roman" charset="0"/>
                          <a:ea typeface="Times New Roman" charset="0"/>
                          <a:cs typeface="Times New Roman" charset="0"/>
                        </a:rPr>
                        <a:t> </a:t>
                      </a:r>
                      <a:endParaRPr lang="sk-SK" sz="1400" b="0" i="0" u="none" strike="noStrike">
                        <a:solidFill>
                          <a:srgbClr val="FF0000"/>
                        </a:solidFill>
                        <a:effectLst/>
                        <a:latin typeface="Times New Roman" charset="0"/>
                        <a:ea typeface="Times New Roman" charset="0"/>
                        <a:cs typeface="Times New Roman" charset="0"/>
                      </a:endParaRPr>
                    </a:p>
                  </a:txBody>
                  <a:tcPr marL="9630" marR="9630" marT="9630" marB="0" anchor="b"/>
                </a:tc>
                <a:tc rowSpan="2">
                  <a:txBody>
                    <a:bodyPr/>
                    <a:lstStyle/>
                    <a:p>
                      <a:pPr algn="ctr" fontAlgn="b"/>
                      <a:r>
                        <a:rPr lang="sk-SK" sz="1400" u="none" strike="noStrike">
                          <a:effectLst/>
                          <a:latin typeface="Times New Roman" charset="0"/>
                          <a:ea typeface="Times New Roman" charset="0"/>
                          <a:cs typeface="Times New Roman" charset="0"/>
                        </a:rPr>
                        <a:t> </a:t>
                      </a:r>
                      <a:endParaRPr lang="sk-SK" sz="1400" b="0" i="0" u="none" strike="noStrike">
                        <a:solidFill>
                          <a:srgbClr val="FF0000"/>
                        </a:solidFill>
                        <a:effectLst/>
                        <a:latin typeface="Times New Roman" charset="0"/>
                        <a:ea typeface="Times New Roman" charset="0"/>
                        <a:cs typeface="Times New Roman" charset="0"/>
                      </a:endParaRPr>
                    </a:p>
                  </a:txBody>
                  <a:tcPr marL="9630" marR="9630" marT="9630" marB="0" anchor="b"/>
                </a:tc>
                <a:extLst>
                  <a:ext uri="{0D108BD9-81ED-4DB2-BD59-A6C34878D82A}">
                    <a16:rowId xmlns:a16="http://schemas.microsoft.com/office/drawing/2014/main" xmlns="" val="10007"/>
                  </a:ext>
                </a:extLst>
              </a:tr>
              <a:tr h="244508">
                <a:tc vMerge="1">
                  <a:txBody>
                    <a:bodyPr/>
                    <a:lstStyle/>
                    <a:p>
                      <a:endParaRPr lang="ru-RU"/>
                    </a:p>
                  </a:txBody>
                  <a:tcPr/>
                </a:tc>
                <a:tc>
                  <a:txBody>
                    <a:bodyPr/>
                    <a:lstStyle/>
                    <a:p>
                      <a:pPr algn="l" fontAlgn="b"/>
                      <a:r>
                        <a:rPr lang="sk-SK" sz="1400" u="none" strike="noStrike">
                          <a:effectLst/>
                          <a:latin typeface="Times New Roman" charset="0"/>
                          <a:ea typeface="Times New Roman" charset="0"/>
                          <a:cs typeface="Times New Roman" charset="0"/>
                        </a:rPr>
                        <a:t> </a:t>
                      </a:r>
                      <a:endParaRPr lang="sk-SK" sz="1400" b="0" i="0" u="none" strike="noStrike">
                        <a:solidFill>
                          <a:srgbClr val="FF0000"/>
                        </a:solidFill>
                        <a:effectLst/>
                        <a:latin typeface="Times New Roman" charset="0"/>
                        <a:ea typeface="Times New Roman" charset="0"/>
                        <a:cs typeface="Times New Roman" charset="0"/>
                      </a:endParaRPr>
                    </a:p>
                  </a:txBody>
                  <a:tcPr marL="57778" marR="9630" marT="9630" marB="0" anchor="b"/>
                </a:tc>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extLst>
                  <a:ext uri="{0D108BD9-81ED-4DB2-BD59-A6C34878D82A}">
                    <a16:rowId xmlns:a16="http://schemas.microsoft.com/office/drawing/2014/main" xmlns="" val="10008"/>
                  </a:ext>
                </a:extLst>
              </a:tr>
              <a:tr h="429473">
                <a:tc rowSpan="2">
                  <a:txBody>
                    <a:bodyPr/>
                    <a:lstStyle/>
                    <a:p>
                      <a:pPr algn="ctr" fontAlgn="t"/>
                      <a:r>
                        <a:rPr lang="is-IS" sz="1400" u="none" strike="noStrike">
                          <a:effectLst/>
                          <a:latin typeface="Times New Roman" charset="0"/>
                          <a:ea typeface="Times New Roman" charset="0"/>
                          <a:cs typeface="Times New Roman" charset="0"/>
                        </a:rPr>
                        <a:t>05</a:t>
                      </a:r>
                      <a:endParaRPr lang="is-IS" sz="1400" b="0" i="0" u="none" strike="noStrike">
                        <a:solidFill>
                          <a:srgbClr val="FF0000"/>
                        </a:solidFill>
                        <a:effectLst/>
                        <a:latin typeface="Times New Roman" charset="0"/>
                        <a:ea typeface="Times New Roman" charset="0"/>
                        <a:cs typeface="Times New Roman" charset="0"/>
                      </a:endParaRPr>
                    </a:p>
                  </a:txBody>
                  <a:tcPr marL="9630" marR="9630" marT="9630" marB="0"/>
                </a:tc>
                <a:tc>
                  <a:txBody>
                    <a:bodyPr/>
                    <a:lstStyle/>
                    <a:p>
                      <a:pPr algn="l" fontAlgn="b"/>
                      <a:r>
                        <a:rPr lang="ru-RU" sz="1400" u="none" strike="noStrike">
                          <a:effectLst/>
                          <a:latin typeface="Times New Roman" charset="0"/>
                          <a:ea typeface="Times New Roman" charset="0"/>
                          <a:cs typeface="Times New Roman" charset="0"/>
                        </a:rPr>
                        <a:t>Материальные ценности, оплаченные</a:t>
                      </a:r>
                      <a:endParaRPr lang="ru-RU" sz="1400" b="0" i="0" u="none" strike="noStrike">
                        <a:solidFill>
                          <a:srgbClr val="FF0000"/>
                        </a:solidFill>
                        <a:effectLst/>
                        <a:latin typeface="Times New Roman" charset="0"/>
                        <a:ea typeface="Times New Roman" charset="0"/>
                        <a:cs typeface="Times New Roman" charset="0"/>
                      </a:endParaRPr>
                    </a:p>
                  </a:txBody>
                  <a:tcPr marL="9630" marR="9630" marT="9630" marB="0" anchor="b"/>
                </a:tc>
                <a:tc rowSpan="2">
                  <a:txBody>
                    <a:bodyPr/>
                    <a:lstStyle/>
                    <a:p>
                      <a:pPr algn="ctr" fontAlgn="b"/>
                      <a:r>
                        <a:rPr lang="is-IS" sz="1400" u="none" strike="noStrike">
                          <a:effectLst/>
                          <a:latin typeface="Times New Roman" charset="0"/>
                          <a:ea typeface="Times New Roman" charset="0"/>
                          <a:cs typeface="Times New Roman" charset="0"/>
                        </a:rPr>
                        <a:t>050</a:t>
                      </a:r>
                      <a:endParaRPr lang="is-IS" sz="1400" b="0" i="0" u="none" strike="noStrike">
                        <a:solidFill>
                          <a:srgbClr val="FF0000"/>
                        </a:solidFill>
                        <a:effectLst/>
                        <a:latin typeface="Times New Roman" charset="0"/>
                        <a:ea typeface="Times New Roman" charset="0"/>
                        <a:cs typeface="Times New Roman" charset="0"/>
                      </a:endParaRPr>
                    </a:p>
                  </a:txBody>
                  <a:tcPr marL="9630" marR="9630" marT="9630" marB="0" anchor="b"/>
                </a:tc>
                <a:tc rowSpan="2">
                  <a:txBody>
                    <a:bodyPr/>
                    <a:lstStyle/>
                    <a:p>
                      <a:pPr algn="ctr" fontAlgn="b"/>
                      <a:r>
                        <a:rPr lang="sk-SK" sz="1400" u="none" strike="noStrike">
                          <a:effectLst/>
                          <a:latin typeface="Times New Roman" charset="0"/>
                          <a:ea typeface="Times New Roman" charset="0"/>
                          <a:cs typeface="Times New Roman" charset="0"/>
                        </a:rPr>
                        <a:t> </a:t>
                      </a:r>
                      <a:endParaRPr lang="sk-SK" sz="1400" b="0" i="0" u="none" strike="noStrike">
                        <a:solidFill>
                          <a:srgbClr val="FF0000"/>
                        </a:solidFill>
                        <a:effectLst/>
                        <a:latin typeface="Times New Roman" charset="0"/>
                        <a:ea typeface="Times New Roman" charset="0"/>
                        <a:cs typeface="Times New Roman" charset="0"/>
                      </a:endParaRPr>
                    </a:p>
                  </a:txBody>
                  <a:tcPr marL="9630" marR="9630" marT="9630" marB="0" anchor="b"/>
                </a:tc>
                <a:tc rowSpan="2">
                  <a:txBody>
                    <a:bodyPr/>
                    <a:lstStyle/>
                    <a:p>
                      <a:pPr algn="ctr" fontAlgn="b"/>
                      <a:r>
                        <a:rPr lang="sk-SK" sz="1400" u="none" strike="noStrike">
                          <a:effectLst/>
                          <a:latin typeface="Times New Roman" charset="0"/>
                          <a:ea typeface="Times New Roman" charset="0"/>
                          <a:cs typeface="Times New Roman" charset="0"/>
                        </a:rPr>
                        <a:t> </a:t>
                      </a:r>
                      <a:endParaRPr lang="sk-SK" sz="1400" b="0" i="0" u="none" strike="noStrike">
                        <a:solidFill>
                          <a:srgbClr val="FF0000"/>
                        </a:solidFill>
                        <a:effectLst/>
                        <a:latin typeface="Times New Roman" charset="0"/>
                        <a:ea typeface="Times New Roman" charset="0"/>
                        <a:cs typeface="Times New Roman" charset="0"/>
                      </a:endParaRPr>
                    </a:p>
                  </a:txBody>
                  <a:tcPr marL="9630" marR="9630" marT="9630" marB="0" anchor="b"/>
                </a:tc>
                <a:tc rowSpan="2">
                  <a:txBody>
                    <a:bodyPr/>
                    <a:lstStyle/>
                    <a:p>
                      <a:pPr algn="ctr" fontAlgn="b"/>
                      <a:r>
                        <a:rPr lang="sk-SK" sz="1400" u="none" strike="noStrike">
                          <a:effectLst/>
                          <a:latin typeface="Times New Roman" charset="0"/>
                          <a:ea typeface="Times New Roman" charset="0"/>
                          <a:cs typeface="Times New Roman" charset="0"/>
                        </a:rPr>
                        <a:t> </a:t>
                      </a:r>
                      <a:endParaRPr lang="sk-SK" sz="1400" b="0" i="0" u="none" strike="noStrike">
                        <a:solidFill>
                          <a:srgbClr val="FF0000"/>
                        </a:solidFill>
                        <a:effectLst/>
                        <a:latin typeface="Times New Roman" charset="0"/>
                        <a:ea typeface="Times New Roman" charset="0"/>
                        <a:cs typeface="Times New Roman" charset="0"/>
                      </a:endParaRPr>
                    </a:p>
                  </a:txBody>
                  <a:tcPr marL="9630" marR="9630" marT="9630" marB="0" anchor="b"/>
                </a:tc>
                <a:tc rowSpan="2">
                  <a:txBody>
                    <a:bodyPr/>
                    <a:lstStyle/>
                    <a:p>
                      <a:pPr algn="ctr" fontAlgn="b"/>
                      <a:r>
                        <a:rPr lang="sk-SK" sz="1400" u="none" strike="noStrike">
                          <a:effectLst/>
                          <a:latin typeface="Times New Roman" charset="0"/>
                          <a:ea typeface="Times New Roman" charset="0"/>
                          <a:cs typeface="Times New Roman" charset="0"/>
                        </a:rPr>
                        <a:t> </a:t>
                      </a:r>
                      <a:endParaRPr lang="sk-SK" sz="1400" b="0" i="0" u="none" strike="noStrike">
                        <a:solidFill>
                          <a:srgbClr val="FF0000"/>
                        </a:solidFill>
                        <a:effectLst/>
                        <a:latin typeface="Times New Roman" charset="0"/>
                        <a:ea typeface="Times New Roman" charset="0"/>
                        <a:cs typeface="Times New Roman" charset="0"/>
                      </a:endParaRPr>
                    </a:p>
                  </a:txBody>
                  <a:tcPr marL="9630" marR="9630" marT="9630" marB="0" anchor="b"/>
                </a:tc>
                <a:tc rowSpan="2">
                  <a:txBody>
                    <a:bodyPr/>
                    <a:lstStyle/>
                    <a:p>
                      <a:pPr algn="ctr" fontAlgn="b"/>
                      <a:r>
                        <a:rPr lang="sk-SK" sz="1400" u="none" strike="noStrike">
                          <a:effectLst/>
                          <a:latin typeface="Times New Roman" charset="0"/>
                          <a:ea typeface="Times New Roman" charset="0"/>
                          <a:cs typeface="Times New Roman" charset="0"/>
                        </a:rPr>
                        <a:t> </a:t>
                      </a:r>
                      <a:endParaRPr lang="sk-SK" sz="1400" b="0" i="0" u="none" strike="noStrike">
                        <a:solidFill>
                          <a:srgbClr val="FF0000"/>
                        </a:solidFill>
                        <a:effectLst/>
                        <a:latin typeface="Times New Roman" charset="0"/>
                        <a:ea typeface="Times New Roman" charset="0"/>
                        <a:cs typeface="Times New Roman" charset="0"/>
                      </a:endParaRPr>
                    </a:p>
                  </a:txBody>
                  <a:tcPr marL="9630" marR="9630" marT="9630" marB="0" anchor="b"/>
                </a:tc>
                <a:tc rowSpan="2">
                  <a:txBody>
                    <a:bodyPr/>
                    <a:lstStyle/>
                    <a:p>
                      <a:pPr algn="ctr" fontAlgn="b"/>
                      <a:r>
                        <a:rPr lang="sk-SK" sz="1400" u="none" strike="noStrike">
                          <a:effectLst/>
                          <a:latin typeface="Times New Roman" charset="0"/>
                          <a:ea typeface="Times New Roman" charset="0"/>
                          <a:cs typeface="Times New Roman" charset="0"/>
                        </a:rPr>
                        <a:t> </a:t>
                      </a:r>
                      <a:endParaRPr lang="sk-SK" sz="1400" b="0" i="0" u="none" strike="noStrike">
                        <a:solidFill>
                          <a:srgbClr val="FF0000"/>
                        </a:solidFill>
                        <a:effectLst/>
                        <a:latin typeface="Times New Roman" charset="0"/>
                        <a:ea typeface="Times New Roman" charset="0"/>
                        <a:cs typeface="Times New Roman" charset="0"/>
                      </a:endParaRPr>
                    </a:p>
                  </a:txBody>
                  <a:tcPr marL="9630" marR="9630" marT="9630" marB="0" anchor="b"/>
                </a:tc>
                <a:tc rowSpan="2">
                  <a:txBody>
                    <a:bodyPr/>
                    <a:lstStyle/>
                    <a:p>
                      <a:pPr algn="ctr" fontAlgn="b"/>
                      <a:r>
                        <a:rPr lang="sk-SK" sz="1400" u="none" strike="noStrike">
                          <a:effectLst/>
                          <a:latin typeface="Times New Roman" charset="0"/>
                          <a:ea typeface="Times New Roman" charset="0"/>
                          <a:cs typeface="Times New Roman" charset="0"/>
                        </a:rPr>
                        <a:t> </a:t>
                      </a:r>
                      <a:endParaRPr lang="sk-SK" sz="1400" b="0" i="0" u="none" strike="noStrike">
                        <a:solidFill>
                          <a:srgbClr val="FF0000"/>
                        </a:solidFill>
                        <a:effectLst/>
                        <a:latin typeface="Times New Roman" charset="0"/>
                        <a:ea typeface="Times New Roman" charset="0"/>
                        <a:cs typeface="Times New Roman" charset="0"/>
                      </a:endParaRPr>
                    </a:p>
                  </a:txBody>
                  <a:tcPr marL="9630" marR="9630" marT="9630" marB="0" anchor="b"/>
                </a:tc>
                <a:tc rowSpan="2">
                  <a:txBody>
                    <a:bodyPr/>
                    <a:lstStyle/>
                    <a:p>
                      <a:pPr algn="ctr" fontAlgn="b"/>
                      <a:r>
                        <a:rPr lang="sk-SK" sz="1400" u="none" strike="noStrike">
                          <a:effectLst/>
                          <a:latin typeface="Times New Roman" charset="0"/>
                          <a:ea typeface="Times New Roman" charset="0"/>
                          <a:cs typeface="Times New Roman" charset="0"/>
                        </a:rPr>
                        <a:t> </a:t>
                      </a:r>
                      <a:endParaRPr lang="sk-SK" sz="1400" b="0" i="0" u="none" strike="noStrike">
                        <a:solidFill>
                          <a:srgbClr val="FF0000"/>
                        </a:solidFill>
                        <a:effectLst/>
                        <a:latin typeface="Times New Roman" charset="0"/>
                        <a:ea typeface="Times New Roman" charset="0"/>
                        <a:cs typeface="Times New Roman" charset="0"/>
                      </a:endParaRPr>
                    </a:p>
                  </a:txBody>
                  <a:tcPr marL="9630" marR="9630" marT="9630" marB="0" anchor="b"/>
                </a:tc>
                <a:extLst>
                  <a:ext uri="{0D108BD9-81ED-4DB2-BD59-A6C34878D82A}">
                    <a16:rowId xmlns:a16="http://schemas.microsoft.com/office/drawing/2014/main" xmlns="" val="10009"/>
                  </a:ext>
                </a:extLst>
              </a:tr>
              <a:tr h="244508">
                <a:tc vMerge="1">
                  <a:txBody>
                    <a:bodyPr/>
                    <a:lstStyle/>
                    <a:p>
                      <a:endParaRPr lang="ru-RU"/>
                    </a:p>
                  </a:txBody>
                  <a:tcPr/>
                </a:tc>
                <a:tc>
                  <a:txBody>
                    <a:bodyPr/>
                    <a:lstStyle/>
                    <a:p>
                      <a:pPr algn="l" fontAlgn="b"/>
                      <a:r>
                        <a:rPr lang="ru-RU" sz="1400" u="none" strike="noStrike">
                          <a:effectLst/>
                          <a:latin typeface="Times New Roman" charset="0"/>
                          <a:ea typeface="Times New Roman" charset="0"/>
                          <a:cs typeface="Times New Roman" charset="0"/>
                        </a:rPr>
                        <a:t>по централизованному снабжению</a:t>
                      </a:r>
                      <a:endParaRPr lang="ru-RU" sz="1400" b="0" i="0" u="none" strike="noStrike">
                        <a:solidFill>
                          <a:srgbClr val="FF0000"/>
                        </a:solidFill>
                        <a:effectLst/>
                        <a:latin typeface="Times New Roman" charset="0"/>
                        <a:ea typeface="Times New Roman" charset="0"/>
                        <a:cs typeface="Times New Roman" charset="0"/>
                      </a:endParaRPr>
                    </a:p>
                  </a:txBody>
                  <a:tcPr marL="9630" marR="9630" marT="9630" marB="0" anchor="b"/>
                </a:tc>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extLst>
                  <a:ext uri="{0D108BD9-81ED-4DB2-BD59-A6C34878D82A}">
                    <a16:rowId xmlns:a16="http://schemas.microsoft.com/office/drawing/2014/main" xmlns="" val="10010"/>
                  </a:ext>
                </a:extLst>
              </a:tr>
              <a:tr h="429473">
                <a:tc rowSpan="2">
                  <a:txBody>
                    <a:bodyPr/>
                    <a:lstStyle/>
                    <a:p>
                      <a:pPr algn="ctr" fontAlgn="t"/>
                      <a:r>
                        <a:rPr lang="is-IS" sz="1400" u="none" strike="noStrike">
                          <a:effectLst/>
                          <a:latin typeface="Times New Roman" charset="0"/>
                          <a:ea typeface="Times New Roman" charset="0"/>
                          <a:cs typeface="Times New Roman" charset="0"/>
                        </a:rPr>
                        <a:t>06</a:t>
                      </a:r>
                      <a:endParaRPr lang="is-IS" sz="1400" b="0" i="0" u="none" strike="noStrike">
                        <a:solidFill>
                          <a:srgbClr val="FF0000"/>
                        </a:solidFill>
                        <a:effectLst/>
                        <a:latin typeface="Times New Roman" charset="0"/>
                        <a:ea typeface="Times New Roman" charset="0"/>
                        <a:cs typeface="Times New Roman" charset="0"/>
                      </a:endParaRPr>
                    </a:p>
                  </a:txBody>
                  <a:tcPr marL="9630" marR="9630" marT="9630" marB="0"/>
                </a:tc>
                <a:tc>
                  <a:txBody>
                    <a:bodyPr/>
                    <a:lstStyle/>
                    <a:p>
                      <a:pPr algn="l" fontAlgn="ctr"/>
                      <a:r>
                        <a:rPr lang="ru-RU" sz="1400" u="none" strike="noStrike">
                          <a:effectLst/>
                          <a:latin typeface="Times New Roman" charset="0"/>
                          <a:ea typeface="Times New Roman" charset="0"/>
                          <a:cs typeface="Times New Roman" charset="0"/>
                        </a:rPr>
                        <a:t>Задолженность учащихся и студентов</a:t>
                      </a:r>
                      <a:endParaRPr lang="ru-RU" sz="1400" b="0" i="0" u="none" strike="noStrike">
                        <a:solidFill>
                          <a:srgbClr val="FF0000"/>
                        </a:solidFill>
                        <a:effectLst/>
                        <a:latin typeface="Times New Roman" charset="0"/>
                        <a:ea typeface="Times New Roman" charset="0"/>
                        <a:cs typeface="Times New Roman" charset="0"/>
                      </a:endParaRPr>
                    </a:p>
                  </a:txBody>
                  <a:tcPr marL="9630" marR="9630" marT="9630" marB="0" anchor="ctr"/>
                </a:tc>
                <a:tc rowSpan="2">
                  <a:txBody>
                    <a:bodyPr/>
                    <a:lstStyle/>
                    <a:p>
                      <a:pPr algn="ctr" fontAlgn="b"/>
                      <a:r>
                        <a:rPr lang="is-IS" sz="1400" u="none" strike="noStrike">
                          <a:effectLst/>
                          <a:latin typeface="Times New Roman" charset="0"/>
                          <a:ea typeface="Times New Roman" charset="0"/>
                          <a:cs typeface="Times New Roman" charset="0"/>
                        </a:rPr>
                        <a:t>060</a:t>
                      </a:r>
                      <a:endParaRPr lang="is-IS" sz="1400" b="0" i="0" u="none" strike="noStrike">
                        <a:solidFill>
                          <a:srgbClr val="FF0000"/>
                        </a:solidFill>
                        <a:effectLst/>
                        <a:latin typeface="Times New Roman" charset="0"/>
                        <a:ea typeface="Times New Roman" charset="0"/>
                        <a:cs typeface="Times New Roman" charset="0"/>
                      </a:endParaRPr>
                    </a:p>
                  </a:txBody>
                  <a:tcPr marL="9630" marR="9630" marT="9630" marB="0" anchor="b"/>
                </a:tc>
                <a:tc rowSpan="2">
                  <a:txBody>
                    <a:bodyPr/>
                    <a:lstStyle/>
                    <a:p>
                      <a:pPr algn="ctr" fontAlgn="b"/>
                      <a:r>
                        <a:rPr lang="sk-SK" sz="1400" u="none" strike="noStrike">
                          <a:effectLst/>
                          <a:latin typeface="Times New Roman" charset="0"/>
                          <a:ea typeface="Times New Roman" charset="0"/>
                          <a:cs typeface="Times New Roman" charset="0"/>
                        </a:rPr>
                        <a:t> </a:t>
                      </a:r>
                      <a:endParaRPr lang="sk-SK" sz="1400" b="0" i="0" u="none" strike="noStrike">
                        <a:solidFill>
                          <a:srgbClr val="FF0000"/>
                        </a:solidFill>
                        <a:effectLst/>
                        <a:latin typeface="Times New Roman" charset="0"/>
                        <a:ea typeface="Times New Roman" charset="0"/>
                        <a:cs typeface="Times New Roman" charset="0"/>
                      </a:endParaRPr>
                    </a:p>
                  </a:txBody>
                  <a:tcPr marL="9630" marR="9630" marT="9630" marB="0" anchor="b"/>
                </a:tc>
                <a:tc rowSpan="2">
                  <a:txBody>
                    <a:bodyPr/>
                    <a:lstStyle/>
                    <a:p>
                      <a:pPr algn="ctr" fontAlgn="b"/>
                      <a:r>
                        <a:rPr lang="sk-SK" sz="1400" u="none" strike="noStrike">
                          <a:effectLst/>
                          <a:latin typeface="Times New Roman" charset="0"/>
                          <a:ea typeface="Times New Roman" charset="0"/>
                          <a:cs typeface="Times New Roman" charset="0"/>
                        </a:rPr>
                        <a:t> </a:t>
                      </a:r>
                      <a:endParaRPr lang="sk-SK" sz="1400" b="0" i="0" u="none" strike="noStrike">
                        <a:solidFill>
                          <a:srgbClr val="FF0000"/>
                        </a:solidFill>
                        <a:effectLst/>
                        <a:latin typeface="Times New Roman" charset="0"/>
                        <a:ea typeface="Times New Roman" charset="0"/>
                        <a:cs typeface="Times New Roman" charset="0"/>
                      </a:endParaRPr>
                    </a:p>
                  </a:txBody>
                  <a:tcPr marL="9630" marR="9630" marT="9630" marB="0" anchor="b"/>
                </a:tc>
                <a:tc rowSpan="2">
                  <a:txBody>
                    <a:bodyPr/>
                    <a:lstStyle/>
                    <a:p>
                      <a:pPr algn="ctr" fontAlgn="b"/>
                      <a:r>
                        <a:rPr lang="sk-SK" sz="1400" u="none" strike="noStrike">
                          <a:effectLst/>
                          <a:latin typeface="Times New Roman" charset="0"/>
                          <a:ea typeface="Times New Roman" charset="0"/>
                          <a:cs typeface="Times New Roman" charset="0"/>
                        </a:rPr>
                        <a:t> </a:t>
                      </a:r>
                      <a:endParaRPr lang="sk-SK" sz="1400" b="0" i="0" u="none" strike="noStrike">
                        <a:solidFill>
                          <a:srgbClr val="FF0000"/>
                        </a:solidFill>
                        <a:effectLst/>
                        <a:latin typeface="Times New Roman" charset="0"/>
                        <a:ea typeface="Times New Roman" charset="0"/>
                        <a:cs typeface="Times New Roman" charset="0"/>
                      </a:endParaRPr>
                    </a:p>
                  </a:txBody>
                  <a:tcPr marL="9630" marR="9630" marT="9630" marB="0" anchor="b"/>
                </a:tc>
                <a:tc rowSpan="2">
                  <a:txBody>
                    <a:bodyPr/>
                    <a:lstStyle/>
                    <a:p>
                      <a:pPr algn="ctr" fontAlgn="b"/>
                      <a:r>
                        <a:rPr lang="sk-SK" sz="1400" u="none" strike="noStrike">
                          <a:effectLst/>
                          <a:latin typeface="Times New Roman" charset="0"/>
                          <a:ea typeface="Times New Roman" charset="0"/>
                          <a:cs typeface="Times New Roman" charset="0"/>
                        </a:rPr>
                        <a:t> </a:t>
                      </a:r>
                      <a:endParaRPr lang="sk-SK" sz="1400" b="0" i="0" u="none" strike="noStrike">
                        <a:solidFill>
                          <a:srgbClr val="FF0000"/>
                        </a:solidFill>
                        <a:effectLst/>
                        <a:latin typeface="Times New Roman" charset="0"/>
                        <a:ea typeface="Times New Roman" charset="0"/>
                        <a:cs typeface="Times New Roman" charset="0"/>
                      </a:endParaRPr>
                    </a:p>
                  </a:txBody>
                  <a:tcPr marL="9630" marR="9630" marT="9630" marB="0" anchor="b"/>
                </a:tc>
                <a:tc rowSpan="2">
                  <a:txBody>
                    <a:bodyPr/>
                    <a:lstStyle/>
                    <a:p>
                      <a:pPr algn="ctr" fontAlgn="b"/>
                      <a:r>
                        <a:rPr lang="sk-SK" sz="1400" u="none" strike="noStrike">
                          <a:effectLst/>
                          <a:latin typeface="Times New Roman" charset="0"/>
                          <a:ea typeface="Times New Roman" charset="0"/>
                          <a:cs typeface="Times New Roman" charset="0"/>
                        </a:rPr>
                        <a:t> </a:t>
                      </a:r>
                      <a:endParaRPr lang="sk-SK" sz="1400" b="0" i="0" u="none" strike="noStrike">
                        <a:solidFill>
                          <a:srgbClr val="FF0000"/>
                        </a:solidFill>
                        <a:effectLst/>
                        <a:latin typeface="Times New Roman" charset="0"/>
                        <a:ea typeface="Times New Roman" charset="0"/>
                        <a:cs typeface="Times New Roman" charset="0"/>
                      </a:endParaRPr>
                    </a:p>
                  </a:txBody>
                  <a:tcPr marL="9630" marR="9630" marT="9630" marB="0" anchor="b"/>
                </a:tc>
                <a:tc rowSpan="2">
                  <a:txBody>
                    <a:bodyPr/>
                    <a:lstStyle/>
                    <a:p>
                      <a:pPr algn="ctr" fontAlgn="b"/>
                      <a:r>
                        <a:rPr lang="sk-SK" sz="1400" u="none" strike="noStrike">
                          <a:effectLst/>
                          <a:latin typeface="Times New Roman" charset="0"/>
                          <a:ea typeface="Times New Roman" charset="0"/>
                          <a:cs typeface="Times New Roman" charset="0"/>
                        </a:rPr>
                        <a:t> </a:t>
                      </a:r>
                      <a:endParaRPr lang="sk-SK" sz="1400" b="0" i="0" u="none" strike="noStrike">
                        <a:solidFill>
                          <a:srgbClr val="FF0000"/>
                        </a:solidFill>
                        <a:effectLst/>
                        <a:latin typeface="Times New Roman" charset="0"/>
                        <a:ea typeface="Times New Roman" charset="0"/>
                        <a:cs typeface="Times New Roman" charset="0"/>
                      </a:endParaRPr>
                    </a:p>
                  </a:txBody>
                  <a:tcPr marL="9630" marR="9630" marT="9630" marB="0" anchor="b"/>
                </a:tc>
                <a:tc rowSpan="2">
                  <a:txBody>
                    <a:bodyPr/>
                    <a:lstStyle/>
                    <a:p>
                      <a:pPr algn="ctr" fontAlgn="b"/>
                      <a:r>
                        <a:rPr lang="sk-SK" sz="1400" u="none" strike="noStrike">
                          <a:effectLst/>
                          <a:latin typeface="Times New Roman" charset="0"/>
                          <a:ea typeface="Times New Roman" charset="0"/>
                          <a:cs typeface="Times New Roman" charset="0"/>
                        </a:rPr>
                        <a:t> </a:t>
                      </a:r>
                      <a:endParaRPr lang="sk-SK" sz="1400" b="0" i="0" u="none" strike="noStrike">
                        <a:solidFill>
                          <a:srgbClr val="FF0000"/>
                        </a:solidFill>
                        <a:effectLst/>
                        <a:latin typeface="Times New Roman" charset="0"/>
                        <a:ea typeface="Times New Roman" charset="0"/>
                        <a:cs typeface="Times New Roman" charset="0"/>
                      </a:endParaRPr>
                    </a:p>
                  </a:txBody>
                  <a:tcPr marL="9630" marR="9630" marT="9630" marB="0" anchor="b"/>
                </a:tc>
                <a:tc rowSpan="2">
                  <a:txBody>
                    <a:bodyPr/>
                    <a:lstStyle/>
                    <a:p>
                      <a:pPr algn="ctr" fontAlgn="b"/>
                      <a:r>
                        <a:rPr lang="sk-SK" sz="1400" u="none" strike="noStrike">
                          <a:effectLst/>
                          <a:latin typeface="Times New Roman" charset="0"/>
                          <a:ea typeface="Times New Roman" charset="0"/>
                          <a:cs typeface="Times New Roman" charset="0"/>
                        </a:rPr>
                        <a:t> </a:t>
                      </a:r>
                      <a:endParaRPr lang="sk-SK" sz="1400" b="0" i="0" u="none" strike="noStrike">
                        <a:solidFill>
                          <a:srgbClr val="FF0000"/>
                        </a:solidFill>
                        <a:effectLst/>
                        <a:latin typeface="Times New Roman" charset="0"/>
                        <a:ea typeface="Times New Roman" charset="0"/>
                        <a:cs typeface="Times New Roman" charset="0"/>
                      </a:endParaRPr>
                    </a:p>
                  </a:txBody>
                  <a:tcPr marL="9630" marR="9630" marT="9630" marB="0" anchor="b"/>
                </a:tc>
                <a:extLst>
                  <a:ext uri="{0D108BD9-81ED-4DB2-BD59-A6C34878D82A}">
                    <a16:rowId xmlns:a16="http://schemas.microsoft.com/office/drawing/2014/main" xmlns="" val="10011"/>
                  </a:ext>
                </a:extLst>
              </a:tr>
              <a:tr h="429473">
                <a:tc vMerge="1">
                  <a:txBody>
                    <a:bodyPr/>
                    <a:lstStyle/>
                    <a:p>
                      <a:endParaRPr lang="ru-RU"/>
                    </a:p>
                  </a:txBody>
                  <a:tcPr/>
                </a:tc>
                <a:tc>
                  <a:txBody>
                    <a:bodyPr/>
                    <a:lstStyle/>
                    <a:p>
                      <a:pPr algn="l" fontAlgn="b"/>
                      <a:r>
                        <a:rPr lang="ru-RU" sz="1400" u="none" strike="noStrike">
                          <a:effectLst/>
                          <a:latin typeface="Times New Roman" charset="0"/>
                          <a:ea typeface="Times New Roman" charset="0"/>
                          <a:cs typeface="Times New Roman" charset="0"/>
                        </a:rPr>
                        <a:t>за невозвращенные материальные ценности</a:t>
                      </a:r>
                      <a:endParaRPr lang="ru-RU" sz="1400" b="0" i="0" u="none" strike="noStrike">
                        <a:solidFill>
                          <a:srgbClr val="FF0000"/>
                        </a:solidFill>
                        <a:effectLst/>
                        <a:latin typeface="Times New Roman" charset="0"/>
                        <a:ea typeface="Times New Roman" charset="0"/>
                        <a:cs typeface="Times New Roman" charset="0"/>
                      </a:endParaRPr>
                    </a:p>
                  </a:txBody>
                  <a:tcPr marL="9630" marR="9630" marT="9630" marB="0" anchor="b"/>
                </a:tc>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extLst>
                  <a:ext uri="{0D108BD9-81ED-4DB2-BD59-A6C34878D82A}">
                    <a16:rowId xmlns:a16="http://schemas.microsoft.com/office/drawing/2014/main" xmlns="" val="10012"/>
                  </a:ext>
                </a:extLst>
              </a:tr>
              <a:tr h="220245">
                <a:tc>
                  <a:txBody>
                    <a:bodyPr/>
                    <a:lstStyle/>
                    <a:p>
                      <a:pPr algn="ctr" fontAlgn="t"/>
                      <a:r>
                        <a:rPr lang="mr-IN" sz="1400" b="0" i="0" u="none" strike="noStrike" dirty="0" smtClean="0">
                          <a:solidFill>
                            <a:schemeClr val="tx1"/>
                          </a:solidFill>
                          <a:effectLst/>
                          <a:latin typeface="Times New Roman" charset="0"/>
                          <a:ea typeface="Times New Roman" charset="0"/>
                          <a:cs typeface="Times New Roman" charset="0"/>
                        </a:rPr>
                        <a:t>…</a:t>
                      </a:r>
                      <a:endParaRPr lang="is-IS" sz="1400" b="0" i="0" u="none" strike="noStrike" dirty="0">
                        <a:solidFill>
                          <a:schemeClr val="tx1"/>
                        </a:solidFill>
                        <a:effectLst/>
                        <a:latin typeface="Times New Roman" charset="0"/>
                        <a:ea typeface="Times New Roman" charset="0"/>
                        <a:cs typeface="Times New Roman" charset="0"/>
                      </a:endParaRPr>
                    </a:p>
                  </a:txBody>
                  <a:tcPr marL="9630" marR="9630" marT="9630" marB="0" anchor="ctr"/>
                </a:tc>
                <a:tc>
                  <a:txBody>
                    <a:bodyPr/>
                    <a:lstStyle/>
                    <a:p>
                      <a:pPr algn="ctr" fontAlgn="b"/>
                      <a:r>
                        <a:rPr lang="mr-IN" sz="1400" b="0" i="0" u="none" strike="noStrike" dirty="0" smtClean="0">
                          <a:solidFill>
                            <a:schemeClr val="tx1"/>
                          </a:solidFill>
                          <a:effectLst/>
                          <a:latin typeface="Times New Roman" charset="0"/>
                          <a:ea typeface="Times New Roman" charset="0"/>
                          <a:cs typeface="Times New Roman" charset="0"/>
                        </a:rPr>
                        <a:t>…</a:t>
                      </a:r>
                      <a:endParaRPr lang="ru-RU" sz="1400" b="0" i="0" u="none" strike="noStrike" dirty="0">
                        <a:solidFill>
                          <a:schemeClr val="tx1"/>
                        </a:solidFill>
                        <a:effectLst/>
                        <a:latin typeface="Times New Roman" charset="0"/>
                        <a:ea typeface="Times New Roman" charset="0"/>
                        <a:cs typeface="Times New Roman" charset="0"/>
                      </a:endParaRPr>
                    </a:p>
                  </a:txBody>
                  <a:tcPr marL="9630" marR="9630" marT="9630" marB="0" anchor="ctr"/>
                </a:tc>
                <a:tc>
                  <a:txBody>
                    <a:bodyPr/>
                    <a:lstStyle/>
                    <a:p>
                      <a:pPr algn="ctr" fontAlgn="b"/>
                      <a:r>
                        <a:rPr lang="mr-IN" sz="1400" b="0" i="0" u="none" strike="noStrike" dirty="0" smtClean="0">
                          <a:solidFill>
                            <a:schemeClr val="tx1"/>
                          </a:solidFill>
                          <a:effectLst/>
                          <a:latin typeface="Times New Roman" charset="0"/>
                          <a:ea typeface="Times New Roman" charset="0"/>
                          <a:cs typeface="Times New Roman" charset="0"/>
                        </a:rPr>
                        <a:t>…</a:t>
                      </a:r>
                      <a:endParaRPr lang="is-IS" sz="1400" b="0" i="0" u="none" strike="noStrike" dirty="0">
                        <a:solidFill>
                          <a:schemeClr val="tx1"/>
                        </a:solidFill>
                        <a:effectLst/>
                        <a:latin typeface="Times New Roman" charset="0"/>
                        <a:ea typeface="Times New Roman" charset="0"/>
                        <a:cs typeface="Times New Roman" charset="0"/>
                      </a:endParaRPr>
                    </a:p>
                  </a:txBody>
                  <a:tcPr marL="9630" marR="9630" marT="9630" marB="0" anchor="ctr"/>
                </a:tc>
                <a:tc>
                  <a:txBody>
                    <a:bodyPr/>
                    <a:lstStyle/>
                    <a:p>
                      <a:pPr algn="ctr" fontAlgn="b"/>
                      <a:endParaRPr lang="sk-SK" sz="1400" b="0" i="0" u="none" strike="noStrike" dirty="0">
                        <a:solidFill>
                          <a:schemeClr val="tx1"/>
                        </a:solidFill>
                        <a:effectLst/>
                        <a:latin typeface="Times New Roman" charset="0"/>
                        <a:ea typeface="Times New Roman" charset="0"/>
                        <a:cs typeface="Times New Roman" charset="0"/>
                      </a:endParaRPr>
                    </a:p>
                  </a:txBody>
                  <a:tcPr marL="9630" marR="9630" marT="9630" marB="0" anchor="ctr"/>
                </a:tc>
                <a:tc>
                  <a:txBody>
                    <a:bodyPr/>
                    <a:lstStyle/>
                    <a:p>
                      <a:pPr algn="ctr" fontAlgn="b"/>
                      <a:endParaRPr lang="sk-SK" sz="1400" b="0" i="0" u="none" strike="noStrike" dirty="0">
                        <a:solidFill>
                          <a:schemeClr val="tx1"/>
                        </a:solidFill>
                        <a:effectLst/>
                        <a:latin typeface="Times New Roman" charset="0"/>
                        <a:ea typeface="Times New Roman" charset="0"/>
                        <a:cs typeface="Times New Roman" charset="0"/>
                      </a:endParaRPr>
                    </a:p>
                  </a:txBody>
                  <a:tcPr marL="9630" marR="9630" marT="9630" marB="0" anchor="ctr"/>
                </a:tc>
                <a:tc>
                  <a:txBody>
                    <a:bodyPr/>
                    <a:lstStyle/>
                    <a:p>
                      <a:pPr algn="ctr" fontAlgn="b"/>
                      <a:endParaRPr lang="sk-SK" sz="1400" b="0" i="0" u="none" strike="noStrike" dirty="0">
                        <a:solidFill>
                          <a:schemeClr val="tx1"/>
                        </a:solidFill>
                        <a:effectLst/>
                        <a:latin typeface="Times New Roman" charset="0"/>
                        <a:ea typeface="Times New Roman" charset="0"/>
                        <a:cs typeface="Times New Roman" charset="0"/>
                      </a:endParaRPr>
                    </a:p>
                  </a:txBody>
                  <a:tcPr marL="9630" marR="9630" marT="9630" marB="0" anchor="ctr"/>
                </a:tc>
                <a:tc>
                  <a:txBody>
                    <a:bodyPr/>
                    <a:lstStyle/>
                    <a:p>
                      <a:pPr algn="ctr" fontAlgn="b"/>
                      <a:endParaRPr lang="sk-SK" sz="1400" b="0" i="0" u="none" strike="noStrike" dirty="0">
                        <a:solidFill>
                          <a:schemeClr val="tx1"/>
                        </a:solidFill>
                        <a:effectLst/>
                        <a:latin typeface="Times New Roman" charset="0"/>
                        <a:ea typeface="Times New Roman" charset="0"/>
                        <a:cs typeface="Times New Roman" charset="0"/>
                      </a:endParaRPr>
                    </a:p>
                  </a:txBody>
                  <a:tcPr marL="9630" marR="9630" marT="9630" marB="0" anchor="ctr"/>
                </a:tc>
                <a:tc>
                  <a:txBody>
                    <a:bodyPr/>
                    <a:lstStyle/>
                    <a:p>
                      <a:pPr algn="ctr" fontAlgn="b"/>
                      <a:endParaRPr lang="sk-SK" sz="1400" b="0" i="0" u="none" strike="noStrike" dirty="0">
                        <a:solidFill>
                          <a:schemeClr val="tx1"/>
                        </a:solidFill>
                        <a:effectLst/>
                        <a:latin typeface="Times New Roman" charset="0"/>
                        <a:ea typeface="Times New Roman" charset="0"/>
                        <a:cs typeface="Times New Roman" charset="0"/>
                      </a:endParaRPr>
                    </a:p>
                  </a:txBody>
                  <a:tcPr marL="9630" marR="9630" marT="9630" marB="0" anchor="ctr"/>
                </a:tc>
                <a:tc>
                  <a:txBody>
                    <a:bodyPr/>
                    <a:lstStyle/>
                    <a:p>
                      <a:pPr algn="ctr" fontAlgn="b"/>
                      <a:endParaRPr lang="sk-SK" sz="1400" b="0" i="0" u="none" strike="noStrike" dirty="0">
                        <a:solidFill>
                          <a:schemeClr val="tx1"/>
                        </a:solidFill>
                        <a:effectLst/>
                        <a:latin typeface="Times New Roman" charset="0"/>
                        <a:ea typeface="Times New Roman" charset="0"/>
                        <a:cs typeface="Times New Roman" charset="0"/>
                      </a:endParaRPr>
                    </a:p>
                  </a:txBody>
                  <a:tcPr marL="9630" marR="9630" marT="9630" marB="0" anchor="ctr"/>
                </a:tc>
                <a:tc>
                  <a:txBody>
                    <a:bodyPr/>
                    <a:lstStyle/>
                    <a:p>
                      <a:pPr algn="ctr" fontAlgn="b"/>
                      <a:endParaRPr lang="sk-SK" sz="1400" b="0" i="0" u="none" strike="noStrike" dirty="0">
                        <a:solidFill>
                          <a:schemeClr val="tx1"/>
                        </a:solidFill>
                        <a:effectLst/>
                        <a:latin typeface="Times New Roman" charset="0"/>
                        <a:ea typeface="Times New Roman" charset="0"/>
                        <a:cs typeface="Times New Roman" charset="0"/>
                      </a:endParaRPr>
                    </a:p>
                  </a:txBody>
                  <a:tcPr marL="9630" marR="9630" marT="9630" marB="0" anchor="ctr"/>
                </a:tc>
                <a:tc>
                  <a:txBody>
                    <a:bodyPr/>
                    <a:lstStyle/>
                    <a:p>
                      <a:pPr algn="ctr" fontAlgn="b"/>
                      <a:endParaRPr lang="sk-SK" sz="1400" b="0" i="0" u="none" strike="noStrike" dirty="0">
                        <a:solidFill>
                          <a:schemeClr val="tx1"/>
                        </a:solidFill>
                        <a:effectLst/>
                        <a:latin typeface="Times New Roman" charset="0"/>
                        <a:ea typeface="Times New Roman" charset="0"/>
                        <a:cs typeface="Times New Roman" charset="0"/>
                      </a:endParaRPr>
                    </a:p>
                  </a:txBody>
                  <a:tcPr marL="9630" marR="9630" marT="9630" marB="0" anchor="ctr"/>
                </a:tc>
                <a:extLst>
                  <a:ext uri="{0D108BD9-81ED-4DB2-BD59-A6C34878D82A}">
                    <a16:rowId xmlns:a16="http://schemas.microsoft.com/office/drawing/2014/main" xmlns="" val="10013"/>
                  </a:ext>
                </a:extLst>
              </a:tr>
            </a:tbl>
          </a:graphicData>
        </a:graphic>
      </p:graphicFrame>
    </p:spTree>
    <p:extLst>
      <p:ext uri="{BB962C8B-B14F-4D97-AF65-F5344CB8AC3E}">
        <p14:creationId xmlns:p14="http://schemas.microsoft.com/office/powerpoint/2010/main" val="2499759033"/>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Номер слайда 6"/>
          <p:cNvSpPr>
            <a:spLocks noGrp="1"/>
          </p:cNvSpPr>
          <p:nvPr>
            <p:ph type="sldNum" sz="quarter" idx="12"/>
          </p:nvPr>
        </p:nvSpPr>
        <p:spPr/>
        <p:txBody>
          <a:bodyPr/>
          <a:lstStyle/>
          <a:p>
            <a:fld id="{8F353C4E-0EC6-4AC7-AD15-7B51E3057EBB}" type="slidenum">
              <a:rPr lang="ru-RU" smtClean="0"/>
              <a:t>68</a:t>
            </a:fld>
            <a:endParaRPr lang="ru-RU"/>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2350" y="1533525"/>
            <a:ext cx="7099300" cy="3790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9036823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pPr algn="l" defTabSz="457200">
              <a:defRPr/>
            </a:pPr>
            <a:fld id="{B2D350B4-811D-9C49-8D4A-B431FFD45952}" type="slidenum">
              <a:rPr lang="en-US" sz="1800">
                <a:solidFill>
                  <a:prstClr val="black"/>
                </a:solidFill>
                <a:latin typeface="Calibri"/>
              </a:rPr>
              <a:pPr algn="l" defTabSz="457200">
                <a:defRPr/>
              </a:pPr>
              <a:t>69</a:t>
            </a:fld>
            <a:endParaRPr lang="en-US" sz="1800" dirty="0">
              <a:solidFill>
                <a:prstClr val="black"/>
              </a:solidFill>
              <a:latin typeface="Calibri"/>
            </a:endParaRPr>
          </a:p>
        </p:txBody>
      </p:sp>
      <p:sp>
        <p:nvSpPr>
          <p:cNvPr id="3" name="Прямоугольник 2"/>
          <p:cNvSpPr/>
          <p:nvPr/>
        </p:nvSpPr>
        <p:spPr>
          <a:xfrm>
            <a:off x="285750" y="1257300"/>
            <a:ext cx="8686800" cy="4801314"/>
          </a:xfrm>
          <a:prstGeom prst="rect">
            <a:avLst/>
          </a:prstGeom>
        </p:spPr>
        <p:txBody>
          <a:bodyPr wrap="square">
            <a:spAutoFit/>
          </a:bodyPr>
          <a:lstStyle/>
          <a:p>
            <a:pPr indent="342900" algn="just">
              <a:defRPr/>
            </a:pPr>
            <a:r>
              <a:rPr lang="ru-RU" sz="2400" dirty="0">
                <a:solidFill>
                  <a:prstClr val="black"/>
                </a:solidFill>
                <a:latin typeface="Times New Roman" panose="02020603050405020304" pitchFamily="18" charset="0"/>
                <a:ea typeface="Times New Roman" panose="02020603050405020304" pitchFamily="18" charset="0"/>
                <a:cs typeface="Calibri" panose="020F0502020204030204" pitchFamily="34" charset="0"/>
              </a:rPr>
              <a:t>Счет предназначен для обобщения органами власти (казенными учреждениями), осуществляющими полномочия собственника имущества государственной (муниципальной) казны, информации по учету на соответствующих счетах аналитического учета счета операций по приобретению, созданию объектов имущества, составляющих государственную (муниципальную) казну (при отражении произведенных вложений в сумме затрат, формирующих фактическую стоимость объекта), в том числе ценностей </a:t>
            </a:r>
            <a:r>
              <a:rPr lang="ru-RU" sz="2400" dirty="0" err="1">
                <a:solidFill>
                  <a:prstClr val="black"/>
                </a:solidFill>
                <a:latin typeface="Times New Roman" panose="02020603050405020304" pitchFamily="18" charset="0"/>
                <a:ea typeface="Times New Roman" panose="02020603050405020304" pitchFamily="18" charset="0"/>
                <a:cs typeface="Calibri" panose="020F0502020204030204" pitchFamily="34" charset="0"/>
              </a:rPr>
              <a:t>Госфонда</a:t>
            </a:r>
            <a:r>
              <a:rPr lang="ru-RU" sz="2400" dirty="0">
                <a:solidFill>
                  <a:prstClr val="black"/>
                </a:solidFill>
                <a:latin typeface="Times New Roman" panose="02020603050405020304" pitchFamily="18" charset="0"/>
                <a:ea typeface="Times New Roman" panose="02020603050405020304" pitchFamily="18" charset="0"/>
                <a:cs typeface="Calibri" panose="020F0502020204030204" pitchFamily="34" charset="0"/>
              </a:rPr>
              <a:t> России, </a:t>
            </a:r>
            <a:r>
              <a:rPr lang="ru-RU" sz="2400" dirty="0" err="1">
                <a:solidFill>
                  <a:prstClr val="black"/>
                </a:solidFill>
                <a:latin typeface="Times New Roman" panose="02020603050405020304" pitchFamily="18" charset="0"/>
                <a:ea typeface="Times New Roman" panose="02020603050405020304" pitchFamily="18" charset="0"/>
                <a:cs typeface="Calibri" panose="020F0502020204030204" pitchFamily="34" charset="0"/>
              </a:rPr>
              <a:t>Госфонда</a:t>
            </a:r>
            <a:r>
              <a:rPr lang="ru-RU" sz="2400" dirty="0">
                <a:solidFill>
                  <a:prstClr val="black"/>
                </a:solidFill>
                <a:latin typeface="Times New Roman" panose="02020603050405020304" pitchFamily="18" charset="0"/>
                <a:ea typeface="Times New Roman" panose="02020603050405020304" pitchFamily="18" charset="0"/>
                <a:cs typeface="Calibri" panose="020F0502020204030204" pitchFamily="34" charset="0"/>
              </a:rPr>
              <a:t> субъекта Российской  государственных фондов материальных запасов).</a:t>
            </a:r>
            <a:endParaRPr lang="ru-RU" sz="2400" dirty="0">
              <a:solidFill>
                <a:prstClr val="black"/>
              </a:solidFill>
              <a:latin typeface="Calibri" panose="020F0502020204030204" pitchFamily="34" charset="0"/>
              <a:ea typeface="Times New Roman" panose="02020603050405020304" pitchFamily="18" charset="0"/>
              <a:cs typeface="Calibri" panose="020F0502020204030204" pitchFamily="34" charset="0"/>
            </a:endParaRPr>
          </a:p>
          <a:p>
            <a:pPr algn="ctr">
              <a:defRPr/>
            </a:pPr>
            <a:r>
              <a:rPr lang="ru-RU" sz="1400" b="1" dirty="0">
                <a:solidFill>
                  <a:prstClr val="black"/>
                </a:solidFill>
                <a:latin typeface="Times New Roman" panose="02020603050405020304" pitchFamily="18" charset="0"/>
                <a:ea typeface="Times New Roman" panose="02020603050405020304" pitchFamily="18" charset="0"/>
                <a:cs typeface="Calibri" panose="020F0502020204030204" pitchFamily="34" charset="0"/>
              </a:rPr>
              <a:t> </a:t>
            </a:r>
            <a:endParaRPr lang="ru-RU" sz="1100" b="1" dirty="0">
              <a:solidFill>
                <a:prstClr val="black"/>
              </a:solidFill>
              <a:latin typeface="Calibri" panose="020F0502020204030204" pitchFamily="34" charset="0"/>
              <a:ea typeface="Times New Roman" panose="02020603050405020304" pitchFamily="18" charset="0"/>
              <a:cs typeface="Calibri" panose="020F0502020204030204" pitchFamily="34" charset="0"/>
            </a:endParaRPr>
          </a:p>
          <a:p>
            <a:pPr indent="342900" algn="just">
              <a:defRPr/>
            </a:pPr>
            <a:r>
              <a:rPr lang="ru-RU" sz="1400" dirty="0">
                <a:solidFill>
                  <a:prstClr val="black"/>
                </a:solidFill>
                <a:latin typeface="Times New Roman" panose="02020603050405020304" pitchFamily="18" charset="0"/>
                <a:ea typeface="Times New Roman" panose="02020603050405020304" pitchFamily="18" charset="0"/>
                <a:cs typeface="Calibri" panose="020F0502020204030204" pitchFamily="34" charset="0"/>
              </a:rPr>
              <a:t> </a:t>
            </a:r>
            <a:endParaRPr lang="ru-RU" sz="1100" dirty="0">
              <a:solidFill>
                <a:prstClr val="black"/>
              </a:solidFill>
              <a:latin typeface="Calibri" panose="020F0502020204030204" pitchFamily="34" charset="0"/>
              <a:ea typeface="Times New Roman" panose="02020603050405020304" pitchFamily="18" charset="0"/>
              <a:cs typeface="Calibri" panose="020F0502020204030204" pitchFamily="34" charset="0"/>
            </a:endParaRPr>
          </a:p>
          <a:p>
            <a:pPr algn="ctr">
              <a:defRPr/>
            </a:pPr>
            <a:r>
              <a:rPr lang="ru-RU" sz="1400" dirty="0">
                <a:solidFill>
                  <a:prstClr val="black"/>
                </a:solidFill>
                <a:latin typeface="Times New Roman" panose="02020603050405020304" pitchFamily="18" charset="0"/>
                <a:ea typeface="Times New Roman" panose="02020603050405020304" pitchFamily="18" charset="0"/>
                <a:cs typeface="Calibri" panose="020F0502020204030204" pitchFamily="34" charset="0"/>
              </a:rPr>
              <a:t>. </a:t>
            </a:r>
            <a:endParaRPr lang="ru-RU" sz="1100" dirty="0">
              <a:solidFill>
                <a:prstClr val="black"/>
              </a:solidFill>
              <a:latin typeface="Calibri" panose="020F0502020204030204" pitchFamily="34" charset="0"/>
              <a:ea typeface="Times New Roman" panose="02020603050405020304" pitchFamily="18" charset="0"/>
              <a:cs typeface="Calibri" panose="020F0502020204030204" pitchFamily="34" charset="0"/>
            </a:endParaRPr>
          </a:p>
        </p:txBody>
      </p:sp>
      <p:sp>
        <p:nvSpPr>
          <p:cNvPr id="4" name="Прямоугольник 3"/>
          <p:cNvSpPr/>
          <p:nvPr/>
        </p:nvSpPr>
        <p:spPr>
          <a:xfrm>
            <a:off x="137160" y="149974"/>
            <a:ext cx="7520940" cy="954107"/>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lvl="0" algn="ctr">
              <a:defRPr/>
            </a:pPr>
            <a:r>
              <a:rPr lang="ru-RU" sz="2800" dirty="0">
                <a:solidFill>
                  <a:prstClr val="black"/>
                </a:solidFill>
                <a:latin typeface="Times New Roman" panose="02020603050405020304" pitchFamily="18" charset="0"/>
                <a:ea typeface="Times New Roman" panose="02020603050405020304" pitchFamily="18" charset="0"/>
                <a:cs typeface="Calibri" panose="020F0502020204030204" pitchFamily="34" charset="0"/>
              </a:rPr>
              <a:t>Счет 10650 Вложения в объекты государственной (муниципальной) казны </a:t>
            </a:r>
            <a:endParaRPr lang="ru-RU" sz="2800" dirty="0">
              <a:solidFill>
                <a:prstClr val="black"/>
              </a:solidFill>
              <a:latin typeface="Calibri" panose="020F0502020204030204" pitchFamily="34" charset="0"/>
              <a:ea typeface="Times New Roman" panose="02020603050405020304" pitchFamily="18" charset="0"/>
              <a:cs typeface="Calibri" panose="020F0502020204030204" pitchFamily="34" charset="0"/>
            </a:endParaRPr>
          </a:p>
        </p:txBody>
      </p:sp>
    </p:spTree>
    <p:extLst>
      <p:ext uri="{BB962C8B-B14F-4D97-AF65-F5344CB8AC3E}">
        <p14:creationId xmlns:p14="http://schemas.microsoft.com/office/powerpoint/2010/main" val="1012166188"/>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Таблица 7"/>
          <p:cNvGraphicFramePr>
            <a:graphicFrameLocks noGrp="1"/>
          </p:cNvGraphicFramePr>
          <p:nvPr>
            <p:extLst>
              <p:ext uri="{D42A27DB-BD31-4B8C-83A1-F6EECF244321}">
                <p14:modId xmlns:p14="http://schemas.microsoft.com/office/powerpoint/2010/main" val="1159533526"/>
              </p:ext>
            </p:extLst>
          </p:nvPr>
        </p:nvGraphicFramePr>
        <p:xfrm>
          <a:off x="365760" y="980065"/>
          <a:ext cx="8572500" cy="4276388"/>
        </p:xfrm>
        <a:graphic>
          <a:graphicData uri="http://schemas.openxmlformats.org/drawingml/2006/table">
            <a:tbl>
              <a:tblPr>
                <a:gradFill rotWithShape="1">
                  <a:gsLst>
                    <a:gs pos="0">
                      <a:srgbClr val="4F81BD">
                        <a:tint val="50000"/>
                        <a:satMod val="300000"/>
                      </a:srgbClr>
                    </a:gs>
                    <a:gs pos="35000">
                      <a:srgbClr val="4F81BD">
                        <a:tint val="37000"/>
                        <a:satMod val="300000"/>
                      </a:srgbClr>
                    </a:gs>
                    <a:gs pos="100000">
                      <a:srgbClr val="4F81BD">
                        <a:tint val="15000"/>
                        <a:satMod val="350000"/>
                      </a:srgbClr>
                    </a:gs>
                  </a:gsLst>
                  <a:lin ang="16200000" scaled="1"/>
                </a:gradFill>
                <a:effectLst>
                  <a:outerShdw blurRad="40000" dist="20000" dir="5400000" rotWithShape="0">
                    <a:srgbClr val="000000">
                      <a:alpha val="38000"/>
                    </a:srgbClr>
                  </a:outerShdw>
                </a:effectLst>
              </a:tblPr>
              <a:tblGrid>
                <a:gridCol w="5341333">
                  <a:extLst>
                    <a:ext uri="{9D8B030D-6E8A-4147-A177-3AD203B41FA5}">
                      <a16:colId xmlns="" xmlns:a16="http://schemas.microsoft.com/office/drawing/2014/main" val="837975012"/>
                    </a:ext>
                  </a:extLst>
                </a:gridCol>
                <a:gridCol w="3231167">
                  <a:extLst>
                    <a:ext uri="{9D8B030D-6E8A-4147-A177-3AD203B41FA5}">
                      <a16:colId xmlns="" xmlns:a16="http://schemas.microsoft.com/office/drawing/2014/main" val="1871194307"/>
                    </a:ext>
                  </a:extLst>
                </a:gridCol>
              </a:tblGrid>
              <a:tr h="662111">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a:lnSpc>
                          <a:spcPct val="115000"/>
                        </a:lnSpc>
                        <a:spcAft>
                          <a:spcPts val="0"/>
                        </a:spcAft>
                      </a:pPr>
                      <a:r>
                        <a:rPr lang="ru-RU" sz="2200" dirty="0" smtClean="0">
                          <a:effectLst/>
                          <a:latin typeface="Times New Roman" panose="02020603050405020304" pitchFamily="18" charset="0"/>
                          <a:ea typeface="Calibri" panose="020F0502020204030204" pitchFamily="34" charset="0"/>
                        </a:rPr>
                        <a:t>Вложения в объекты  государственной (муниципальной) казны</a:t>
                      </a:r>
                      <a:endParaRPr lang="ru-RU" sz="2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9408" marR="9408" marT="20637" marB="20637">
                    <a:lnL w="9525" cap="flat" cmpd="sng" algn="ctr">
                      <a:solidFill>
                        <a:srgbClr val="4F81BD">
                          <a:shade val="95000"/>
                          <a:satMod val="105000"/>
                        </a:srgbClr>
                      </a:solidFill>
                      <a:prstDash val="solid"/>
                    </a:lnL>
                    <a:lnR w="9525" cap="flat" cmpd="sng" algn="ctr">
                      <a:solidFill>
                        <a:srgbClr val="4F81BD">
                          <a:shade val="95000"/>
                          <a:satMod val="105000"/>
                        </a:srgbClr>
                      </a:solidFill>
                      <a:prstDash val="solid"/>
                    </a:lnR>
                    <a:lnT w="9525" cap="flat" cmpd="sng" algn="ctr">
                      <a:solidFill>
                        <a:srgbClr val="4F81BD">
                          <a:shade val="95000"/>
                          <a:satMod val="105000"/>
                        </a:srgbClr>
                      </a:solidFill>
                      <a:prstDash val="solid"/>
                    </a:lnT>
                    <a:lnB w="9525" cap="flat" cmpd="sng" algn="ctr">
                      <a:solidFill>
                        <a:srgbClr val="4F81BD">
                          <a:shade val="95000"/>
                          <a:satMod val="105000"/>
                        </a:srgbClr>
                      </a:solidFill>
                      <a:prstDash val="solid"/>
                    </a:lnB>
                    <a:lnTlToBr w="12700" cmpd="sng">
                      <a:noFill/>
                      <a:prstDash val="solid"/>
                    </a:lnTlToBr>
                    <a:lnBlToTr w="12700" cmpd="sng">
                      <a:noFill/>
                      <a:prstDash val="solid"/>
                    </a:lnBlToTr>
                    <a:solidFill>
                      <a:srgbClr val="FFFF99"/>
                    </a:solidFill>
                  </a:tcPr>
                </a:tc>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algn="ctr">
                        <a:lnSpc>
                          <a:spcPct val="115000"/>
                        </a:lnSpc>
                        <a:spcAft>
                          <a:spcPts val="0"/>
                        </a:spcAft>
                      </a:pPr>
                      <a:r>
                        <a:rPr lang="ru-RU" sz="2400" dirty="0" smtClean="0">
                          <a:effectLst/>
                          <a:latin typeface="Times New Roman" panose="02020603050405020304" pitchFamily="18" charset="0"/>
                          <a:ea typeface="Calibri" panose="020F0502020204030204" pitchFamily="34" charset="0"/>
                          <a:cs typeface="Times New Roman" panose="02020603050405020304" pitchFamily="18" charset="0"/>
                        </a:rPr>
                        <a:t>0 106 50 000</a:t>
                      </a:r>
                      <a:endParaRPr lang="ru-RU"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9408" marR="9408" marT="20637" marB="20637">
                    <a:lnL w="9525" cap="flat" cmpd="sng" algn="ctr">
                      <a:solidFill>
                        <a:srgbClr val="4F81BD">
                          <a:shade val="95000"/>
                          <a:satMod val="105000"/>
                        </a:srgbClr>
                      </a:solidFill>
                      <a:prstDash val="solid"/>
                    </a:lnL>
                    <a:lnR w="9525" cap="flat" cmpd="sng" algn="ctr">
                      <a:solidFill>
                        <a:srgbClr val="4F81BD">
                          <a:shade val="95000"/>
                          <a:satMod val="105000"/>
                        </a:srgbClr>
                      </a:solidFill>
                      <a:prstDash val="solid"/>
                    </a:lnR>
                    <a:lnT w="9525" cap="flat" cmpd="sng" algn="ctr">
                      <a:solidFill>
                        <a:srgbClr val="4F81BD">
                          <a:shade val="95000"/>
                          <a:satMod val="105000"/>
                        </a:srgbClr>
                      </a:solidFill>
                      <a:prstDash val="solid"/>
                    </a:lnT>
                    <a:lnB w="9525" cap="flat" cmpd="sng" algn="ctr">
                      <a:solidFill>
                        <a:srgbClr val="4F81BD">
                          <a:shade val="95000"/>
                          <a:satMod val="105000"/>
                        </a:srgbClr>
                      </a:solidFill>
                      <a:prstDash val="solid"/>
                    </a:lnB>
                    <a:lnTlToBr w="12700" cmpd="sng">
                      <a:noFill/>
                      <a:prstDash val="solid"/>
                    </a:lnTlToBr>
                    <a:lnBlToTr w="12700" cmpd="sng">
                      <a:noFill/>
                      <a:prstDash val="solid"/>
                    </a:lnBlToTr>
                    <a:solidFill>
                      <a:srgbClr val="FFFF99"/>
                    </a:solidFill>
                  </a:tcPr>
                </a:tc>
                <a:extLst>
                  <a:ext uri="{0D108BD9-81ED-4DB2-BD59-A6C34878D82A}">
                    <a16:rowId xmlns="" xmlns:a16="http://schemas.microsoft.com/office/drawing/2014/main" val="3414740092"/>
                  </a:ext>
                </a:extLst>
              </a:tr>
              <a:tr h="876150">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a:lnSpc>
                          <a:spcPct val="115000"/>
                        </a:lnSpc>
                        <a:spcAft>
                          <a:spcPts val="0"/>
                        </a:spcAft>
                      </a:pPr>
                      <a:r>
                        <a:rPr lang="ru-RU" sz="2200" baseline="0" dirty="0" smtClean="0">
                          <a:effectLst/>
                          <a:latin typeface="Times New Roman" panose="02020603050405020304" pitchFamily="18" charset="0"/>
                          <a:ea typeface="Calibri" panose="020F0502020204030204" pitchFamily="34" charset="0"/>
                        </a:rPr>
                        <a:t> </a:t>
                      </a:r>
                      <a:r>
                        <a:rPr lang="ru-RU" sz="2200" dirty="0" smtClean="0">
                          <a:effectLst/>
                          <a:latin typeface="Times New Roman" panose="02020603050405020304" pitchFamily="18" charset="0"/>
                          <a:ea typeface="Calibri" panose="020F0502020204030204" pitchFamily="34" charset="0"/>
                        </a:rPr>
                        <a:t>Вложения в недвижимое имущество</a:t>
                      </a:r>
                      <a:r>
                        <a:rPr lang="ru-RU" sz="2200" dirty="0" smtClean="0">
                          <a:effectLst/>
                          <a:latin typeface="Calibri" panose="020F0502020204030204" pitchFamily="34" charset="0"/>
                          <a:ea typeface="Calibri" panose="020F0502020204030204" pitchFamily="34" charset="0"/>
                          <a:cs typeface="Times New Roman" panose="02020603050405020304" pitchFamily="18" charset="0"/>
                        </a:rPr>
                        <a:t> </a:t>
                      </a:r>
                      <a:r>
                        <a:rPr lang="ru-RU" sz="2200" dirty="0" smtClean="0">
                          <a:effectLst/>
                          <a:latin typeface="Times New Roman" panose="02020603050405020304" pitchFamily="18" charset="0"/>
                          <a:ea typeface="Calibri" panose="020F0502020204030204" pitchFamily="34" charset="0"/>
                        </a:rPr>
                        <a:t>государственной (муниципальной) казны</a:t>
                      </a:r>
                      <a:endParaRPr lang="ru-RU" sz="2200" dirty="0" smtClean="0">
                        <a:effectLst/>
                        <a:latin typeface="Times New Roman" panose="02020603050405020304" pitchFamily="18" charset="0"/>
                        <a:ea typeface="Calibri" panose="020F0502020204030204" pitchFamily="34" charset="0"/>
                        <a:cs typeface="Times New Roman" panose="02020603050405020304" pitchFamily="18" charset="0"/>
                      </a:endParaRPr>
                    </a:p>
                  </a:txBody>
                  <a:tcPr marL="9408" marR="9408" marT="20637" marB="20637">
                    <a:lnL w="9525" cap="flat" cmpd="sng" algn="ctr">
                      <a:solidFill>
                        <a:srgbClr val="4F81BD">
                          <a:shade val="95000"/>
                          <a:satMod val="105000"/>
                        </a:srgbClr>
                      </a:solidFill>
                      <a:prstDash val="solid"/>
                    </a:lnL>
                    <a:lnR w="9525" cap="flat" cmpd="sng" algn="ctr">
                      <a:solidFill>
                        <a:srgbClr val="4F81BD">
                          <a:shade val="95000"/>
                          <a:satMod val="105000"/>
                        </a:srgbClr>
                      </a:solidFill>
                      <a:prstDash val="solid"/>
                    </a:lnR>
                    <a:lnT w="9525" cap="flat" cmpd="sng" algn="ctr">
                      <a:solidFill>
                        <a:srgbClr val="4F81BD">
                          <a:shade val="95000"/>
                          <a:satMod val="105000"/>
                        </a:srgbClr>
                      </a:solidFill>
                      <a:prstDash val="solid"/>
                    </a:lnT>
                    <a:lnB w="9525" cap="flat" cmpd="sng" algn="ctr">
                      <a:solidFill>
                        <a:srgbClr val="4F81BD">
                          <a:shade val="95000"/>
                          <a:satMod val="105000"/>
                        </a:srgbClr>
                      </a:solidFill>
                      <a:prstDash val="soli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marL="0" marR="0" lvl="0" indent="0" algn="ctr" defTabSz="457200" rtl="0" eaLnBrk="1" fontAlgn="auto" latinLnBrk="0" hangingPunct="1">
                        <a:lnSpc>
                          <a:spcPct val="115000"/>
                        </a:lnSpc>
                        <a:spcBef>
                          <a:spcPts val="0"/>
                        </a:spcBef>
                        <a:spcAft>
                          <a:spcPts val="0"/>
                        </a:spcAft>
                        <a:buClrTx/>
                        <a:buSzTx/>
                        <a:buFontTx/>
                        <a:buNone/>
                        <a:tabLst/>
                        <a:defRPr/>
                      </a:pPr>
                      <a:r>
                        <a:rPr kumimoji="0" lang="ru-RU" sz="2400" b="0" i="0" u="none" strike="noStrike" kern="1200" cap="none" spc="0" normalizeH="0" baseline="0" noProof="0" dirty="0" smtClean="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0 106 51 000</a:t>
                      </a:r>
                      <a:endParaRPr kumimoji="0" lang="ru-RU" sz="24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a:txBody>
                  <a:tcPr marL="9408" marR="9408" marT="20637" marB="20637">
                    <a:lnL w="9525" cap="flat" cmpd="sng" algn="ctr">
                      <a:solidFill>
                        <a:srgbClr val="4F81BD">
                          <a:shade val="95000"/>
                          <a:satMod val="105000"/>
                        </a:srgbClr>
                      </a:solidFill>
                      <a:prstDash val="solid"/>
                    </a:lnL>
                    <a:lnR w="9525" cap="flat" cmpd="sng" algn="ctr">
                      <a:solidFill>
                        <a:srgbClr val="4F81BD">
                          <a:shade val="95000"/>
                          <a:satMod val="105000"/>
                        </a:srgbClr>
                      </a:solidFill>
                      <a:prstDash val="solid"/>
                    </a:lnR>
                    <a:lnT w="9525" cap="flat" cmpd="sng" algn="ctr">
                      <a:solidFill>
                        <a:srgbClr val="4F81BD">
                          <a:shade val="95000"/>
                          <a:satMod val="105000"/>
                        </a:srgbClr>
                      </a:solidFill>
                      <a:prstDash val="solid"/>
                    </a:lnT>
                    <a:lnB w="9525" cap="flat" cmpd="sng" algn="ctr">
                      <a:solidFill>
                        <a:srgbClr val="4F81BD">
                          <a:shade val="95000"/>
                          <a:satMod val="105000"/>
                        </a:srgbClr>
                      </a:solidFill>
                      <a:prstDash val="solid"/>
                    </a:lnB>
                    <a:lnTlToBr w="12700" cmpd="sng">
                      <a:noFill/>
                      <a:prstDash val="solid"/>
                    </a:lnTlToBr>
                    <a:lnBlToTr w="12700" cmpd="sng">
                      <a:noFill/>
                      <a:prstDash val="solid"/>
                    </a:lnBlToTr>
                    <a:noFill/>
                  </a:tcPr>
                </a:tc>
                <a:extLst>
                  <a:ext uri="{0D108BD9-81ED-4DB2-BD59-A6C34878D82A}">
                    <a16:rowId xmlns="" xmlns:a16="http://schemas.microsoft.com/office/drawing/2014/main" val="271546282"/>
                  </a:ext>
                </a:extLst>
              </a:tr>
              <a:tr h="899252">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a:lnSpc>
                          <a:spcPct val="115000"/>
                        </a:lnSpc>
                        <a:spcAft>
                          <a:spcPts val="0"/>
                        </a:spcAft>
                      </a:pPr>
                      <a:r>
                        <a:rPr lang="ru-RU" sz="2200" dirty="0" smtClean="0">
                          <a:effectLst/>
                          <a:latin typeface="Times New Roman" panose="02020603050405020304" pitchFamily="18" charset="0"/>
                          <a:ea typeface="Calibri" panose="020F0502020204030204" pitchFamily="34" charset="0"/>
                        </a:rPr>
                        <a:t>Вложения в движимое имущество</a:t>
                      </a:r>
                      <a:r>
                        <a:rPr lang="ru-RU" sz="2200" dirty="0" smtClean="0">
                          <a:effectLst/>
                          <a:latin typeface="Calibri" panose="020F0502020204030204" pitchFamily="34" charset="0"/>
                          <a:ea typeface="Calibri" panose="020F0502020204030204" pitchFamily="34" charset="0"/>
                          <a:cs typeface="Times New Roman" panose="02020603050405020304" pitchFamily="18" charset="0"/>
                        </a:rPr>
                        <a:t> </a:t>
                      </a:r>
                      <a:r>
                        <a:rPr lang="ru-RU" sz="2200" dirty="0" smtClean="0">
                          <a:effectLst/>
                          <a:latin typeface="Times New Roman" panose="02020603050405020304" pitchFamily="18" charset="0"/>
                          <a:ea typeface="Calibri" panose="020F0502020204030204" pitchFamily="34" charset="0"/>
                        </a:rPr>
                        <a:t>государственной (муниципальной) казны</a:t>
                      </a:r>
                      <a:endParaRPr lang="ru-RU" sz="2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9408" marR="9408" marT="20637" marB="20637">
                    <a:lnL w="9525" cap="flat" cmpd="sng" algn="ctr">
                      <a:solidFill>
                        <a:srgbClr val="4F81BD">
                          <a:shade val="95000"/>
                          <a:satMod val="105000"/>
                        </a:srgbClr>
                      </a:solidFill>
                      <a:prstDash val="solid"/>
                    </a:lnL>
                    <a:lnR w="9525" cap="flat" cmpd="sng" algn="ctr">
                      <a:solidFill>
                        <a:srgbClr val="4F81BD">
                          <a:shade val="95000"/>
                          <a:satMod val="105000"/>
                        </a:srgbClr>
                      </a:solidFill>
                      <a:prstDash val="solid"/>
                    </a:lnR>
                    <a:lnT w="9525" cap="flat" cmpd="sng" algn="ctr">
                      <a:solidFill>
                        <a:srgbClr val="4F81BD">
                          <a:shade val="95000"/>
                          <a:satMod val="105000"/>
                        </a:srgbClr>
                      </a:solidFill>
                      <a:prstDash val="solid"/>
                    </a:lnT>
                    <a:lnB w="9525" cap="flat" cmpd="sng" algn="ctr">
                      <a:solidFill>
                        <a:srgbClr val="4F81BD">
                          <a:shade val="95000"/>
                          <a:satMod val="105000"/>
                        </a:srgbClr>
                      </a:solidFill>
                      <a:prstDash val="soli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marL="0" marR="0" lvl="0" indent="0" algn="ctr" defTabSz="457200" rtl="0" eaLnBrk="1" fontAlgn="auto" latinLnBrk="0" hangingPunct="1">
                        <a:lnSpc>
                          <a:spcPct val="115000"/>
                        </a:lnSpc>
                        <a:spcBef>
                          <a:spcPts val="0"/>
                        </a:spcBef>
                        <a:spcAft>
                          <a:spcPts val="0"/>
                        </a:spcAft>
                        <a:buClrTx/>
                        <a:buSzTx/>
                        <a:buFontTx/>
                        <a:buNone/>
                        <a:tabLst/>
                        <a:defRPr/>
                      </a:pPr>
                      <a:r>
                        <a:rPr kumimoji="0" lang="ru-RU" sz="2400" b="0" i="0" u="none" strike="noStrike" kern="1200" cap="none" spc="0" normalizeH="0" baseline="0" noProof="0" dirty="0" smtClean="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0 106 52 000</a:t>
                      </a:r>
                      <a:endParaRPr kumimoji="0" lang="ru-RU" sz="24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a:txBody>
                  <a:tcPr marL="9408" marR="9408" marT="20637" marB="20637">
                    <a:lnL w="9525" cap="flat" cmpd="sng" algn="ctr">
                      <a:solidFill>
                        <a:srgbClr val="4F81BD">
                          <a:shade val="95000"/>
                          <a:satMod val="105000"/>
                        </a:srgbClr>
                      </a:solidFill>
                      <a:prstDash val="solid"/>
                    </a:lnL>
                    <a:lnR w="9525" cap="flat" cmpd="sng" algn="ctr">
                      <a:solidFill>
                        <a:srgbClr val="4F81BD">
                          <a:shade val="95000"/>
                          <a:satMod val="105000"/>
                        </a:srgbClr>
                      </a:solidFill>
                      <a:prstDash val="solid"/>
                    </a:lnR>
                    <a:lnT w="9525" cap="flat" cmpd="sng" algn="ctr">
                      <a:solidFill>
                        <a:srgbClr val="4F81BD">
                          <a:shade val="95000"/>
                          <a:satMod val="105000"/>
                        </a:srgbClr>
                      </a:solidFill>
                      <a:prstDash val="solid"/>
                    </a:lnT>
                    <a:lnB w="9525" cap="flat" cmpd="sng" algn="ctr">
                      <a:solidFill>
                        <a:srgbClr val="4F81BD">
                          <a:shade val="95000"/>
                          <a:satMod val="105000"/>
                        </a:srgbClr>
                      </a:solidFill>
                      <a:prstDash val="solid"/>
                    </a:lnB>
                    <a:lnTlToBr w="12700" cmpd="sng">
                      <a:noFill/>
                      <a:prstDash val="solid"/>
                    </a:lnTlToBr>
                    <a:lnBlToTr w="12700" cmpd="sng">
                      <a:noFill/>
                      <a:prstDash val="solid"/>
                    </a:lnBlToTr>
                    <a:noFill/>
                  </a:tcPr>
                </a:tc>
                <a:extLst>
                  <a:ext uri="{0D108BD9-81ED-4DB2-BD59-A6C34878D82A}">
                    <a16:rowId xmlns="" xmlns:a16="http://schemas.microsoft.com/office/drawing/2014/main" val="592873365"/>
                  </a:ext>
                </a:extLst>
              </a:tr>
              <a:tr h="465623">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a:lnSpc>
                          <a:spcPct val="115000"/>
                        </a:lnSpc>
                        <a:spcAft>
                          <a:spcPts val="0"/>
                        </a:spcAft>
                      </a:pPr>
                      <a:r>
                        <a:rPr lang="ru-RU" sz="2200" dirty="0" smtClean="0">
                          <a:effectLst/>
                          <a:latin typeface="Times New Roman" panose="02020603050405020304" pitchFamily="18" charset="0"/>
                          <a:ea typeface="Calibri" panose="020F0502020204030204" pitchFamily="34" charset="0"/>
                        </a:rPr>
                        <a:t>Вложения в ценности государственных фондов России</a:t>
                      </a:r>
                      <a:endParaRPr lang="ru-RU" sz="2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9408" marR="9408" marT="20637" marB="20637">
                    <a:lnL w="9525" cap="flat" cmpd="sng" algn="ctr">
                      <a:solidFill>
                        <a:srgbClr val="4F81BD">
                          <a:shade val="95000"/>
                          <a:satMod val="105000"/>
                        </a:srgbClr>
                      </a:solidFill>
                      <a:prstDash val="solid"/>
                    </a:lnL>
                    <a:lnR w="9525" cap="flat" cmpd="sng" algn="ctr">
                      <a:solidFill>
                        <a:srgbClr val="4F81BD">
                          <a:shade val="95000"/>
                          <a:satMod val="105000"/>
                        </a:srgbClr>
                      </a:solidFill>
                      <a:prstDash val="solid"/>
                    </a:lnR>
                    <a:lnT w="9525" cap="flat" cmpd="sng" algn="ctr">
                      <a:solidFill>
                        <a:srgbClr val="4F81BD">
                          <a:shade val="95000"/>
                          <a:satMod val="105000"/>
                        </a:srgbClr>
                      </a:solidFill>
                      <a:prstDash val="solid"/>
                    </a:lnT>
                    <a:lnB w="9525" cap="flat" cmpd="sng" algn="ctr">
                      <a:solidFill>
                        <a:srgbClr val="4F81BD">
                          <a:shade val="95000"/>
                          <a:satMod val="105000"/>
                        </a:srgbClr>
                      </a:solidFill>
                      <a:prstDash val="soli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marL="0" marR="0" lvl="0" indent="0" algn="ctr" defTabSz="457200" rtl="0" eaLnBrk="1" fontAlgn="auto" latinLnBrk="0" hangingPunct="1">
                        <a:lnSpc>
                          <a:spcPct val="115000"/>
                        </a:lnSpc>
                        <a:spcBef>
                          <a:spcPts val="0"/>
                        </a:spcBef>
                        <a:spcAft>
                          <a:spcPts val="0"/>
                        </a:spcAft>
                        <a:buClrTx/>
                        <a:buSzTx/>
                        <a:buFontTx/>
                        <a:buNone/>
                        <a:tabLst/>
                        <a:defRPr/>
                      </a:pPr>
                      <a:r>
                        <a:rPr kumimoji="0" lang="ru-RU" sz="2400" b="0" i="0" u="none" strike="noStrike" kern="1200" cap="none" spc="0" normalizeH="0" baseline="0" noProof="0" dirty="0" smtClean="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0 106 53 000</a:t>
                      </a:r>
                      <a:endParaRPr kumimoji="0" lang="ru-RU" sz="24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a:txBody>
                  <a:tcPr marL="9408" marR="9408" marT="20637" marB="20637">
                    <a:lnL w="9525" cap="flat" cmpd="sng" algn="ctr">
                      <a:solidFill>
                        <a:srgbClr val="4F81BD">
                          <a:shade val="95000"/>
                          <a:satMod val="105000"/>
                        </a:srgbClr>
                      </a:solidFill>
                      <a:prstDash val="solid"/>
                    </a:lnL>
                    <a:lnR w="9525" cap="flat" cmpd="sng" algn="ctr">
                      <a:solidFill>
                        <a:srgbClr val="4F81BD">
                          <a:shade val="95000"/>
                          <a:satMod val="105000"/>
                        </a:srgbClr>
                      </a:solidFill>
                      <a:prstDash val="solid"/>
                    </a:lnR>
                    <a:lnT w="9525" cap="flat" cmpd="sng" algn="ctr">
                      <a:solidFill>
                        <a:srgbClr val="4F81BD">
                          <a:shade val="95000"/>
                          <a:satMod val="105000"/>
                        </a:srgbClr>
                      </a:solidFill>
                      <a:prstDash val="solid"/>
                    </a:lnT>
                    <a:lnB w="9525" cap="flat" cmpd="sng" algn="ctr">
                      <a:solidFill>
                        <a:srgbClr val="4F81BD">
                          <a:shade val="95000"/>
                          <a:satMod val="105000"/>
                        </a:srgbClr>
                      </a:solidFill>
                      <a:prstDash val="solid"/>
                    </a:lnB>
                    <a:lnTlToBr w="12700" cmpd="sng">
                      <a:noFill/>
                      <a:prstDash val="solid"/>
                    </a:lnTlToBr>
                    <a:lnBlToTr w="12700" cmpd="sng">
                      <a:noFill/>
                      <a:prstDash val="solid"/>
                    </a:lnBlToTr>
                    <a:noFill/>
                  </a:tcPr>
                </a:tc>
                <a:extLst>
                  <a:ext uri="{0D108BD9-81ED-4DB2-BD59-A6C34878D82A}">
                    <a16:rowId xmlns="" xmlns:a16="http://schemas.microsoft.com/office/drawing/2014/main" val="2709159529"/>
                  </a:ext>
                </a:extLst>
              </a:tr>
              <a:tr h="876150">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a:lnSpc>
                          <a:spcPct val="115000"/>
                        </a:lnSpc>
                        <a:spcAft>
                          <a:spcPts val="0"/>
                        </a:spcAft>
                      </a:pPr>
                      <a:r>
                        <a:rPr lang="ru-RU" sz="2200" dirty="0" smtClean="0">
                          <a:effectLst/>
                          <a:latin typeface="Times New Roman" panose="02020603050405020304" pitchFamily="18" charset="0"/>
                          <a:ea typeface="Calibri" panose="020F0502020204030204" pitchFamily="34" charset="0"/>
                        </a:rPr>
                        <a:t>Вложения в нематериальные активы</a:t>
                      </a:r>
                      <a:r>
                        <a:rPr lang="ru-RU" sz="2200" dirty="0" smtClean="0">
                          <a:effectLst/>
                          <a:latin typeface="Calibri" panose="020F0502020204030204" pitchFamily="34" charset="0"/>
                          <a:ea typeface="Calibri" panose="020F0502020204030204" pitchFamily="34" charset="0"/>
                          <a:cs typeface="Times New Roman" panose="02020603050405020304" pitchFamily="18" charset="0"/>
                        </a:rPr>
                        <a:t> </a:t>
                      </a:r>
                      <a:r>
                        <a:rPr lang="ru-RU" sz="2200" dirty="0" smtClean="0">
                          <a:effectLst/>
                          <a:latin typeface="Times New Roman" panose="02020603050405020304" pitchFamily="18" charset="0"/>
                          <a:ea typeface="Calibri" panose="020F0502020204030204" pitchFamily="34" charset="0"/>
                        </a:rPr>
                        <a:t>государственной (муниципальной) казны</a:t>
                      </a:r>
                      <a:endParaRPr lang="ru-RU" sz="2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9408" marR="9408" marT="20637" marB="20637">
                    <a:lnL w="9525" cap="flat" cmpd="sng" algn="ctr">
                      <a:solidFill>
                        <a:srgbClr val="4F81BD">
                          <a:shade val="95000"/>
                          <a:satMod val="105000"/>
                        </a:srgbClr>
                      </a:solidFill>
                      <a:prstDash val="solid"/>
                    </a:lnL>
                    <a:lnR w="9525" cap="flat" cmpd="sng" algn="ctr">
                      <a:solidFill>
                        <a:srgbClr val="4F81BD">
                          <a:shade val="95000"/>
                          <a:satMod val="105000"/>
                        </a:srgbClr>
                      </a:solidFill>
                      <a:prstDash val="solid"/>
                    </a:lnR>
                    <a:lnT w="9525" cap="flat" cmpd="sng" algn="ctr">
                      <a:solidFill>
                        <a:srgbClr val="4F81BD">
                          <a:shade val="95000"/>
                          <a:satMod val="105000"/>
                        </a:srgbClr>
                      </a:solidFill>
                      <a:prstDash val="solid"/>
                    </a:lnT>
                    <a:lnB w="9525" cap="flat" cmpd="sng" algn="ctr">
                      <a:solidFill>
                        <a:srgbClr val="4F81BD">
                          <a:shade val="95000"/>
                          <a:satMod val="105000"/>
                        </a:srgbClr>
                      </a:solidFill>
                      <a:prstDash val="soli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marL="0" marR="0" lvl="0" indent="0" algn="ctr" defTabSz="457200" rtl="0" eaLnBrk="1" fontAlgn="auto" latinLnBrk="0" hangingPunct="1">
                        <a:lnSpc>
                          <a:spcPct val="115000"/>
                        </a:lnSpc>
                        <a:spcBef>
                          <a:spcPts val="0"/>
                        </a:spcBef>
                        <a:spcAft>
                          <a:spcPts val="0"/>
                        </a:spcAft>
                        <a:buClrTx/>
                        <a:buSzTx/>
                        <a:buFontTx/>
                        <a:buNone/>
                        <a:tabLst/>
                        <a:defRPr/>
                      </a:pPr>
                      <a:r>
                        <a:rPr kumimoji="0" lang="ru-RU" sz="2400" b="0" i="0" u="none" strike="noStrike" kern="1200" cap="none" spc="0" normalizeH="0" baseline="0" noProof="0" dirty="0" smtClean="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0 106 54 000</a:t>
                      </a:r>
                      <a:endParaRPr kumimoji="0" lang="ru-RU" sz="24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a:txBody>
                  <a:tcPr marL="9408" marR="9408" marT="20637" marB="20637">
                    <a:lnL w="9525" cap="flat" cmpd="sng" algn="ctr">
                      <a:solidFill>
                        <a:srgbClr val="4F81BD">
                          <a:shade val="95000"/>
                          <a:satMod val="105000"/>
                        </a:srgbClr>
                      </a:solidFill>
                      <a:prstDash val="solid"/>
                    </a:lnL>
                    <a:lnR w="9525" cap="flat" cmpd="sng" algn="ctr">
                      <a:solidFill>
                        <a:srgbClr val="4F81BD">
                          <a:shade val="95000"/>
                          <a:satMod val="105000"/>
                        </a:srgbClr>
                      </a:solidFill>
                      <a:prstDash val="solid"/>
                    </a:lnR>
                    <a:lnT w="9525" cap="flat" cmpd="sng" algn="ctr">
                      <a:solidFill>
                        <a:srgbClr val="4F81BD">
                          <a:shade val="95000"/>
                          <a:satMod val="105000"/>
                        </a:srgbClr>
                      </a:solidFill>
                      <a:prstDash val="solid"/>
                    </a:lnT>
                    <a:lnB w="9525" cap="flat" cmpd="sng" algn="ctr">
                      <a:solidFill>
                        <a:srgbClr val="4F81BD">
                          <a:shade val="95000"/>
                          <a:satMod val="105000"/>
                        </a:srgbClr>
                      </a:solidFill>
                      <a:prstDash val="solid"/>
                    </a:lnB>
                    <a:lnTlToBr w="12700" cmpd="sng">
                      <a:noFill/>
                      <a:prstDash val="solid"/>
                    </a:lnTlToBr>
                    <a:lnBlToTr w="12700" cmpd="sng">
                      <a:noFill/>
                      <a:prstDash val="solid"/>
                    </a:lnBlToTr>
                    <a:noFill/>
                  </a:tcPr>
                </a:tc>
                <a:extLst>
                  <a:ext uri="{0D108BD9-81ED-4DB2-BD59-A6C34878D82A}">
                    <a16:rowId xmlns="" xmlns:a16="http://schemas.microsoft.com/office/drawing/2014/main" val="3936172916"/>
                  </a:ext>
                </a:extLst>
              </a:tr>
            </a:tbl>
          </a:graphicData>
        </a:graphic>
      </p:graphicFrame>
      <p:sp>
        <p:nvSpPr>
          <p:cNvPr id="2" name="TextBox 1"/>
          <p:cNvSpPr txBox="1"/>
          <p:nvPr/>
        </p:nvSpPr>
        <p:spPr>
          <a:xfrm>
            <a:off x="274320" y="0"/>
            <a:ext cx="6997980" cy="941796"/>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rtlCol="0">
            <a:spAutoFit/>
          </a:bodyPr>
          <a:lstStyle/>
          <a:p>
            <a:pPr defTabSz="457200">
              <a:lnSpc>
                <a:spcPct val="115000"/>
              </a:lnSpc>
            </a:pPr>
            <a:r>
              <a:rPr lang="ru-RU" sz="2400" dirty="0">
                <a:solidFill>
                  <a:prstClr val="black"/>
                </a:solidFill>
                <a:latin typeface="Times New Roman" panose="02020603050405020304" pitchFamily="18" charset="0"/>
                <a:ea typeface="Calibri" panose="020F0502020204030204" pitchFamily="34" charset="0"/>
              </a:rPr>
              <a:t>Вложения в объекты  государственной</a:t>
            </a:r>
          </a:p>
          <a:p>
            <a:pPr defTabSz="457200">
              <a:lnSpc>
                <a:spcPct val="115000"/>
              </a:lnSpc>
            </a:pPr>
            <a:r>
              <a:rPr lang="ru-RU" sz="2400" dirty="0">
                <a:solidFill>
                  <a:prstClr val="black"/>
                </a:solidFill>
                <a:latin typeface="Times New Roman" panose="02020603050405020304" pitchFamily="18" charset="0"/>
                <a:ea typeface="Calibri" panose="020F0502020204030204" pitchFamily="34" charset="0"/>
              </a:rPr>
              <a:t> (муниципальной) казны</a:t>
            </a:r>
            <a:endParaRPr lang="ru-RU" sz="24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endParaRPr>
          </a:p>
        </p:txBody>
      </p:sp>
      <p:graphicFrame>
        <p:nvGraphicFramePr>
          <p:cNvPr id="6" name="Таблица 5"/>
          <p:cNvGraphicFramePr>
            <a:graphicFrameLocks noGrp="1"/>
          </p:cNvGraphicFramePr>
          <p:nvPr>
            <p:extLst>
              <p:ext uri="{D42A27DB-BD31-4B8C-83A1-F6EECF244321}">
                <p14:modId xmlns:p14="http://schemas.microsoft.com/office/powerpoint/2010/main" val="2189973688"/>
              </p:ext>
            </p:extLst>
          </p:nvPr>
        </p:nvGraphicFramePr>
        <p:xfrm>
          <a:off x="365761" y="5256454"/>
          <a:ext cx="8549639" cy="1655267"/>
        </p:xfrm>
        <a:graphic>
          <a:graphicData uri="http://schemas.openxmlformats.org/drawingml/2006/table">
            <a:tbl>
              <a:tblPr>
                <a:gradFill rotWithShape="1">
                  <a:gsLst>
                    <a:gs pos="0">
                      <a:srgbClr val="4F81BD">
                        <a:tint val="50000"/>
                        <a:satMod val="300000"/>
                      </a:srgbClr>
                    </a:gs>
                    <a:gs pos="35000">
                      <a:srgbClr val="4F81BD">
                        <a:tint val="37000"/>
                        <a:satMod val="300000"/>
                      </a:srgbClr>
                    </a:gs>
                    <a:gs pos="100000">
                      <a:srgbClr val="4F81BD">
                        <a:tint val="15000"/>
                        <a:satMod val="350000"/>
                      </a:srgbClr>
                    </a:gs>
                  </a:gsLst>
                  <a:lin ang="16200000" scaled="1"/>
                </a:gradFill>
                <a:effectLst>
                  <a:outerShdw blurRad="40000" dist="20000" dir="5400000" rotWithShape="0">
                    <a:srgbClr val="000000">
                      <a:alpha val="38000"/>
                    </a:srgbClr>
                  </a:outerShdw>
                </a:effectLst>
              </a:tblPr>
              <a:tblGrid>
                <a:gridCol w="5314949">
                  <a:extLst>
                    <a:ext uri="{9D8B030D-6E8A-4147-A177-3AD203B41FA5}">
                      <a16:colId xmlns="" xmlns:a16="http://schemas.microsoft.com/office/drawing/2014/main" val="837975012"/>
                    </a:ext>
                  </a:extLst>
                </a:gridCol>
                <a:gridCol w="3234690">
                  <a:extLst>
                    <a:ext uri="{9D8B030D-6E8A-4147-A177-3AD203B41FA5}">
                      <a16:colId xmlns="" xmlns:a16="http://schemas.microsoft.com/office/drawing/2014/main" val="1871194307"/>
                    </a:ext>
                  </a:extLst>
                </a:gridCol>
              </a:tblGrid>
              <a:tr h="778586">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a:lnSpc>
                          <a:spcPct val="115000"/>
                        </a:lnSpc>
                        <a:spcAft>
                          <a:spcPts val="0"/>
                        </a:spcAft>
                      </a:pPr>
                      <a:r>
                        <a:rPr lang="ru-RU" sz="2200" dirty="0" smtClean="0">
                          <a:effectLst/>
                          <a:latin typeface="Times New Roman" panose="02020603050405020304" pitchFamily="18" charset="0"/>
                          <a:ea typeface="Calibri" panose="020F0502020204030204" pitchFamily="34" charset="0"/>
                        </a:rPr>
                        <a:t>Вложения в непроизведенные активы</a:t>
                      </a:r>
                      <a:r>
                        <a:rPr lang="ru-RU" sz="2200" dirty="0" smtClean="0">
                          <a:effectLst/>
                          <a:latin typeface="Calibri" panose="020F0502020204030204" pitchFamily="34" charset="0"/>
                          <a:ea typeface="Calibri" panose="020F0502020204030204" pitchFamily="34" charset="0"/>
                          <a:cs typeface="Times New Roman" panose="02020603050405020304" pitchFamily="18" charset="0"/>
                        </a:rPr>
                        <a:t> </a:t>
                      </a:r>
                      <a:r>
                        <a:rPr lang="ru-RU" sz="2200" dirty="0" smtClean="0">
                          <a:effectLst/>
                          <a:latin typeface="Times New Roman" panose="02020603050405020304" pitchFamily="18" charset="0"/>
                          <a:ea typeface="Calibri" panose="020F0502020204030204" pitchFamily="34" charset="0"/>
                        </a:rPr>
                        <a:t>государственной (муниципальной) казны</a:t>
                      </a:r>
                      <a:endParaRPr lang="ru-RU" sz="2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9408" marR="9408" marT="20637" marB="20637">
                    <a:lnL w="9525" cap="flat" cmpd="sng" algn="ctr">
                      <a:solidFill>
                        <a:srgbClr val="4F81BD">
                          <a:shade val="95000"/>
                          <a:satMod val="105000"/>
                        </a:srgbClr>
                      </a:solidFill>
                      <a:prstDash val="solid"/>
                    </a:lnL>
                    <a:lnR w="9525" cap="flat" cmpd="sng" algn="ctr">
                      <a:solidFill>
                        <a:srgbClr val="4F81BD">
                          <a:shade val="95000"/>
                          <a:satMod val="105000"/>
                        </a:srgbClr>
                      </a:solidFill>
                      <a:prstDash val="solid"/>
                    </a:lnR>
                    <a:lnT w="9525" cap="flat" cmpd="sng" algn="ctr">
                      <a:solidFill>
                        <a:srgbClr val="4F81BD">
                          <a:shade val="95000"/>
                          <a:satMod val="105000"/>
                        </a:srgbClr>
                      </a:solidFill>
                      <a:prstDash val="solid"/>
                    </a:lnT>
                    <a:lnB w="9525" cap="flat" cmpd="sng" algn="ctr">
                      <a:solidFill>
                        <a:srgbClr val="4F81BD">
                          <a:shade val="95000"/>
                          <a:satMod val="105000"/>
                        </a:srgbClr>
                      </a:solidFill>
                      <a:prstDash val="soli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algn="ctr">
                        <a:lnSpc>
                          <a:spcPct val="115000"/>
                        </a:lnSpc>
                        <a:spcAft>
                          <a:spcPts val="0"/>
                        </a:spcAft>
                      </a:pPr>
                      <a:r>
                        <a:rPr lang="ru-RU" sz="2400" dirty="0" smtClean="0">
                          <a:effectLst/>
                          <a:latin typeface="Times New Roman" panose="02020603050405020304" pitchFamily="18" charset="0"/>
                          <a:ea typeface="Calibri" panose="020F0502020204030204" pitchFamily="34" charset="0"/>
                          <a:cs typeface="Times New Roman" panose="02020603050405020304" pitchFamily="18" charset="0"/>
                        </a:rPr>
                        <a:t>0 106 55 000</a:t>
                      </a:r>
                      <a:endParaRPr lang="ru-RU"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9408" marR="9408" marT="20637" marB="20637">
                    <a:lnL w="9525" cap="flat" cmpd="sng" algn="ctr">
                      <a:solidFill>
                        <a:srgbClr val="4F81BD">
                          <a:shade val="95000"/>
                          <a:satMod val="105000"/>
                        </a:srgbClr>
                      </a:solidFill>
                      <a:prstDash val="solid"/>
                    </a:lnL>
                    <a:lnR w="9525" cap="flat" cmpd="sng" algn="ctr">
                      <a:solidFill>
                        <a:srgbClr val="4F81BD">
                          <a:shade val="95000"/>
                          <a:satMod val="105000"/>
                        </a:srgbClr>
                      </a:solidFill>
                      <a:prstDash val="solid"/>
                    </a:lnR>
                    <a:lnT w="9525" cap="flat" cmpd="sng" algn="ctr">
                      <a:solidFill>
                        <a:srgbClr val="4F81BD">
                          <a:shade val="95000"/>
                          <a:satMod val="105000"/>
                        </a:srgbClr>
                      </a:solidFill>
                      <a:prstDash val="solid"/>
                    </a:lnT>
                    <a:lnB w="9525" cap="flat" cmpd="sng" algn="ctr">
                      <a:solidFill>
                        <a:srgbClr val="4F81BD">
                          <a:shade val="95000"/>
                          <a:satMod val="105000"/>
                        </a:srgbClr>
                      </a:solidFill>
                      <a:prstDash val="solid"/>
                    </a:lnB>
                    <a:lnTlToBr w="12700" cmpd="sng">
                      <a:noFill/>
                      <a:prstDash val="solid"/>
                    </a:lnTlToBr>
                    <a:lnBlToTr w="12700" cmpd="sng">
                      <a:noFill/>
                      <a:prstDash val="solid"/>
                    </a:lnBlToTr>
                    <a:noFill/>
                  </a:tcPr>
                </a:tc>
                <a:extLst>
                  <a:ext uri="{0D108BD9-81ED-4DB2-BD59-A6C34878D82A}">
                    <a16:rowId xmlns="" xmlns:a16="http://schemas.microsoft.com/office/drawing/2014/main" val="3414740092"/>
                  </a:ext>
                </a:extLst>
              </a:tr>
              <a:tr h="842849">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a:lnSpc>
                          <a:spcPct val="115000"/>
                        </a:lnSpc>
                        <a:spcAft>
                          <a:spcPts val="0"/>
                        </a:spcAft>
                      </a:pPr>
                      <a:r>
                        <a:rPr lang="ru-RU" sz="2200" dirty="0" smtClean="0">
                          <a:effectLst/>
                          <a:latin typeface="Times New Roman" panose="02020603050405020304" pitchFamily="18" charset="0"/>
                          <a:ea typeface="Calibri" panose="020F0502020204030204" pitchFamily="34" charset="0"/>
                        </a:rPr>
                        <a:t>Вложения в материальные запасы</a:t>
                      </a:r>
                      <a:r>
                        <a:rPr lang="ru-RU" sz="2200" dirty="0" smtClean="0">
                          <a:effectLst/>
                          <a:latin typeface="Calibri" panose="020F0502020204030204" pitchFamily="34" charset="0"/>
                          <a:ea typeface="Calibri" panose="020F0502020204030204" pitchFamily="34" charset="0"/>
                          <a:cs typeface="Times New Roman" panose="02020603050405020304" pitchFamily="18" charset="0"/>
                        </a:rPr>
                        <a:t> </a:t>
                      </a:r>
                      <a:r>
                        <a:rPr lang="ru-RU" sz="2200" dirty="0" smtClean="0">
                          <a:effectLst/>
                          <a:latin typeface="Times New Roman" panose="02020603050405020304" pitchFamily="18" charset="0"/>
                          <a:ea typeface="Calibri" panose="020F0502020204030204" pitchFamily="34" charset="0"/>
                        </a:rPr>
                        <a:t>государственной (муниципальной) казны</a:t>
                      </a:r>
                      <a:endParaRPr lang="ru-RU" sz="2200" dirty="0" smtClean="0">
                        <a:effectLst/>
                        <a:latin typeface="Times New Roman" panose="02020603050405020304" pitchFamily="18" charset="0"/>
                        <a:ea typeface="Calibri" panose="020F0502020204030204" pitchFamily="34" charset="0"/>
                        <a:cs typeface="Times New Roman" panose="02020603050405020304" pitchFamily="18" charset="0"/>
                      </a:endParaRPr>
                    </a:p>
                  </a:txBody>
                  <a:tcPr marL="9408" marR="9408" marT="20637" marB="20637">
                    <a:lnL w="9525" cap="flat" cmpd="sng" algn="ctr">
                      <a:solidFill>
                        <a:srgbClr val="4F81BD">
                          <a:shade val="95000"/>
                          <a:satMod val="105000"/>
                        </a:srgbClr>
                      </a:solidFill>
                      <a:prstDash val="solid"/>
                    </a:lnL>
                    <a:lnR w="9525" cap="flat" cmpd="sng" algn="ctr">
                      <a:solidFill>
                        <a:srgbClr val="4F81BD">
                          <a:shade val="95000"/>
                          <a:satMod val="105000"/>
                        </a:srgbClr>
                      </a:solidFill>
                      <a:prstDash val="solid"/>
                    </a:lnR>
                    <a:lnT w="9525" cap="flat" cmpd="sng" algn="ctr">
                      <a:solidFill>
                        <a:srgbClr val="4F81BD">
                          <a:shade val="95000"/>
                          <a:satMod val="105000"/>
                        </a:srgbClr>
                      </a:solidFill>
                      <a:prstDash val="solid"/>
                    </a:lnT>
                    <a:lnB w="9525" cap="flat" cmpd="sng" algn="ctr">
                      <a:solidFill>
                        <a:srgbClr val="4F81BD">
                          <a:shade val="95000"/>
                          <a:satMod val="105000"/>
                        </a:srgbClr>
                      </a:solidFill>
                      <a:prstDash val="soli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marL="0" marR="0" lvl="0" indent="0" algn="ctr" defTabSz="457200" rtl="0" eaLnBrk="1" fontAlgn="auto" latinLnBrk="0" hangingPunct="1">
                        <a:lnSpc>
                          <a:spcPct val="115000"/>
                        </a:lnSpc>
                        <a:spcBef>
                          <a:spcPts val="0"/>
                        </a:spcBef>
                        <a:spcAft>
                          <a:spcPts val="0"/>
                        </a:spcAft>
                        <a:buClrTx/>
                        <a:buSzTx/>
                        <a:buFontTx/>
                        <a:buNone/>
                        <a:tabLst/>
                        <a:defRPr/>
                      </a:pPr>
                      <a:r>
                        <a:rPr kumimoji="0" lang="ru-RU" sz="2400" b="0" i="0" u="none" strike="noStrike" kern="1200" cap="none" spc="0" normalizeH="0" baseline="0" noProof="0" dirty="0" smtClean="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0 106 56 000</a:t>
                      </a:r>
                      <a:endParaRPr kumimoji="0" lang="ru-RU" sz="24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a:txBody>
                  <a:tcPr marL="9408" marR="9408" marT="20637" marB="20637">
                    <a:lnL w="9525" cap="flat" cmpd="sng" algn="ctr">
                      <a:solidFill>
                        <a:srgbClr val="4F81BD">
                          <a:shade val="95000"/>
                          <a:satMod val="105000"/>
                        </a:srgbClr>
                      </a:solidFill>
                      <a:prstDash val="solid"/>
                    </a:lnL>
                    <a:lnR w="9525" cap="flat" cmpd="sng" algn="ctr">
                      <a:solidFill>
                        <a:srgbClr val="4F81BD">
                          <a:shade val="95000"/>
                          <a:satMod val="105000"/>
                        </a:srgbClr>
                      </a:solidFill>
                      <a:prstDash val="solid"/>
                    </a:lnR>
                    <a:lnT w="9525" cap="flat" cmpd="sng" algn="ctr">
                      <a:solidFill>
                        <a:srgbClr val="4F81BD">
                          <a:shade val="95000"/>
                          <a:satMod val="105000"/>
                        </a:srgbClr>
                      </a:solidFill>
                      <a:prstDash val="solid"/>
                    </a:lnT>
                    <a:lnB w="9525" cap="flat" cmpd="sng" algn="ctr">
                      <a:solidFill>
                        <a:srgbClr val="4F81BD">
                          <a:shade val="95000"/>
                          <a:satMod val="105000"/>
                        </a:srgbClr>
                      </a:solidFill>
                      <a:prstDash val="solid"/>
                    </a:lnB>
                    <a:lnTlToBr w="12700" cmpd="sng">
                      <a:noFill/>
                      <a:prstDash val="solid"/>
                    </a:lnTlToBr>
                    <a:lnBlToTr w="12700" cmpd="sng">
                      <a:noFill/>
                      <a:prstDash val="solid"/>
                    </a:lnBlToTr>
                    <a:noFill/>
                  </a:tcPr>
                </a:tc>
                <a:extLst>
                  <a:ext uri="{0D108BD9-81ED-4DB2-BD59-A6C34878D82A}">
                    <a16:rowId xmlns="" xmlns:a16="http://schemas.microsoft.com/office/drawing/2014/main" val="271546282"/>
                  </a:ext>
                </a:extLst>
              </a:tr>
            </a:tbl>
          </a:graphicData>
        </a:graphic>
      </p:graphicFrame>
    </p:spTree>
    <p:extLst>
      <p:ext uri="{BB962C8B-B14F-4D97-AF65-F5344CB8AC3E}">
        <p14:creationId xmlns:p14="http://schemas.microsoft.com/office/powerpoint/2010/main" val="372182023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7210" y="800100"/>
            <a:ext cx="6897108" cy="5262979"/>
          </a:xfrm>
          <a:prstGeom prst="rect">
            <a:avLst/>
          </a:prstGeom>
        </p:spPr>
        <p:txBody>
          <a:bodyPr wrap="square">
            <a:spAutoFit/>
          </a:bodyPr>
          <a:lstStyle/>
          <a:p>
            <a:pPr indent="342900" algn="just">
              <a:defRPr/>
            </a:pPr>
            <a:r>
              <a:rPr lang="ru-RU" sz="240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Счет предназначен для обобщения федеральным органом исполнительной власти, органом государственной власти субъекта Российской Федерации, органом местного самоуправления, выступающим от имени </a:t>
            </a:r>
            <a:r>
              <a:rPr lang="ru-RU" sz="2400" dirty="0" err="1">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концедента</a:t>
            </a:r>
            <a:r>
              <a:rPr lang="ru-RU" sz="240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 учреждением, в случае передаче имущества по концессионному соглашению без прекращения права оперативного управления в отношении имущества, находящегося у государственного (муниципального) учреждения, информации по учету на соответствующих счетах аналитического учета счета сумм произведенных согласно концессионному соглашению инвестиций (вложений) при создании  и (или) реконструкции объекта концессионного соглашения</a:t>
            </a:r>
            <a:endParaRPr lang="ru-RU" sz="2400" dirty="0">
              <a:latin typeface="Times New Roman" panose="02020603050405020304" pitchFamily="18" charset="0"/>
              <a:cs typeface="Times New Roman" panose="02020603050405020304" pitchFamily="18" charset="0"/>
            </a:endParaRPr>
          </a:p>
        </p:txBody>
      </p:sp>
      <p:sp>
        <p:nvSpPr>
          <p:cNvPr id="3" name="Прямоугольник 2"/>
          <p:cNvSpPr/>
          <p:nvPr/>
        </p:nvSpPr>
        <p:spPr>
          <a:xfrm>
            <a:off x="217170" y="216587"/>
            <a:ext cx="7055131" cy="461665"/>
          </a:xfrm>
          <a:prstGeom prst="rect">
            <a:avLst/>
          </a:prstGeom>
          <a:solidFill>
            <a:schemeClr val="accent3">
              <a:lumMod val="40000"/>
              <a:lumOff val="60000"/>
            </a:schemeClr>
          </a:solidFill>
          <a:scene3d>
            <a:camera prst="orthographicFront"/>
            <a:lightRig rig="threePt" dir="t"/>
          </a:scene3d>
          <a:sp3d>
            <a:bevelT w="165100" prst="coolSlant"/>
          </a:sp3d>
        </p:spPr>
        <p:txBody>
          <a:bodyPr wrap="square">
            <a:spAutoFit/>
          </a:bodyPr>
          <a:lstStyle/>
          <a:p>
            <a:pPr lvl="0" algn="ctr">
              <a:defRPr/>
            </a:pPr>
            <a:r>
              <a:rPr lang="ru-RU" sz="240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Счет 10690 Вложения в имущество </a:t>
            </a:r>
            <a:r>
              <a:rPr lang="ru-RU" sz="2400" dirty="0" err="1">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концедента</a:t>
            </a:r>
            <a:endParaRPr lang="ru-RU" sz="240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1121093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Таблица 7"/>
          <p:cNvGraphicFramePr>
            <a:graphicFrameLocks noGrp="1"/>
          </p:cNvGraphicFramePr>
          <p:nvPr>
            <p:extLst>
              <p:ext uri="{D42A27DB-BD31-4B8C-83A1-F6EECF244321}">
                <p14:modId xmlns:p14="http://schemas.microsoft.com/office/powerpoint/2010/main" val="2713855999"/>
              </p:ext>
            </p:extLst>
          </p:nvPr>
        </p:nvGraphicFramePr>
        <p:xfrm>
          <a:off x="354330" y="582930"/>
          <a:ext cx="8549640" cy="4055868"/>
        </p:xfrm>
        <a:graphic>
          <a:graphicData uri="http://schemas.openxmlformats.org/drawingml/2006/table">
            <a:tbl>
              <a:tblPr>
                <a:gradFill rotWithShape="1">
                  <a:gsLst>
                    <a:gs pos="0">
                      <a:srgbClr val="4F81BD">
                        <a:tint val="50000"/>
                        <a:satMod val="300000"/>
                      </a:srgbClr>
                    </a:gs>
                    <a:gs pos="35000">
                      <a:srgbClr val="4F81BD">
                        <a:tint val="37000"/>
                        <a:satMod val="300000"/>
                      </a:srgbClr>
                    </a:gs>
                    <a:gs pos="100000">
                      <a:srgbClr val="4F81BD">
                        <a:tint val="15000"/>
                        <a:satMod val="350000"/>
                      </a:srgbClr>
                    </a:gs>
                  </a:gsLst>
                  <a:lin ang="16200000" scaled="1"/>
                </a:gradFill>
                <a:effectLst>
                  <a:outerShdw blurRad="40000" dist="20000" dir="5400000" rotWithShape="0">
                    <a:srgbClr val="000000">
                      <a:alpha val="38000"/>
                    </a:srgbClr>
                  </a:outerShdw>
                </a:effectLst>
              </a:tblPr>
              <a:tblGrid>
                <a:gridCol w="5901519">
                  <a:extLst>
                    <a:ext uri="{9D8B030D-6E8A-4147-A177-3AD203B41FA5}">
                      <a16:colId xmlns="" xmlns:a16="http://schemas.microsoft.com/office/drawing/2014/main" val="837975012"/>
                    </a:ext>
                  </a:extLst>
                </a:gridCol>
                <a:gridCol w="2648121">
                  <a:extLst>
                    <a:ext uri="{9D8B030D-6E8A-4147-A177-3AD203B41FA5}">
                      <a16:colId xmlns="" xmlns:a16="http://schemas.microsoft.com/office/drawing/2014/main" val="1871194307"/>
                    </a:ext>
                  </a:extLst>
                </a:gridCol>
              </a:tblGrid>
              <a:tr h="525780">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a:lnSpc>
                          <a:spcPct val="115000"/>
                        </a:lnSpc>
                        <a:spcAft>
                          <a:spcPts val="0"/>
                        </a:spcAft>
                      </a:pPr>
                      <a:r>
                        <a:rPr lang="ru-RU" sz="2400" dirty="0" smtClean="0">
                          <a:effectLst/>
                          <a:latin typeface="Times New Roman" panose="02020603050405020304" pitchFamily="18" charset="0"/>
                          <a:ea typeface="Calibri" panose="020F0502020204030204" pitchFamily="34" charset="0"/>
                        </a:rPr>
                        <a:t>Вложения в имущество </a:t>
                      </a:r>
                      <a:r>
                        <a:rPr lang="ru-RU" sz="2400" dirty="0" err="1" smtClean="0">
                          <a:effectLst/>
                          <a:latin typeface="Times New Roman" panose="02020603050405020304" pitchFamily="18" charset="0"/>
                          <a:ea typeface="Calibri" panose="020F0502020204030204" pitchFamily="34" charset="0"/>
                        </a:rPr>
                        <a:t>концедента</a:t>
                      </a:r>
                      <a:endParaRPr lang="ru-RU"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9408" marR="9408" marT="20637" marB="20637">
                    <a:lnL w="9525" cap="flat" cmpd="sng" algn="ctr">
                      <a:solidFill>
                        <a:srgbClr val="4F81BD">
                          <a:shade val="95000"/>
                          <a:satMod val="105000"/>
                        </a:srgbClr>
                      </a:solidFill>
                      <a:prstDash val="solid"/>
                    </a:lnL>
                    <a:lnR w="9525" cap="flat" cmpd="sng" algn="ctr">
                      <a:solidFill>
                        <a:srgbClr val="4F81BD">
                          <a:shade val="95000"/>
                          <a:satMod val="105000"/>
                        </a:srgbClr>
                      </a:solidFill>
                      <a:prstDash val="solid"/>
                    </a:lnR>
                    <a:lnT w="9525" cap="flat" cmpd="sng" algn="ctr">
                      <a:solidFill>
                        <a:srgbClr val="4F81BD">
                          <a:shade val="95000"/>
                          <a:satMod val="105000"/>
                        </a:srgbClr>
                      </a:solidFill>
                      <a:prstDash val="solid"/>
                    </a:lnT>
                    <a:lnB w="9525" cap="flat" cmpd="sng" algn="ctr">
                      <a:solidFill>
                        <a:srgbClr val="4F81BD">
                          <a:shade val="95000"/>
                          <a:satMod val="105000"/>
                        </a:srgbClr>
                      </a:solidFill>
                      <a:prstDash val="soli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algn="ctr">
                        <a:lnSpc>
                          <a:spcPct val="115000"/>
                        </a:lnSpc>
                        <a:spcAft>
                          <a:spcPts val="0"/>
                        </a:spcAft>
                      </a:pPr>
                      <a:r>
                        <a:rPr lang="ru-RU" sz="2400" dirty="0" smtClean="0">
                          <a:effectLst/>
                          <a:latin typeface="Times New Roman" panose="02020603050405020304" pitchFamily="18" charset="0"/>
                          <a:ea typeface="Calibri" panose="020F0502020204030204" pitchFamily="34" charset="0"/>
                          <a:cs typeface="Times New Roman" panose="02020603050405020304" pitchFamily="18" charset="0"/>
                        </a:rPr>
                        <a:t>0 106 90 000</a:t>
                      </a:r>
                      <a:endParaRPr lang="ru-RU"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9408" marR="9408" marT="20637" marB="20637">
                    <a:lnL w="9525" cap="flat" cmpd="sng" algn="ctr">
                      <a:solidFill>
                        <a:srgbClr val="4F81BD">
                          <a:shade val="95000"/>
                          <a:satMod val="105000"/>
                        </a:srgbClr>
                      </a:solidFill>
                      <a:prstDash val="solid"/>
                    </a:lnL>
                    <a:lnR w="9525" cap="flat" cmpd="sng" algn="ctr">
                      <a:solidFill>
                        <a:srgbClr val="4F81BD">
                          <a:shade val="95000"/>
                          <a:satMod val="105000"/>
                        </a:srgbClr>
                      </a:solidFill>
                      <a:prstDash val="solid"/>
                    </a:lnR>
                    <a:lnT w="9525" cap="flat" cmpd="sng" algn="ctr">
                      <a:solidFill>
                        <a:srgbClr val="4F81BD">
                          <a:shade val="95000"/>
                          <a:satMod val="105000"/>
                        </a:srgbClr>
                      </a:solidFill>
                      <a:prstDash val="solid"/>
                    </a:lnT>
                    <a:lnB w="9525" cap="flat" cmpd="sng" algn="ctr">
                      <a:solidFill>
                        <a:srgbClr val="4F81BD">
                          <a:shade val="95000"/>
                          <a:satMod val="105000"/>
                        </a:srgbClr>
                      </a:solidFill>
                      <a:prstDash val="solid"/>
                    </a:lnB>
                    <a:lnTlToBr w="12700" cmpd="sng">
                      <a:noFill/>
                      <a:prstDash val="solid"/>
                    </a:lnTlToBr>
                    <a:lnBlToTr w="12700" cmpd="sng">
                      <a:noFill/>
                      <a:prstDash val="solid"/>
                    </a:lnBlToTr>
                    <a:noFill/>
                  </a:tcPr>
                </a:tc>
                <a:extLst>
                  <a:ext uri="{0D108BD9-81ED-4DB2-BD59-A6C34878D82A}">
                    <a16:rowId xmlns="" xmlns:a16="http://schemas.microsoft.com/office/drawing/2014/main" val="3414740092"/>
                  </a:ext>
                </a:extLst>
              </a:tr>
              <a:tr h="876150">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a:lnSpc>
                          <a:spcPct val="115000"/>
                        </a:lnSpc>
                        <a:spcAft>
                          <a:spcPts val="0"/>
                        </a:spcAft>
                      </a:pPr>
                      <a:r>
                        <a:rPr lang="ru-RU" sz="2400" dirty="0" smtClean="0">
                          <a:effectLst/>
                          <a:latin typeface="Times New Roman" panose="02020603050405020304" pitchFamily="18" charset="0"/>
                          <a:ea typeface="Calibri" panose="020F0502020204030204" pitchFamily="34" charset="0"/>
                        </a:rPr>
                        <a:t>Вложения в -  недвижимое имущество </a:t>
                      </a:r>
                      <a:r>
                        <a:rPr lang="ru-RU" sz="2400" dirty="0" err="1" smtClean="0">
                          <a:effectLst/>
                          <a:latin typeface="Times New Roman" panose="02020603050405020304" pitchFamily="18" charset="0"/>
                          <a:ea typeface="Calibri" panose="020F0502020204030204" pitchFamily="34" charset="0"/>
                        </a:rPr>
                        <a:t>концедента</a:t>
                      </a:r>
                      <a:r>
                        <a:rPr lang="ru-RU" sz="2400" dirty="0" smtClean="0">
                          <a:effectLst/>
                          <a:latin typeface="Times New Roman" panose="02020603050405020304" pitchFamily="18" charset="0"/>
                          <a:ea typeface="Calibri" panose="020F0502020204030204" pitchFamily="34" charset="0"/>
                        </a:rPr>
                        <a:t> </a:t>
                      </a:r>
                      <a:endParaRPr lang="ru-RU" sz="2400" dirty="0" smtClean="0">
                        <a:effectLst/>
                        <a:latin typeface="Times New Roman" panose="02020603050405020304" pitchFamily="18" charset="0"/>
                        <a:ea typeface="Calibri" panose="020F0502020204030204" pitchFamily="34" charset="0"/>
                        <a:cs typeface="Times New Roman" panose="02020603050405020304" pitchFamily="18" charset="0"/>
                      </a:endParaRPr>
                    </a:p>
                  </a:txBody>
                  <a:tcPr marL="9408" marR="9408" marT="20637" marB="20637">
                    <a:lnL w="9525" cap="flat" cmpd="sng" algn="ctr">
                      <a:solidFill>
                        <a:srgbClr val="4F81BD">
                          <a:shade val="95000"/>
                          <a:satMod val="105000"/>
                        </a:srgbClr>
                      </a:solidFill>
                      <a:prstDash val="solid"/>
                    </a:lnL>
                    <a:lnR w="9525" cap="flat" cmpd="sng" algn="ctr">
                      <a:solidFill>
                        <a:srgbClr val="4F81BD">
                          <a:shade val="95000"/>
                          <a:satMod val="105000"/>
                        </a:srgbClr>
                      </a:solidFill>
                      <a:prstDash val="solid"/>
                    </a:lnR>
                    <a:lnT w="9525" cap="flat" cmpd="sng" algn="ctr">
                      <a:solidFill>
                        <a:srgbClr val="4F81BD">
                          <a:shade val="95000"/>
                          <a:satMod val="105000"/>
                        </a:srgbClr>
                      </a:solidFill>
                      <a:prstDash val="solid"/>
                    </a:lnT>
                    <a:lnB w="9525" cap="flat" cmpd="sng" algn="ctr">
                      <a:solidFill>
                        <a:srgbClr val="4F81BD">
                          <a:shade val="95000"/>
                          <a:satMod val="105000"/>
                        </a:srgbClr>
                      </a:solidFill>
                      <a:prstDash val="soli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marL="0" marR="0" lvl="0" indent="0" algn="ctr" defTabSz="457200" rtl="0" eaLnBrk="1" fontAlgn="auto" latinLnBrk="0" hangingPunct="1">
                        <a:lnSpc>
                          <a:spcPct val="115000"/>
                        </a:lnSpc>
                        <a:spcBef>
                          <a:spcPts val="0"/>
                        </a:spcBef>
                        <a:spcAft>
                          <a:spcPts val="0"/>
                        </a:spcAft>
                        <a:buClrTx/>
                        <a:buSzTx/>
                        <a:buFontTx/>
                        <a:buNone/>
                        <a:tabLst/>
                        <a:defRPr/>
                      </a:pPr>
                      <a:r>
                        <a:rPr kumimoji="0" lang="ru-RU" sz="2400" b="0" i="0" u="none" strike="noStrike" kern="1200" cap="none" spc="0" normalizeH="0" baseline="0" noProof="0" dirty="0" smtClean="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0 106 91 000</a:t>
                      </a:r>
                      <a:endParaRPr kumimoji="0" lang="ru-RU" sz="24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a:txBody>
                  <a:tcPr marL="9408" marR="9408" marT="20637" marB="20637">
                    <a:lnL w="9525" cap="flat" cmpd="sng" algn="ctr">
                      <a:solidFill>
                        <a:srgbClr val="4F81BD">
                          <a:shade val="95000"/>
                          <a:satMod val="105000"/>
                        </a:srgbClr>
                      </a:solidFill>
                      <a:prstDash val="solid"/>
                    </a:lnL>
                    <a:lnR w="9525" cap="flat" cmpd="sng" algn="ctr">
                      <a:solidFill>
                        <a:srgbClr val="4F81BD">
                          <a:shade val="95000"/>
                          <a:satMod val="105000"/>
                        </a:srgbClr>
                      </a:solidFill>
                      <a:prstDash val="solid"/>
                    </a:lnR>
                    <a:lnT w="9525" cap="flat" cmpd="sng" algn="ctr">
                      <a:solidFill>
                        <a:srgbClr val="4F81BD">
                          <a:shade val="95000"/>
                          <a:satMod val="105000"/>
                        </a:srgbClr>
                      </a:solidFill>
                      <a:prstDash val="solid"/>
                    </a:lnT>
                    <a:lnB w="9525" cap="flat" cmpd="sng" algn="ctr">
                      <a:solidFill>
                        <a:srgbClr val="4F81BD">
                          <a:shade val="95000"/>
                          <a:satMod val="105000"/>
                        </a:srgbClr>
                      </a:solidFill>
                      <a:prstDash val="solid"/>
                    </a:lnB>
                    <a:lnTlToBr w="12700" cmpd="sng">
                      <a:noFill/>
                      <a:prstDash val="solid"/>
                    </a:lnTlToBr>
                    <a:lnBlToTr w="12700" cmpd="sng">
                      <a:noFill/>
                      <a:prstDash val="solid"/>
                    </a:lnBlToTr>
                    <a:noFill/>
                  </a:tcPr>
                </a:tc>
                <a:extLst>
                  <a:ext uri="{0D108BD9-81ED-4DB2-BD59-A6C34878D82A}">
                    <a16:rowId xmlns="" xmlns:a16="http://schemas.microsoft.com/office/drawing/2014/main" val="271546282"/>
                  </a:ext>
                </a:extLst>
              </a:tr>
              <a:tr h="719800">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a:lnSpc>
                          <a:spcPct val="115000"/>
                        </a:lnSpc>
                        <a:spcAft>
                          <a:spcPts val="0"/>
                        </a:spcAft>
                      </a:pPr>
                      <a:r>
                        <a:rPr lang="ru-RU" sz="2400" dirty="0" smtClean="0">
                          <a:effectLst/>
                          <a:latin typeface="Times New Roman" panose="02020603050405020304" pitchFamily="18" charset="0"/>
                          <a:ea typeface="Calibri" panose="020F0502020204030204" pitchFamily="34" charset="0"/>
                        </a:rPr>
                        <a:t>Вложения в  движимое имущество </a:t>
                      </a:r>
                      <a:r>
                        <a:rPr lang="ru-RU" sz="2400" dirty="0" err="1" smtClean="0">
                          <a:effectLst/>
                          <a:latin typeface="Times New Roman" panose="02020603050405020304" pitchFamily="18" charset="0"/>
                          <a:ea typeface="Calibri" panose="020F0502020204030204" pitchFamily="34" charset="0"/>
                        </a:rPr>
                        <a:t>концедента</a:t>
                      </a:r>
                      <a:r>
                        <a:rPr lang="ru-RU" sz="2400" dirty="0" smtClean="0">
                          <a:effectLst/>
                          <a:latin typeface="Times New Roman" panose="02020603050405020304" pitchFamily="18" charset="0"/>
                          <a:ea typeface="Calibri" panose="020F0502020204030204" pitchFamily="34" charset="0"/>
                        </a:rPr>
                        <a:t> </a:t>
                      </a:r>
                      <a:endParaRPr lang="ru-RU"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9408" marR="9408" marT="20637" marB="20637">
                    <a:lnL w="9525" cap="flat" cmpd="sng" algn="ctr">
                      <a:solidFill>
                        <a:srgbClr val="4F81BD">
                          <a:shade val="95000"/>
                          <a:satMod val="105000"/>
                        </a:srgbClr>
                      </a:solidFill>
                      <a:prstDash val="solid"/>
                    </a:lnL>
                    <a:lnR w="9525" cap="flat" cmpd="sng" algn="ctr">
                      <a:solidFill>
                        <a:srgbClr val="4F81BD">
                          <a:shade val="95000"/>
                          <a:satMod val="105000"/>
                        </a:srgbClr>
                      </a:solidFill>
                      <a:prstDash val="solid"/>
                    </a:lnR>
                    <a:lnT w="9525" cap="flat" cmpd="sng" algn="ctr">
                      <a:solidFill>
                        <a:srgbClr val="4F81BD">
                          <a:shade val="95000"/>
                          <a:satMod val="105000"/>
                        </a:srgbClr>
                      </a:solidFill>
                      <a:prstDash val="solid"/>
                    </a:lnT>
                    <a:lnB w="9525" cap="flat" cmpd="sng" algn="ctr">
                      <a:solidFill>
                        <a:srgbClr val="4F81BD">
                          <a:shade val="95000"/>
                          <a:satMod val="105000"/>
                        </a:srgbClr>
                      </a:solidFill>
                      <a:prstDash val="soli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marL="0" marR="0" lvl="0" indent="0" algn="ctr" defTabSz="457200" rtl="0" eaLnBrk="1" fontAlgn="auto" latinLnBrk="0" hangingPunct="1">
                        <a:lnSpc>
                          <a:spcPct val="115000"/>
                        </a:lnSpc>
                        <a:spcBef>
                          <a:spcPts val="0"/>
                        </a:spcBef>
                        <a:spcAft>
                          <a:spcPts val="0"/>
                        </a:spcAft>
                        <a:buClrTx/>
                        <a:buSzTx/>
                        <a:buFontTx/>
                        <a:buNone/>
                        <a:tabLst/>
                        <a:defRPr/>
                      </a:pPr>
                      <a:r>
                        <a:rPr kumimoji="0" lang="ru-RU" sz="2400" b="0" i="0" u="none" strike="noStrike" kern="1200" cap="none" spc="0" normalizeH="0" baseline="0" noProof="0" dirty="0" smtClean="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0 106 92 000</a:t>
                      </a:r>
                      <a:endParaRPr kumimoji="0" lang="ru-RU" sz="24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a:txBody>
                  <a:tcPr marL="9408" marR="9408" marT="20637" marB="20637">
                    <a:lnL w="9525" cap="flat" cmpd="sng" algn="ctr">
                      <a:solidFill>
                        <a:srgbClr val="4F81BD">
                          <a:shade val="95000"/>
                          <a:satMod val="105000"/>
                        </a:srgbClr>
                      </a:solidFill>
                      <a:prstDash val="solid"/>
                    </a:lnL>
                    <a:lnR w="9525" cap="flat" cmpd="sng" algn="ctr">
                      <a:solidFill>
                        <a:srgbClr val="4F81BD">
                          <a:shade val="95000"/>
                          <a:satMod val="105000"/>
                        </a:srgbClr>
                      </a:solidFill>
                      <a:prstDash val="solid"/>
                    </a:lnR>
                    <a:lnT w="9525" cap="flat" cmpd="sng" algn="ctr">
                      <a:solidFill>
                        <a:srgbClr val="4F81BD">
                          <a:shade val="95000"/>
                          <a:satMod val="105000"/>
                        </a:srgbClr>
                      </a:solidFill>
                      <a:prstDash val="solid"/>
                    </a:lnT>
                    <a:lnB w="9525" cap="flat" cmpd="sng" algn="ctr">
                      <a:solidFill>
                        <a:srgbClr val="4F81BD">
                          <a:shade val="95000"/>
                          <a:satMod val="105000"/>
                        </a:srgbClr>
                      </a:solidFill>
                      <a:prstDash val="solid"/>
                    </a:lnB>
                    <a:lnTlToBr w="12700" cmpd="sng">
                      <a:noFill/>
                      <a:prstDash val="solid"/>
                    </a:lnTlToBr>
                    <a:lnBlToTr w="12700" cmpd="sng">
                      <a:noFill/>
                      <a:prstDash val="solid"/>
                    </a:lnBlToTr>
                    <a:noFill/>
                  </a:tcPr>
                </a:tc>
                <a:extLst>
                  <a:ext uri="{0D108BD9-81ED-4DB2-BD59-A6C34878D82A}">
                    <a16:rowId xmlns="" xmlns:a16="http://schemas.microsoft.com/office/drawing/2014/main" val="592873365"/>
                  </a:ext>
                </a:extLst>
              </a:tr>
              <a:tr h="465623">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a:lnSpc>
                          <a:spcPct val="115000"/>
                        </a:lnSpc>
                        <a:spcAft>
                          <a:spcPts val="0"/>
                        </a:spcAft>
                      </a:pPr>
                      <a:r>
                        <a:rPr lang="ru-RU" sz="2400" dirty="0" smtClean="0">
                          <a:effectLst/>
                          <a:latin typeface="Times New Roman" panose="02020603050405020304" pitchFamily="18" charset="0"/>
                          <a:ea typeface="Calibri" panose="020F0502020204030204" pitchFamily="34" charset="0"/>
                        </a:rPr>
                        <a:t>Вложения в нематериальные активы </a:t>
                      </a:r>
                      <a:r>
                        <a:rPr lang="ru-RU" sz="2400" dirty="0" err="1" smtClean="0">
                          <a:effectLst/>
                          <a:latin typeface="Times New Roman" panose="02020603050405020304" pitchFamily="18" charset="0"/>
                          <a:ea typeface="Calibri" panose="020F0502020204030204" pitchFamily="34" charset="0"/>
                        </a:rPr>
                        <a:t>концедента</a:t>
                      </a:r>
                      <a:endParaRPr lang="ru-RU"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9408" marR="9408" marT="20637" marB="20637">
                    <a:lnL w="9525" cap="flat" cmpd="sng" algn="ctr">
                      <a:solidFill>
                        <a:srgbClr val="4F81BD">
                          <a:shade val="95000"/>
                          <a:satMod val="105000"/>
                        </a:srgbClr>
                      </a:solidFill>
                      <a:prstDash val="solid"/>
                    </a:lnL>
                    <a:lnR w="9525" cap="flat" cmpd="sng" algn="ctr">
                      <a:solidFill>
                        <a:srgbClr val="4F81BD">
                          <a:shade val="95000"/>
                          <a:satMod val="105000"/>
                        </a:srgbClr>
                      </a:solidFill>
                      <a:prstDash val="solid"/>
                    </a:lnR>
                    <a:lnT w="9525" cap="flat" cmpd="sng" algn="ctr">
                      <a:solidFill>
                        <a:srgbClr val="4F81BD">
                          <a:shade val="95000"/>
                          <a:satMod val="105000"/>
                        </a:srgbClr>
                      </a:solidFill>
                      <a:prstDash val="solid"/>
                    </a:lnT>
                    <a:lnB w="9525" cap="flat" cmpd="sng" algn="ctr">
                      <a:solidFill>
                        <a:srgbClr val="4F81BD">
                          <a:shade val="95000"/>
                          <a:satMod val="105000"/>
                        </a:srgbClr>
                      </a:solidFill>
                      <a:prstDash val="soli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marL="0" marR="0" lvl="0" indent="0" algn="ctr" defTabSz="457200" rtl="0" eaLnBrk="1" fontAlgn="auto" latinLnBrk="0" hangingPunct="1">
                        <a:lnSpc>
                          <a:spcPct val="115000"/>
                        </a:lnSpc>
                        <a:spcBef>
                          <a:spcPts val="0"/>
                        </a:spcBef>
                        <a:spcAft>
                          <a:spcPts val="0"/>
                        </a:spcAft>
                        <a:buClrTx/>
                        <a:buSzTx/>
                        <a:buFontTx/>
                        <a:buNone/>
                        <a:tabLst/>
                        <a:defRPr/>
                      </a:pPr>
                      <a:r>
                        <a:rPr kumimoji="0" lang="ru-RU" sz="2400" b="0" i="0" u="none" strike="noStrike" kern="1200" cap="none" spc="0" normalizeH="0" baseline="0" noProof="0" dirty="0" smtClean="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0 106 9</a:t>
                      </a:r>
                      <a:r>
                        <a:rPr kumimoji="0" lang="en-US" sz="2400" b="0" i="0" u="none" strike="noStrike" kern="1200" cap="none" spc="0" normalizeH="0" baseline="0" noProof="0" dirty="0" smtClean="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I</a:t>
                      </a:r>
                      <a:r>
                        <a:rPr kumimoji="0" lang="ru-RU" sz="2400" b="0" i="0" u="none" strike="noStrike" kern="1200" cap="none" spc="0" normalizeH="0" baseline="0" noProof="0" dirty="0" smtClean="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 000</a:t>
                      </a:r>
                      <a:endParaRPr kumimoji="0" lang="ru-RU" sz="24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a:txBody>
                  <a:tcPr marL="9408" marR="9408" marT="20637" marB="20637">
                    <a:lnL w="9525" cap="flat" cmpd="sng" algn="ctr">
                      <a:solidFill>
                        <a:srgbClr val="4F81BD">
                          <a:shade val="95000"/>
                          <a:satMod val="105000"/>
                        </a:srgbClr>
                      </a:solidFill>
                      <a:prstDash val="solid"/>
                    </a:lnL>
                    <a:lnR w="9525" cap="flat" cmpd="sng" algn="ctr">
                      <a:solidFill>
                        <a:srgbClr val="4F81BD">
                          <a:shade val="95000"/>
                          <a:satMod val="105000"/>
                        </a:srgbClr>
                      </a:solidFill>
                      <a:prstDash val="solid"/>
                    </a:lnR>
                    <a:lnT w="9525" cap="flat" cmpd="sng" algn="ctr">
                      <a:solidFill>
                        <a:srgbClr val="4F81BD">
                          <a:shade val="95000"/>
                          <a:satMod val="105000"/>
                        </a:srgbClr>
                      </a:solidFill>
                      <a:prstDash val="solid"/>
                    </a:lnT>
                    <a:lnB w="9525" cap="flat" cmpd="sng" algn="ctr">
                      <a:solidFill>
                        <a:srgbClr val="4F81BD">
                          <a:shade val="95000"/>
                          <a:satMod val="105000"/>
                        </a:srgbClr>
                      </a:solidFill>
                      <a:prstDash val="solid"/>
                    </a:lnB>
                    <a:lnTlToBr w="12700" cmpd="sng">
                      <a:noFill/>
                      <a:prstDash val="solid"/>
                    </a:lnTlToBr>
                    <a:lnBlToTr w="12700" cmpd="sng">
                      <a:noFill/>
                      <a:prstDash val="solid"/>
                    </a:lnBlToTr>
                    <a:noFill/>
                  </a:tcPr>
                </a:tc>
                <a:extLst>
                  <a:ext uri="{0D108BD9-81ED-4DB2-BD59-A6C34878D82A}">
                    <a16:rowId xmlns="" xmlns:a16="http://schemas.microsoft.com/office/drawing/2014/main" val="2709159529"/>
                  </a:ext>
                </a:extLst>
              </a:tr>
              <a:tr h="876150">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a:lnSpc>
                          <a:spcPct val="115000"/>
                        </a:lnSpc>
                        <a:spcAft>
                          <a:spcPts val="0"/>
                        </a:spcAft>
                      </a:pPr>
                      <a:r>
                        <a:rPr lang="ru-RU" sz="2400" dirty="0" smtClean="0">
                          <a:effectLst/>
                          <a:latin typeface="Times New Roman" panose="02020603050405020304" pitchFamily="18" charset="0"/>
                          <a:ea typeface="Calibri" panose="020F0502020204030204" pitchFamily="34" charset="0"/>
                        </a:rPr>
                        <a:t>Вло</a:t>
                      </a:r>
                      <a:r>
                        <a:rPr lang="ru-RU" sz="2400" kern="1200" dirty="0" smtClean="0">
                          <a:solidFill>
                            <a:schemeClr val="dk1"/>
                          </a:solidFill>
                          <a:effectLst/>
                          <a:latin typeface="Times New Roman" panose="02020603050405020304" pitchFamily="18" charset="0"/>
                          <a:ea typeface="Calibri" panose="020F0502020204030204" pitchFamily="34" charset="0"/>
                          <a:cs typeface="+mn-cs"/>
                        </a:rPr>
                        <a:t>жени</a:t>
                      </a:r>
                      <a:r>
                        <a:rPr lang="ru-RU" sz="2400" dirty="0" smtClean="0">
                          <a:effectLst/>
                          <a:latin typeface="Times New Roman" panose="02020603050405020304" pitchFamily="18" charset="0"/>
                          <a:ea typeface="Calibri" panose="020F0502020204030204" pitchFamily="34" charset="0"/>
                        </a:rPr>
                        <a:t>я в непроизведенные активы </a:t>
                      </a:r>
                      <a:r>
                        <a:rPr lang="ru-RU" sz="2400" dirty="0" err="1" smtClean="0">
                          <a:effectLst/>
                          <a:latin typeface="Times New Roman" panose="02020603050405020304" pitchFamily="18" charset="0"/>
                          <a:ea typeface="Calibri" panose="020F0502020204030204" pitchFamily="34" charset="0"/>
                        </a:rPr>
                        <a:t>концедента</a:t>
                      </a:r>
                      <a:endParaRPr lang="ru-RU"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9408" marR="9408" marT="20637" marB="20637">
                    <a:lnL w="9525" cap="flat" cmpd="sng" algn="ctr">
                      <a:solidFill>
                        <a:srgbClr val="4F81BD">
                          <a:shade val="95000"/>
                          <a:satMod val="105000"/>
                        </a:srgbClr>
                      </a:solidFill>
                      <a:prstDash val="solid"/>
                    </a:lnL>
                    <a:lnR w="9525" cap="flat" cmpd="sng" algn="ctr">
                      <a:solidFill>
                        <a:srgbClr val="4F81BD">
                          <a:shade val="95000"/>
                          <a:satMod val="105000"/>
                        </a:srgbClr>
                      </a:solidFill>
                      <a:prstDash val="solid"/>
                    </a:lnR>
                    <a:lnT w="9525" cap="flat" cmpd="sng" algn="ctr">
                      <a:solidFill>
                        <a:srgbClr val="4F81BD">
                          <a:shade val="95000"/>
                          <a:satMod val="105000"/>
                        </a:srgbClr>
                      </a:solidFill>
                      <a:prstDash val="solid"/>
                    </a:lnT>
                    <a:lnB w="9525" cap="flat" cmpd="sng" algn="ctr">
                      <a:solidFill>
                        <a:srgbClr val="4F81BD">
                          <a:shade val="95000"/>
                          <a:satMod val="105000"/>
                        </a:srgbClr>
                      </a:solidFill>
                      <a:prstDash val="soli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marL="0" marR="0" lvl="0" indent="0" algn="ctr" defTabSz="457200" rtl="0" eaLnBrk="1" fontAlgn="auto" latinLnBrk="0" hangingPunct="1">
                        <a:lnSpc>
                          <a:spcPct val="115000"/>
                        </a:lnSpc>
                        <a:spcBef>
                          <a:spcPts val="0"/>
                        </a:spcBef>
                        <a:spcAft>
                          <a:spcPts val="0"/>
                        </a:spcAft>
                        <a:buClrTx/>
                        <a:buSzTx/>
                        <a:buFontTx/>
                        <a:buNone/>
                        <a:tabLst/>
                        <a:defRPr/>
                      </a:pPr>
                      <a:r>
                        <a:rPr kumimoji="0" lang="ru-RU" sz="2400" b="0" i="0" u="none" strike="noStrike" kern="1200" cap="none" spc="0" normalizeH="0" baseline="0" noProof="0" dirty="0" smtClean="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0 106 95 000</a:t>
                      </a:r>
                      <a:endParaRPr kumimoji="0" lang="ru-RU" sz="24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a:txBody>
                  <a:tcPr marL="9408" marR="9408" marT="20637" marB="20637">
                    <a:lnL w="9525" cap="flat" cmpd="sng" algn="ctr">
                      <a:solidFill>
                        <a:srgbClr val="4F81BD">
                          <a:shade val="95000"/>
                          <a:satMod val="105000"/>
                        </a:srgbClr>
                      </a:solidFill>
                      <a:prstDash val="solid"/>
                    </a:lnL>
                    <a:lnR w="9525" cap="flat" cmpd="sng" algn="ctr">
                      <a:solidFill>
                        <a:srgbClr val="4F81BD">
                          <a:shade val="95000"/>
                          <a:satMod val="105000"/>
                        </a:srgbClr>
                      </a:solidFill>
                      <a:prstDash val="solid"/>
                    </a:lnR>
                    <a:lnT w="9525" cap="flat" cmpd="sng" algn="ctr">
                      <a:solidFill>
                        <a:srgbClr val="4F81BD">
                          <a:shade val="95000"/>
                          <a:satMod val="105000"/>
                        </a:srgbClr>
                      </a:solidFill>
                      <a:prstDash val="solid"/>
                    </a:lnT>
                    <a:lnB w="9525" cap="flat" cmpd="sng" algn="ctr">
                      <a:solidFill>
                        <a:srgbClr val="4F81BD">
                          <a:shade val="95000"/>
                          <a:satMod val="105000"/>
                        </a:srgbClr>
                      </a:solidFill>
                      <a:prstDash val="solid"/>
                    </a:lnB>
                    <a:lnTlToBr w="12700" cmpd="sng">
                      <a:noFill/>
                      <a:prstDash val="solid"/>
                    </a:lnTlToBr>
                    <a:lnBlToTr w="12700" cmpd="sng">
                      <a:noFill/>
                      <a:prstDash val="solid"/>
                    </a:lnBlToTr>
                    <a:noFill/>
                  </a:tcPr>
                </a:tc>
                <a:extLst>
                  <a:ext uri="{0D108BD9-81ED-4DB2-BD59-A6C34878D82A}">
                    <a16:rowId xmlns="" xmlns:a16="http://schemas.microsoft.com/office/drawing/2014/main" val="3936172916"/>
                  </a:ext>
                </a:extLst>
              </a:tr>
            </a:tbl>
          </a:graphicData>
        </a:graphic>
      </p:graphicFrame>
      <p:sp>
        <p:nvSpPr>
          <p:cNvPr id="3" name="TextBox 2"/>
          <p:cNvSpPr txBox="1"/>
          <p:nvPr/>
        </p:nvSpPr>
        <p:spPr>
          <a:xfrm>
            <a:off x="3167844" y="4869163"/>
            <a:ext cx="2862318" cy="923330"/>
          </a:xfrm>
          <a:prstGeom prst="rect">
            <a:avLst/>
          </a:prstGeom>
          <a:noFill/>
        </p:spPr>
        <p:txBody>
          <a:bodyPr wrap="square" rtlCol="0">
            <a:spAutoFit/>
          </a:bodyPr>
          <a:lstStyle/>
          <a:p>
            <a:r>
              <a:rPr lang="ru-RU" dirty="0"/>
              <a:t>Дополнен аналитический счет</a:t>
            </a:r>
          </a:p>
          <a:p>
            <a:r>
              <a:rPr lang="ru-RU" dirty="0"/>
              <a:t> </a:t>
            </a:r>
          </a:p>
        </p:txBody>
      </p:sp>
      <p:graphicFrame>
        <p:nvGraphicFramePr>
          <p:cNvPr id="5" name="Таблица 4"/>
          <p:cNvGraphicFramePr>
            <a:graphicFrameLocks noGrp="1"/>
          </p:cNvGraphicFramePr>
          <p:nvPr>
            <p:extLst/>
          </p:nvPr>
        </p:nvGraphicFramePr>
        <p:xfrm>
          <a:off x="1438486" y="5301210"/>
          <a:ext cx="6264693" cy="1391271"/>
        </p:xfrm>
        <a:graphic>
          <a:graphicData uri="http://schemas.openxmlformats.org/drawingml/2006/table">
            <a:tbl>
              <a:tblPr>
                <a:gradFill rotWithShape="1">
                  <a:gsLst>
                    <a:gs pos="0">
                      <a:srgbClr val="4F81BD">
                        <a:tint val="50000"/>
                        <a:satMod val="300000"/>
                      </a:srgbClr>
                    </a:gs>
                    <a:gs pos="35000">
                      <a:srgbClr val="4F81BD">
                        <a:tint val="37000"/>
                        <a:satMod val="300000"/>
                      </a:srgbClr>
                    </a:gs>
                    <a:gs pos="100000">
                      <a:srgbClr val="4F81BD">
                        <a:tint val="15000"/>
                        <a:satMod val="350000"/>
                      </a:srgbClr>
                    </a:gs>
                  </a:gsLst>
                  <a:lin ang="16200000" scaled="1"/>
                </a:gradFill>
                <a:effectLst>
                  <a:outerShdw blurRad="40000" dist="20000" dir="5400000" rotWithShape="0">
                    <a:srgbClr val="000000">
                      <a:alpha val="38000"/>
                    </a:srgbClr>
                  </a:outerShdw>
                </a:effectLst>
              </a:tblPr>
              <a:tblGrid>
                <a:gridCol w="4324300">
                  <a:extLst>
                    <a:ext uri="{9D8B030D-6E8A-4147-A177-3AD203B41FA5}">
                      <a16:colId xmlns="" xmlns:a16="http://schemas.microsoft.com/office/drawing/2014/main" val="837975012"/>
                    </a:ext>
                  </a:extLst>
                </a:gridCol>
                <a:gridCol w="1940393">
                  <a:extLst>
                    <a:ext uri="{9D8B030D-6E8A-4147-A177-3AD203B41FA5}">
                      <a16:colId xmlns="" xmlns:a16="http://schemas.microsoft.com/office/drawing/2014/main" val="1871194307"/>
                    </a:ext>
                  </a:extLst>
                </a:gridCol>
              </a:tblGrid>
              <a:tr h="1391271">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a:lnSpc>
                          <a:spcPct val="115000"/>
                        </a:lnSpc>
                        <a:spcAft>
                          <a:spcPts val="0"/>
                        </a:spcAft>
                      </a:pPr>
                      <a:r>
                        <a:rPr lang="ru-RU" sz="2400" kern="1200" dirty="0" smtClean="0">
                          <a:solidFill>
                            <a:schemeClr val="dk1"/>
                          </a:solidFill>
                          <a:effectLst/>
                          <a:latin typeface="Times New Roman" panose="02020603050405020304" pitchFamily="18" charset="0"/>
                          <a:ea typeface="Calibri" panose="020F0502020204030204" pitchFamily="34" charset="0"/>
                          <a:cs typeface="+mn-cs"/>
                        </a:rPr>
                        <a:t>Нематериальные активы </a:t>
                      </a:r>
                      <a:r>
                        <a:rPr lang="ru-RU" sz="2400" kern="1200" dirty="0" err="1" smtClean="0">
                          <a:solidFill>
                            <a:schemeClr val="dk1"/>
                          </a:solidFill>
                          <a:effectLst/>
                          <a:latin typeface="Times New Roman" panose="02020603050405020304" pitchFamily="18" charset="0"/>
                          <a:ea typeface="Calibri" panose="020F0502020204030204" pitchFamily="34" charset="0"/>
                          <a:cs typeface="+mn-cs"/>
                        </a:rPr>
                        <a:t>концедента</a:t>
                      </a:r>
                      <a:r>
                        <a:rPr lang="ru-RU" sz="2400" kern="1200" dirty="0" smtClean="0">
                          <a:solidFill>
                            <a:schemeClr val="dk1"/>
                          </a:solidFill>
                          <a:effectLst/>
                          <a:latin typeface="Times New Roman" panose="02020603050405020304" pitchFamily="18" charset="0"/>
                          <a:ea typeface="Calibri" panose="020F0502020204030204" pitchFamily="34" charset="0"/>
                          <a:cs typeface="+mn-cs"/>
                        </a:rPr>
                        <a:t>, составляющие казну </a:t>
                      </a:r>
                      <a:endParaRPr lang="ru-RU" sz="2400" kern="1200" dirty="0">
                        <a:solidFill>
                          <a:schemeClr val="dk1"/>
                        </a:solidFill>
                        <a:effectLst/>
                        <a:latin typeface="Times New Roman" panose="02020603050405020304" pitchFamily="18" charset="0"/>
                        <a:ea typeface="Calibri" panose="020F0502020204030204" pitchFamily="34" charset="0"/>
                        <a:cs typeface="+mn-cs"/>
                      </a:endParaRPr>
                    </a:p>
                  </a:txBody>
                  <a:tcPr marL="9408" marR="9408" marT="20637" marB="20637">
                    <a:lnL w="9525" cap="flat" cmpd="sng" algn="ctr">
                      <a:solidFill>
                        <a:srgbClr val="4F81BD">
                          <a:shade val="95000"/>
                          <a:satMod val="105000"/>
                        </a:srgbClr>
                      </a:solidFill>
                      <a:prstDash val="solid"/>
                    </a:lnL>
                    <a:lnR w="9525" cap="flat" cmpd="sng" algn="ctr">
                      <a:solidFill>
                        <a:srgbClr val="4F81BD">
                          <a:shade val="95000"/>
                          <a:satMod val="105000"/>
                        </a:srgbClr>
                      </a:solidFill>
                      <a:prstDash val="solid"/>
                    </a:lnR>
                    <a:lnT w="9525" cap="flat" cmpd="sng" algn="ctr">
                      <a:solidFill>
                        <a:srgbClr val="4F81BD">
                          <a:shade val="95000"/>
                          <a:satMod val="105000"/>
                        </a:srgbClr>
                      </a:solidFill>
                      <a:prstDash val="solid"/>
                    </a:lnT>
                    <a:lnB w="9525" cap="flat" cmpd="sng" algn="ctr">
                      <a:solidFill>
                        <a:srgbClr val="4F81BD">
                          <a:shade val="95000"/>
                          <a:satMod val="105000"/>
                        </a:srgbClr>
                      </a:solidFill>
                      <a:prstDash val="soli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algn="ctr">
                        <a:lnSpc>
                          <a:spcPct val="115000"/>
                        </a:lnSpc>
                        <a:spcAft>
                          <a:spcPts val="0"/>
                        </a:spcAft>
                      </a:pPr>
                      <a:r>
                        <a:rPr lang="ru-RU" sz="2400" dirty="0" smtClean="0">
                          <a:effectLst/>
                          <a:latin typeface="Times New Roman" panose="02020603050405020304" pitchFamily="18" charset="0"/>
                          <a:ea typeface="Calibri" panose="020F0502020204030204" pitchFamily="34" charset="0"/>
                          <a:cs typeface="Times New Roman" panose="02020603050405020304" pitchFamily="18" charset="0"/>
                        </a:rPr>
                        <a:t>0 108 </a:t>
                      </a:r>
                      <a:r>
                        <a:rPr lang="ru-RU" sz="2400" smtClean="0">
                          <a:effectLst/>
                          <a:latin typeface="Times New Roman" panose="02020603050405020304" pitchFamily="18" charset="0"/>
                          <a:ea typeface="Calibri" panose="020F0502020204030204" pitchFamily="34" charset="0"/>
                          <a:cs typeface="Times New Roman" panose="02020603050405020304" pitchFamily="18" charset="0"/>
                        </a:rPr>
                        <a:t>9</a:t>
                      </a:r>
                      <a:r>
                        <a:rPr lang="en-US" sz="2400" smtClean="0">
                          <a:effectLst/>
                          <a:latin typeface="Times New Roman" panose="02020603050405020304" pitchFamily="18" charset="0"/>
                          <a:ea typeface="Calibri" panose="020F0502020204030204" pitchFamily="34" charset="0"/>
                          <a:cs typeface="Times New Roman" panose="02020603050405020304" pitchFamily="18" charset="0"/>
                        </a:rPr>
                        <a:t>I</a:t>
                      </a:r>
                      <a:r>
                        <a:rPr lang="ru-RU" sz="2400" smtClean="0">
                          <a:effectLst/>
                          <a:latin typeface="Times New Roman" panose="02020603050405020304" pitchFamily="18" charset="0"/>
                          <a:ea typeface="Calibri" panose="020F0502020204030204" pitchFamily="34" charset="0"/>
                          <a:cs typeface="Times New Roman" panose="02020603050405020304" pitchFamily="18" charset="0"/>
                        </a:rPr>
                        <a:t> </a:t>
                      </a:r>
                      <a:r>
                        <a:rPr lang="ru-RU" sz="2400" dirty="0" smtClean="0">
                          <a:effectLst/>
                          <a:latin typeface="Times New Roman" panose="02020603050405020304" pitchFamily="18" charset="0"/>
                          <a:ea typeface="Calibri" panose="020F0502020204030204" pitchFamily="34" charset="0"/>
                          <a:cs typeface="Times New Roman" panose="02020603050405020304" pitchFamily="18" charset="0"/>
                        </a:rPr>
                        <a:t>000</a:t>
                      </a:r>
                      <a:endParaRPr lang="ru-RU"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9408" marR="9408" marT="20637" marB="20637">
                    <a:lnL w="9525" cap="flat" cmpd="sng" algn="ctr">
                      <a:solidFill>
                        <a:srgbClr val="4F81BD">
                          <a:shade val="95000"/>
                          <a:satMod val="105000"/>
                        </a:srgbClr>
                      </a:solidFill>
                      <a:prstDash val="solid"/>
                    </a:lnL>
                    <a:lnR w="9525" cap="flat" cmpd="sng" algn="ctr">
                      <a:solidFill>
                        <a:srgbClr val="4F81BD">
                          <a:shade val="95000"/>
                          <a:satMod val="105000"/>
                        </a:srgbClr>
                      </a:solidFill>
                      <a:prstDash val="solid"/>
                    </a:lnR>
                    <a:lnT w="9525" cap="flat" cmpd="sng" algn="ctr">
                      <a:solidFill>
                        <a:srgbClr val="4F81BD">
                          <a:shade val="95000"/>
                          <a:satMod val="105000"/>
                        </a:srgbClr>
                      </a:solidFill>
                      <a:prstDash val="solid"/>
                    </a:lnT>
                    <a:lnB w="9525" cap="flat" cmpd="sng" algn="ctr">
                      <a:solidFill>
                        <a:srgbClr val="4F81BD">
                          <a:shade val="95000"/>
                          <a:satMod val="105000"/>
                        </a:srgbClr>
                      </a:solidFill>
                      <a:prstDash val="solid"/>
                    </a:lnB>
                    <a:lnTlToBr w="12700" cmpd="sng">
                      <a:noFill/>
                      <a:prstDash val="solid"/>
                    </a:lnTlToBr>
                    <a:lnBlToTr w="12700" cmpd="sng">
                      <a:noFill/>
                      <a:prstDash val="solid"/>
                    </a:lnBlToTr>
                    <a:noFill/>
                  </a:tcPr>
                </a:tc>
                <a:extLst>
                  <a:ext uri="{0D108BD9-81ED-4DB2-BD59-A6C34878D82A}">
                    <a16:rowId xmlns="" xmlns:a16="http://schemas.microsoft.com/office/drawing/2014/main" val="3414740092"/>
                  </a:ext>
                </a:extLst>
              </a:tr>
            </a:tbl>
          </a:graphicData>
        </a:graphic>
      </p:graphicFrame>
    </p:spTree>
    <p:extLst>
      <p:ext uri="{BB962C8B-B14F-4D97-AF65-F5344CB8AC3E}">
        <p14:creationId xmlns:p14="http://schemas.microsoft.com/office/powerpoint/2010/main" val="138077506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Таблица 6"/>
          <p:cNvGraphicFramePr>
            <a:graphicFrameLocks noGrp="1"/>
          </p:cNvGraphicFramePr>
          <p:nvPr>
            <p:extLst/>
          </p:nvPr>
        </p:nvGraphicFramePr>
        <p:xfrm>
          <a:off x="1907705" y="500765"/>
          <a:ext cx="7056784" cy="5712544"/>
        </p:xfrm>
        <a:graphic>
          <a:graphicData uri="http://schemas.openxmlformats.org/drawingml/2006/table">
            <a:tbl>
              <a:tblPr firstRow="1" bandRow="1">
                <a:tableStyleId>{2D5ABB26-0587-4C30-8999-92F81FD0307C}</a:tableStyleId>
              </a:tblPr>
              <a:tblGrid>
                <a:gridCol w="6840760">
                  <a:extLst>
                    <a:ext uri="{9D8B030D-6E8A-4147-A177-3AD203B41FA5}">
                      <a16:colId xmlns:a16="http://schemas.microsoft.com/office/drawing/2014/main" xmlns="" val="20000"/>
                    </a:ext>
                  </a:extLst>
                </a:gridCol>
                <a:gridCol w="216024">
                  <a:extLst>
                    <a:ext uri="{9D8B030D-6E8A-4147-A177-3AD203B41FA5}">
                      <a16:colId xmlns:a16="http://schemas.microsoft.com/office/drawing/2014/main" xmlns="" val="20001"/>
                    </a:ext>
                  </a:extLst>
                </a:gridCol>
              </a:tblGrid>
              <a:tr h="5712544">
                <a:tc>
                  <a:txBody>
                    <a:bodyPr/>
                    <a:lstStyle/>
                    <a:p>
                      <a:endParaRPr lang="ru-RU" sz="3200" b="1" dirty="0" smtClean="0">
                        <a:latin typeface="+mn-lt"/>
                      </a:endParaRPr>
                    </a:p>
                  </a:txBody>
                  <a:tcPr marT="60960" marB="60960"/>
                </a:tc>
                <a:tc>
                  <a:txBody>
                    <a:bodyPr/>
                    <a:lstStyle/>
                    <a:p>
                      <a:endParaRPr lang="ru-RU" sz="3700" dirty="0"/>
                    </a:p>
                  </a:txBody>
                  <a:tcPr marT="60960" marB="60960"/>
                </a:tc>
                <a:extLst>
                  <a:ext uri="{0D108BD9-81ED-4DB2-BD59-A6C34878D82A}">
                    <a16:rowId xmlns:a16="http://schemas.microsoft.com/office/drawing/2014/main" xmlns="" val="10000"/>
                  </a:ext>
                </a:extLst>
              </a:tr>
            </a:tbl>
          </a:graphicData>
        </a:graphic>
      </p:graphicFrame>
      <p:sp>
        <p:nvSpPr>
          <p:cNvPr id="5" name="Заголовок 4"/>
          <p:cNvSpPr>
            <a:spLocks noGrp="1"/>
          </p:cNvSpPr>
          <p:nvPr>
            <p:ph type="title"/>
          </p:nvPr>
        </p:nvSpPr>
        <p:spPr>
          <a:xfrm>
            <a:off x="560070" y="250382"/>
            <a:ext cx="8350339" cy="500765"/>
          </a:xfrm>
        </p:spPr>
        <p:txBody>
          <a:bodyPr>
            <a:noAutofit/>
          </a:bodyPr>
          <a:lstStyle/>
          <a:p>
            <a:pPr algn="r"/>
            <a:r>
              <a:rPr lang="ru-RU" sz="3200" dirty="0">
                <a:cs typeface="Arial" panose="020B0604020202020204" pitchFamily="34" charset="0"/>
              </a:rPr>
              <a:t>Отчет об исполнении Плана ФХД (ф.0503737):</a:t>
            </a:r>
            <a:endParaRPr lang="ru-RU" sz="3200" dirty="0"/>
          </a:p>
        </p:txBody>
      </p:sp>
      <p:sp>
        <p:nvSpPr>
          <p:cNvPr id="6" name="Объект 5"/>
          <p:cNvSpPr>
            <a:spLocks noGrp="1"/>
          </p:cNvSpPr>
          <p:nvPr>
            <p:ph idx="1"/>
          </p:nvPr>
        </p:nvSpPr>
        <p:spPr>
          <a:xfrm>
            <a:off x="209550" y="850900"/>
            <a:ext cx="8629650" cy="5118100"/>
          </a:xfrm>
          <a:solidFill>
            <a:schemeClr val="bg1">
              <a:alpha val="77000"/>
            </a:schemeClr>
          </a:solidFill>
        </p:spPr>
        <p:txBody>
          <a:bodyPr anchor="ctr">
            <a:normAutofit fontScale="92500" lnSpcReduction="10000"/>
          </a:bodyPr>
          <a:lstStyle/>
          <a:p>
            <a:pPr marL="0" indent="0">
              <a:lnSpc>
                <a:spcPct val="120000"/>
              </a:lnSpc>
              <a:spcBef>
                <a:spcPts val="1200"/>
              </a:spcBef>
              <a:buNone/>
            </a:pPr>
            <a:r>
              <a:rPr lang="ru-RU" sz="2800" dirty="0" smtClean="0"/>
              <a:t>Письмо </a:t>
            </a:r>
            <a:r>
              <a:rPr lang="ru-RU" sz="2800" dirty="0"/>
              <a:t>Минфина России </a:t>
            </a:r>
            <a:r>
              <a:rPr lang="ru-RU" sz="2800" dirty="0">
                <a:solidFill>
                  <a:srgbClr val="C00000"/>
                </a:solidFill>
              </a:rPr>
              <a:t>N 02-06-07/85969</a:t>
            </a:r>
            <a:r>
              <a:rPr lang="ru-RU" sz="2800" dirty="0"/>
              <a:t>, </a:t>
            </a:r>
            <a:r>
              <a:rPr lang="ru-RU" sz="2800" dirty="0" smtClean="0"/>
              <a:t/>
            </a:r>
            <a:br>
              <a:rPr lang="ru-RU" sz="2800" dirty="0" smtClean="0"/>
            </a:br>
            <a:r>
              <a:rPr lang="ru-RU" sz="2800" dirty="0" smtClean="0"/>
              <a:t>Казначейства </a:t>
            </a:r>
            <a:r>
              <a:rPr lang="ru-RU" sz="2800" dirty="0"/>
              <a:t>России </a:t>
            </a:r>
            <a:r>
              <a:rPr lang="ru-RU" sz="2800" dirty="0">
                <a:solidFill>
                  <a:srgbClr val="C00000"/>
                </a:solidFill>
              </a:rPr>
              <a:t>N 07-04-05/02-19797 от 30.09.2020 </a:t>
            </a:r>
            <a:r>
              <a:rPr lang="ru-RU" sz="2800" dirty="0" smtClean="0"/>
              <a:t/>
            </a:r>
            <a:br>
              <a:rPr lang="ru-RU" sz="2800" dirty="0" smtClean="0"/>
            </a:br>
            <a:r>
              <a:rPr lang="ru-RU" sz="2800" dirty="0" smtClean="0"/>
              <a:t>об </a:t>
            </a:r>
            <a:r>
              <a:rPr lang="ru-RU" sz="2800" dirty="0"/>
              <a:t>особенностях составления и представления в 2020 году квартальной бюджетной </a:t>
            </a:r>
            <a:r>
              <a:rPr lang="ru-RU" sz="2800" dirty="0" smtClean="0"/>
              <a:t>и бухгалтерской отчетности</a:t>
            </a:r>
            <a:r>
              <a:rPr lang="ru-RU" sz="2800" dirty="0"/>
              <a:t>, консолидированной бухгалтерской </a:t>
            </a:r>
            <a:r>
              <a:rPr lang="ru-RU" sz="2800" dirty="0" smtClean="0"/>
              <a:t>отчетности:</a:t>
            </a:r>
          </a:p>
          <a:p>
            <a:pPr>
              <a:lnSpc>
                <a:spcPct val="120000"/>
              </a:lnSpc>
              <a:spcBef>
                <a:spcPts val="1200"/>
              </a:spcBef>
            </a:pPr>
            <a:r>
              <a:rPr lang="ru-RU" sz="2800" dirty="0"/>
              <a:t>При отражении в Отчете (ф. 0503737) (сводном Отчете (ф. 0503737) показателей по </a:t>
            </a:r>
            <a:r>
              <a:rPr lang="ru-RU" sz="2800" dirty="0">
                <a:solidFill>
                  <a:srgbClr val="C00000"/>
                </a:solidFill>
              </a:rPr>
              <a:t>некассовым операциям </a:t>
            </a:r>
            <a:r>
              <a:rPr lang="ru-RU" sz="2800" dirty="0"/>
              <a:t>дополнительная информация (пояснения) </a:t>
            </a:r>
            <a:r>
              <a:rPr lang="ru-RU" sz="2800" dirty="0">
                <a:solidFill>
                  <a:srgbClr val="C00000"/>
                </a:solidFill>
              </a:rPr>
              <a:t>раскрывается</a:t>
            </a:r>
            <a:r>
              <a:rPr lang="ru-RU" sz="2800" dirty="0"/>
              <a:t> учреждением в разделе 3 </a:t>
            </a:r>
            <a:r>
              <a:rPr lang="ru-RU" sz="2800" dirty="0" smtClean="0"/>
              <a:t>«Анализ </a:t>
            </a:r>
            <a:r>
              <a:rPr lang="ru-RU" sz="2800" dirty="0"/>
              <a:t>отчета об исполнении учреждением плана его </a:t>
            </a:r>
            <a:r>
              <a:rPr lang="ru-RU" sz="2800" dirty="0" smtClean="0"/>
              <a:t>деятельности» </a:t>
            </a:r>
            <a:r>
              <a:rPr lang="ru-RU" sz="2800" dirty="0">
                <a:solidFill>
                  <a:srgbClr val="C00000"/>
                </a:solidFill>
              </a:rPr>
              <a:t>Пояснительной записки </a:t>
            </a:r>
            <a:r>
              <a:rPr lang="ru-RU" sz="2800" dirty="0"/>
              <a:t>(ф. 0503760).</a:t>
            </a:r>
          </a:p>
        </p:txBody>
      </p:sp>
    </p:spTree>
    <p:extLst>
      <p:ext uri="{BB962C8B-B14F-4D97-AF65-F5344CB8AC3E}">
        <p14:creationId xmlns:p14="http://schemas.microsoft.com/office/powerpoint/2010/main" val="1939157791"/>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189018" y="132661"/>
            <a:ext cx="6278326" cy="492443"/>
          </a:xfrm>
          <a:prstGeom prst="rect">
            <a:avLst/>
          </a:prstGeom>
        </p:spPr>
        <p:txBody>
          <a:bodyPr wrap="square">
            <a:spAutoFit/>
          </a:bodyPr>
          <a:lstStyle/>
          <a:p>
            <a:pPr marL="53975" lvl="1" algn="ctr">
              <a:buSzPct val="130000"/>
            </a:pPr>
            <a:r>
              <a:rPr lang="ru-RU" sz="2600" b="1" dirty="0" smtClean="0">
                <a:solidFill>
                  <a:srgbClr val="077A3E"/>
                </a:solidFill>
                <a:latin typeface="Bookman Old Style" charset="0"/>
                <a:ea typeface="Bookman Old Style" charset="0"/>
                <a:cs typeface="Bookman Old Style" charset="0"/>
              </a:rPr>
              <a:t>Изменения в НПА </a:t>
            </a:r>
            <a:r>
              <a:rPr lang="ru-RU" sz="2600" b="1" smtClean="0">
                <a:solidFill>
                  <a:srgbClr val="077A3E"/>
                </a:solidFill>
                <a:latin typeface="Bookman Old Style" charset="0"/>
                <a:ea typeface="Bookman Old Style" charset="0"/>
                <a:cs typeface="Bookman Old Style" charset="0"/>
              </a:rPr>
              <a:t>по отчетности</a:t>
            </a:r>
            <a:endParaRPr lang="ru-RU" sz="2600" b="1" dirty="0" smtClean="0">
              <a:solidFill>
                <a:srgbClr val="077A3E"/>
              </a:solidFill>
              <a:latin typeface="Bookman Old Style" charset="0"/>
              <a:ea typeface="Bookman Old Style" charset="0"/>
              <a:cs typeface="Bookman Old Style" charset="0"/>
            </a:endParaRPr>
          </a:p>
        </p:txBody>
      </p:sp>
      <p:sp>
        <p:nvSpPr>
          <p:cNvPr id="7" name="Номер слайда 14"/>
          <p:cNvSpPr>
            <a:spLocks noGrp="1"/>
          </p:cNvSpPr>
          <p:nvPr>
            <p:ph type="sldNum" sz="quarter" idx="12"/>
          </p:nvPr>
        </p:nvSpPr>
        <p:spPr>
          <a:xfrm>
            <a:off x="8582288" y="179386"/>
            <a:ext cx="561712" cy="365125"/>
          </a:xfrm>
        </p:spPr>
        <p:txBody>
          <a:bodyPr/>
          <a:lstStyle/>
          <a:p>
            <a:fld id="{D81B3B79-DEF0-4346-A5D2-0443081EFB3D}" type="slidenum">
              <a:rPr lang="ru-RU" b="1" smtClean="0">
                <a:solidFill>
                  <a:srgbClr val="C79023"/>
                </a:solidFill>
              </a:rPr>
              <a:t>74</a:t>
            </a:fld>
            <a:endParaRPr lang="en-US" b="1" dirty="0">
              <a:solidFill>
                <a:srgbClr val="C79023"/>
              </a:solidFill>
            </a:endParaRPr>
          </a:p>
        </p:txBody>
      </p:sp>
      <p:cxnSp>
        <p:nvCxnSpPr>
          <p:cNvPr id="28" name="Straight Connector 16"/>
          <p:cNvCxnSpPr/>
          <p:nvPr/>
        </p:nvCxnSpPr>
        <p:spPr>
          <a:xfrm>
            <a:off x="8623002" y="265642"/>
            <a:ext cx="0" cy="226483"/>
          </a:xfrm>
          <a:prstGeom prst="line">
            <a:avLst/>
          </a:prstGeom>
          <a:ln w="12700" cmpd="sng">
            <a:solidFill>
              <a:srgbClr val="DEAA46"/>
            </a:solidFill>
            <a:prstDash val="solid"/>
          </a:ln>
          <a:effectLst/>
        </p:spPr>
        <p:style>
          <a:lnRef idx="2">
            <a:schemeClr val="accent1"/>
          </a:lnRef>
          <a:fillRef idx="0">
            <a:schemeClr val="accent1"/>
          </a:fillRef>
          <a:effectRef idx="1">
            <a:schemeClr val="accent1"/>
          </a:effectRef>
          <a:fontRef idx="minor">
            <a:schemeClr val="tx1"/>
          </a:fontRef>
        </p:style>
      </p:cxnSp>
      <p:graphicFrame>
        <p:nvGraphicFramePr>
          <p:cNvPr id="3" name="Схема 2"/>
          <p:cNvGraphicFramePr/>
          <p:nvPr>
            <p:extLst>
              <p:ext uri="{D42A27DB-BD31-4B8C-83A1-F6EECF244321}">
                <p14:modId xmlns:p14="http://schemas.microsoft.com/office/powerpoint/2010/main" val="1216691255"/>
              </p:ext>
            </p:extLst>
          </p:nvPr>
        </p:nvGraphicFramePr>
        <p:xfrm>
          <a:off x="816077" y="1062704"/>
          <a:ext cx="8121445" cy="54855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extBox 3"/>
          <p:cNvSpPr txBox="1"/>
          <p:nvPr/>
        </p:nvSpPr>
        <p:spPr>
          <a:xfrm>
            <a:off x="7393970" y="4324894"/>
            <a:ext cx="953729" cy="646331"/>
          </a:xfrm>
          <a:prstGeom prst="rect">
            <a:avLst/>
          </a:prstGeom>
          <a:noFill/>
        </p:spPr>
        <p:txBody>
          <a:bodyPr wrap="square" rtlCol="0">
            <a:spAutoFit/>
          </a:bodyPr>
          <a:lstStyle/>
          <a:p>
            <a:r>
              <a:rPr lang="ru-RU" i="1" dirty="0" smtClean="0">
                <a:latin typeface="Times New Roman" panose="02020603050405020304" pitchFamily="18" charset="0"/>
                <a:cs typeface="Times New Roman" panose="02020603050405020304" pitchFamily="18" charset="0"/>
              </a:rPr>
              <a:t>Зачет аванса</a:t>
            </a:r>
            <a:endParaRPr lang="ru-RU" i="1" dirty="0">
              <a:latin typeface="Times New Roman" panose="02020603050405020304" pitchFamily="18" charset="0"/>
              <a:cs typeface="Times New Roman" panose="02020603050405020304" pitchFamily="18" charset="0"/>
            </a:endParaRPr>
          </a:p>
        </p:txBody>
      </p:sp>
      <p:sp>
        <p:nvSpPr>
          <p:cNvPr id="8" name="TextBox 7"/>
          <p:cNvSpPr txBox="1"/>
          <p:nvPr/>
        </p:nvSpPr>
        <p:spPr>
          <a:xfrm>
            <a:off x="4876799" y="713040"/>
            <a:ext cx="4198374" cy="646331"/>
          </a:xfrm>
          <a:prstGeom prst="rect">
            <a:avLst/>
          </a:prstGeom>
          <a:noFill/>
        </p:spPr>
        <p:txBody>
          <a:bodyPr wrap="square" rtlCol="0">
            <a:spAutoFit/>
          </a:bodyPr>
          <a:lstStyle/>
          <a:p>
            <a:pPr algn="ctr"/>
            <a:r>
              <a:rPr lang="ru-RU" i="1" dirty="0" smtClean="0">
                <a:latin typeface="Times New Roman" panose="02020603050405020304" pitchFamily="18" charset="0"/>
                <a:cs typeface="Times New Roman" panose="02020603050405020304" pitchFamily="18" charset="0"/>
              </a:rPr>
              <a:t>Начисление задолженности по возврату (незакрытые расчеты на 01.01.2021)</a:t>
            </a:r>
            <a:endParaRPr lang="ru-RU" i="1" dirty="0">
              <a:latin typeface="Times New Roman" panose="02020603050405020304" pitchFamily="18" charset="0"/>
              <a:cs typeface="Times New Roman" panose="02020603050405020304" pitchFamily="18" charset="0"/>
            </a:endParaRPr>
          </a:p>
        </p:txBody>
      </p:sp>
      <p:sp>
        <p:nvSpPr>
          <p:cNvPr id="9" name="TextBox 8"/>
          <p:cNvSpPr txBox="1"/>
          <p:nvPr/>
        </p:nvSpPr>
        <p:spPr>
          <a:xfrm>
            <a:off x="7358172" y="5695476"/>
            <a:ext cx="1224116" cy="646331"/>
          </a:xfrm>
          <a:prstGeom prst="rect">
            <a:avLst/>
          </a:prstGeom>
          <a:noFill/>
        </p:spPr>
        <p:txBody>
          <a:bodyPr wrap="square" rtlCol="0">
            <a:spAutoFit/>
          </a:bodyPr>
          <a:lstStyle/>
          <a:p>
            <a:pPr algn="ctr"/>
            <a:r>
              <a:rPr lang="ru-RU" i="1" dirty="0" smtClean="0">
                <a:latin typeface="Times New Roman" panose="02020603050405020304" pitchFamily="18" charset="0"/>
                <a:cs typeface="Times New Roman" panose="02020603050405020304" pitchFamily="18" charset="0"/>
              </a:rPr>
              <a:t>Обороты с 401.40</a:t>
            </a:r>
            <a:endParaRPr lang="ru-RU"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52651542"/>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idx="1"/>
          </p:nvPr>
        </p:nvSpPr>
        <p:spPr>
          <a:xfrm>
            <a:off x="669471" y="155121"/>
            <a:ext cx="7825242" cy="4251779"/>
          </a:xfrm>
        </p:spPr>
        <p:txBody>
          <a:bodyPr>
            <a:normAutofit/>
          </a:bodyPr>
          <a:lstStyle/>
          <a:p>
            <a:r>
              <a:rPr lang="ru-RU" u="sng" dirty="0">
                <a:solidFill>
                  <a:schemeClr val="tx1"/>
                </a:solidFill>
              </a:rPr>
              <a:t>от 15.01.2020 </a:t>
            </a:r>
            <a:r>
              <a:rPr lang="ru-RU" u="sng" dirty="0">
                <a:solidFill>
                  <a:schemeClr val="tx1"/>
                </a:solidFill>
                <a:hlinkClick r:id="rId2"/>
              </a:rPr>
              <a:t>N 02-06-07/1666 "Об отражении в бухгалтерском учете операций по перечислению межбюджетных трансфертов";</a:t>
            </a:r>
          </a:p>
          <a:p>
            <a:endParaRPr lang="ru-RU" u="sng" dirty="0" smtClean="0">
              <a:solidFill>
                <a:schemeClr val="tx1"/>
              </a:solidFill>
            </a:endParaRPr>
          </a:p>
          <a:p>
            <a:endParaRPr lang="ru-RU" u="sng" dirty="0">
              <a:solidFill>
                <a:schemeClr val="tx1"/>
              </a:solidFill>
            </a:endParaRPr>
          </a:p>
          <a:p>
            <a:endParaRPr lang="ru-RU" u="sng" dirty="0" smtClean="0">
              <a:solidFill>
                <a:schemeClr val="tx1"/>
              </a:solidFill>
            </a:endParaRPr>
          </a:p>
          <a:p>
            <a:r>
              <a:rPr lang="ru-RU" u="sng" dirty="0" smtClean="0">
                <a:solidFill>
                  <a:schemeClr val="tx1"/>
                </a:solidFill>
              </a:rPr>
              <a:t>от </a:t>
            </a:r>
            <a:r>
              <a:rPr lang="ru-RU" u="sng" dirty="0">
                <a:solidFill>
                  <a:schemeClr val="tx1"/>
                </a:solidFill>
              </a:rPr>
              <a:t>04.02.2020 </a:t>
            </a:r>
            <a:r>
              <a:rPr lang="ru-RU" u="sng" dirty="0">
                <a:solidFill>
                  <a:schemeClr val="tx1"/>
                </a:solidFill>
                <a:hlinkClick r:id="rId3"/>
              </a:rPr>
              <a:t>N 02-06-07/6939 "О признании в бухгалтерском (бюджетном) учете показателей доходов (расходов) отчетного периода по операциям от получения бюджетными и автономными учреждениями субсидий из бюджета".</a:t>
            </a:r>
          </a:p>
          <a:p>
            <a:endParaRPr lang="ru-RU" u="sng" dirty="0"/>
          </a:p>
        </p:txBody>
      </p:sp>
      <p:sp>
        <p:nvSpPr>
          <p:cNvPr id="4" name="Номер слайда 3"/>
          <p:cNvSpPr>
            <a:spLocks noGrp="1"/>
          </p:cNvSpPr>
          <p:nvPr>
            <p:ph type="sldNum" sz="quarter" idx="12"/>
          </p:nvPr>
        </p:nvSpPr>
        <p:spPr/>
        <p:txBody>
          <a:bodyPr/>
          <a:lstStyle/>
          <a:p>
            <a:fld id="{8F353C4E-0EC6-4AC7-AD15-7B51E3057EBB}" type="slidenum">
              <a:rPr lang="ru-RU" smtClean="0"/>
              <a:t>75</a:t>
            </a:fld>
            <a:endParaRPr lang="ru-RU"/>
          </a:p>
        </p:txBody>
      </p:sp>
    </p:spTree>
    <p:extLst>
      <p:ext uri="{BB962C8B-B14F-4D97-AF65-F5344CB8AC3E}">
        <p14:creationId xmlns:p14="http://schemas.microsoft.com/office/powerpoint/2010/main" val="1024307821"/>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763659" y="805218"/>
            <a:ext cx="4275174" cy="914400"/>
          </a:xfrm>
          <a:prstGeom prst="rect">
            <a:avLst/>
          </a:prstGeom>
          <a:noFill/>
        </p:spPr>
        <p:txBody>
          <a:bodyPr wrap="square" rtlCol="0" anchor="ctr" anchorCtr="0">
            <a:noAutofit/>
          </a:bodyPr>
          <a:lstStyle/>
          <a:p>
            <a:pPr algn="ctr"/>
            <a:endParaRPr lang="ru-RU" sz="2400" b="1" dirty="0">
              <a:solidFill>
                <a:srgbClr val="C00000"/>
              </a:solidFill>
              <a:latin typeface="Times New Roman" charset="0"/>
              <a:ea typeface="Times New Roman" charset="0"/>
              <a:cs typeface="Times New Roman" charset="0"/>
            </a:endParaRPr>
          </a:p>
        </p:txBody>
      </p:sp>
      <p:sp>
        <p:nvSpPr>
          <p:cNvPr id="94" name="TextBox 93"/>
          <p:cNvSpPr txBox="1"/>
          <p:nvPr/>
        </p:nvSpPr>
        <p:spPr>
          <a:xfrm>
            <a:off x="361950" y="1079500"/>
            <a:ext cx="8477250" cy="4826001"/>
          </a:xfrm>
          <a:prstGeom prst="rect">
            <a:avLst/>
          </a:prstGeom>
          <a:solidFill>
            <a:schemeClr val="bg1">
              <a:alpha val="76000"/>
            </a:schemeClr>
          </a:solidFill>
          <a:ln w="19050">
            <a:noFill/>
          </a:ln>
        </p:spPr>
        <p:txBody>
          <a:bodyPr wrap="square" rtlCol="0" anchor="t" anchorCtr="0">
            <a:noAutofit/>
          </a:bodyPr>
          <a:lstStyle/>
          <a:p>
            <a:pPr algn="ctr">
              <a:lnSpc>
                <a:spcPct val="120000"/>
              </a:lnSpc>
              <a:spcAft>
                <a:spcPts val="1800"/>
              </a:spcAft>
            </a:pPr>
            <a:endParaRPr lang="ru-RU" sz="3200" dirty="0" smtClean="0">
              <a:ea typeface="Times New Roman" charset="0"/>
              <a:cs typeface="Shruti" panose="020B0502040204020203" pitchFamily="34" charset="0"/>
            </a:endParaRPr>
          </a:p>
          <a:p>
            <a:pPr algn="ctr">
              <a:lnSpc>
                <a:spcPct val="120000"/>
              </a:lnSpc>
              <a:spcAft>
                <a:spcPts val="1800"/>
              </a:spcAft>
            </a:pPr>
            <a:endParaRPr lang="ru-RU" sz="3200" dirty="0">
              <a:ea typeface="Times New Roman" charset="0"/>
              <a:cs typeface="Shruti" panose="020B0502040204020203" pitchFamily="34" charset="0"/>
            </a:endParaRPr>
          </a:p>
          <a:p>
            <a:pPr>
              <a:lnSpc>
                <a:spcPct val="120000"/>
              </a:lnSpc>
              <a:spcAft>
                <a:spcPts val="1800"/>
              </a:spcAft>
            </a:pPr>
            <a:endParaRPr lang="ru-RU" sz="2000" dirty="0"/>
          </a:p>
          <a:p>
            <a:pPr>
              <a:lnSpc>
                <a:spcPct val="120000"/>
              </a:lnSpc>
              <a:spcAft>
                <a:spcPts val="1800"/>
              </a:spcAft>
            </a:pPr>
            <a:endParaRPr lang="ru-RU" sz="3200" dirty="0" smtClean="0">
              <a:ea typeface="Times New Roman" charset="0"/>
              <a:cs typeface="Shruti" panose="020B0502040204020203" pitchFamily="34" charset="0"/>
            </a:endParaRPr>
          </a:p>
          <a:p>
            <a:pPr algn="ctr">
              <a:lnSpc>
                <a:spcPct val="120000"/>
              </a:lnSpc>
              <a:spcAft>
                <a:spcPts val="1800"/>
              </a:spcAft>
            </a:pPr>
            <a:endParaRPr lang="ru-RU" sz="3200" dirty="0">
              <a:ea typeface="Times New Roman" charset="0"/>
              <a:cs typeface="Shruti" panose="020B0502040204020203" pitchFamily="34" charset="0"/>
            </a:endParaRPr>
          </a:p>
        </p:txBody>
      </p:sp>
      <p:sp>
        <p:nvSpPr>
          <p:cNvPr id="6" name="Заголовок 1"/>
          <p:cNvSpPr>
            <a:spLocks noGrp="1"/>
          </p:cNvSpPr>
          <p:nvPr>
            <p:ph type="title"/>
          </p:nvPr>
        </p:nvSpPr>
        <p:spPr>
          <a:xfrm>
            <a:off x="1716156" y="242880"/>
            <a:ext cx="7218294" cy="561586"/>
          </a:xfrm>
        </p:spPr>
        <p:txBody>
          <a:bodyPr anchor="ctr">
            <a:noAutofit/>
          </a:bodyPr>
          <a:lstStyle/>
          <a:p>
            <a:pPr algn="r"/>
            <a:r>
              <a:rPr lang="ru-RU" sz="3200" dirty="0"/>
              <a:t>Расчеты </a:t>
            </a:r>
            <a:r>
              <a:rPr lang="ru-RU" sz="3200" dirty="0" smtClean="0"/>
              <a:t>по целевым МБТ</a:t>
            </a:r>
            <a:r>
              <a:rPr lang="ru-RU" sz="3200" dirty="0" smtClean="0">
                <a:latin typeface="Arial" panose="020B0604020202020204" pitchFamily="34" charset="0"/>
                <a:cs typeface="Arial" panose="020B0604020202020204" pitchFamily="34" charset="0"/>
              </a:rPr>
              <a:t>:</a:t>
            </a:r>
            <a:endParaRPr lang="ru-RU" sz="3200" dirty="0">
              <a:cs typeface="Times New Roman" panose="02020603050405020304" pitchFamily="18" charset="0"/>
            </a:endParaRPr>
          </a:p>
        </p:txBody>
      </p:sp>
      <p:graphicFrame>
        <p:nvGraphicFramePr>
          <p:cNvPr id="3" name="Таблица 2"/>
          <p:cNvGraphicFramePr>
            <a:graphicFrameLocks noGrp="1"/>
          </p:cNvGraphicFramePr>
          <p:nvPr>
            <p:extLst>
              <p:ext uri="{D42A27DB-BD31-4B8C-83A1-F6EECF244321}">
                <p14:modId xmlns:p14="http://schemas.microsoft.com/office/powerpoint/2010/main" val="3527125294"/>
              </p:ext>
            </p:extLst>
          </p:nvPr>
        </p:nvGraphicFramePr>
        <p:xfrm>
          <a:off x="266700" y="954479"/>
          <a:ext cx="8572500" cy="5129635"/>
        </p:xfrm>
        <a:graphic>
          <a:graphicData uri="http://schemas.openxmlformats.org/drawingml/2006/table">
            <a:tbl>
              <a:tblPr bandRow="1">
                <a:tableStyleId>{D7AC3CCA-C797-4891-BE02-D94E43425B78}</a:tableStyleId>
              </a:tblPr>
              <a:tblGrid>
                <a:gridCol w="4286250">
                  <a:extLst>
                    <a:ext uri="{9D8B030D-6E8A-4147-A177-3AD203B41FA5}">
                      <a16:colId xmlns="" xmlns:a16="http://schemas.microsoft.com/office/drawing/2014/main" val="2507959303"/>
                    </a:ext>
                  </a:extLst>
                </a:gridCol>
                <a:gridCol w="4286250">
                  <a:extLst>
                    <a:ext uri="{9D8B030D-6E8A-4147-A177-3AD203B41FA5}">
                      <a16:colId xmlns="" xmlns:a16="http://schemas.microsoft.com/office/drawing/2014/main" val="4125609911"/>
                    </a:ext>
                  </a:extLst>
                </a:gridCol>
              </a:tblGrid>
              <a:tr h="552177">
                <a:tc>
                  <a:txBody>
                    <a:bodyPr/>
                    <a:lstStyle/>
                    <a:p>
                      <a:pPr algn="ctr"/>
                      <a:r>
                        <a:rPr lang="ru-RU" sz="2400" b="1" dirty="0" smtClean="0"/>
                        <a:t>Отправитель</a:t>
                      </a:r>
                      <a:endParaRPr lang="ru-RU" sz="2400" b="1" dirty="0"/>
                    </a:p>
                  </a:txBody>
                  <a:tcPr marL="68580" marR="68580" anchor="ctr"/>
                </a:tc>
                <a:tc>
                  <a:txBody>
                    <a:bodyPr/>
                    <a:lstStyle/>
                    <a:p>
                      <a:pPr algn="ctr"/>
                      <a:r>
                        <a:rPr lang="ru-RU" sz="2400" b="1" dirty="0" smtClean="0"/>
                        <a:t>Получатель</a:t>
                      </a:r>
                      <a:endParaRPr lang="ru-RU" sz="2400" b="1" dirty="0"/>
                    </a:p>
                  </a:txBody>
                  <a:tcPr marL="68580" marR="68580" anchor="ctr"/>
                </a:tc>
                <a:extLst>
                  <a:ext uri="{0D108BD9-81ED-4DB2-BD59-A6C34878D82A}">
                    <a16:rowId xmlns="" xmlns:a16="http://schemas.microsoft.com/office/drawing/2014/main" val="2327188542"/>
                  </a:ext>
                </a:extLst>
              </a:tr>
              <a:tr h="457200">
                <a:tc gridSpan="2">
                  <a:txBody>
                    <a:bodyPr/>
                    <a:lstStyle/>
                    <a:p>
                      <a:pPr algn="ctr">
                        <a:lnSpc>
                          <a:spcPct val="120000"/>
                        </a:lnSpc>
                      </a:pPr>
                      <a:r>
                        <a:rPr lang="ru-RU" sz="2200" i="1" dirty="0" smtClean="0">
                          <a:solidFill>
                            <a:srgbClr val="C00000"/>
                          </a:solidFill>
                        </a:rPr>
                        <a:t>Операции 2020 года</a:t>
                      </a:r>
                      <a:endParaRPr lang="ru-RU" sz="2200" i="1" dirty="0">
                        <a:solidFill>
                          <a:srgbClr val="C00000"/>
                        </a:solidFill>
                      </a:endParaRPr>
                    </a:p>
                  </a:txBody>
                  <a:tcPr marL="68580" marR="68580" anchor="ctr"/>
                </a:tc>
                <a:tc hMerge="1">
                  <a:txBody>
                    <a:bodyPr/>
                    <a:lstStyle/>
                    <a:p>
                      <a:pPr algn="ctr">
                        <a:lnSpc>
                          <a:spcPct val="120000"/>
                        </a:lnSpc>
                      </a:pPr>
                      <a:endParaRPr lang="ru-RU" sz="2400" dirty="0"/>
                    </a:p>
                  </a:txBody>
                  <a:tcPr anchor="ctr"/>
                </a:tc>
                <a:extLst>
                  <a:ext uri="{0D108BD9-81ED-4DB2-BD59-A6C34878D82A}">
                    <a16:rowId xmlns="" xmlns:a16="http://schemas.microsoft.com/office/drawing/2014/main" val="3210742003"/>
                  </a:ext>
                </a:extLst>
              </a:tr>
              <a:tr h="563794">
                <a:tc gridSpan="2">
                  <a:txBody>
                    <a:bodyPr/>
                    <a:lstStyle/>
                    <a:p>
                      <a:pPr marL="0" marR="0" lvl="0" indent="0" algn="ctr" defTabSz="457200" rtl="0" eaLnBrk="1" fontAlgn="auto" latinLnBrk="0" hangingPunct="1">
                        <a:lnSpc>
                          <a:spcPct val="120000"/>
                        </a:lnSpc>
                        <a:spcBef>
                          <a:spcPts val="0"/>
                        </a:spcBef>
                        <a:spcAft>
                          <a:spcPts val="0"/>
                        </a:spcAft>
                        <a:buClrTx/>
                        <a:buSzTx/>
                        <a:buFontTx/>
                        <a:buNone/>
                        <a:tabLst/>
                        <a:defRPr/>
                      </a:pPr>
                      <a:r>
                        <a:rPr lang="ru-RU" sz="2200" i="1" u="none" strike="noStrike" dirty="0" smtClean="0">
                          <a:effectLst/>
                          <a:latin typeface="+mn-lt"/>
                          <a:cs typeface="Times New Roman" panose="02020603050405020304" pitchFamily="18" charset="0"/>
                        </a:rPr>
                        <a:t>Начисление возврата неиспользованных остатков МБТ с условиями в сумме неиспользованных остатков трансферта</a:t>
                      </a:r>
                      <a:endParaRPr lang="ru-RU" sz="2200" b="0" i="1" u="none" strike="noStrike" dirty="0" smtClean="0">
                        <a:solidFill>
                          <a:srgbClr val="000000"/>
                        </a:solidFill>
                        <a:effectLst/>
                        <a:latin typeface="+mn-lt"/>
                        <a:cs typeface="Times New Roman" panose="02020603050405020304" pitchFamily="18" charset="0"/>
                      </a:endParaRPr>
                    </a:p>
                  </a:txBody>
                  <a:tcPr marL="68580" marR="68580" anchor="ctr"/>
                </a:tc>
                <a:tc hMerge="1">
                  <a:txBody>
                    <a:bodyPr/>
                    <a:lstStyle/>
                    <a:p>
                      <a:endParaRPr lang="ru-RU"/>
                    </a:p>
                  </a:txBody>
                  <a:tcPr/>
                </a:tc>
                <a:extLst>
                  <a:ext uri="{0D108BD9-81ED-4DB2-BD59-A6C34878D82A}">
                    <a16:rowId xmlns="" xmlns:a16="http://schemas.microsoft.com/office/drawing/2014/main" val="4165068809"/>
                  </a:ext>
                </a:extLst>
              </a:tr>
              <a:tr h="517906">
                <a:tc>
                  <a:txBody>
                    <a:bodyPr/>
                    <a:lstStyle/>
                    <a:p>
                      <a:pPr algn="ctr">
                        <a:lnSpc>
                          <a:spcPct val="120000"/>
                        </a:lnSpc>
                      </a:pPr>
                      <a:r>
                        <a:rPr lang="ru-RU" sz="2200" dirty="0" smtClean="0"/>
                        <a:t>Д-т</a:t>
                      </a:r>
                      <a:r>
                        <a:rPr lang="ru-RU" sz="2200" baseline="0" dirty="0" smtClean="0"/>
                        <a:t> </a:t>
                      </a:r>
                      <a:r>
                        <a:rPr lang="ru-RU" sz="2200" b="1" baseline="0" dirty="0" smtClean="0">
                          <a:solidFill>
                            <a:srgbClr val="C00000"/>
                          </a:solidFill>
                        </a:rPr>
                        <a:t>1 205 51 </a:t>
                      </a:r>
                      <a:r>
                        <a:rPr lang="ru-RU" sz="2200" baseline="0" dirty="0" smtClean="0"/>
                        <a:t>561 К-т 1 206 51 661</a:t>
                      </a:r>
                      <a:endParaRPr lang="ru-RU" sz="2200" dirty="0"/>
                    </a:p>
                  </a:txBody>
                  <a:tcPr marL="68580" marR="68580" anchor="ctr"/>
                </a:tc>
                <a:tc>
                  <a:txBody>
                    <a:bodyPr/>
                    <a:lstStyle/>
                    <a:p>
                      <a:pPr algn="ctr">
                        <a:lnSpc>
                          <a:spcPct val="120000"/>
                        </a:lnSpc>
                      </a:pPr>
                      <a:r>
                        <a:rPr lang="ru-RU" sz="2200" dirty="0" smtClean="0"/>
                        <a:t>Д-т 1 401 40 151 К-т </a:t>
                      </a:r>
                      <a:r>
                        <a:rPr lang="ru-RU" sz="2200" b="1" dirty="0" smtClean="0">
                          <a:solidFill>
                            <a:srgbClr val="C00000"/>
                          </a:solidFill>
                        </a:rPr>
                        <a:t>1 303 05 731</a:t>
                      </a:r>
                      <a:endParaRPr lang="ru-RU" sz="2200" b="1" dirty="0">
                        <a:solidFill>
                          <a:srgbClr val="C00000"/>
                        </a:solidFill>
                      </a:endParaRPr>
                    </a:p>
                  </a:txBody>
                  <a:tcPr marL="68580" marR="68580" anchor="ctr"/>
                </a:tc>
                <a:extLst>
                  <a:ext uri="{0D108BD9-81ED-4DB2-BD59-A6C34878D82A}">
                    <a16:rowId xmlns="" xmlns:a16="http://schemas.microsoft.com/office/drawing/2014/main" val="2592137499"/>
                  </a:ext>
                </a:extLst>
              </a:tr>
              <a:tr h="495300">
                <a:tc gridSpan="2">
                  <a:txBody>
                    <a:bodyPr/>
                    <a:lstStyle/>
                    <a:p>
                      <a:pPr algn="ctr">
                        <a:lnSpc>
                          <a:spcPct val="120000"/>
                        </a:lnSpc>
                      </a:pPr>
                      <a:r>
                        <a:rPr lang="ru-RU" sz="2200" i="1" dirty="0" smtClean="0">
                          <a:solidFill>
                            <a:srgbClr val="C00000"/>
                          </a:solidFill>
                        </a:rPr>
                        <a:t>Операции 2021 года</a:t>
                      </a:r>
                      <a:endParaRPr lang="ru-RU" sz="2200" i="1" dirty="0">
                        <a:solidFill>
                          <a:srgbClr val="C00000"/>
                        </a:solidFill>
                      </a:endParaRPr>
                    </a:p>
                  </a:txBody>
                  <a:tcPr marL="68580" marR="68580" anchor="ctr"/>
                </a:tc>
                <a:tc hMerge="1">
                  <a:txBody>
                    <a:bodyPr/>
                    <a:lstStyle/>
                    <a:p>
                      <a:endParaRPr lang="ru-RU"/>
                    </a:p>
                  </a:txBody>
                  <a:tcPr/>
                </a:tc>
                <a:extLst>
                  <a:ext uri="{0D108BD9-81ED-4DB2-BD59-A6C34878D82A}">
                    <a16:rowId xmlns="" xmlns:a16="http://schemas.microsoft.com/office/drawing/2014/main" val="1359270166"/>
                  </a:ext>
                </a:extLst>
              </a:tr>
              <a:tr h="509666">
                <a:tc gridSpan="2">
                  <a:txBody>
                    <a:bodyPr/>
                    <a:lstStyle/>
                    <a:p>
                      <a:pPr marL="0" marR="0" lvl="0" indent="0" algn="ctr" defTabSz="457200" rtl="0" eaLnBrk="1" fontAlgn="auto" latinLnBrk="0" hangingPunct="1">
                        <a:lnSpc>
                          <a:spcPct val="120000"/>
                        </a:lnSpc>
                        <a:spcBef>
                          <a:spcPts val="0"/>
                        </a:spcBef>
                        <a:spcAft>
                          <a:spcPts val="0"/>
                        </a:spcAft>
                        <a:buClrTx/>
                        <a:buSzTx/>
                        <a:buFontTx/>
                        <a:buNone/>
                        <a:tabLst/>
                        <a:defRPr/>
                      </a:pPr>
                      <a:r>
                        <a:rPr lang="ru-RU" sz="2200" i="1" u="none" strike="noStrike" dirty="0" smtClean="0">
                          <a:effectLst/>
                          <a:latin typeface="+mn-lt"/>
                          <a:cs typeface="Times New Roman" panose="02020603050405020304" pitchFamily="18" charset="0"/>
                        </a:rPr>
                        <a:t>Перечисление остатков МБТ с условиями</a:t>
                      </a:r>
                      <a:endParaRPr lang="ru-RU" sz="2200" i="1" dirty="0">
                        <a:latin typeface="+mn-lt"/>
                      </a:endParaRPr>
                    </a:p>
                  </a:txBody>
                  <a:tcPr marL="68580" marR="68580" anchor="ctr"/>
                </a:tc>
                <a:tc hMerge="1">
                  <a:txBody>
                    <a:bodyPr/>
                    <a:lstStyle/>
                    <a:p>
                      <a:endParaRPr lang="ru-RU"/>
                    </a:p>
                  </a:txBody>
                  <a:tcPr/>
                </a:tc>
                <a:extLst>
                  <a:ext uri="{0D108BD9-81ED-4DB2-BD59-A6C34878D82A}">
                    <a16:rowId xmlns="" xmlns:a16="http://schemas.microsoft.com/office/drawing/2014/main" val="3682347207"/>
                  </a:ext>
                </a:extLst>
              </a:tr>
              <a:tr h="509666">
                <a:tc>
                  <a:txBody>
                    <a:bodyPr/>
                    <a:lstStyle/>
                    <a:p>
                      <a:pPr marL="0" marR="0" lvl="0" indent="0" algn="ctr" defTabSz="457200" rtl="0" eaLnBrk="1" fontAlgn="auto" latinLnBrk="0" hangingPunct="1">
                        <a:lnSpc>
                          <a:spcPct val="120000"/>
                        </a:lnSpc>
                        <a:spcBef>
                          <a:spcPts val="0"/>
                        </a:spcBef>
                        <a:spcAft>
                          <a:spcPts val="0"/>
                        </a:spcAft>
                        <a:buClrTx/>
                        <a:buSzTx/>
                        <a:buFontTx/>
                        <a:buNone/>
                        <a:tabLst/>
                        <a:defRPr/>
                      </a:pPr>
                      <a:r>
                        <a:rPr lang="ru-RU" sz="2200" i="0" dirty="0" smtClean="0"/>
                        <a:t>Д-т 1 210 02 151 К-т 1 205 51 661 </a:t>
                      </a:r>
                      <a:endParaRPr lang="ru-RU" sz="2200" i="0" dirty="0"/>
                    </a:p>
                  </a:txBody>
                  <a:tcPr marL="68580" marR="68580" anchor="ctr"/>
                </a:tc>
                <a:tc>
                  <a:txBody>
                    <a:bodyPr/>
                    <a:lstStyle/>
                    <a:p>
                      <a:pPr marL="0" marR="0" lvl="0" indent="0" algn="ctr" defTabSz="457200" rtl="0" eaLnBrk="1" fontAlgn="auto" latinLnBrk="0" hangingPunct="1">
                        <a:lnSpc>
                          <a:spcPct val="120000"/>
                        </a:lnSpc>
                        <a:spcBef>
                          <a:spcPts val="0"/>
                        </a:spcBef>
                        <a:spcAft>
                          <a:spcPts val="0"/>
                        </a:spcAft>
                        <a:buClrTx/>
                        <a:buSzTx/>
                        <a:buFontTx/>
                        <a:buNone/>
                        <a:tabLst/>
                        <a:defRPr/>
                      </a:pPr>
                      <a:r>
                        <a:rPr lang="ru-RU" sz="2200" i="0" dirty="0" smtClean="0"/>
                        <a:t>Д-т 1 303 05 831 К-т 1 210 02 151</a:t>
                      </a:r>
                    </a:p>
                  </a:txBody>
                  <a:tcPr marL="68580" marR="68580" anchor="ctr"/>
                </a:tc>
                <a:extLst>
                  <a:ext uri="{0D108BD9-81ED-4DB2-BD59-A6C34878D82A}">
                    <a16:rowId xmlns="" xmlns:a16="http://schemas.microsoft.com/office/drawing/2014/main" val="172962123"/>
                  </a:ext>
                </a:extLst>
              </a:tr>
              <a:tr h="509666">
                <a:tc gridSpan="2">
                  <a:txBody>
                    <a:bodyPr/>
                    <a:lstStyle/>
                    <a:p>
                      <a:pPr algn="ctr">
                        <a:lnSpc>
                          <a:spcPct val="120000"/>
                        </a:lnSpc>
                      </a:pPr>
                      <a:r>
                        <a:rPr lang="ru-RU" sz="2200" i="1" dirty="0" smtClean="0"/>
                        <a:t>Или, при</a:t>
                      </a:r>
                      <a:r>
                        <a:rPr lang="ru-RU" sz="2200" i="1" baseline="0" dirty="0" smtClean="0"/>
                        <a:t> подтверждении потребности</a:t>
                      </a:r>
                      <a:endParaRPr lang="ru-RU" sz="2200" i="1" dirty="0"/>
                    </a:p>
                  </a:txBody>
                  <a:tcPr marL="68580" marR="68580" anchor="ctr"/>
                </a:tc>
                <a:tc hMerge="1">
                  <a:txBody>
                    <a:bodyPr/>
                    <a:lstStyle/>
                    <a:p>
                      <a:pPr algn="ctr">
                        <a:lnSpc>
                          <a:spcPct val="120000"/>
                        </a:lnSpc>
                      </a:pPr>
                      <a:endParaRPr lang="ru-RU" sz="2400" dirty="0"/>
                    </a:p>
                  </a:txBody>
                  <a:tcPr anchor="ctr"/>
                </a:tc>
                <a:extLst>
                  <a:ext uri="{0D108BD9-81ED-4DB2-BD59-A6C34878D82A}">
                    <a16:rowId xmlns="" xmlns:a16="http://schemas.microsoft.com/office/drawing/2014/main" val="3290812640"/>
                  </a:ext>
                </a:extLst>
              </a:tr>
              <a:tr h="645366">
                <a:tc>
                  <a:txBody>
                    <a:bodyPr/>
                    <a:lstStyle/>
                    <a:p>
                      <a:pPr marL="0" marR="0" lvl="0" indent="0" algn="ctr" defTabSz="457200" rtl="0" eaLnBrk="1" fontAlgn="auto" latinLnBrk="0" hangingPunct="1">
                        <a:lnSpc>
                          <a:spcPct val="120000"/>
                        </a:lnSpc>
                        <a:spcBef>
                          <a:spcPts val="0"/>
                        </a:spcBef>
                        <a:spcAft>
                          <a:spcPts val="0"/>
                        </a:spcAft>
                        <a:buClrTx/>
                        <a:buSzTx/>
                        <a:buFontTx/>
                        <a:buNone/>
                        <a:tabLst/>
                        <a:defRPr/>
                      </a:pPr>
                      <a:r>
                        <a:rPr lang="ru-RU" sz="2200" dirty="0" smtClean="0"/>
                        <a:t>Д-т </a:t>
                      </a:r>
                      <a:r>
                        <a:rPr lang="ru-RU" sz="2200" b="1" baseline="0" dirty="0" smtClean="0">
                          <a:solidFill>
                            <a:srgbClr val="C00000"/>
                          </a:solidFill>
                        </a:rPr>
                        <a:t>1 206 51 561 </a:t>
                      </a:r>
                      <a:r>
                        <a:rPr lang="ru-RU" sz="2200" baseline="0" dirty="0" smtClean="0"/>
                        <a:t>К-т 1 </a:t>
                      </a:r>
                      <a:r>
                        <a:rPr lang="ru-RU" sz="2200" baseline="0" dirty="0" smtClean="0">
                          <a:solidFill>
                            <a:schemeClr val="tx1"/>
                          </a:solidFill>
                        </a:rPr>
                        <a:t>205 51 </a:t>
                      </a:r>
                      <a:r>
                        <a:rPr lang="ru-RU" sz="2200" baseline="0" dirty="0" smtClean="0">
                          <a:solidFill>
                            <a:schemeClr val="dk1"/>
                          </a:solidFill>
                        </a:rPr>
                        <a:t>6</a:t>
                      </a:r>
                      <a:r>
                        <a:rPr lang="ru-RU" sz="2200" baseline="0" dirty="0" smtClean="0"/>
                        <a:t>61 </a:t>
                      </a:r>
                      <a:endParaRPr lang="ru-RU" sz="2200" dirty="0"/>
                    </a:p>
                  </a:txBody>
                  <a:tcPr marL="68580" marR="68580" anchor="ctr"/>
                </a:tc>
                <a:tc>
                  <a:txBody>
                    <a:bodyPr/>
                    <a:lstStyle/>
                    <a:p>
                      <a:pPr marL="0" marR="0" lvl="0" indent="0" algn="ctr" defTabSz="457200" rtl="0" eaLnBrk="1" fontAlgn="auto" latinLnBrk="0" hangingPunct="1">
                        <a:lnSpc>
                          <a:spcPct val="120000"/>
                        </a:lnSpc>
                        <a:spcBef>
                          <a:spcPts val="0"/>
                        </a:spcBef>
                        <a:spcAft>
                          <a:spcPts val="0"/>
                        </a:spcAft>
                        <a:buClrTx/>
                        <a:buSzTx/>
                        <a:buFontTx/>
                        <a:buNone/>
                        <a:tabLst/>
                        <a:defRPr/>
                      </a:pPr>
                      <a:r>
                        <a:rPr lang="ru-RU" sz="2200" dirty="0" smtClean="0"/>
                        <a:t>Д-т </a:t>
                      </a:r>
                      <a:r>
                        <a:rPr lang="ru-RU" sz="2200" b="0" dirty="0" smtClean="0">
                          <a:solidFill>
                            <a:schemeClr val="tx1"/>
                          </a:solidFill>
                        </a:rPr>
                        <a:t>1 303 05 831</a:t>
                      </a:r>
                      <a:r>
                        <a:rPr lang="ru-RU" sz="2200" b="1" dirty="0" smtClean="0">
                          <a:solidFill>
                            <a:srgbClr val="C00000"/>
                          </a:solidFill>
                        </a:rPr>
                        <a:t> </a:t>
                      </a:r>
                      <a:r>
                        <a:rPr lang="ru-RU" sz="2200" dirty="0" smtClean="0"/>
                        <a:t>К-т </a:t>
                      </a:r>
                      <a:r>
                        <a:rPr lang="ru-RU" sz="2200" b="1" dirty="0" smtClean="0">
                          <a:solidFill>
                            <a:srgbClr val="C00000"/>
                          </a:solidFill>
                        </a:rPr>
                        <a:t>1 401 40 151 </a:t>
                      </a:r>
                      <a:endParaRPr lang="ru-RU" sz="2200" b="1" dirty="0">
                        <a:solidFill>
                          <a:srgbClr val="C00000"/>
                        </a:solidFill>
                      </a:endParaRPr>
                    </a:p>
                  </a:txBody>
                  <a:tcPr marL="68580" marR="68580" anchor="ctr"/>
                </a:tc>
                <a:extLst>
                  <a:ext uri="{0D108BD9-81ED-4DB2-BD59-A6C34878D82A}">
                    <a16:rowId xmlns="" xmlns:a16="http://schemas.microsoft.com/office/drawing/2014/main" val="2306955400"/>
                  </a:ext>
                </a:extLst>
              </a:tr>
            </a:tbl>
          </a:graphicData>
        </a:graphic>
      </p:graphicFrame>
    </p:spTree>
    <p:extLst>
      <p:ext uri="{BB962C8B-B14F-4D97-AF65-F5344CB8AC3E}">
        <p14:creationId xmlns:p14="http://schemas.microsoft.com/office/powerpoint/2010/main" val="635272162"/>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TextBox 40">
            <a:extLst>
              <a:ext uri="{FF2B5EF4-FFF2-40B4-BE49-F238E27FC236}">
                <a16:creationId xmlns="" xmlns:a16="http://schemas.microsoft.com/office/drawing/2014/main" id="{8A49BFD1-83BF-4B0C-A870-4F548B4B71D7}"/>
              </a:ext>
            </a:extLst>
          </p:cNvPr>
          <p:cNvSpPr txBox="1"/>
          <p:nvPr/>
        </p:nvSpPr>
        <p:spPr>
          <a:xfrm>
            <a:off x="942256" y="4192531"/>
            <a:ext cx="2986469" cy="1977627"/>
          </a:xfrm>
          <a:prstGeom prst="rect">
            <a:avLst/>
          </a:prstGeom>
          <a:solidFill>
            <a:schemeClr val="tx1">
              <a:lumMod val="50000"/>
              <a:lumOff val="50000"/>
              <a:alpha val="20000"/>
            </a:schemeClr>
          </a:solidFill>
        </p:spPr>
        <p:txBody>
          <a:bodyPr wrap="square" rtlCol="0" anchor="ctr">
            <a:noAutofit/>
          </a:bodyPr>
          <a:lstStyle/>
          <a:p>
            <a:pPr algn="ctr"/>
            <a:endParaRPr lang="ru-RU" b="1" dirty="0"/>
          </a:p>
        </p:txBody>
      </p:sp>
      <p:sp>
        <p:nvSpPr>
          <p:cNvPr id="42" name="TextBox 41">
            <a:extLst>
              <a:ext uri="{FF2B5EF4-FFF2-40B4-BE49-F238E27FC236}">
                <a16:creationId xmlns="" xmlns:a16="http://schemas.microsoft.com/office/drawing/2014/main" id="{826E2FDF-9A71-497E-87D4-68C859515A97}"/>
              </a:ext>
            </a:extLst>
          </p:cNvPr>
          <p:cNvSpPr txBox="1"/>
          <p:nvPr/>
        </p:nvSpPr>
        <p:spPr>
          <a:xfrm>
            <a:off x="5076056" y="4192531"/>
            <a:ext cx="2172537" cy="1977627"/>
          </a:xfrm>
          <a:prstGeom prst="rect">
            <a:avLst/>
          </a:prstGeom>
          <a:solidFill>
            <a:schemeClr val="tx1">
              <a:lumMod val="50000"/>
              <a:lumOff val="50000"/>
              <a:alpha val="5000"/>
            </a:schemeClr>
          </a:solidFill>
        </p:spPr>
        <p:txBody>
          <a:bodyPr wrap="square" rtlCol="0" anchor="ctr">
            <a:noAutofit/>
          </a:bodyPr>
          <a:lstStyle/>
          <a:p>
            <a:pPr algn="ctr"/>
            <a:endParaRPr lang="ru-RU" b="1" dirty="0"/>
          </a:p>
        </p:txBody>
      </p:sp>
      <p:sp>
        <p:nvSpPr>
          <p:cNvPr id="18" name="Номер слайда 4">
            <a:extLst>
              <a:ext uri="{FF2B5EF4-FFF2-40B4-BE49-F238E27FC236}">
                <a16:creationId xmlns="" xmlns:a16="http://schemas.microsoft.com/office/drawing/2014/main" id="{9C56EBE6-090E-4A3A-96AA-BE410A851B85}"/>
              </a:ext>
            </a:extLst>
          </p:cNvPr>
          <p:cNvSpPr>
            <a:spLocks noGrp="1"/>
          </p:cNvSpPr>
          <p:nvPr>
            <p:ph type="sldNum" sz="quarter" idx="4294967295"/>
          </p:nvPr>
        </p:nvSpPr>
        <p:spPr>
          <a:xfrm>
            <a:off x="8733126" y="6408000"/>
            <a:ext cx="360000" cy="360000"/>
          </a:xfrm>
          <a:prstGeom prst="rect">
            <a:avLst/>
          </a:prstGeom>
        </p:spPr>
        <p:txBody>
          <a:bodyPr anchor="b"/>
          <a:lstStyle/>
          <a:p>
            <a:pPr algn="r"/>
            <a:fld id="{2B83DC6B-EB60-4B2C-96CD-1D71C753CDAA}" type="slidenum">
              <a:rPr lang="ru-RU" sz="1400" smtClean="0">
                <a:solidFill>
                  <a:schemeClr val="tx1">
                    <a:lumMod val="50000"/>
                    <a:lumOff val="50000"/>
                  </a:schemeClr>
                </a:solidFill>
              </a:rPr>
              <a:pPr algn="r"/>
              <a:t>77</a:t>
            </a:fld>
            <a:endParaRPr lang="ru-RU" sz="1400" dirty="0">
              <a:solidFill>
                <a:schemeClr val="tx1">
                  <a:lumMod val="50000"/>
                  <a:lumOff val="50000"/>
                </a:schemeClr>
              </a:solidFill>
            </a:endParaRPr>
          </a:p>
        </p:txBody>
      </p:sp>
      <p:sp>
        <p:nvSpPr>
          <p:cNvPr id="27" name="Прямоугольник 26">
            <a:extLst>
              <a:ext uri="{FF2B5EF4-FFF2-40B4-BE49-F238E27FC236}">
                <a16:creationId xmlns="" xmlns:a16="http://schemas.microsoft.com/office/drawing/2014/main" id="{85073869-CE3E-475C-AD5B-F8C19CD1E240}"/>
              </a:ext>
            </a:extLst>
          </p:cNvPr>
          <p:cNvSpPr/>
          <p:nvPr/>
        </p:nvSpPr>
        <p:spPr>
          <a:xfrm rot="10800000" flipV="1">
            <a:off x="323521" y="1175846"/>
            <a:ext cx="6302203" cy="338554"/>
          </a:xfrm>
          <a:prstGeom prst="rect">
            <a:avLst/>
          </a:prstGeom>
          <a:solidFill>
            <a:srgbClr val="14438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r>
              <a:rPr lang="ru-RU" sz="1600" b="1" dirty="0">
                <a:solidFill>
                  <a:schemeClr val="bg1"/>
                </a:solidFill>
              </a:rPr>
              <a:t>Передача имущества, отраженного на забалансовых счетах</a:t>
            </a:r>
          </a:p>
        </p:txBody>
      </p:sp>
      <p:sp>
        <p:nvSpPr>
          <p:cNvPr id="24" name="TextBox 23">
            <a:extLst>
              <a:ext uri="{FF2B5EF4-FFF2-40B4-BE49-F238E27FC236}">
                <a16:creationId xmlns="" xmlns:a16="http://schemas.microsoft.com/office/drawing/2014/main" id="{1C766915-B4C0-4626-9590-3085F2765A96}"/>
              </a:ext>
            </a:extLst>
          </p:cNvPr>
          <p:cNvSpPr txBox="1"/>
          <p:nvPr/>
        </p:nvSpPr>
        <p:spPr>
          <a:xfrm>
            <a:off x="434424" y="1772816"/>
            <a:ext cx="8298702" cy="1077218"/>
          </a:xfrm>
          <a:prstGeom prst="rect">
            <a:avLst/>
          </a:prstGeom>
          <a:noFill/>
        </p:spPr>
        <p:txBody>
          <a:bodyPr wrap="square" rtlCol="0">
            <a:spAutoFit/>
          </a:bodyPr>
          <a:lstStyle/>
          <a:p>
            <a:pPr algn="just"/>
            <a:r>
              <a:rPr lang="ru-RU" sz="1600" b="1" dirty="0">
                <a:solidFill>
                  <a:srgbClr val="144381"/>
                </a:solidFill>
                <a:latin typeface="Arial Narrow" panose="020B0606020202030204" pitchFamily="34" charset="0"/>
              </a:rPr>
              <a:t>п. 7 Инструкции 162н в редакции Приказа 264н от 28.10.2020</a:t>
            </a:r>
          </a:p>
          <a:p>
            <a:pPr algn="just"/>
            <a:r>
              <a:rPr lang="ru-RU" sz="1600" dirty="0">
                <a:latin typeface="Arial Narrow" panose="020B0606020202030204" pitchFamily="34" charset="0"/>
              </a:rPr>
              <a:t>восстановление объектов основных средств на балансовом учете …. в случае принятия решения </a:t>
            </a:r>
            <a:br>
              <a:rPr lang="ru-RU" sz="1600" dirty="0">
                <a:latin typeface="Arial Narrow" panose="020B0606020202030204" pitchFamily="34" charset="0"/>
              </a:rPr>
            </a:br>
            <a:r>
              <a:rPr lang="ru-RU" sz="1600" dirty="0">
                <a:latin typeface="Arial Narrow" panose="020B0606020202030204" pitchFamily="34" charset="0"/>
              </a:rPr>
              <a:t>о безвозмездной передаче…. отражается по дебету счета 1 101 хх 000  и кредиту счета  1 401 10 172 </a:t>
            </a:r>
            <a:br>
              <a:rPr lang="ru-RU" sz="1600" dirty="0">
                <a:latin typeface="Arial Narrow" panose="020B0606020202030204" pitchFamily="34" charset="0"/>
              </a:rPr>
            </a:br>
            <a:r>
              <a:rPr lang="ru-RU" sz="1600" dirty="0">
                <a:latin typeface="Arial Narrow" panose="020B0606020202030204" pitchFamily="34" charset="0"/>
              </a:rPr>
              <a:t>с одновременным уменьшением забалансового счета  21,  02</a:t>
            </a:r>
          </a:p>
        </p:txBody>
      </p:sp>
      <p:sp>
        <p:nvSpPr>
          <p:cNvPr id="25" name="TextBox 24">
            <a:extLst>
              <a:ext uri="{FF2B5EF4-FFF2-40B4-BE49-F238E27FC236}">
                <a16:creationId xmlns="" xmlns:a16="http://schemas.microsoft.com/office/drawing/2014/main" id="{A6473D53-DCF9-4D22-AADD-7F7A17173EA0}"/>
              </a:ext>
            </a:extLst>
          </p:cNvPr>
          <p:cNvSpPr txBox="1"/>
          <p:nvPr/>
        </p:nvSpPr>
        <p:spPr>
          <a:xfrm>
            <a:off x="1860937" y="3823199"/>
            <a:ext cx="2073198" cy="369332"/>
          </a:xfrm>
          <a:prstGeom prst="rect">
            <a:avLst/>
          </a:prstGeom>
          <a:solidFill>
            <a:schemeClr val="tx1">
              <a:lumMod val="50000"/>
              <a:lumOff val="50000"/>
            </a:schemeClr>
          </a:solidFill>
        </p:spPr>
        <p:txBody>
          <a:bodyPr wrap="square" rtlCol="0" anchor="ctr">
            <a:spAutoFit/>
          </a:bodyPr>
          <a:lstStyle/>
          <a:p>
            <a:pPr algn="ctr"/>
            <a:r>
              <a:rPr lang="ru-RU" b="1" dirty="0"/>
              <a:t>УЧРЕЖДЕНИЕ А</a:t>
            </a:r>
          </a:p>
        </p:txBody>
      </p:sp>
      <p:sp>
        <p:nvSpPr>
          <p:cNvPr id="32" name="TextBox 31">
            <a:extLst>
              <a:ext uri="{FF2B5EF4-FFF2-40B4-BE49-F238E27FC236}">
                <a16:creationId xmlns="" xmlns:a16="http://schemas.microsoft.com/office/drawing/2014/main" id="{7E928B46-C827-44AD-A94E-827CED0FDE05}"/>
              </a:ext>
            </a:extLst>
          </p:cNvPr>
          <p:cNvSpPr txBox="1"/>
          <p:nvPr/>
        </p:nvSpPr>
        <p:spPr>
          <a:xfrm>
            <a:off x="5076056" y="3823199"/>
            <a:ext cx="2172537" cy="369332"/>
          </a:xfrm>
          <a:prstGeom prst="rect">
            <a:avLst/>
          </a:prstGeom>
          <a:solidFill>
            <a:schemeClr val="bg1">
              <a:lumMod val="75000"/>
            </a:schemeClr>
          </a:solidFill>
        </p:spPr>
        <p:txBody>
          <a:bodyPr wrap="square" rtlCol="0" anchor="ctr">
            <a:spAutoFit/>
          </a:bodyPr>
          <a:lstStyle/>
          <a:p>
            <a:pPr algn="ctr"/>
            <a:r>
              <a:rPr lang="ru-RU" b="1" dirty="0"/>
              <a:t>УЧРЕЖДЕНИЕ В</a:t>
            </a:r>
          </a:p>
        </p:txBody>
      </p:sp>
      <p:grpSp>
        <p:nvGrpSpPr>
          <p:cNvPr id="35" name="Группа 34">
            <a:extLst>
              <a:ext uri="{FF2B5EF4-FFF2-40B4-BE49-F238E27FC236}">
                <a16:creationId xmlns="" xmlns:a16="http://schemas.microsoft.com/office/drawing/2014/main" id="{96E13806-A160-4989-9017-BEEBDEAA545F}"/>
              </a:ext>
            </a:extLst>
          </p:cNvPr>
          <p:cNvGrpSpPr/>
          <p:nvPr/>
        </p:nvGrpSpPr>
        <p:grpSpPr>
          <a:xfrm>
            <a:off x="4349724" y="3823199"/>
            <a:ext cx="366690" cy="369332"/>
            <a:chOff x="2978882" y="3429000"/>
            <a:chExt cx="819450" cy="576064"/>
          </a:xfrm>
        </p:grpSpPr>
        <p:sp>
          <p:nvSpPr>
            <p:cNvPr id="36" name="Стрелка: шеврон 35">
              <a:extLst>
                <a:ext uri="{FF2B5EF4-FFF2-40B4-BE49-F238E27FC236}">
                  <a16:creationId xmlns="" xmlns:a16="http://schemas.microsoft.com/office/drawing/2014/main" id="{C45CE079-E89E-4FAE-BD28-79652911266E}"/>
                </a:ext>
              </a:extLst>
            </p:cNvPr>
            <p:cNvSpPr/>
            <p:nvPr/>
          </p:nvSpPr>
          <p:spPr>
            <a:xfrm>
              <a:off x="3222268" y="3429000"/>
              <a:ext cx="576064" cy="576064"/>
            </a:xfrm>
            <a:prstGeom prst="chevron">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37" name="Стрелка: шеврон 36">
              <a:extLst>
                <a:ext uri="{FF2B5EF4-FFF2-40B4-BE49-F238E27FC236}">
                  <a16:creationId xmlns="" xmlns:a16="http://schemas.microsoft.com/office/drawing/2014/main" id="{8FA35F92-E261-4396-9D7B-5B8940C0BDE7}"/>
                </a:ext>
              </a:extLst>
            </p:cNvPr>
            <p:cNvSpPr/>
            <p:nvPr/>
          </p:nvSpPr>
          <p:spPr>
            <a:xfrm>
              <a:off x="2978882" y="3429000"/>
              <a:ext cx="576064" cy="576064"/>
            </a:xfrm>
            <a:prstGeom prst="chevron">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grpSp>
      <p:sp>
        <p:nvSpPr>
          <p:cNvPr id="38" name="Прямоугольник 37">
            <a:extLst>
              <a:ext uri="{FF2B5EF4-FFF2-40B4-BE49-F238E27FC236}">
                <a16:creationId xmlns="" xmlns:a16="http://schemas.microsoft.com/office/drawing/2014/main" id="{AAF2C80C-BCF3-4B37-8092-5C228F8959B1}"/>
              </a:ext>
            </a:extLst>
          </p:cNvPr>
          <p:cNvSpPr/>
          <p:nvPr/>
        </p:nvSpPr>
        <p:spPr>
          <a:xfrm>
            <a:off x="942256" y="4606625"/>
            <a:ext cx="1837362" cy="10156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b">
            <a:spAutoFit/>
          </a:bodyPr>
          <a:lstStyle/>
          <a:p>
            <a:pPr algn="ctr"/>
            <a:r>
              <a:rPr lang="ru-RU" dirty="0">
                <a:solidFill>
                  <a:schemeClr val="tx1"/>
                </a:solidFill>
                <a:latin typeface="Arial Narrow" panose="020B0606020202030204" pitchFamily="34" charset="0"/>
              </a:rPr>
              <a:t>ЗАБАЛАНСОВЫЙ </a:t>
            </a:r>
            <a:br>
              <a:rPr lang="ru-RU" dirty="0">
                <a:solidFill>
                  <a:schemeClr val="tx1"/>
                </a:solidFill>
                <a:latin typeface="Arial Narrow" panose="020B0606020202030204" pitchFamily="34" charset="0"/>
              </a:rPr>
            </a:br>
            <a:r>
              <a:rPr lang="ru-RU" dirty="0">
                <a:solidFill>
                  <a:schemeClr val="tx1"/>
                </a:solidFill>
                <a:latin typeface="Arial Narrow" panose="020B0606020202030204" pitchFamily="34" charset="0"/>
              </a:rPr>
              <a:t>СЧЕТ</a:t>
            </a:r>
          </a:p>
          <a:p>
            <a:pPr algn="ctr"/>
            <a:r>
              <a:rPr lang="ru-RU" sz="2400" b="1" dirty="0">
                <a:solidFill>
                  <a:schemeClr val="tx1"/>
                </a:solidFill>
                <a:latin typeface="Arial Narrow" panose="020B0606020202030204" pitchFamily="34" charset="0"/>
              </a:rPr>
              <a:t>−</a:t>
            </a:r>
          </a:p>
        </p:txBody>
      </p:sp>
      <p:sp>
        <p:nvSpPr>
          <p:cNvPr id="39" name="Прямоугольник 38">
            <a:extLst>
              <a:ext uri="{FF2B5EF4-FFF2-40B4-BE49-F238E27FC236}">
                <a16:creationId xmlns="" xmlns:a16="http://schemas.microsoft.com/office/drawing/2014/main" id="{F8F1140A-5BAB-4565-AB10-26DF289D5A34}"/>
              </a:ext>
            </a:extLst>
          </p:cNvPr>
          <p:cNvSpPr/>
          <p:nvPr/>
        </p:nvSpPr>
        <p:spPr>
          <a:xfrm>
            <a:off x="2969025" y="4975957"/>
            <a:ext cx="957314" cy="9233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spAutoFit/>
          </a:bodyPr>
          <a:lstStyle/>
          <a:p>
            <a:pPr algn="ctr"/>
            <a:r>
              <a:rPr lang="ru-RU" dirty="0">
                <a:solidFill>
                  <a:schemeClr val="tx1"/>
                </a:solidFill>
                <a:latin typeface="Arial Narrow" panose="020B0606020202030204" pitchFamily="34" charset="0"/>
              </a:rPr>
              <a:t>БАЛАНС</a:t>
            </a:r>
          </a:p>
          <a:p>
            <a:pPr algn="ctr"/>
            <a:r>
              <a:rPr lang="ru-RU" b="1" dirty="0">
                <a:solidFill>
                  <a:schemeClr val="tx1"/>
                </a:solidFill>
                <a:latin typeface="Arial Narrow" panose="020B0606020202030204" pitchFamily="34" charset="0"/>
              </a:rPr>
              <a:t>+</a:t>
            </a:r>
          </a:p>
          <a:p>
            <a:pPr algn="ctr"/>
            <a:r>
              <a:rPr lang="ru-RU" sz="1800" b="1" dirty="0">
                <a:solidFill>
                  <a:schemeClr val="tx1"/>
                </a:solidFill>
                <a:latin typeface="Arial Narrow" panose="020B0606020202030204" pitchFamily="34" charset="0"/>
              </a:rPr>
              <a:t>−</a:t>
            </a:r>
          </a:p>
        </p:txBody>
      </p:sp>
      <p:sp>
        <p:nvSpPr>
          <p:cNvPr id="40" name="Прямоугольник 39">
            <a:extLst>
              <a:ext uri="{FF2B5EF4-FFF2-40B4-BE49-F238E27FC236}">
                <a16:creationId xmlns="" xmlns:a16="http://schemas.microsoft.com/office/drawing/2014/main" id="{52F84CFA-B866-4931-9C14-4035B5A4ADA1}"/>
              </a:ext>
            </a:extLst>
          </p:cNvPr>
          <p:cNvSpPr/>
          <p:nvPr/>
        </p:nvSpPr>
        <p:spPr>
          <a:xfrm>
            <a:off x="5683667" y="4975957"/>
            <a:ext cx="957314" cy="9233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spAutoFit/>
          </a:bodyPr>
          <a:lstStyle/>
          <a:p>
            <a:pPr algn="ctr"/>
            <a:r>
              <a:rPr lang="ru-RU" dirty="0">
                <a:solidFill>
                  <a:schemeClr val="tx1"/>
                </a:solidFill>
                <a:latin typeface="Arial Narrow" panose="020B0606020202030204" pitchFamily="34" charset="0"/>
              </a:rPr>
              <a:t>БАЛАНС</a:t>
            </a:r>
          </a:p>
          <a:p>
            <a:pPr algn="ctr"/>
            <a:endParaRPr lang="ru-RU" dirty="0">
              <a:solidFill>
                <a:schemeClr val="tx1"/>
              </a:solidFill>
              <a:latin typeface="Arial Narrow" panose="020B0606020202030204" pitchFamily="34" charset="0"/>
            </a:endParaRPr>
          </a:p>
          <a:p>
            <a:pPr algn="ctr"/>
            <a:r>
              <a:rPr lang="ru-RU" b="1" dirty="0">
                <a:solidFill>
                  <a:schemeClr val="tx1"/>
                </a:solidFill>
                <a:latin typeface="Arial Narrow" panose="020B0606020202030204" pitchFamily="34" charset="0"/>
              </a:rPr>
              <a:t>+</a:t>
            </a:r>
          </a:p>
        </p:txBody>
      </p:sp>
      <p:sp>
        <p:nvSpPr>
          <p:cNvPr id="43" name="Прямоугольник 42">
            <a:extLst>
              <a:ext uri="{FF2B5EF4-FFF2-40B4-BE49-F238E27FC236}">
                <a16:creationId xmlns="" xmlns:a16="http://schemas.microsoft.com/office/drawing/2014/main" id="{E7E4BB4F-1CA1-4CBB-AB79-FF5F77E7331C}"/>
              </a:ext>
            </a:extLst>
          </p:cNvPr>
          <p:cNvSpPr/>
          <p:nvPr/>
        </p:nvSpPr>
        <p:spPr>
          <a:xfrm>
            <a:off x="1698072" y="4191127"/>
            <a:ext cx="325731" cy="4616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b">
            <a:spAutoFit/>
          </a:bodyPr>
          <a:lstStyle/>
          <a:p>
            <a:pPr algn="ctr"/>
            <a:r>
              <a:rPr lang="ru-RU" sz="2400" b="1" dirty="0">
                <a:solidFill>
                  <a:schemeClr val="bg1"/>
                </a:solidFill>
                <a:latin typeface="Arial Narrow" panose="020B0606020202030204" pitchFamily="34" charset="0"/>
              </a:rPr>
              <a:t>1</a:t>
            </a:r>
            <a:endParaRPr lang="ru-RU" sz="3200" b="1" dirty="0">
              <a:solidFill>
                <a:schemeClr val="bg1"/>
              </a:solidFill>
              <a:latin typeface="Arial Narrow" panose="020B0606020202030204" pitchFamily="34" charset="0"/>
            </a:endParaRPr>
          </a:p>
        </p:txBody>
      </p:sp>
      <p:sp>
        <p:nvSpPr>
          <p:cNvPr id="45" name="Прямоугольник 44">
            <a:extLst>
              <a:ext uri="{FF2B5EF4-FFF2-40B4-BE49-F238E27FC236}">
                <a16:creationId xmlns="" xmlns:a16="http://schemas.microsoft.com/office/drawing/2014/main" id="{E9DD940C-E674-4A90-BFA1-C2C33249DF7D}"/>
              </a:ext>
            </a:extLst>
          </p:cNvPr>
          <p:cNvSpPr/>
          <p:nvPr/>
        </p:nvSpPr>
        <p:spPr>
          <a:xfrm>
            <a:off x="3284816" y="4191127"/>
            <a:ext cx="325731" cy="4616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b">
            <a:spAutoFit/>
          </a:bodyPr>
          <a:lstStyle/>
          <a:p>
            <a:pPr algn="ctr"/>
            <a:r>
              <a:rPr lang="ru-RU" sz="2400" b="1" dirty="0">
                <a:solidFill>
                  <a:schemeClr val="bg1"/>
                </a:solidFill>
                <a:latin typeface="Arial Narrow" panose="020B0606020202030204" pitchFamily="34" charset="0"/>
              </a:rPr>
              <a:t>2</a:t>
            </a:r>
            <a:endParaRPr lang="ru-RU" sz="3200" b="1" dirty="0">
              <a:solidFill>
                <a:schemeClr val="bg1"/>
              </a:solidFill>
              <a:latin typeface="Arial Narrow" panose="020B0606020202030204" pitchFamily="34" charset="0"/>
            </a:endParaRPr>
          </a:p>
        </p:txBody>
      </p:sp>
      <p:sp>
        <p:nvSpPr>
          <p:cNvPr id="46" name="Прямоугольник 45">
            <a:extLst>
              <a:ext uri="{FF2B5EF4-FFF2-40B4-BE49-F238E27FC236}">
                <a16:creationId xmlns="" xmlns:a16="http://schemas.microsoft.com/office/drawing/2014/main" id="{B4D625A0-8C4E-46ED-96E7-5AB950246F4A}"/>
              </a:ext>
            </a:extLst>
          </p:cNvPr>
          <p:cNvSpPr/>
          <p:nvPr/>
        </p:nvSpPr>
        <p:spPr>
          <a:xfrm>
            <a:off x="5976215" y="4192531"/>
            <a:ext cx="372218" cy="5847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b">
            <a:spAutoFit/>
          </a:bodyPr>
          <a:lstStyle/>
          <a:p>
            <a:pPr algn="ctr"/>
            <a:r>
              <a:rPr lang="ru-RU" sz="3200" b="1" dirty="0">
                <a:solidFill>
                  <a:schemeClr val="bg1"/>
                </a:solidFill>
                <a:latin typeface="Arial Narrow" panose="020B0606020202030204" pitchFamily="34" charset="0"/>
              </a:rPr>
              <a:t>3</a:t>
            </a:r>
          </a:p>
        </p:txBody>
      </p:sp>
    </p:spTree>
    <p:extLst>
      <p:ext uri="{BB962C8B-B14F-4D97-AF65-F5344CB8AC3E}">
        <p14:creationId xmlns:p14="http://schemas.microsoft.com/office/powerpoint/2010/main" val="3363766699"/>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7"/>
          </p:nvPr>
        </p:nvSpPr>
        <p:spPr/>
        <p:txBody>
          <a:bodyPr/>
          <a:lstStyle/>
          <a:p>
            <a:fld id="{B6F15528-21DE-4FAA-801E-634DDDAF4B2B}" type="slidenum">
              <a:rPr lang="ru-RU" smtClean="0">
                <a:solidFill>
                  <a:srgbClr val="1F497D"/>
                </a:solidFill>
              </a:rPr>
              <a:pPr/>
              <a:t>78</a:t>
            </a:fld>
            <a:endParaRPr lang="ru-RU">
              <a:solidFill>
                <a:srgbClr val="1F497D"/>
              </a:solidFill>
            </a:endParaRP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2917" y="1501775"/>
            <a:ext cx="7482658" cy="45014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2697455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4"/>
          <p:cNvSpPr txBox="1">
            <a:spLocks noChangeArrowheads="1"/>
          </p:cNvSpPr>
          <p:nvPr/>
        </p:nvSpPr>
        <p:spPr bwMode="auto">
          <a:xfrm>
            <a:off x="323528" y="879922"/>
            <a:ext cx="9145588" cy="584775"/>
          </a:xfrm>
          <a:prstGeom prst="rect">
            <a:avLst/>
          </a:prstGeom>
          <a:noFill/>
          <a:ln w="9525">
            <a:noFill/>
            <a:miter lim="800000"/>
            <a:headEnd/>
            <a:tailEnd/>
          </a:ln>
        </p:spPr>
        <p:txBody>
          <a:bodyPr>
            <a:spAutoFit/>
          </a:bodyPr>
          <a:lstStyle/>
          <a:p>
            <a:pPr algn="ctr" eaLnBrk="0" hangingPunct="0">
              <a:defRPr/>
            </a:pPr>
            <a:r>
              <a:rPr lang="ru-RU" altLang="ru-RU" sz="3200" dirty="0" smtClean="0">
                <a:solidFill>
                  <a:srgbClr val="00602B"/>
                </a:solidFill>
                <a:latin typeface="Impact" pitchFamily="34" charset="0"/>
                <a:cs typeface="Arial" pitchFamily="34" charset="0"/>
              </a:rPr>
              <a:t>Безвозмездные </a:t>
            </a:r>
            <a:r>
              <a:rPr lang="ru-RU" altLang="ru-RU" sz="3200" dirty="0" err="1">
                <a:solidFill>
                  <a:srgbClr val="00602B"/>
                </a:solidFill>
                <a:latin typeface="Impact" pitchFamily="34" charset="0"/>
                <a:cs typeface="Arial" pitchFamily="34" charset="0"/>
              </a:rPr>
              <a:t>неденежные</a:t>
            </a:r>
            <a:r>
              <a:rPr lang="ru-RU" altLang="ru-RU" sz="3200" dirty="0">
                <a:solidFill>
                  <a:srgbClr val="00602B"/>
                </a:solidFill>
                <a:latin typeface="Impact" pitchFamily="34" charset="0"/>
                <a:cs typeface="Arial" pitchFamily="34" charset="0"/>
              </a:rPr>
              <a:t> </a:t>
            </a:r>
            <a:r>
              <a:rPr lang="ru-RU" altLang="ru-RU" sz="3200" dirty="0" smtClean="0">
                <a:solidFill>
                  <a:srgbClr val="00602B"/>
                </a:solidFill>
                <a:latin typeface="Impact" pitchFamily="34" charset="0"/>
                <a:cs typeface="Arial" pitchFamily="34" charset="0"/>
              </a:rPr>
              <a:t>поступления</a:t>
            </a:r>
            <a:endParaRPr lang="ru-RU" altLang="ru-RU" sz="3200" dirty="0">
              <a:solidFill>
                <a:srgbClr val="00602B"/>
              </a:solidFill>
              <a:latin typeface="Impact" pitchFamily="34" charset="0"/>
              <a:cs typeface="Arial" pitchFamily="34" charset="0"/>
            </a:endParaRPr>
          </a:p>
        </p:txBody>
      </p:sp>
      <p:sp>
        <p:nvSpPr>
          <p:cNvPr id="3" name="Прямоугольник 2"/>
          <p:cNvSpPr/>
          <p:nvPr/>
        </p:nvSpPr>
        <p:spPr>
          <a:xfrm>
            <a:off x="1043608" y="2132856"/>
            <a:ext cx="7344816" cy="3323987"/>
          </a:xfrm>
          <a:prstGeom prst="rect">
            <a:avLst/>
          </a:prstGeom>
        </p:spPr>
        <p:txBody>
          <a:bodyPr wrap="square">
            <a:spAutoFit/>
          </a:bodyPr>
          <a:lstStyle/>
          <a:p>
            <a:pPr algn="just" fontAlgn="base">
              <a:spcBef>
                <a:spcPct val="0"/>
              </a:spcBef>
              <a:spcAft>
                <a:spcPct val="0"/>
              </a:spcAft>
            </a:pPr>
            <a:r>
              <a:rPr lang="ru-RU" altLang="ru-RU" sz="3000" dirty="0">
                <a:solidFill>
                  <a:srgbClr val="000000"/>
                </a:solidFill>
                <a:latin typeface="Times New Roman" panose="02020603050405020304" pitchFamily="18" charset="0"/>
                <a:cs typeface="Times New Roman" panose="02020603050405020304" pitchFamily="18" charset="0"/>
              </a:rPr>
              <a:t>Безвозмездных поступлений нефинансовых активов отражаются по соответствующим статьям и подстатьям доходов кода вида доходов бюджетов</a:t>
            </a:r>
            <a:r>
              <a:rPr lang="ru-RU" altLang="ru-RU" sz="3000" dirty="0" smtClean="0">
                <a:solidFill>
                  <a:srgbClr val="000000"/>
                </a:solidFill>
                <a:latin typeface="Times New Roman" panose="02020603050405020304" pitchFamily="18" charset="0"/>
                <a:cs typeface="Times New Roman" panose="02020603050405020304" pitchFamily="18" charset="0"/>
              </a:rPr>
              <a:t>:</a:t>
            </a:r>
          </a:p>
          <a:p>
            <a:pPr algn="just" fontAlgn="base">
              <a:spcBef>
                <a:spcPct val="0"/>
              </a:spcBef>
              <a:spcAft>
                <a:spcPct val="0"/>
              </a:spcAft>
            </a:pPr>
            <a:endParaRPr lang="ru-RU" altLang="ru-RU" sz="3000" dirty="0">
              <a:solidFill>
                <a:srgbClr val="000000"/>
              </a:solidFill>
              <a:latin typeface="Times New Roman" panose="02020603050405020304" pitchFamily="18" charset="0"/>
              <a:cs typeface="Times New Roman" panose="02020603050405020304" pitchFamily="18" charset="0"/>
            </a:endParaRPr>
          </a:p>
          <a:p>
            <a:pPr algn="ctr" fontAlgn="base">
              <a:spcBef>
                <a:spcPct val="0"/>
              </a:spcBef>
              <a:spcAft>
                <a:spcPct val="0"/>
              </a:spcAft>
            </a:pPr>
            <a:r>
              <a:rPr lang="ru-RU" altLang="ru-RU" sz="3000" b="1" dirty="0">
                <a:solidFill>
                  <a:srgbClr val="000000"/>
                </a:solidFill>
                <a:latin typeface="Times New Roman" panose="02020603050405020304" pitchFamily="18" charset="0"/>
                <a:cs typeface="Times New Roman" panose="02020603050405020304" pitchFamily="18" charset="0"/>
              </a:rPr>
              <a:t>000 2 07 00000 00 0000 000 </a:t>
            </a:r>
            <a:endParaRPr lang="ru-RU" altLang="ru-RU" sz="3000" b="1" dirty="0" smtClean="0">
              <a:solidFill>
                <a:srgbClr val="000000"/>
              </a:solidFill>
              <a:latin typeface="Times New Roman" panose="02020603050405020304" pitchFamily="18" charset="0"/>
              <a:cs typeface="Times New Roman" panose="02020603050405020304" pitchFamily="18" charset="0"/>
            </a:endParaRPr>
          </a:p>
          <a:p>
            <a:pPr algn="ctr" fontAlgn="base">
              <a:spcBef>
                <a:spcPct val="0"/>
              </a:spcBef>
              <a:spcAft>
                <a:spcPct val="0"/>
              </a:spcAft>
            </a:pPr>
            <a:r>
              <a:rPr lang="ru-RU" altLang="ru-RU" sz="3000" b="1" dirty="0" smtClean="0">
                <a:solidFill>
                  <a:srgbClr val="000000"/>
                </a:solidFill>
                <a:latin typeface="Times New Roman" panose="02020603050405020304" pitchFamily="18" charset="0"/>
                <a:cs typeface="Times New Roman" panose="02020603050405020304" pitchFamily="18" charset="0"/>
              </a:rPr>
              <a:t>"</a:t>
            </a:r>
            <a:r>
              <a:rPr lang="ru-RU" altLang="ru-RU" sz="3000" b="1" dirty="0">
                <a:solidFill>
                  <a:srgbClr val="000000"/>
                </a:solidFill>
                <a:latin typeface="Times New Roman" panose="02020603050405020304" pitchFamily="18" charset="0"/>
                <a:cs typeface="Times New Roman" panose="02020603050405020304" pitchFamily="18" charset="0"/>
              </a:rPr>
              <a:t>Прочие безвозмездные поступления".</a:t>
            </a:r>
          </a:p>
        </p:txBody>
      </p:sp>
    </p:spTree>
    <p:extLst>
      <p:ext uri="{BB962C8B-B14F-4D97-AF65-F5344CB8AC3E}">
        <p14:creationId xmlns:p14="http://schemas.microsoft.com/office/powerpoint/2010/main" val="1756982609"/>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30829" y="283429"/>
            <a:ext cx="5878059" cy="61284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33967028"/>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252413"/>
            <a:ext cx="7772400" cy="6353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3640211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Номер слайда 14"/>
          <p:cNvSpPr>
            <a:spLocks noGrp="1"/>
          </p:cNvSpPr>
          <p:nvPr>
            <p:ph type="sldNum" sz="quarter" idx="12"/>
          </p:nvPr>
        </p:nvSpPr>
        <p:spPr>
          <a:xfrm>
            <a:off x="8686800" y="51439"/>
            <a:ext cx="457200" cy="365125"/>
          </a:xfrm>
        </p:spPr>
        <p:txBody>
          <a:bodyPr/>
          <a:lstStyle/>
          <a:p>
            <a:fld id="{D81B3B79-DEF0-4346-A5D2-0443081EFB3D}" type="slidenum">
              <a:rPr lang="ru-RU" b="1" smtClean="0">
                <a:solidFill>
                  <a:srgbClr val="C79023"/>
                </a:solidFill>
              </a:rPr>
              <a:t>82</a:t>
            </a:fld>
            <a:endParaRPr lang="en-US" b="1" dirty="0">
              <a:solidFill>
                <a:srgbClr val="C79023"/>
              </a:solidFill>
            </a:endParaRPr>
          </a:p>
        </p:txBody>
      </p:sp>
      <p:graphicFrame>
        <p:nvGraphicFramePr>
          <p:cNvPr id="2" name="Схема 1"/>
          <p:cNvGraphicFramePr/>
          <p:nvPr>
            <p:extLst>
              <p:ext uri="{D42A27DB-BD31-4B8C-83A1-F6EECF244321}">
                <p14:modId xmlns:p14="http://schemas.microsoft.com/office/powerpoint/2010/main" val="495265104"/>
              </p:ext>
            </p:extLst>
          </p:nvPr>
        </p:nvGraphicFramePr>
        <p:xfrm>
          <a:off x="180108" y="898236"/>
          <a:ext cx="8769927" cy="580736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218334393"/>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8F353C4E-0EC6-4AC7-AD15-7B51E3057EBB}" type="slidenum">
              <a:rPr lang="ru-RU" smtClean="0"/>
              <a:t>83</a:t>
            </a:fld>
            <a:endParaRPr lang="ru-RU"/>
          </a:p>
        </p:txBody>
      </p:sp>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2200" y="1136650"/>
            <a:ext cx="6959600" cy="4584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71438539"/>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8F353C4E-0EC6-4AC7-AD15-7B51E3057EBB}" type="slidenum">
              <a:rPr lang="ru-RU" smtClean="0"/>
              <a:t>84</a:t>
            </a:fld>
            <a:endParaRPr lang="ru-RU"/>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7450" y="1225550"/>
            <a:ext cx="6769100" cy="4406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22276251"/>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8F353C4E-0EC6-4AC7-AD15-7B51E3057EBB}" type="slidenum">
              <a:rPr lang="ru-RU" smtClean="0"/>
              <a:t>85</a:t>
            </a:fld>
            <a:endParaRPr lang="ru-RU"/>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7341" y="971550"/>
            <a:ext cx="7702084" cy="4533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38830164"/>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Заголовок 1">
            <a:extLst>
              <a:ext uri="{FF2B5EF4-FFF2-40B4-BE49-F238E27FC236}">
                <a16:creationId xmlns:a16="http://schemas.microsoft.com/office/drawing/2014/main" xmlns="" id="{1475ABC9-94D2-41AE-BA22-D429CCEE934D}"/>
              </a:ext>
            </a:extLst>
          </p:cNvPr>
          <p:cNvSpPr>
            <a:spLocks noGrp="1"/>
          </p:cNvSpPr>
          <p:nvPr>
            <p:ph type="title" idx="4294967295"/>
          </p:nvPr>
        </p:nvSpPr>
        <p:spPr>
          <a:xfrm>
            <a:off x="2439988" y="188913"/>
            <a:ext cx="6704012" cy="830262"/>
          </a:xfrm>
        </p:spPr>
        <p:txBody>
          <a:bodyPr wrap="square">
            <a:spAutoFit/>
          </a:bodyPr>
          <a:lstStyle/>
          <a:p>
            <a:r>
              <a:rPr lang="ru-RU" sz="1800" dirty="0">
                <a:solidFill>
                  <a:srgbClr val="144381"/>
                </a:solidFill>
              </a:rPr>
              <a:t>Обеспечение корректного отражения КБК и КОСГУ </a:t>
            </a:r>
            <a:br>
              <a:rPr lang="ru-RU" sz="1800" dirty="0">
                <a:solidFill>
                  <a:srgbClr val="144381"/>
                </a:solidFill>
              </a:rPr>
            </a:br>
            <a:r>
              <a:rPr lang="ru-RU" sz="1800" dirty="0">
                <a:solidFill>
                  <a:srgbClr val="144381"/>
                </a:solidFill>
              </a:rPr>
              <a:t>в бюджетной (бухгалтерской) отчетности </a:t>
            </a:r>
            <a:br>
              <a:rPr lang="ru-RU" sz="1800" dirty="0">
                <a:solidFill>
                  <a:srgbClr val="144381"/>
                </a:solidFill>
              </a:rPr>
            </a:br>
            <a:endParaRPr lang="ru-RU" sz="1800" dirty="0">
              <a:solidFill>
                <a:srgbClr val="144381"/>
              </a:solidFill>
            </a:endParaRPr>
          </a:p>
        </p:txBody>
      </p:sp>
      <p:sp>
        <p:nvSpPr>
          <p:cNvPr id="8" name="Номер слайда 4">
            <a:extLst>
              <a:ext uri="{FF2B5EF4-FFF2-40B4-BE49-F238E27FC236}">
                <a16:creationId xmlns:a16="http://schemas.microsoft.com/office/drawing/2014/main" xmlns="" id="{78C10F79-85D1-4DF5-B68C-A2527658E13B}"/>
              </a:ext>
            </a:extLst>
          </p:cNvPr>
          <p:cNvSpPr txBox="1">
            <a:spLocks/>
          </p:cNvSpPr>
          <p:nvPr/>
        </p:nvSpPr>
        <p:spPr>
          <a:xfrm>
            <a:off x="8733126" y="6408000"/>
            <a:ext cx="360000" cy="360000"/>
          </a:xfrm>
          <a:prstGeom prst="rect">
            <a:avLst/>
          </a:prstGeom>
        </p:spPr>
        <p:txBody>
          <a:bodyPr wrap="square" lIns="0" tIns="0" rIns="0" bIns="0" anchor="b">
            <a:spAutoFit/>
          </a:bodyPr>
          <a:lstStyle>
            <a:defPPr>
              <a:defRPr lang="ru-RU"/>
            </a:defPPr>
            <a:lvl1pPr marL="0" algn="r" defTabSz="914400" rtl="0" eaLnBrk="1" latinLnBrk="0" hangingPunct="1">
              <a:defRPr sz="1747" b="1"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B83DC6B-EB60-4B2C-96CD-1D71C753CDAA}" type="slidenum">
              <a:rPr lang="ru-RU" sz="1400" smtClean="0">
                <a:solidFill>
                  <a:schemeClr val="tx1">
                    <a:lumMod val="50000"/>
                    <a:lumOff val="50000"/>
                  </a:schemeClr>
                </a:solidFill>
              </a:rPr>
              <a:pPr/>
              <a:t>86</a:t>
            </a:fld>
            <a:endParaRPr lang="ru-RU" sz="1400" dirty="0">
              <a:solidFill>
                <a:schemeClr val="tx1">
                  <a:lumMod val="50000"/>
                  <a:lumOff val="50000"/>
                </a:schemeClr>
              </a:solidFill>
            </a:endParaRPr>
          </a:p>
        </p:txBody>
      </p:sp>
      <p:graphicFrame>
        <p:nvGraphicFramePr>
          <p:cNvPr id="10" name="Таблица 9">
            <a:extLst>
              <a:ext uri="{FF2B5EF4-FFF2-40B4-BE49-F238E27FC236}">
                <a16:creationId xmlns:a16="http://schemas.microsoft.com/office/drawing/2014/main" xmlns="" id="{5F3A4536-A1F7-41F6-9092-7F95EAE40A27}"/>
              </a:ext>
            </a:extLst>
          </p:cNvPr>
          <p:cNvGraphicFramePr>
            <a:graphicFrameLocks noGrp="1"/>
          </p:cNvGraphicFramePr>
          <p:nvPr>
            <p:extLst>
              <p:ext uri="{D42A27DB-BD31-4B8C-83A1-F6EECF244321}">
                <p14:modId xmlns:p14="http://schemas.microsoft.com/office/powerpoint/2010/main" val="3634342823"/>
              </p:ext>
            </p:extLst>
          </p:nvPr>
        </p:nvGraphicFramePr>
        <p:xfrm>
          <a:off x="395536" y="1094710"/>
          <a:ext cx="8337590" cy="5574648"/>
        </p:xfrm>
        <a:graphic>
          <a:graphicData uri="http://schemas.openxmlformats.org/drawingml/2006/table">
            <a:tbl>
              <a:tblPr>
                <a:tableStyleId>{8EC20E35-A176-4012-BC5E-935CFFF8708E}</a:tableStyleId>
              </a:tblPr>
              <a:tblGrid>
                <a:gridCol w="3744416">
                  <a:extLst>
                    <a:ext uri="{9D8B030D-6E8A-4147-A177-3AD203B41FA5}">
                      <a16:colId xmlns:a16="http://schemas.microsoft.com/office/drawing/2014/main" xmlns="" val="20000"/>
                    </a:ext>
                  </a:extLst>
                </a:gridCol>
                <a:gridCol w="4593174">
                  <a:extLst>
                    <a:ext uri="{9D8B030D-6E8A-4147-A177-3AD203B41FA5}">
                      <a16:colId xmlns:a16="http://schemas.microsoft.com/office/drawing/2014/main" xmlns="" val="20001"/>
                    </a:ext>
                  </a:extLst>
                </a:gridCol>
              </a:tblGrid>
              <a:tr h="615837">
                <a:tc>
                  <a:txBody>
                    <a:bodyPr/>
                    <a:lstStyle/>
                    <a:p>
                      <a:pPr algn="l" fontAlgn="ctr"/>
                      <a:r>
                        <a:rPr lang="ru-RU" sz="1800" b="1" i="0" u="none" strike="noStrike" cap="small" baseline="0" dirty="0">
                          <a:solidFill>
                            <a:schemeClr val="bg1"/>
                          </a:solidFill>
                          <a:effectLst/>
                        </a:rPr>
                        <a:t>Номер счета бюджетного учета</a:t>
                      </a:r>
                      <a:endParaRPr lang="ru-RU" sz="1800" b="1" i="0" u="none" strike="noStrike" cap="small" baseline="0" dirty="0">
                        <a:solidFill>
                          <a:schemeClr val="bg1"/>
                        </a:solidFill>
                        <a:effectLst/>
                        <a:latin typeface="Arial"/>
                      </a:endParaRPr>
                    </a:p>
                  </a:txBody>
                  <a:tcPr marL="9525" marR="9525" marT="9525" marB="0" anchor="ctr">
                    <a:lnL>
                      <a:noFill/>
                    </a:lnL>
                    <a:lnR>
                      <a:noFill/>
                    </a:lnR>
                    <a:lnT w="254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144381"/>
                    </a:solidFill>
                  </a:tcPr>
                </a:tc>
                <a:tc>
                  <a:txBody>
                    <a:bodyPr/>
                    <a:lstStyle/>
                    <a:p>
                      <a:pPr algn="l" fontAlgn="ctr"/>
                      <a:r>
                        <a:rPr lang="ru-RU" sz="1800" b="1" i="0" u="none" strike="noStrike" cap="small" baseline="0" dirty="0">
                          <a:solidFill>
                            <a:schemeClr val="bg1"/>
                          </a:solidFill>
                          <a:effectLst/>
                        </a:rPr>
                        <a:t>Применение</a:t>
                      </a:r>
                      <a:endParaRPr lang="ru-RU" sz="1800" b="1" i="0" u="none" strike="noStrike" cap="small" baseline="0" dirty="0">
                        <a:solidFill>
                          <a:schemeClr val="bg1"/>
                        </a:solidFill>
                        <a:effectLst/>
                        <a:latin typeface="Arial"/>
                      </a:endParaRPr>
                    </a:p>
                  </a:txBody>
                  <a:tcPr marL="9525" marR="9525" marT="9525" marB="0" anchor="ctr">
                    <a:lnL>
                      <a:noFill/>
                    </a:lnL>
                    <a:lnR>
                      <a:noFill/>
                    </a:lnR>
                    <a:lnT w="254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144381"/>
                    </a:solidFill>
                  </a:tcPr>
                </a:tc>
                <a:extLst>
                  <a:ext uri="{0D108BD9-81ED-4DB2-BD59-A6C34878D82A}">
                    <a16:rowId xmlns:a16="http://schemas.microsoft.com/office/drawing/2014/main" xmlns="" val="10000"/>
                  </a:ext>
                </a:extLst>
              </a:tr>
              <a:tr h="361184">
                <a:tc>
                  <a:txBody>
                    <a:bodyPr/>
                    <a:lstStyle/>
                    <a:p>
                      <a:pPr algn="l" fontAlgn="b"/>
                      <a:r>
                        <a:rPr lang="ru-RU" sz="1600" kern="1200" dirty="0">
                          <a:effectLst/>
                        </a:rPr>
                        <a:t>1 11 09000 00 0000 000 1 401 10 172 </a:t>
                      </a:r>
                      <a:endParaRPr lang="ru-RU" sz="1200" b="0" i="0" u="none" strike="noStrike" dirty="0">
                        <a:effectLst/>
                        <a:latin typeface="Arial"/>
                      </a:endParaRPr>
                    </a:p>
                  </a:txBody>
                  <a:tcPr marL="9525" marR="9525" marT="9525" marB="0" anchor="ctr">
                    <a:lnL>
                      <a:noFill/>
                    </a:lnL>
                    <a:lnR>
                      <a:noFill/>
                    </a:lnR>
                    <a:lnT w="12700" cap="flat" cmpd="sng" algn="ctr">
                      <a:no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just" fontAlgn="b"/>
                      <a:r>
                        <a:rPr lang="ru-RU" sz="1400" b="0" i="0" u="none" strike="noStrike" dirty="0">
                          <a:effectLst/>
                          <a:latin typeface="Arial Narrow" panose="020B0606020202030204" pitchFamily="34" charset="0"/>
                        </a:rPr>
                        <a:t>корректировка участия в АУБУ (21006), </a:t>
                      </a:r>
                    </a:p>
                  </a:txBody>
                  <a:tcPr marL="9525" marR="9525" marT="9525" marB="0" anchor="ctr">
                    <a:lnL>
                      <a:noFill/>
                    </a:lnL>
                    <a:lnR>
                      <a:noFill/>
                    </a:lnR>
                    <a:lnT w="12700" cap="flat" cmpd="sng" algn="ctr">
                      <a:no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0001"/>
                  </a:ext>
                </a:extLst>
              </a:tr>
              <a:tr h="361184">
                <a:tc>
                  <a:txBody>
                    <a:bodyPr/>
                    <a:lstStyle/>
                    <a:p>
                      <a:pPr algn="l" fontAlgn="b"/>
                      <a:r>
                        <a:rPr lang="ru-RU" sz="1600" kern="1200" dirty="0">
                          <a:effectLst/>
                        </a:rPr>
                        <a:t>1 17 00000 00 0000 000 1 401 10 176</a:t>
                      </a:r>
                      <a:endParaRPr lang="ru-RU" sz="1200" b="0" i="0" u="none" strike="noStrike" dirty="0">
                        <a:effectLst/>
                        <a:latin typeface="Arial"/>
                      </a:endParaRPr>
                    </a:p>
                  </a:txBody>
                  <a:tcPr marL="9525" marR="9525" marT="9525" marB="0" anchor="ctr">
                    <a:lnL>
                      <a:noFill/>
                    </a:lnL>
                    <a:lnR>
                      <a:noFill/>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just" fontAlgn="b"/>
                      <a:r>
                        <a:rPr lang="ru-RU" sz="1400" u="none" strike="noStrike" dirty="0">
                          <a:effectLst/>
                          <a:latin typeface="Arial Narrow" panose="020B0606020202030204" pitchFamily="34" charset="0"/>
                        </a:rPr>
                        <a:t>при изменении кадастровой стоимости земельных участков </a:t>
                      </a:r>
                      <a:endParaRPr lang="ru-RU" sz="1400" b="0" i="0" u="none" strike="noStrike" dirty="0">
                        <a:effectLst/>
                        <a:latin typeface="Arial Narrow" panose="020B0606020202030204" pitchFamily="34" charset="0"/>
                      </a:endParaRPr>
                    </a:p>
                  </a:txBody>
                  <a:tcPr marL="9525" marR="9525" marT="9525" marB="0" anchor="ctr">
                    <a:lnL>
                      <a:noFill/>
                    </a:lnL>
                    <a:lnR>
                      <a:noFill/>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0002"/>
                  </a:ext>
                </a:extLst>
              </a:tr>
              <a:tr h="361184">
                <a:tc>
                  <a:txBody>
                    <a:bodyPr/>
                    <a:lstStyle/>
                    <a:p>
                      <a:pPr algn="l" fontAlgn="b"/>
                      <a:r>
                        <a:rPr lang="ru-RU" sz="1600" kern="1200" dirty="0">
                          <a:effectLst/>
                        </a:rPr>
                        <a:t>1 17 00000 00 0000 000 1 401 10 199</a:t>
                      </a:r>
                      <a:endParaRPr lang="ru-RU" sz="1200" b="0" i="0" u="none" strike="noStrike" dirty="0">
                        <a:effectLst/>
                        <a:latin typeface="Arial"/>
                      </a:endParaRPr>
                    </a:p>
                  </a:txBody>
                  <a:tcPr marL="9525" marR="9525" marT="9525" marB="0" anchor="ctr">
                    <a:lnL>
                      <a:noFill/>
                    </a:lnL>
                    <a:lnR>
                      <a:noFill/>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just" fontAlgn="b"/>
                      <a:r>
                        <a:rPr lang="ru-RU" sz="1400" b="0" i="0" u="none" strike="noStrike" dirty="0">
                          <a:effectLst/>
                          <a:latin typeface="Arial Narrow" panose="020B0606020202030204" pitchFamily="34" charset="0"/>
                        </a:rPr>
                        <a:t>по результатам инвентаризации</a:t>
                      </a:r>
                    </a:p>
                  </a:txBody>
                  <a:tcPr marL="9525" marR="9525" marT="9525" marB="0" anchor="ctr">
                    <a:lnL>
                      <a:noFill/>
                    </a:lnL>
                    <a:lnR>
                      <a:noFill/>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0003"/>
                  </a:ext>
                </a:extLst>
              </a:tr>
              <a:tr h="361184">
                <a:tc>
                  <a:txBody>
                    <a:bodyPr/>
                    <a:lstStyle/>
                    <a:p>
                      <a:pPr algn="l" fontAlgn="b"/>
                      <a:r>
                        <a:rPr lang="ru-RU" sz="1600" kern="1200" dirty="0">
                          <a:effectLst/>
                        </a:rPr>
                        <a:t>1 14 00000 00 0000 000 1 401 10 172</a:t>
                      </a:r>
                      <a:endParaRPr lang="ru-RU" sz="1200" b="0" i="0" u="none" strike="noStrike" dirty="0">
                        <a:effectLst/>
                        <a:latin typeface="Arial"/>
                      </a:endParaRPr>
                    </a:p>
                  </a:txBody>
                  <a:tcPr marL="9525" marR="9525" marT="9525" marB="0" anchor="ctr">
                    <a:lnL>
                      <a:noFill/>
                    </a:lnL>
                    <a:lnR>
                      <a:noFill/>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just" fontAlgn="b"/>
                      <a:r>
                        <a:rPr lang="ru-RU" sz="1400" b="0" i="0" u="none" strike="noStrike" dirty="0">
                          <a:effectLst/>
                          <a:latin typeface="Arial Narrow" panose="020B0606020202030204" pitchFamily="34" charset="0"/>
                        </a:rPr>
                        <a:t>по результатам </a:t>
                      </a:r>
                      <a:r>
                        <a:rPr lang="ru-RU" sz="1400" b="0" i="0" u="none" strike="noStrike" dirty="0" err="1">
                          <a:effectLst/>
                          <a:latin typeface="Arial Narrow" panose="020B0606020202030204" pitchFamily="34" charset="0"/>
                        </a:rPr>
                        <a:t>разукомплектации</a:t>
                      </a:r>
                      <a:r>
                        <a:rPr lang="ru-RU" sz="1400" b="0" i="0" u="none" strike="noStrike" dirty="0">
                          <a:effectLst/>
                          <a:latin typeface="Arial Narrow" panose="020B0606020202030204" pitchFamily="34" charset="0"/>
                        </a:rPr>
                        <a:t> </a:t>
                      </a:r>
                    </a:p>
                  </a:txBody>
                  <a:tcPr marL="9525" marR="9525" marT="9525" marB="0" anchor="ctr">
                    <a:lnL>
                      <a:noFill/>
                    </a:lnL>
                    <a:lnR>
                      <a:noFill/>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0004"/>
                  </a:ext>
                </a:extLst>
              </a:tr>
              <a:tr h="361184">
                <a:tc>
                  <a:txBody>
                    <a:bodyPr/>
                    <a:lstStyle/>
                    <a:p>
                      <a:pPr algn="l" fontAlgn="b"/>
                      <a:r>
                        <a:rPr lang="ru-RU" sz="1600" kern="1200" dirty="0">
                          <a:effectLst/>
                        </a:rPr>
                        <a:t>1 17 </a:t>
                      </a:r>
                      <a:r>
                        <a:rPr lang="ru-RU" sz="1600" kern="1200" dirty="0" smtClean="0">
                          <a:effectLst/>
                        </a:rPr>
                        <a:t>050Х0</a:t>
                      </a:r>
                      <a:r>
                        <a:rPr lang="ru-RU" sz="1600" kern="1200" dirty="0">
                          <a:effectLst/>
                        </a:rPr>
                        <a:t> </a:t>
                      </a:r>
                      <a:r>
                        <a:rPr lang="ru-RU" sz="1600" kern="1200" dirty="0" smtClean="0">
                          <a:effectLst/>
                        </a:rPr>
                        <a:t>ХХ</a:t>
                      </a:r>
                      <a:r>
                        <a:rPr lang="ru-RU" sz="1600" kern="1200" dirty="0">
                          <a:effectLst/>
                        </a:rPr>
                        <a:t> 0000 180 1 401 10 199 </a:t>
                      </a:r>
                      <a:endParaRPr lang="ru-RU" sz="1200" b="0" i="0" u="none" strike="noStrike" dirty="0">
                        <a:effectLst/>
                        <a:latin typeface="Arial"/>
                      </a:endParaRPr>
                    </a:p>
                  </a:txBody>
                  <a:tcPr marL="9525" marR="9525" marT="9525" marB="0" anchor="ctr">
                    <a:lnL>
                      <a:noFill/>
                    </a:lnL>
                    <a:lnR>
                      <a:noFill/>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just" fontAlgn="b"/>
                      <a:r>
                        <a:rPr lang="ru-RU" sz="1400" b="0" i="0" u="none" strike="noStrike" dirty="0">
                          <a:effectLst/>
                          <a:latin typeface="Arial Narrow" panose="020B0606020202030204" pitchFamily="34" charset="0"/>
                        </a:rPr>
                        <a:t>восстановление в бюджетном учете финансовых вложений </a:t>
                      </a:r>
                    </a:p>
                  </a:txBody>
                  <a:tcPr marL="9525" marR="9525" marT="9525" marB="0" anchor="ctr">
                    <a:lnL>
                      <a:noFill/>
                    </a:lnL>
                    <a:lnR>
                      <a:noFill/>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0005"/>
                  </a:ext>
                </a:extLst>
              </a:tr>
              <a:tr h="361184">
                <a:tc>
                  <a:txBody>
                    <a:bodyPr/>
                    <a:lstStyle/>
                    <a:p>
                      <a:pPr algn="l" fontAlgn="b"/>
                      <a:r>
                        <a:rPr lang="ru-RU" sz="1600" kern="1200" dirty="0">
                          <a:effectLst/>
                        </a:rPr>
                        <a:t>1 11 09000 00 0000 120 1 401 10 172</a:t>
                      </a:r>
                      <a:endParaRPr lang="ru-RU" sz="1200" b="0" i="0" u="none" strike="noStrike" dirty="0">
                        <a:effectLst/>
                        <a:latin typeface="Arial"/>
                      </a:endParaRPr>
                    </a:p>
                  </a:txBody>
                  <a:tcPr marL="9525" marR="9525" marT="9525" marB="0" anchor="ctr">
                    <a:lnL>
                      <a:noFill/>
                    </a:lnL>
                    <a:lnR>
                      <a:noFill/>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just" fontAlgn="b"/>
                      <a:r>
                        <a:rPr lang="ru-RU" sz="1400" b="0" i="0" u="none" strike="noStrike" dirty="0">
                          <a:effectLst/>
                          <a:latin typeface="Arial Narrow" panose="020B0606020202030204" pitchFamily="34" charset="0"/>
                        </a:rPr>
                        <a:t>уменьшение объема финансовых вложений </a:t>
                      </a:r>
                    </a:p>
                  </a:txBody>
                  <a:tcPr marL="9525" marR="9525" marT="9525" marB="0" anchor="ctr">
                    <a:lnL>
                      <a:noFill/>
                    </a:lnL>
                    <a:lnR>
                      <a:noFill/>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0006"/>
                  </a:ext>
                </a:extLst>
              </a:tr>
              <a:tr h="621888">
                <a:tc>
                  <a:txBody>
                    <a:bodyPr/>
                    <a:lstStyle/>
                    <a:p>
                      <a:pPr algn="l" fontAlgn="b"/>
                      <a:r>
                        <a:rPr lang="ru-RU" sz="1600" kern="1200" dirty="0">
                          <a:effectLst/>
                        </a:rPr>
                        <a:t>2 07 </a:t>
                      </a:r>
                      <a:r>
                        <a:rPr lang="ru-RU" sz="1600" kern="1200" dirty="0" smtClean="0">
                          <a:effectLst/>
                        </a:rPr>
                        <a:t>100Х0</a:t>
                      </a:r>
                      <a:r>
                        <a:rPr lang="ru-RU" sz="1600" kern="1200" dirty="0">
                          <a:effectLst/>
                        </a:rPr>
                        <a:t> </a:t>
                      </a:r>
                      <a:r>
                        <a:rPr lang="ru-RU" sz="1600" kern="1200" dirty="0" smtClean="0">
                          <a:effectLst/>
                        </a:rPr>
                        <a:t>ХХ</a:t>
                      </a:r>
                      <a:r>
                        <a:rPr lang="ru-RU" sz="1600" kern="1200" dirty="0">
                          <a:effectLst/>
                        </a:rPr>
                        <a:t> 0000 180 1 401 10 18х</a:t>
                      </a:r>
                      <a:endParaRPr lang="ru-RU" sz="1200" b="0" i="0" u="none" strike="noStrike" dirty="0">
                        <a:solidFill>
                          <a:srgbClr val="FF0000"/>
                        </a:solidFill>
                        <a:effectLst/>
                        <a:latin typeface="Arial"/>
                      </a:endParaRPr>
                    </a:p>
                  </a:txBody>
                  <a:tcPr marL="9525" marR="9525" marT="9525" marB="0" anchor="ctr">
                    <a:lnL>
                      <a:noFill/>
                    </a:lnL>
                    <a:lnR>
                      <a:noFill/>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just" fontAlgn="b"/>
                      <a:r>
                        <a:rPr lang="ru-RU" sz="1400" b="0" i="0" u="none" strike="noStrike" dirty="0">
                          <a:effectLst/>
                          <a:latin typeface="Arial Narrow" panose="020B0606020202030204" pitchFamily="34" charset="0"/>
                        </a:rPr>
                        <a:t>доходы ссудополучателя от операционной аренды на льготных условиях по договорам безвозмездного пользования</a:t>
                      </a:r>
                    </a:p>
                  </a:txBody>
                  <a:tcPr marL="9525" marR="9525" marT="9525" marB="0" anchor="ctr">
                    <a:lnL>
                      <a:noFill/>
                    </a:lnL>
                    <a:lnR>
                      <a:noFill/>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0007"/>
                  </a:ext>
                </a:extLst>
              </a:tr>
              <a:tr h="621888">
                <a:tc>
                  <a:txBody>
                    <a:bodyPr/>
                    <a:lstStyle/>
                    <a:p>
                      <a:pPr algn="l" fontAlgn="b"/>
                      <a:r>
                        <a:rPr lang="ru-RU" sz="1600" kern="1200" dirty="0">
                          <a:effectLst/>
                        </a:rPr>
                        <a:t>1 11 00000 00 0000 000 1 401 10 121</a:t>
                      </a:r>
                      <a:endParaRPr lang="ru-RU" sz="1200" b="0" i="0" u="none" strike="noStrike" dirty="0">
                        <a:effectLst/>
                        <a:latin typeface="Arial"/>
                      </a:endParaRPr>
                    </a:p>
                  </a:txBody>
                  <a:tcPr marL="9525" marR="9525" marT="9525" marB="0" anchor="ctr">
                    <a:lnL>
                      <a:noFill/>
                    </a:lnL>
                    <a:lnR>
                      <a:noFill/>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just" fontAlgn="b"/>
                      <a:r>
                        <a:rPr lang="ru-RU" sz="1400" b="0" i="0" u="none" strike="noStrike" dirty="0">
                          <a:effectLst/>
                          <a:latin typeface="Arial Narrow" panose="020B0606020202030204" pitchFamily="34" charset="0"/>
                        </a:rPr>
                        <a:t>доходы ссудодателя от операционной аренды на льготных условиях по договорам безвозмездного пользования </a:t>
                      </a:r>
                    </a:p>
                  </a:txBody>
                  <a:tcPr marL="9525" marR="9525" marT="9525" marB="0" anchor="ctr">
                    <a:lnL>
                      <a:noFill/>
                    </a:lnL>
                    <a:lnR>
                      <a:noFill/>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0008"/>
                  </a:ext>
                </a:extLst>
              </a:tr>
              <a:tr h="926043">
                <a:tc>
                  <a:txBody>
                    <a:bodyPr/>
                    <a:lstStyle/>
                    <a:p>
                      <a:pPr algn="l" fontAlgn="b"/>
                      <a:r>
                        <a:rPr lang="ru-RU" sz="1600" kern="1200" dirty="0">
                          <a:effectLst/>
                        </a:rPr>
                        <a:t>1 11 00000 00 0000 000 1 401 10 122 </a:t>
                      </a:r>
                      <a:endParaRPr lang="ru-RU" sz="1200" b="0" i="0" u="none" strike="noStrike" dirty="0">
                        <a:effectLst/>
                        <a:latin typeface="Arial"/>
                      </a:endParaRPr>
                    </a:p>
                  </a:txBody>
                  <a:tcPr marL="9525" marR="9525" marT="9525" marB="0" anchor="ctr">
                    <a:lnL>
                      <a:noFill/>
                    </a:lnL>
                    <a:lnR>
                      <a:noFill/>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just" fontAlgn="b"/>
                      <a:r>
                        <a:rPr lang="ru-RU" sz="1400" b="0" i="0" u="none" strike="noStrike" dirty="0">
                          <a:effectLst/>
                          <a:latin typeface="Arial Narrow" panose="020B0606020202030204" pitchFamily="34" charset="0"/>
                        </a:rPr>
                        <a:t>доходы ссудодателя от </a:t>
                      </a:r>
                      <a:r>
                        <a:rPr lang="ru-RU" sz="1400" b="0" i="0" u="none" strike="noStrike" dirty="0" err="1">
                          <a:effectLst/>
                          <a:latin typeface="Arial Narrow" panose="020B0606020202030204" pitchFamily="34" charset="0"/>
                        </a:rPr>
                        <a:t>неоперационной</a:t>
                      </a:r>
                      <a:r>
                        <a:rPr lang="ru-RU" sz="1400" b="0" i="0" u="none" strike="noStrike" dirty="0">
                          <a:effectLst/>
                          <a:latin typeface="Arial Narrow" panose="020B0606020202030204" pitchFamily="34" charset="0"/>
                        </a:rPr>
                        <a:t> </a:t>
                      </a:r>
                    </a:p>
                    <a:p>
                      <a:pPr algn="just" fontAlgn="b"/>
                      <a:r>
                        <a:rPr lang="ru-RU" sz="1400" b="0" i="0" u="none" strike="noStrike" dirty="0">
                          <a:effectLst/>
                          <a:latin typeface="Arial Narrow" panose="020B0606020202030204" pitchFamily="34" charset="0"/>
                        </a:rPr>
                        <a:t>(финансовой) аренды на льготных условиях </a:t>
                      </a:r>
                    </a:p>
                    <a:p>
                      <a:pPr algn="just" fontAlgn="b"/>
                      <a:r>
                        <a:rPr lang="ru-RU" sz="1400" b="0" i="0" u="none" strike="noStrike" dirty="0">
                          <a:effectLst/>
                          <a:latin typeface="Arial Narrow" panose="020B0606020202030204" pitchFamily="34" charset="0"/>
                        </a:rPr>
                        <a:t>по договорам безвозмездного пользования</a:t>
                      </a:r>
                    </a:p>
                  </a:txBody>
                  <a:tcPr marL="9525" marR="9525" marT="9525" marB="0" anchor="ctr">
                    <a:lnL>
                      <a:noFill/>
                    </a:lnL>
                    <a:lnR>
                      <a:noFill/>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0009"/>
                  </a:ext>
                </a:extLst>
              </a:tr>
              <a:tr h="621888">
                <a:tc>
                  <a:txBody>
                    <a:bodyPr/>
                    <a:lstStyle/>
                    <a:p>
                      <a:pPr algn="l" fontAlgn="b"/>
                      <a:r>
                        <a:rPr lang="ru-RU" sz="1600" kern="1200" dirty="0">
                          <a:effectLst/>
                        </a:rPr>
                        <a:t>1 11 00000 00 0000 000 1 401 10 123 </a:t>
                      </a:r>
                      <a:endParaRPr lang="ru-RU" sz="1200" b="0" i="0" u="none" strike="noStrike" dirty="0">
                        <a:effectLst/>
                        <a:latin typeface="Arial"/>
                      </a:endParaRPr>
                    </a:p>
                  </a:txBody>
                  <a:tcPr marL="9525" marR="9525" marT="9525" marB="0" anchor="ctr">
                    <a:lnL>
                      <a:noFill/>
                    </a:lnL>
                    <a:lnR>
                      <a:noFill/>
                    </a:lnR>
                    <a:lnT w="3175" cap="flat" cmpd="sng" algn="ctr">
                      <a:solidFill>
                        <a:schemeClr val="bg1">
                          <a:lumMod val="75000"/>
                        </a:schemeClr>
                      </a:solidFill>
                      <a:prstDash val="solid"/>
                      <a:round/>
                      <a:headEnd type="none" w="med" len="med"/>
                      <a:tailEnd type="none" w="med" len="med"/>
                    </a:lnT>
                    <a:lnB w="25400" cmpd="sng">
                      <a:noFill/>
                    </a:lnB>
                    <a:lnTlToBr w="12700" cmpd="sng">
                      <a:noFill/>
                      <a:prstDash val="solid"/>
                    </a:lnTlToBr>
                    <a:lnBlToTr w="12700" cmpd="sng">
                      <a:noFill/>
                      <a:prstDash val="solid"/>
                    </a:lnBlToTr>
                  </a:tcPr>
                </a:tc>
                <a:tc>
                  <a:txBody>
                    <a:bodyPr/>
                    <a:lstStyle/>
                    <a:p>
                      <a:pPr algn="just" fontAlgn="b"/>
                      <a:r>
                        <a:rPr lang="ru-RU" sz="1400" b="0" i="0" u="none" strike="noStrike" dirty="0">
                          <a:effectLst/>
                          <a:latin typeface="Arial Narrow" panose="020B0606020202030204" pitchFamily="34" charset="0"/>
                        </a:rPr>
                        <a:t>доходы ссудодателя от предоставления права</a:t>
                      </a:r>
                    </a:p>
                    <a:p>
                      <a:pPr algn="just" fontAlgn="b"/>
                      <a:r>
                        <a:rPr lang="ru-RU" sz="1400" b="0" i="0" u="none" strike="noStrike" dirty="0">
                          <a:effectLst/>
                          <a:latin typeface="Arial Narrow" panose="020B0606020202030204" pitchFamily="34" charset="0"/>
                        </a:rPr>
                        <a:t>пользования непроизведенными активами</a:t>
                      </a:r>
                    </a:p>
                  </a:txBody>
                  <a:tcPr marL="9525" marR="9525" marT="9525" marB="0" anchor="ctr">
                    <a:lnL>
                      <a:noFill/>
                    </a:lnL>
                    <a:lnR>
                      <a:noFill/>
                    </a:lnR>
                    <a:lnT w="3175" cap="flat" cmpd="sng" algn="ctr">
                      <a:solidFill>
                        <a:schemeClr val="bg1">
                          <a:lumMod val="75000"/>
                        </a:schemeClr>
                      </a:solidFill>
                      <a:prstDash val="solid"/>
                      <a:round/>
                      <a:headEnd type="none" w="med" len="med"/>
                      <a:tailEnd type="none" w="med" len="med"/>
                    </a:lnT>
                    <a:lnB w="25400" cmpd="sng">
                      <a:noFill/>
                    </a:lnB>
                    <a:lnTlToBr w="12700" cmpd="sng">
                      <a:noFill/>
                      <a:prstDash val="solid"/>
                    </a:lnTlToBr>
                    <a:lnBlToTr w="12700" cmpd="sng">
                      <a:noFill/>
                      <a:prstDash val="solid"/>
                    </a:lnBlToTr>
                  </a:tcPr>
                </a:tc>
                <a:extLst>
                  <a:ext uri="{0D108BD9-81ED-4DB2-BD59-A6C34878D82A}">
                    <a16:rowId xmlns:a16="http://schemas.microsoft.com/office/drawing/2014/main" xmlns="" val="10010"/>
                  </a:ext>
                </a:extLst>
              </a:tr>
            </a:tbl>
          </a:graphicData>
        </a:graphic>
      </p:graphicFrame>
    </p:spTree>
    <p:extLst>
      <p:ext uri="{BB962C8B-B14F-4D97-AF65-F5344CB8AC3E}">
        <p14:creationId xmlns:p14="http://schemas.microsoft.com/office/powerpoint/2010/main" val="252844293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06524" y="844826"/>
            <a:ext cx="7424023" cy="45050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8982202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lstStyle/>
          <a:p>
            <a:endParaRPr lang="ru-RU" dirty="0"/>
          </a:p>
        </p:txBody>
      </p:sp>
      <p:sp>
        <p:nvSpPr>
          <p:cNvPr id="4" name="Номер слайда 3"/>
          <p:cNvSpPr>
            <a:spLocks noGrp="1"/>
          </p:cNvSpPr>
          <p:nvPr>
            <p:ph type="sldNum" sz="quarter" idx="12"/>
          </p:nvPr>
        </p:nvSpPr>
        <p:spPr/>
        <p:txBody>
          <a:bodyPr/>
          <a:lstStyle/>
          <a:p>
            <a:fld id="{8F353C4E-0EC6-4AC7-AD15-7B51E3057EBB}" type="slidenum">
              <a:rPr lang="ru-RU" smtClean="0"/>
              <a:t>88</a:t>
            </a:fld>
            <a:endParaRPr lang="ru-RU"/>
          </a:p>
        </p:txBody>
      </p:sp>
      <p:pic>
        <p:nvPicPr>
          <p:cNvPr id="5122" name="Picture 2"/>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206375" y="904875"/>
            <a:ext cx="8731250" cy="5048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6878897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3"/>
          <p:cNvSpPr>
            <a:spLocks noGrp="1"/>
          </p:cNvSpPr>
          <p:nvPr>
            <p:ph type="sldNum" sz="quarter" idx="12"/>
          </p:nvPr>
        </p:nvSpPr>
        <p:spPr/>
        <p:txBody>
          <a:bodyPr/>
          <a:lstStyle/>
          <a:p>
            <a:fld id="{8F353C4E-0EC6-4AC7-AD15-7B51E3057EBB}" type="slidenum">
              <a:rPr lang="ru-RU" smtClean="0"/>
              <a:t>89</a:t>
            </a:fld>
            <a:endParaRPr lang="ru-RU"/>
          </a:p>
        </p:txBody>
      </p:sp>
      <p:pic>
        <p:nvPicPr>
          <p:cNvPr id="4098" name="Picture 2"/>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986" y="731520"/>
            <a:ext cx="9115819" cy="51835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6628451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8539" y="388894"/>
            <a:ext cx="8722639" cy="47800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3417717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763659" y="805218"/>
            <a:ext cx="4275174" cy="914400"/>
          </a:xfrm>
          <a:prstGeom prst="rect">
            <a:avLst/>
          </a:prstGeom>
          <a:noFill/>
        </p:spPr>
        <p:txBody>
          <a:bodyPr wrap="square" rtlCol="0" anchor="ctr" anchorCtr="0">
            <a:noAutofit/>
          </a:bodyPr>
          <a:lstStyle/>
          <a:p>
            <a:pPr algn="ctr"/>
            <a:endParaRPr lang="ru-RU" sz="2400" b="1" dirty="0">
              <a:solidFill>
                <a:srgbClr val="C00000"/>
              </a:solidFill>
              <a:latin typeface="Times New Roman" charset="0"/>
              <a:ea typeface="Times New Roman" charset="0"/>
              <a:cs typeface="Times New Roman" charset="0"/>
            </a:endParaRPr>
          </a:p>
        </p:txBody>
      </p:sp>
      <p:sp>
        <p:nvSpPr>
          <p:cNvPr id="94" name="TextBox 93"/>
          <p:cNvSpPr txBox="1"/>
          <p:nvPr/>
        </p:nvSpPr>
        <p:spPr>
          <a:xfrm>
            <a:off x="257175" y="930442"/>
            <a:ext cx="8572500" cy="5025858"/>
          </a:xfrm>
          <a:prstGeom prst="rect">
            <a:avLst/>
          </a:prstGeom>
          <a:solidFill>
            <a:schemeClr val="bg1">
              <a:alpha val="77000"/>
            </a:schemeClr>
          </a:solidFill>
          <a:ln w="19050">
            <a:noFill/>
          </a:ln>
        </p:spPr>
        <p:txBody>
          <a:bodyPr wrap="square" rtlCol="0" anchor="t" anchorCtr="0">
            <a:noAutofit/>
          </a:bodyPr>
          <a:lstStyle/>
          <a:p>
            <a:pPr algn="ctr">
              <a:lnSpc>
                <a:spcPct val="120000"/>
              </a:lnSpc>
              <a:spcAft>
                <a:spcPts val="1800"/>
              </a:spcAft>
            </a:pPr>
            <a:endParaRPr lang="ru-RU" sz="3200" dirty="0" smtClean="0">
              <a:ea typeface="Times New Roman" charset="0"/>
              <a:cs typeface="Shruti" panose="020B0502040204020203" pitchFamily="34" charset="0"/>
            </a:endParaRPr>
          </a:p>
          <a:p>
            <a:pPr algn="ctr">
              <a:lnSpc>
                <a:spcPct val="120000"/>
              </a:lnSpc>
              <a:spcAft>
                <a:spcPts val="1800"/>
              </a:spcAft>
            </a:pPr>
            <a:endParaRPr lang="ru-RU" sz="3200" dirty="0">
              <a:ea typeface="Times New Roman" charset="0"/>
              <a:cs typeface="Shruti" panose="020B0502040204020203" pitchFamily="34" charset="0"/>
            </a:endParaRPr>
          </a:p>
          <a:p>
            <a:pPr>
              <a:lnSpc>
                <a:spcPct val="120000"/>
              </a:lnSpc>
              <a:spcAft>
                <a:spcPts val="1800"/>
              </a:spcAft>
            </a:pPr>
            <a:endParaRPr lang="ru-RU" sz="2000" dirty="0"/>
          </a:p>
          <a:p>
            <a:pPr>
              <a:lnSpc>
                <a:spcPct val="120000"/>
              </a:lnSpc>
              <a:spcAft>
                <a:spcPts val="1800"/>
              </a:spcAft>
            </a:pPr>
            <a:endParaRPr lang="ru-RU" sz="3200" dirty="0" smtClean="0">
              <a:ea typeface="Times New Roman" charset="0"/>
              <a:cs typeface="Shruti" panose="020B0502040204020203" pitchFamily="34" charset="0"/>
            </a:endParaRPr>
          </a:p>
          <a:p>
            <a:pPr algn="ctr">
              <a:lnSpc>
                <a:spcPct val="120000"/>
              </a:lnSpc>
              <a:spcAft>
                <a:spcPts val="1800"/>
              </a:spcAft>
            </a:pPr>
            <a:endParaRPr lang="ru-RU" sz="3200" dirty="0">
              <a:ea typeface="Times New Roman" charset="0"/>
              <a:cs typeface="Shruti" panose="020B0502040204020203" pitchFamily="34" charset="0"/>
            </a:endParaRPr>
          </a:p>
        </p:txBody>
      </p:sp>
      <p:sp>
        <p:nvSpPr>
          <p:cNvPr id="6" name="Заголовок 1"/>
          <p:cNvSpPr>
            <a:spLocks noGrp="1"/>
          </p:cNvSpPr>
          <p:nvPr>
            <p:ph type="title"/>
          </p:nvPr>
        </p:nvSpPr>
        <p:spPr>
          <a:xfrm>
            <a:off x="1697106" y="278390"/>
            <a:ext cx="7218294" cy="561586"/>
          </a:xfrm>
        </p:spPr>
        <p:txBody>
          <a:bodyPr anchor="ctr">
            <a:noAutofit/>
          </a:bodyPr>
          <a:lstStyle/>
          <a:p>
            <a:pPr algn="r"/>
            <a:r>
              <a:rPr lang="ru-RU" sz="3200" dirty="0"/>
              <a:t>Расчеты </a:t>
            </a:r>
            <a:r>
              <a:rPr lang="ru-RU" sz="3200" dirty="0" smtClean="0"/>
              <a:t>по возврату остатка целевой субсидии</a:t>
            </a:r>
            <a:r>
              <a:rPr lang="ru-RU" sz="3200" dirty="0" smtClean="0">
                <a:latin typeface="Arial" panose="020B0604020202020204" pitchFamily="34" charset="0"/>
                <a:cs typeface="Arial" panose="020B0604020202020204" pitchFamily="34" charset="0"/>
              </a:rPr>
              <a:t>:</a:t>
            </a:r>
            <a:endParaRPr lang="ru-RU" sz="3200" dirty="0">
              <a:cs typeface="Times New Roman" panose="02020603050405020304" pitchFamily="18" charset="0"/>
            </a:endParaRPr>
          </a:p>
        </p:txBody>
      </p:sp>
      <p:graphicFrame>
        <p:nvGraphicFramePr>
          <p:cNvPr id="4" name="Таблица 3"/>
          <p:cNvGraphicFramePr>
            <a:graphicFrameLocks noGrp="1"/>
          </p:cNvGraphicFramePr>
          <p:nvPr>
            <p:extLst>
              <p:ext uri="{D42A27DB-BD31-4B8C-83A1-F6EECF244321}">
                <p14:modId xmlns:p14="http://schemas.microsoft.com/office/powerpoint/2010/main" val="2128791926"/>
              </p:ext>
            </p:extLst>
          </p:nvPr>
        </p:nvGraphicFramePr>
        <p:xfrm>
          <a:off x="281623" y="1134316"/>
          <a:ext cx="8572499" cy="5407177"/>
        </p:xfrm>
        <a:graphic>
          <a:graphicData uri="http://schemas.openxmlformats.org/drawingml/2006/table">
            <a:tbl>
              <a:tblPr bandRow="1">
                <a:tableStyleId>{616DA210-FB5B-4158-B5E0-FEB733F419BA}</a:tableStyleId>
              </a:tblPr>
              <a:tblGrid>
                <a:gridCol w="3676649">
                  <a:extLst>
                    <a:ext uri="{9D8B030D-6E8A-4147-A177-3AD203B41FA5}">
                      <a16:colId xmlns:a16="http://schemas.microsoft.com/office/drawing/2014/main" xmlns="" val="1436869438"/>
                    </a:ext>
                  </a:extLst>
                </a:gridCol>
                <a:gridCol w="2371725">
                  <a:extLst>
                    <a:ext uri="{9D8B030D-6E8A-4147-A177-3AD203B41FA5}">
                      <a16:colId xmlns:a16="http://schemas.microsoft.com/office/drawing/2014/main" xmlns="" val="3069533656"/>
                    </a:ext>
                  </a:extLst>
                </a:gridCol>
                <a:gridCol w="2524125">
                  <a:extLst>
                    <a:ext uri="{9D8B030D-6E8A-4147-A177-3AD203B41FA5}">
                      <a16:colId xmlns:a16="http://schemas.microsoft.com/office/drawing/2014/main" xmlns="" val="1892197392"/>
                    </a:ext>
                  </a:extLst>
                </a:gridCol>
              </a:tblGrid>
              <a:tr h="593868">
                <a:tc>
                  <a:txBody>
                    <a:bodyPr/>
                    <a:lstStyle/>
                    <a:p>
                      <a:pPr algn="ctr">
                        <a:lnSpc>
                          <a:spcPct val="115000"/>
                        </a:lnSpc>
                        <a:spcAft>
                          <a:spcPts val="1000"/>
                        </a:spcAft>
                      </a:pPr>
                      <a:r>
                        <a:rPr lang="ru-RU" sz="2400" b="1" dirty="0">
                          <a:effectLst/>
                        </a:rPr>
                        <a:t>Содержание</a:t>
                      </a:r>
                      <a:endParaRPr lang="ru-RU" sz="2400" b="1" dirty="0">
                        <a:effectLst/>
                        <a:latin typeface="Calibri" panose="020F0502020204030204"/>
                        <a:ea typeface="Calibri" panose="020F0502020204030204"/>
                        <a:cs typeface="Times New Roman" panose="02020603050405020304" pitchFamily="18" charset="0"/>
                      </a:endParaRPr>
                    </a:p>
                  </a:txBody>
                  <a:tcPr marL="54194" marR="54194" marT="36130" marB="36130" anchor="ctr"/>
                </a:tc>
                <a:tc>
                  <a:txBody>
                    <a:bodyPr/>
                    <a:lstStyle/>
                    <a:p>
                      <a:pPr algn="ctr">
                        <a:lnSpc>
                          <a:spcPct val="115000"/>
                        </a:lnSpc>
                        <a:spcAft>
                          <a:spcPts val="1000"/>
                        </a:spcAft>
                      </a:pPr>
                      <a:r>
                        <a:rPr lang="ru-RU" sz="2400" b="1" dirty="0">
                          <a:effectLst/>
                        </a:rPr>
                        <a:t>Дебет</a:t>
                      </a:r>
                      <a:endParaRPr lang="ru-RU" sz="2400" b="1" dirty="0">
                        <a:effectLst/>
                        <a:latin typeface="Calibri" panose="020F0502020204030204"/>
                        <a:ea typeface="Calibri" panose="020F0502020204030204"/>
                        <a:cs typeface="Times New Roman" panose="02020603050405020304" pitchFamily="18" charset="0"/>
                      </a:endParaRPr>
                    </a:p>
                  </a:txBody>
                  <a:tcPr marL="54194" marR="54194" marT="36130" marB="36130" anchor="ctr"/>
                </a:tc>
                <a:tc>
                  <a:txBody>
                    <a:bodyPr/>
                    <a:lstStyle/>
                    <a:p>
                      <a:pPr algn="ctr">
                        <a:lnSpc>
                          <a:spcPct val="115000"/>
                        </a:lnSpc>
                        <a:spcAft>
                          <a:spcPts val="1000"/>
                        </a:spcAft>
                      </a:pPr>
                      <a:r>
                        <a:rPr lang="ru-RU" sz="2400" b="1" dirty="0">
                          <a:effectLst/>
                        </a:rPr>
                        <a:t>Кредит</a:t>
                      </a:r>
                      <a:endParaRPr lang="ru-RU" sz="2400" b="1" dirty="0">
                        <a:effectLst/>
                        <a:latin typeface="Calibri" panose="020F0502020204030204"/>
                        <a:ea typeface="Calibri" panose="020F0502020204030204"/>
                        <a:cs typeface="Times New Roman" panose="02020603050405020304" pitchFamily="18" charset="0"/>
                      </a:endParaRPr>
                    </a:p>
                  </a:txBody>
                  <a:tcPr marL="54194" marR="54194" marT="36130" marB="36130" anchor="ctr"/>
                </a:tc>
                <a:extLst>
                  <a:ext uri="{0D108BD9-81ED-4DB2-BD59-A6C34878D82A}">
                    <a16:rowId xmlns:a16="http://schemas.microsoft.com/office/drawing/2014/main" xmlns="" val="2468244110"/>
                  </a:ext>
                </a:extLst>
              </a:tr>
              <a:tr h="556913">
                <a:tc>
                  <a:txBody>
                    <a:bodyPr/>
                    <a:lstStyle/>
                    <a:p>
                      <a:pPr>
                        <a:lnSpc>
                          <a:spcPct val="115000"/>
                        </a:lnSpc>
                        <a:spcAft>
                          <a:spcPts val="1000"/>
                        </a:spcAft>
                      </a:pPr>
                      <a:r>
                        <a:rPr lang="ru-RU" sz="2400" dirty="0">
                          <a:effectLst/>
                        </a:rPr>
                        <a:t>Перенос задолженности</a:t>
                      </a:r>
                      <a:endParaRPr lang="ru-RU" sz="2400" dirty="0">
                        <a:effectLst/>
                        <a:latin typeface="Calibri" panose="020F0502020204030204"/>
                        <a:ea typeface="Calibri" panose="020F0502020204030204"/>
                        <a:cs typeface="Times New Roman" panose="02020603050405020304" pitchFamily="18" charset="0"/>
                      </a:endParaRPr>
                    </a:p>
                  </a:txBody>
                  <a:tcPr marL="54194" marR="54194" marT="36130" marB="36130" anchor="ctr"/>
                </a:tc>
                <a:tc>
                  <a:txBody>
                    <a:bodyPr/>
                    <a:lstStyle/>
                    <a:p>
                      <a:pPr>
                        <a:lnSpc>
                          <a:spcPct val="115000"/>
                        </a:lnSpc>
                        <a:spcAft>
                          <a:spcPts val="1000"/>
                        </a:spcAft>
                      </a:pPr>
                      <a:r>
                        <a:rPr lang="ru-RU" sz="2400" dirty="0">
                          <a:effectLst/>
                        </a:rPr>
                        <a:t>510 5 209 34 56Х </a:t>
                      </a:r>
                      <a:endParaRPr lang="ru-RU" sz="2400" dirty="0">
                        <a:effectLst/>
                        <a:latin typeface="Calibri" panose="020F0502020204030204"/>
                        <a:ea typeface="Calibri" panose="020F0502020204030204"/>
                        <a:cs typeface="Times New Roman" panose="02020603050405020304" pitchFamily="18" charset="0"/>
                      </a:endParaRPr>
                    </a:p>
                  </a:txBody>
                  <a:tcPr marL="54194" marR="54194" marT="36130" marB="36130" anchor="ctr"/>
                </a:tc>
                <a:tc>
                  <a:txBody>
                    <a:bodyPr/>
                    <a:lstStyle/>
                    <a:p>
                      <a:pPr>
                        <a:lnSpc>
                          <a:spcPct val="115000"/>
                        </a:lnSpc>
                        <a:spcAft>
                          <a:spcPts val="1000"/>
                        </a:spcAft>
                      </a:pPr>
                      <a:r>
                        <a:rPr lang="ru-RU" sz="2400" dirty="0">
                          <a:effectLst/>
                        </a:rPr>
                        <a:t>244 5 206 00 66Х </a:t>
                      </a:r>
                      <a:endParaRPr lang="ru-RU" sz="2400" dirty="0">
                        <a:effectLst/>
                        <a:latin typeface="Calibri" panose="020F0502020204030204"/>
                        <a:ea typeface="Calibri" panose="020F0502020204030204"/>
                        <a:cs typeface="Times New Roman" panose="02020603050405020304" pitchFamily="18" charset="0"/>
                      </a:endParaRPr>
                    </a:p>
                  </a:txBody>
                  <a:tcPr marL="54194" marR="54194" marT="36130" marB="36130" anchor="ctr"/>
                </a:tc>
                <a:extLst>
                  <a:ext uri="{0D108BD9-81ED-4DB2-BD59-A6C34878D82A}">
                    <a16:rowId xmlns:a16="http://schemas.microsoft.com/office/drawing/2014/main" xmlns="" val="1008988884"/>
                  </a:ext>
                </a:extLst>
              </a:tr>
              <a:tr h="1395927">
                <a:tc>
                  <a:txBody>
                    <a:bodyPr/>
                    <a:lstStyle/>
                    <a:p>
                      <a:pPr>
                        <a:lnSpc>
                          <a:spcPct val="115000"/>
                        </a:lnSpc>
                        <a:spcAft>
                          <a:spcPts val="1000"/>
                        </a:spcAft>
                      </a:pPr>
                      <a:r>
                        <a:rPr lang="ru-RU" sz="2400" dirty="0">
                          <a:effectLst/>
                        </a:rPr>
                        <a:t>Возвращен аванс прошлого года</a:t>
                      </a:r>
                      <a:endParaRPr lang="ru-RU" sz="2400" dirty="0">
                        <a:effectLst/>
                        <a:latin typeface="Calibri" panose="020F0502020204030204"/>
                        <a:ea typeface="Calibri" panose="020F0502020204030204"/>
                        <a:cs typeface="Times New Roman" panose="02020603050405020304" pitchFamily="18" charset="0"/>
                      </a:endParaRPr>
                    </a:p>
                  </a:txBody>
                  <a:tcPr marL="54194" marR="54194" marT="36130" marB="36130" anchor="ctr"/>
                </a:tc>
                <a:tc>
                  <a:txBody>
                    <a:bodyPr/>
                    <a:lstStyle/>
                    <a:p>
                      <a:pPr>
                        <a:lnSpc>
                          <a:spcPct val="115000"/>
                        </a:lnSpc>
                        <a:spcAft>
                          <a:spcPts val="1000"/>
                        </a:spcAft>
                      </a:pPr>
                      <a:r>
                        <a:rPr lang="ru-RU" sz="2400" dirty="0">
                          <a:effectLst/>
                        </a:rPr>
                        <a:t>000 5 201 11 510</a:t>
                      </a:r>
                    </a:p>
                    <a:p>
                      <a:pPr>
                        <a:lnSpc>
                          <a:spcPct val="115000"/>
                        </a:lnSpc>
                        <a:spcAft>
                          <a:spcPts val="1000"/>
                        </a:spcAft>
                      </a:pPr>
                      <a:r>
                        <a:rPr lang="ru-RU" sz="2400" dirty="0" err="1">
                          <a:effectLst/>
                        </a:rPr>
                        <a:t>Заб</a:t>
                      </a:r>
                      <a:r>
                        <a:rPr lang="ru-RU" sz="2400" dirty="0">
                          <a:effectLst/>
                        </a:rPr>
                        <a:t>. 17, </a:t>
                      </a:r>
                      <a:r>
                        <a:rPr lang="ru-RU" sz="2400" dirty="0">
                          <a:solidFill>
                            <a:srgbClr val="C00000"/>
                          </a:solidFill>
                          <a:effectLst/>
                        </a:rPr>
                        <a:t>КИФ 510</a:t>
                      </a:r>
                      <a:r>
                        <a:rPr lang="ru-RU" sz="2400" dirty="0">
                          <a:effectLst/>
                        </a:rPr>
                        <a:t>, </a:t>
                      </a:r>
                      <a:r>
                        <a:rPr lang="ru-RU" sz="2400" dirty="0" smtClean="0">
                          <a:effectLst/>
                        </a:rPr>
                        <a:t/>
                      </a:r>
                      <a:br>
                        <a:rPr lang="ru-RU" sz="2400" dirty="0" smtClean="0">
                          <a:effectLst/>
                        </a:rPr>
                      </a:br>
                      <a:r>
                        <a:rPr lang="ru-RU" sz="2400" dirty="0" smtClean="0">
                          <a:solidFill>
                            <a:srgbClr val="C00000"/>
                          </a:solidFill>
                          <a:effectLst/>
                        </a:rPr>
                        <a:t>КОСГУ </a:t>
                      </a:r>
                      <a:r>
                        <a:rPr lang="ru-RU" sz="2400" dirty="0">
                          <a:solidFill>
                            <a:srgbClr val="C00000"/>
                          </a:solidFill>
                          <a:effectLst/>
                        </a:rPr>
                        <a:t>510</a:t>
                      </a:r>
                      <a:endParaRPr lang="ru-RU" sz="2400" dirty="0">
                        <a:solidFill>
                          <a:srgbClr val="C00000"/>
                        </a:solidFill>
                        <a:effectLst/>
                        <a:latin typeface="Calibri" panose="020F0502020204030204"/>
                        <a:ea typeface="Calibri" panose="020F0502020204030204"/>
                        <a:cs typeface="Times New Roman" panose="02020603050405020304" pitchFamily="18" charset="0"/>
                      </a:endParaRPr>
                    </a:p>
                  </a:txBody>
                  <a:tcPr marL="54194" marR="54194" marT="36130" marB="36130" anchor="ctr"/>
                </a:tc>
                <a:tc>
                  <a:txBody>
                    <a:bodyPr/>
                    <a:lstStyle/>
                    <a:p>
                      <a:pPr>
                        <a:lnSpc>
                          <a:spcPct val="115000"/>
                        </a:lnSpc>
                        <a:spcAft>
                          <a:spcPts val="1000"/>
                        </a:spcAft>
                      </a:pPr>
                      <a:r>
                        <a:rPr lang="ru-RU" sz="2400" dirty="0">
                          <a:effectLst/>
                        </a:rPr>
                        <a:t>510 5 209 34 66Х </a:t>
                      </a:r>
                      <a:endParaRPr lang="ru-RU" sz="2400" dirty="0">
                        <a:effectLst/>
                        <a:latin typeface="Calibri" panose="020F0502020204030204"/>
                        <a:ea typeface="Calibri" panose="020F0502020204030204"/>
                        <a:cs typeface="Times New Roman" panose="02020603050405020304" pitchFamily="18" charset="0"/>
                      </a:endParaRPr>
                    </a:p>
                  </a:txBody>
                  <a:tcPr marL="54194" marR="54194" marT="36130" marB="36130" anchor="ctr"/>
                </a:tc>
                <a:extLst>
                  <a:ext uri="{0D108BD9-81ED-4DB2-BD59-A6C34878D82A}">
                    <a16:rowId xmlns:a16="http://schemas.microsoft.com/office/drawing/2014/main" xmlns="" val="744132060"/>
                  </a:ext>
                </a:extLst>
              </a:tr>
              <a:tr h="874595">
                <a:tc>
                  <a:txBody>
                    <a:bodyPr/>
                    <a:lstStyle/>
                    <a:p>
                      <a:pPr>
                        <a:lnSpc>
                          <a:spcPct val="115000"/>
                        </a:lnSpc>
                        <a:spcAft>
                          <a:spcPts val="1000"/>
                        </a:spcAft>
                      </a:pPr>
                      <a:r>
                        <a:rPr lang="ru-RU" sz="2400">
                          <a:effectLst/>
                        </a:rPr>
                        <a:t>Восстановление задолженности перед бюджетом</a:t>
                      </a:r>
                      <a:endParaRPr lang="ru-RU" sz="2400">
                        <a:effectLst/>
                        <a:latin typeface="Calibri" panose="020F0502020204030204"/>
                        <a:ea typeface="Calibri" panose="020F0502020204030204"/>
                        <a:cs typeface="Times New Roman" panose="02020603050405020304" pitchFamily="18" charset="0"/>
                      </a:endParaRPr>
                    </a:p>
                  </a:txBody>
                  <a:tcPr marL="54194" marR="54194" marT="36130" marB="36130" anchor="ctr"/>
                </a:tc>
                <a:tc>
                  <a:txBody>
                    <a:bodyPr/>
                    <a:lstStyle/>
                    <a:p>
                      <a:pPr>
                        <a:lnSpc>
                          <a:spcPct val="115000"/>
                        </a:lnSpc>
                        <a:spcAft>
                          <a:spcPts val="1000"/>
                        </a:spcAft>
                      </a:pPr>
                      <a:r>
                        <a:rPr lang="ru-RU" sz="2400" dirty="0">
                          <a:effectLst/>
                        </a:rPr>
                        <a:t>150 5 401 10 152 (162)</a:t>
                      </a:r>
                      <a:endParaRPr lang="ru-RU" sz="2400" dirty="0">
                        <a:effectLst/>
                        <a:latin typeface="Calibri" panose="020F0502020204030204"/>
                        <a:ea typeface="Calibri" panose="020F0502020204030204"/>
                        <a:cs typeface="Times New Roman" panose="02020603050405020304" pitchFamily="18" charset="0"/>
                      </a:endParaRPr>
                    </a:p>
                  </a:txBody>
                  <a:tcPr marL="54194" marR="54194" marT="36130" marB="36130" anchor="ctr"/>
                </a:tc>
                <a:tc>
                  <a:txBody>
                    <a:bodyPr/>
                    <a:lstStyle/>
                    <a:p>
                      <a:pPr>
                        <a:lnSpc>
                          <a:spcPct val="115000"/>
                        </a:lnSpc>
                        <a:spcAft>
                          <a:spcPts val="1000"/>
                        </a:spcAft>
                      </a:pPr>
                      <a:r>
                        <a:rPr lang="ru-RU" sz="2400" dirty="0">
                          <a:effectLst/>
                        </a:rPr>
                        <a:t>150 5 303 05 731 </a:t>
                      </a:r>
                      <a:endParaRPr lang="ru-RU" sz="2400" dirty="0">
                        <a:effectLst/>
                        <a:latin typeface="Calibri" panose="020F0502020204030204"/>
                        <a:ea typeface="Calibri" panose="020F0502020204030204"/>
                        <a:cs typeface="Times New Roman" panose="02020603050405020304" pitchFamily="18" charset="0"/>
                      </a:endParaRPr>
                    </a:p>
                  </a:txBody>
                  <a:tcPr marL="54194" marR="54194" marT="36130" marB="36130" anchor="ctr"/>
                </a:tc>
                <a:extLst>
                  <a:ext uri="{0D108BD9-81ED-4DB2-BD59-A6C34878D82A}">
                    <a16:rowId xmlns:a16="http://schemas.microsoft.com/office/drawing/2014/main" xmlns="" val="1468381706"/>
                  </a:ext>
                </a:extLst>
              </a:tr>
              <a:tr h="1293189">
                <a:tc>
                  <a:txBody>
                    <a:bodyPr/>
                    <a:lstStyle/>
                    <a:p>
                      <a:pPr>
                        <a:lnSpc>
                          <a:spcPct val="115000"/>
                        </a:lnSpc>
                        <a:spcAft>
                          <a:spcPts val="1000"/>
                        </a:spcAft>
                      </a:pPr>
                      <a:r>
                        <a:rPr lang="ru-RU" sz="2400" dirty="0">
                          <a:effectLst/>
                        </a:rPr>
                        <a:t>Погашение задолженности</a:t>
                      </a:r>
                      <a:endParaRPr lang="ru-RU" sz="2400" dirty="0">
                        <a:effectLst/>
                        <a:latin typeface="Calibri" panose="020F0502020204030204"/>
                        <a:ea typeface="Calibri" panose="020F0502020204030204"/>
                        <a:cs typeface="Times New Roman" panose="02020603050405020304" pitchFamily="18" charset="0"/>
                      </a:endParaRPr>
                    </a:p>
                  </a:txBody>
                  <a:tcPr marL="54194" marR="54194" marT="36130" marB="36130" anchor="ctr"/>
                </a:tc>
                <a:tc>
                  <a:txBody>
                    <a:bodyPr/>
                    <a:lstStyle/>
                    <a:p>
                      <a:pPr>
                        <a:lnSpc>
                          <a:spcPct val="115000"/>
                        </a:lnSpc>
                        <a:spcAft>
                          <a:spcPts val="1000"/>
                        </a:spcAft>
                      </a:pPr>
                      <a:r>
                        <a:rPr lang="ru-RU" sz="2400" dirty="0">
                          <a:effectLst/>
                        </a:rPr>
                        <a:t>150 5 303 05 831 </a:t>
                      </a:r>
                      <a:endParaRPr lang="ru-RU" sz="2400" dirty="0">
                        <a:effectLst/>
                        <a:latin typeface="Calibri" panose="020F0502020204030204"/>
                        <a:ea typeface="Calibri" panose="020F0502020204030204"/>
                        <a:cs typeface="Times New Roman" panose="02020603050405020304" pitchFamily="18" charset="0"/>
                      </a:endParaRPr>
                    </a:p>
                  </a:txBody>
                  <a:tcPr marL="54194" marR="54194" marT="36130" marB="36130" anchor="ctr"/>
                </a:tc>
                <a:tc>
                  <a:txBody>
                    <a:bodyPr/>
                    <a:lstStyle/>
                    <a:p>
                      <a:pPr>
                        <a:lnSpc>
                          <a:spcPct val="115000"/>
                        </a:lnSpc>
                        <a:spcAft>
                          <a:spcPts val="1000"/>
                        </a:spcAft>
                      </a:pPr>
                      <a:r>
                        <a:rPr lang="ru-RU" sz="2400" dirty="0">
                          <a:effectLst/>
                        </a:rPr>
                        <a:t>000 5 201 11 610 </a:t>
                      </a:r>
                    </a:p>
                    <a:p>
                      <a:pPr>
                        <a:lnSpc>
                          <a:spcPct val="115000"/>
                        </a:lnSpc>
                        <a:spcAft>
                          <a:spcPts val="1000"/>
                        </a:spcAft>
                      </a:pPr>
                      <a:r>
                        <a:rPr lang="ru-RU" sz="2400" dirty="0" err="1">
                          <a:effectLst/>
                        </a:rPr>
                        <a:t>Заб</a:t>
                      </a:r>
                      <a:r>
                        <a:rPr lang="ru-RU" sz="2400" dirty="0">
                          <a:effectLst/>
                        </a:rPr>
                        <a:t>. 18 </a:t>
                      </a:r>
                      <a:r>
                        <a:rPr lang="ru-RU" sz="2400" dirty="0">
                          <a:solidFill>
                            <a:srgbClr val="C00000"/>
                          </a:solidFill>
                          <a:effectLst/>
                        </a:rPr>
                        <a:t>КИФ 610</a:t>
                      </a:r>
                      <a:r>
                        <a:rPr lang="ru-RU" sz="2400" dirty="0">
                          <a:effectLst/>
                        </a:rPr>
                        <a:t>, </a:t>
                      </a:r>
                      <a:br>
                        <a:rPr lang="ru-RU" sz="2400" dirty="0">
                          <a:effectLst/>
                        </a:rPr>
                      </a:br>
                      <a:r>
                        <a:rPr lang="ru-RU" sz="2400" dirty="0">
                          <a:solidFill>
                            <a:srgbClr val="C00000"/>
                          </a:solidFill>
                          <a:effectLst/>
                        </a:rPr>
                        <a:t>КОСГУ 610  </a:t>
                      </a:r>
                      <a:endParaRPr lang="ru-RU" sz="2400" dirty="0">
                        <a:solidFill>
                          <a:srgbClr val="C00000"/>
                        </a:solidFill>
                        <a:effectLst/>
                        <a:latin typeface="Calibri" panose="020F0502020204030204"/>
                        <a:ea typeface="Calibri" panose="020F0502020204030204"/>
                        <a:cs typeface="Times New Roman" panose="02020603050405020304" pitchFamily="18" charset="0"/>
                      </a:endParaRPr>
                    </a:p>
                  </a:txBody>
                  <a:tcPr marL="54194" marR="54194" marT="36130" marB="36130" anchor="ctr"/>
                </a:tc>
                <a:extLst>
                  <a:ext uri="{0D108BD9-81ED-4DB2-BD59-A6C34878D82A}">
                    <a16:rowId xmlns:a16="http://schemas.microsoft.com/office/drawing/2014/main" xmlns="" val="931645925"/>
                  </a:ext>
                </a:extLst>
              </a:tr>
            </a:tbl>
          </a:graphicData>
        </a:graphic>
      </p:graphicFrame>
    </p:spTree>
    <p:extLst>
      <p:ext uri="{BB962C8B-B14F-4D97-AF65-F5344CB8AC3E}">
        <p14:creationId xmlns:p14="http://schemas.microsoft.com/office/powerpoint/2010/main" val="3092303584"/>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98230" y="323850"/>
            <a:ext cx="6650496" cy="432048"/>
          </a:xfrm>
        </p:spPr>
        <p:txBody>
          <a:bodyPr anchor="ctr">
            <a:noAutofit/>
          </a:bodyPr>
          <a:lstStyle/>
          <a:p>
            <a:pPr algn="r"/>
            <a:r>
              <a:rPr lang="ru-RU" sz="3200" dirty="0">
                <a:solidFill>
                  <a:srgbClr val="002060"/>
                </a:solidFill>
                <a:cs typeface="Times New Roman" panose="02020603050405020304" pitchFamily="18" charset="0"/>
              </a:rPr>
              <a:t>План ФХД:</a:t>
            </a:r>
            <a:endParaRPr lang="ru-RU" sz="3200" b="1" dirty="0">
              <a:cs typeface="Times New Roman" panose="02020603050405020304" pitchFamily="18" charset="0"/>
            </a:endParaRPr>
          </a:p>
        </p:txBody>
      </p:sp>
      <p:sp>
        <p:nvSpPr>
          <p:cNvPr id="4" name="Номер слайда 3"/>
          <p:cNvSpPr>
            <a:spLocks noGrp="1"/>
          </p:cNvSpPr>
          <p:nvPr>
            <p:ph type="sldNum" sz="quarter" idx="12"/>
          </p:nvPr>
        </p:nvSpPr>
        <p:spPr/>
        <p:txBody>
          <a:bodyPr/>
          <a:lstStyle/>
          <a:p>
            <a:fld id="{8FA6B896-F982-446C-85AE-B4D07370E711}" type="slidenum">
              <a:rPr lang="ru-RU" smtClean="0"/>
              <a:pPr/>
              <a:t>92</a:t>
            </a:fld>
            <a:endParaRPr lang="ru-RU"/>
          </a:p>
        </p:txBody>
      </p:sp>
      <p:sp>
        <p:nvSpPr>
          <p:cNvPr id="3" name="Объект 2"/>
          <p:cNvSpPr>
            <a:spLocks noGrp="1"/>
          </p:cNvSpPr>
          <p:nvPr>
            <p:ph idx="1"/>
          </p:nvPr>
        </p:nvSpPr>
        <p:spPr>
          <a:xfrm>
            <a:off x="295276" y="812800"/>
            <a:ext cx="8553450" cy="5295900"/>
          </a:xfrm>
          <a:solidFill>
            <a:schemeClr val="bg1">
              <a:alpha val="78000"/>
            </a:schemeClr>
          </a:solidFill>
        </p:spPr>
        <p:txBody>
          <a:bodyPr/>
          <a:lstStyle/>
          <a:p>
            <a:r>
              <a:rPr lang="ru-RU" dirty="0" smtClean="0"/>
              <a:t>1</a:t>
            </a:r>
            <a:endParaRPr lang="ru-RU" dirty="0"/>
          </a:p>
        </p:txBody>
      </p:sp>
      <p:graphicFrame>
        <p:nvGraphicFramePr>
          <p:cNvPr id="5" name="Таблица 4"/>
          <p:cNvGraphicFramePr>
            <a:graphicFrameLocks noGrp="1"/>
          </p:cNvGraphicFramePr>
          <p:nvPr>
            <p:extLst>
              <p:ext uri="{D42A27DB-BD31-4B8C-83A1-F6EECF244321}">
                <p14:modId xmlns:p14="http://schemas.microsoft.com/office/powerpoint/2010/main" val="3812813027"/>
              </p:ext>
            </p:extLst>
          </p:nvPr>
        </p:nvGraphicFramePr>
        <p:xfrm>
          <a:off x="295275" y="926248"/>
          <a:ext cx="8553451" cy="5837759"/>
        </p:xfrm>
        <a:graphic>
          <a:graphicData uri="http://schemas.openxmlformats.org/drawingml/2006/table">
            <a:tbl>
              <a:tblPr bandRow="1">
                <a:tableStyleId>{D7AC3CCA-C797-4891-BE02-D94E43425B78}</a:tableStyleId>
              </a:tblPr>
              <a:tblGrid>
                <a:gridCol w="5658980">
                  <a:extLst>
                    <a:ext uri="{9D8B030D-6E8A-4147-A177-3AD203B41FA5}">
                      <a16:colId xmlns:a16="http://schemas.microsoft.com/office/drawing/2014/main" xmlns="" val="20000"/>
                    </a:ext>
                  </a:extLst>
                </a:gridCol>
                <a:gridCol w="1480379">
                  <a:extLst>
                    <a:ext uri="{9D8B030D-6E8A-4147-A177-3AD203B41FA5}">
                      <a16:colId xmlns:a16="http://schemas.microsoft.com/office/drawing/2014/main" xmlns="" val="20001"/>
                    </a:ext>
                  </a:extLst>
                </a:gridCol>
                <a:gridCol w="1414092">
                  <a:extLst>
                    <a:ext uri="{9D8B030D-6E8A-4147-A177-3AD203B41FA5}">
                      <a16:colId xmlns:a16="http://schemas.microsoft.com/office/drawing/2014/main" xmlns="" val="20002"/>
                    </a:ext>
                  </a:extLst>
                </a:gridCol>
              </a:tblGrid>
              <a:tr h="1216328">
                <a:tc>
                  <a:txBody>
                    <a:bodyPr/>
                    <a:lstStyle/>
                    <a:p>
                      <a:pPr algn="ctr" fontAlgn="ctr">
                        <a:lnSpc>
                          <a:spcPct val="107000"/>
                        </a:lnSpc>
                        <a:spcAft>
                          <a:spcPts val="0"/>
                        </a:spcAft>
                      </a:pPr>
                      <a:r>
                        <a:rPr lang="ru-RU" sz="1800" kern="1200" dirty="0">
                          <a:effectLst/>
                          <a:latin typeface="+mj-lt"/>
                        </a:rPr>
                        <a:t>Наименование показателя</a:t>
                      </a:r>
                      <a:endParaRPr lang="ru-RU" sz="1800" dirty="0">
                        <a:effectLst/>
                        <a:latin typeface="+mj-lt"/>
                        <a:ea typeface="Calibri" panose="020F0502020204030204" pitchFamily="34" charset="0"/>
                        <a:cs typeface="Times New Roman" panose="02020603050405020304" pitchFamily="18" charset="0"/>
                      </a:endParaRPr>
                    </a:p>
                  </a:txBody>
                  <a:tcPr marL="6303" marR="6303" marT="8404" marB="0" anchor="ctr"/>
                </a:tc>
                <a:tc>
                  <a:txBody>
                    <a:bodyPr/>
                    <a:lstStyle/>
                    <a:p>
                      <a:pPr algn="ctr" fontAlgn="ctr">
                        <a:lnSpc>
                          <a:spcPct val="107000"/>
                        </a:lnSpc>
                        <a:spcAft>
                          <a:spcPts val="0"/>
                        </a:spcAft>
                      </a:pPr>
                      <a:r>
                        <a:rPr lang="ru-RU" sz="1800" kern="1200" dirty="0">
                          <a:effectLst/>
                          <a:latin typeface="+mj-lt"/>
                        </a:rPr>
                        <a:t>Код </a:t>
                      </a:r>
                      <a:endParaRPr lang="ru-RU" sz="1800" dirty="0">
                        <a:effectLst/>
                        <a:latin typeface="+mj-lt"/>
                      </a:endParaRPr>
                    </a:p>
                    <a:p>
                      <a:pPr algn="ctr" fontAlgn="ctr">
                        <a:lnSpc>
                          <a:spcPct val="107000"/>
                        </a:lnSpc>
                        <a:spcAft>
                          <a:spcPts val="0"/>
                        </a:spcAft>
                      </a:pPr>
                      <a:r>
                        <a:rPr lang="ru-RU" sz="1800" kern="1200" dirty="0">
                          <a:effectLst/>
                          <a:latin typeface="+mj-lt"/>
                        </a:rPr>
                        <a:t>строки</a:t>
                      </a:r>
                      <a:endParaRPr lang="ru-RU" sz="1800" dirty="0">
                        <a:effectLst/>
                        <a:latin typeface="+mj-lt"/>
                        <a:ea typeface="Calibri" panose="020F0502020204030204" pitchFamily="34" charset="0"/>
                        <a:cs typeface="Times New Roman" panose="02020603050405020304" pitchFamily="18" charset="0"/>
                      </a:endParaRPr>
                    </a:p>
                  </a:txBody>
                  <a:tcPr marL="6303" marR="6303" marT="8404" marB="0" anchor="ctr"/>
                </a:tc>
                <a:tc>
                  <a:txBody>
                    <a:bodyPr/>
                    <a:lstStyle/>
                    <a:p>
                      <a:pPr algn="ctr" fontAlgn="ctr">
                        <a:lnSpc>
                          <a:spcPct val="107000"/>
                        </a:lnSpc>
                        <a:spcAft>
                          <a:spcPts val="0"/>
                        </a:spcAft>
                      </a:pPr>
                      <a:r>
                        <a:rPr lang="ru-RU" sz="1800" kern="1200" dirty="0">
                          <a:effectLst/>
                          <a:latin typeface="+mj-lt"/>
                        </a:rPr>
                        <a:t>Код по бюджетной классификации Российской Федерации</a:t>
                      </a:r>
                      <a:endParaRPr lang="ru-RU" sz="1800" dirty="0">
                        <a:effectLst/>
                        <a:latin typeface="+mj-lt"/>
                        <a:ea typeface="Calibri" panose="020F0502020204030204" pitchFamily="34" charset="0"/>
                        <a:cs typeface="Times New Roman" panose="02020603050405020304" pitchFamily="18" charset="0"/>
                      </a:endParaRPr>
                    </a:p>
                  </a:txBody>
                  <a:tcPr marL="6303" marR="6303" marT="8404" marB="0" anchor="ctr"/>
                </a:tc>
                <a:extLst>
                  <a:ext uri="{0D108BD9-81ED-4DB2-BD59-A6C34878D82A}">
                    <a16:rowId xmlns:a16="http://schemas.microsoft.com/office/drawing/2014/main" xmlns="" val="10000"/>
                  </a:ext>
                </a:extLst>
              </a:tr>
              <a:tr h="448086">
                <a:tc>
                  <a:txBody>
                    <a:bodyPr/>
                    <a:lstStyle/>
                    <a:p>
                      <a:pPr algn="ctr" fontAlgn="ctr">
                        <a:lnSpc>
                          <a:spcPct val="107000"/>
                        </a:lnSpc>
                        <a:spcAft>
                          <a:spcPts val="0"/>
                        </a:spcAft>
                      </a:pPr>
                      <a:r>
                        <a:rPr lang="ru-RU" sz="2400" kern="1200" dirty="0">
                          <a:effectLst/>
                        </a:rPr>
                        <a:t>1</a:t>
                      </a:r>
                      <a:endParaRPr lang="ru-RU"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303" marR="6303" marT="8404" marB="0" anchor="ctr"/>
                </a:tc>
                <a:tc>
                  <a:txBody>
                    <a:bodyPr/>
                    <a:lstStyle/>
                    <a:p>
                      <a:pPr algn="ctr" fontAlgn="ctr">
                        <a:lnSpc>
                          <a:spcPct val="107000"/>
                        </a:lnSpc>
                        <a:spcAft>
                          <a:spcPts val="0"/>
                        </a:spcAft>
                      </a:pPr>
                      <a:r>
                        <a:rPr lang="ru-RU" sz="2400" kern="1200" dirty="0">
                          <a:effectLst/>
                        </a:rPr>
                        <a:t>2</a:t>
                      </a:r>
                      <a:endParaRPr lang="ru-RU"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303" marR="6303" marT="8404" marB="0" anchor="ctr"/>
                </a:tc>
                <a:tc>
                  <a:txBody>
                    <a:bodyPr/>
                    <a:lstStyle/>
                    <a:p>
                      <a:pPr algn="ctr" fontAlgn="ctr">
                        <a:lnSpc>
                          <a:spcPct val="107000"/>
                        </a:lnSpc>
                        <a:spcAft>
                          <a:spcPts val="0"/>
                        </a:spcAft>
                      </a:pPr>
                      <a:r>
                        <a:rPr lang="ru-RU" sz="2400" kern="1200" dirty="0">
                          <a:effectLst/>
                        </a:rPr>
                        <a:t>3</a:t>
                      </a:r>
                      <a:endParaRPr lang="ru-RU"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303" marR="6303" marT="8404" marB="0" anchor="ctr"/>
                </a:tc>
                <a:extLst>
                  <a:ext uri="{0D108BD9-81ED-4DB2-BD59-A6C34878D82A}">
                    <a16:rowId xmlns:a16="http://schemas.microsoft.com/office/drawing/2014/main" xmlns="" val="10001"/>
                  </a:ext>
                </a:extLst>
              </a:tr>
              <a:tr h="415514">
                <a:tc>
                  <a:txBody>
                    <a:bodyPr/>
                    <a:lstStyle/>
                    <a:p>
                      <a:pPr fontAlgn="b">
                        <a:lnSpc>
                          <a:spcPct val="107000"/>
                        </a:lnSpc>
                        <a:spcAft>
                          <a:spcPts val="0"/>
                        </a:spcAft>
                      </a:pPr>
                      <a:r>
                        <a:rPr lang="ru-RU" sz="2300" kern="1200" dirty="0">
                          <a:effectLst/>
                        </a:rPr>
                        <a:t>прочие поступления, всего </a:t>
                      </a:r>
                      <a:endParaRPr lang="ru-RU" sz="2300" dirty="0">
                        <a:effectLst/>
                        <a:latin typeface="Calibri" panose="020F0502020204030204" pitchFamily="34" charset="0"/>
                        <a:ea typeface="Calibri" panose="020F0502020204030204" pitchFamily="34" charset="0"/>
                        <a:cs typeface="Times New Roman" panose="02020603050405020304" pitchFamily="18" charset="0"/>
                      </a:endParaRPr>
                    </a:p>
                  </a:txBody>
                  <a:tcPr marL="56730" marR="6303" marT="8404" marB="0" anchor="b"/>
                </a:tc>
                <a:tc>
                  <a:txBody>
                    <a:bodyPr/>
                    <a:lstStyle/>
                    <a:p>
                      <a:pPr algn="ctr" fontAlgn="b">
                        <a:lnSpc>
                          <a:spcPct val="107000"/>
                        </a:lnSpc>
                        <a:spcAft>
                          <a:spcPts val="0"/>
                        </a:spcAft>
                      </a:pPr>
                      <a:r>
                        <a:rPr lang="ru-RU" sz="2300" kern="1200">
                          <a:effectLst/>
                        </a:rPr>
                        <a:t>1980</a:t>
                      </a:r>
                      <a:endParaRPr lang="ru-RU" sz="2300">
                        <a:effectLst/>
                        <a:latin typeface="Calibri" panose="020F0502020204030204" pitchFamily="34" charset="0"/>
                        <a:ea typeface="Calibri" panose="020F0502020204030204" pitchFamily="34" charset="0"/>
                        <a:cs typeface="Times New Roman" panose="02020603050405020304" pitchFamily="18" charset="0"/>
                      </a:endParaRPr>
                    </a:p>
                  </a:txBody>
                  <a:tcPr marL="6303" marR="6303" marT="8404" marB="0" anchor="b"/>
                </a:tc>
                <a:tc>
                  <a:txBody>
                    <a:bodyPr/>
                    <a:lstStyle/>
                    <a:p>
                      <a:pPr algn="ctr" fontAlgn="b">
                        <a:lnSpc>
                          <a:spcPct val="107000"/>
                        </a:lnSpc>
                        <a:spcAft>
                          <a:spcPts val="0"/>
                        </a:spcAft>
                      </a:pPr>
                      <a:r>
                        <a:rPr lang="ru-RU" sz="2300" kern="1200" dirty="0">
                          <a:effectLst/>
                        </a:rPr>
                        <a:t>х</a:t>
                      </a:r>
                      <a:endParaRPr lang="ru-RU" sz="2300" dirty="0">
                        <a:effectLst/>
                        <a:latin typeface="Calibri" panose="020F0502020204030204" pitchFamily="34" charset="0"/>
                        <a:ea typeface="Calibri" panose="020F0502020204030204" pitchFamily="34" charset="0"/>
                        <a:cs typeface="Times New Roman" panose="02020603050405020304" pitchFamily="18" charset="0"/>
                      </a:endParaRPr>
                    </a:p>
                  </a:txBody>
                  <a:tcPr marL="6303" marR="6303" marT="8404" marB="0" anchor="b"/>
                </a:tc>
                <a:extLst>
                  <a:ext uri="{0D108BD9-81ED-4DB2-BD59-A6C34878D82A}">
                    <a16:rowId xmlns:a16="http://schemas.microsoft.com/office/drawing/2014/main" xmlns="" val="10002"/>
                  </a:ext>
                </a:extLst>
              </a:tr>
              <a:tr h="918588">
                <a:tc>
                  <a:txBody>
                    <a:bodyPr/>
                    <a:lstStyle/>
                    <a:p>
                      <a:pPr fontAlgn="b">
                        <a:lnSpc>
                          <a:spcPct val="107000"/>
                        </a:lnSpc>
                        <a:spcAft>
                          <a:spcPts val="0"/>
                        </a:spcAft>
                      </a:pPr>
                      <a:r>
                        <a:rPr lang="ru-RU" sz="2300" kern="1200" dirty="0">
                          <a:effectLst/>
                        </a:rPr>
                        <a:t>из них:</a:t>
                      </a:r>
                      <a:br>
                        <a:rPr lang="ru-RU" sz="2300" kern="1200" dirty="0">
                          <a:effectLst/>
                        </a:rPr>
                      </a:br>
                      <a:r>
                        <a:rPr lang="ru-RU" sz="2300" kern="1200" dirty="0">
                          <a:effectLst/>
                        </a:rPr>
                        <a:t>увеличение остатков денежных средств за счет возврата дебиторской задолженности прошлых лет</a:t>
                      </a:r>
                      <a:endParaRPr lang="ru-RU" sz="2300" dirty="0">
                        <a:effectLst/>
                        <a:latin typeface="Calibri" panose="020F0502020204030204" pitchFamily="34" charset="0"/>
                        <a:ea typeface="Calibri" panose="020F0502020204030204" pitchFamily="34" charset="0"/>
                        <a:cs typeface="Times New Roman" panose="02020603050405020304" pitchFamily="18" charset="0"/>
                      </a:endParaRPr>
                    </a:p>
                  </a:txBody>
                  <a:tcPr marL="170189" marR="6303" marT="8404" marB="0" anchor="b"/>
                </a:tc>
                <a:tc>
                  <a:txBody>
                    <a:bodyPr/>
                    <a:lstStyle/>
                    <a:p>
                      <a:pPr algn="ctr" fontAlgn="b">
                        <a:lnSpc>
                          <a:spcPct val="107000"/>
                        </a:lnSpc>
                        <a:spcAft>
                          <a:spcPts val="0"/>
                        </a:spcAft>
                      </a:pPr>
                      <a:r>
                        <a:rPr lang="ru-RU" sz="2300" kern="1200" dirty="0">
                          <a:effectLst/>
                        </a:rPr>
                        <a:t>1981</a:t>
                      </a:r>
                      <a:endParaRPr lang="ru-RU" sz="2300" dirty="0">
                        <a:effectLst/>
                        <a:latin typeface="Calibri" panose="020F0502020204030204" pitchFamily="34" charset="0"/>
                        <a:ea typeface="Calibri" panose="020F0502020204030204" pitchFamily="34" charset="0"/>
                        <a:cs typeface="Times New Roman" panose="02020603050405020304" pitchFamily="18" charset="0"/>
                      </a:endParaRPr>
                    </a:p>
                  </a:txBody>
                  <a:tcPr marL="6303" marR="6303" marT="8404" marB="0" anchor="b"/>
                </a:tc>
                <a:tc>
                  <a:txBody>
                    <a:bodyPr/>
                    <a:lstStyle/>
                    <a:p>
                      <a:pPr algn="ctr" fontAlgn="b">
                        <a:lnSpc>
                          <a:spcPct val="107000"/>
                        </a:lnSpc>
                        <a:spcAft>
                          <a:spcPts val="0"/>
                        </a:spcAft>
                      </a:pPr>
                      <a:r>
                        <a:rPr lang="ru-RU" sz="2300" b="1" kern="1200" dirty="0">
                          <a:solidFill>
                            <a:srgbClr val="C00000"/>
                          </a:solidFill>
                          <a:effectLst/>
                        </a:rPr>
                        <a:t>510</a:t>
                      </a:r>
                      <a:endParaRPr lang="ru-RU" sz="2300" b="1"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303" marR="6303" marT="8404" marB="0" anchor="b"/>
                </a:tc>
                <a:extLst>
                  <a:ext uri="{0D108BD9-81ED-4DB2-BD59-A6C34878D82A}">
                    <a16:rowId xmlns:a16="http://schemas.microsoft.com/office/drawing/2014/main" xmlns="" val="10003"/>
                  </a:ext>
                </a:extLst>
              </a:tr>
              <a:tr h="302239">
                <a:tc>
                  <a:txBody>
                    <a:bodyPr/>
                    <a:lstStyle/>
                    <a:p>
                      <a:pPr fontAlgn="b">
                        <a:lnSpc>
                          <a:spcPct val="107000"/>
                        </a:lnSpc>
                        <a:spcAft>
                          <a:spcPts val="0"/>
                        </a:spcAft>
                      </a:pPr>
                      <a:r>
                        <a:rPr lang="ru-RU" sz="2300" dirty="0" smtClean="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a:t>
                      </a:r>
                      <a:endParaRPr lang="ru-RU" sz="23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70189" marR="6303" marT="8404" marB="0" anchor="b"/>
                </a:tc>
                <a:tc>
                  <a:txBody>
                    <a:bodyPr/>
                    <a:lstStyle/>
                    <a:p>
                      <a:pPr algn="ctr" fontAlgn="b">
                        <a:lnSpc>
                          <a:spcPct val="107000"/>
                        </a:lnSpc>
                        <a:spcAft>
                          <a:spcPts val="0"/>
                        </a:spcAft>
                      </a:pPr>
                      <a:endParaRPr lang="ru-RU" sz="2300" dirty="0">
                        <a:effectLst/>
                        <a:latin typeface="Calibri" panose="020F0502020204030204" pitchFamily="34" charset="0"/>
                        <a:ea typeface="Calibri" panose="020F0502020204030204" pitchFamily="34" charset="0"/>
                        <a:cs typeface="Times New Roman" panose="02020603050405020304" pitchFamily="18" charset="0"/>
                      </a:endParaRPr>
                    </a:p>
                  </a:txBody>
                  <a:tcPr marL="6303" marR="6303" marT="8404" marB="0" anchor="b"/>
                </a:tc>
                <a:tc>
                  <a:txBody>
                    <a:bodyPr/>
                    <a:lstStyle/>
                    <a:p>
                      <a:pPr algn="ctr" fontAlgn="b">
                        <a:lnSpc>
                          <a:spcPct val="107000"/>
                        </a:lnSpc>
                        <a:spcAft>
                          <a:spcPts val="0"/>
                        </a:spcAft>
                      </a:pPr>
                      <a:endParaRPr lang="ru-RU" sz="2300" dirty="0">
                        <a:effectLst/>
                        <a:latin typeface="Calibri" panose="020F0502020204030204" pitchFamily="34" charset="0"/>
                        <a:ea typeface="Calibri" panose="020F0502020204030204" pitchFamily="34" charset="0"/>
                        <a:cs typeface="Times New Roman" panose="02020603050405020304" pitchFamily="18" charset="0"/>
                      </a:endParaRPr>
                    </a:p>
                  </a:txBody>
                  <a:tcPr marL="6303" marR="6303" marT="8404" marB="0" anchor="b"/>
                </a:tc>
                <a:extLst>
                  <a:ext uri="{0D108BD9-81ED-4DB2-BD59-A6C34878D82A}">
                    <a16:rowId xmlns:a16="http://schemas.microsoft.com/office/drawing/2014/main" xmlns="" val="10004"/>
                  </a:ext>
                </a:extLst>
              </a:tr>
              <a:tr h="448086">
                <a:tc>
                  <a:txBody>
                    <a:bodyPr/>
                    <a:lstStyle/>
                    <a:p>
                      <a:pPr fontAlgn="b">
                        <a:lnSpc>
                          <a:spcPct val="107000"/>
                        </a:lnSpc>
                        <a:spcAft>
                          <a:spcPts val="0"/>
                        </a:spcAft>
                      </a:pPr>
                      <a:r>
                        <a:rPr lang="ru-RU" sz="2300" b="0" kern="1200" dirty="0">
                          <a:effectLst/>
                        </a:rPr>
                        <a:t>Прочие выплаты, всего</a:t>
                      </a:r>
                      <a:r>
                        <a:rPr lang="ru-RU" sz="2300" b="0" kern="1200" baseline="30000" dirty="0">
                          <a:effectLst/>
                        </a:rPr>
                        <a:t> </a:t>
                      </a:r>
                      <a:endParaRPr lang="ru-RU" sz="2300" b="0" dirty="0">
                        <a:effectLst/>
                        <a:latin typeface="Calibri" panose="020F0502020204030204" pitchFamily="34" charset="0"/>
                        <a:ea typeface="Calibri" panose="020F0502020204030204" pitchFamily="34" charset="0"/>
                        <a:cs typeface="Times New Roman" panose="02020603050405020304" pitchFamily="18" charset="0"/>
                      </a:endParaRPr>
                    </a:p>
                  </a:txBody>
                  <a:tcPr marL="6303" marR="6303" marT="8404" marB="0" anchor="b"/>
                </a:tc>
                <a:tc>
                  <a:txBody>
                    <a:bodyPr/>
                    <a:lstStyle/>
                    <a:p>
                      <a:pPr algn="ctr" fontAlgn="b">
                        <a:lnSpc>
                          <a:spcPct val="107000"/>
                        </a:lnSpc>
                        <a:spcAft>
                          <a:spcPts val="0"/>
                        </a:spcAft>
                      </a:pPr>
                      <a:r>
                        <a:rPr lang="ru-RU" sz="2300" b="0" kern="1200">
                          <a:effectLst/>
                        </a:rPr>
                        <a:t>4000</a:t>
                      </a:r>
                      <a:endParaRPr lang="ru-RU" sz="2300" b="0">
                        <a:effectLst/>
                        <a:latin typeface="Calibri" panose="020F0502020204030204" pitchFamily="34" charset="0"/>
                        <a:ea typeface="Calibri" panose="020F0502020204030204" pitchFamily="34" charset="0"/>
                        <a:cs typeface="Times New Roman" panose="02020603050405020304" pitchFamily="18" charset="0"/>
                      </a:endParaRPr>
                    </a:p>
                  </a:txBody>
                  <a:tcPr marL="6303" marR="6303" marT="8404" marB="0" anchor="b"/>
                </a:tc>
                <a:tc>
                  <a:txBody>
                    <a:bodyPr/>
                    <a:lstStyle/>
                    <a:p>
                      <a:pPr algn="ctr" fontAlgn="b">
                        <a:lnSpc>
                          <a:spcPct val="107000"/>
                        </a:lnSpc>
                        <a:spcAft>
                          <a:spcPts val="0"/>
                        </a:spcAft>
                      </a:pPr>
                      <a:r>
                        <a:rPr lang="ru-RU" sz="2300" b="0" kern="1200" dirty="0">
                          <a:effectLst/>
                        </a:rPr>
                        <a:t>х</a:t>
                      </a:r>
                      <a:endParaRPr lang="ru-RU" sz="2300" b="0" dirty="0">
                        <a:effectLst/>
                        <a:latin typeface="Calibri" panose="020F0502020204030204" pitchFamily="34" charset="0"/>
                        <a:ea typeface="Calibri" panose="020F0502020204030204" pitchFamily="34" charset="0"/>
                        <a:cs typeface="Times New Roman" panose="02020603050405020304" pitchFamily="18" charset="0"/>
                      </a:endParaRPr>
                    </a:p>
                  </a:txBody>
                  <a:tcPr marL="6303" marR="6303" marT="8404" marB="0" anchor="b"/>
                </a:tc>
                <a:extLst>
                  <a:ext uri="{0D108BD9-81ED-4DB2-BD59-A6C34878D82A}">
                    <a16:rowId xmlns:a16="http://schemas.microsoft.com/office/drawing/2014/main" xmlns="" val="10005"/>
                  </a:ext>
                </a:extLst>
              </a:tr>
              <a:tr h="735840">
                <a:tc>
                  <a:txBody>
                    <a:bodyPr/>
                    <a:lstStyle/>
                    <a:p>
                      <a:pPr fontAlgn="b">
                        <a:lnSpc>
                          <a:spcPct val="107000"/>
                        </a:lnSpc>
                        <a:spcAft>
                          <a:spcPts val="0"/>
                        </a:spcAft>
                      </a:pPr>
                      <a:r>
                        <a:rPr lang="ru-RU" sz="2300" kern="1200" dirty="0">
                          <a:effectLst/>
                        </a:rPr>
                        <a:t>из них:</a:t>
                      </a:r>
                      <a:br>
                        <a:rPr lang="ru-RU" sz="2300" kern="1200" dirty="0">
                          <a:effectLst/>
                        </a:rPr>
                      </a:br>
                      <a:r>
                        <a:rPr lang="ru-RU" sz="2300" kern="1200" dirty="0">
                          <a:effectLst/>
                        </a:rPr>
                        <a:t>возврат в  бюджет средств субсидии</a:t>
                      </a:r>
                      <a:endParaRPr lang="ru-RU" sz="2300" dirty="0">
                        <a:effectLst/>
                        <a:latin typeface="Calibri" panose="020F0502020204030204" pitchFamily="34" charset="0"/>
                        <a:ea typeface="Calibri" panose="020F0502020204030204" pitchFamily="34" charset="0"/>
                        <a:cs typeface="Times New Roman" panose="02020603050405020304" pitchFamily="18" charset="0"/>
                      </a:endParaRPr>
                    </a:p>
                  </a:txBody>
                  <a:tcPr marL="170189" marR="6303" marT="8404" marB="0" anchor="b"/>
                </a:tc>
                <a:tc>
                  <a:txBody>
                    <a:bodyPr/>
                    <a:lstStyle/>
                    <a:p>
                      <a:pPr algn="ctr" fontAlgn="b">
                        <a:lnSpc>
                          <a:spcPct val="107000"/>
                        </a:lnSpc>
                        <a:spcAft>
                          <a:spcPts val="0"/>
                        </a:spcAft>
                      </a:pPr>
                      <a:r>
                        <a:rPr lang="ru-RU" sz="2300" kern="1200">
                          <a:effectLst/>
                        </a:rPr>
                        <a:t>4010</a:t>
                      </a:r>
                      <a:endParaRPr lang="ru-RU" sz="2300">
                        <a:effectLst/>
                        <a:latin typeface="Calibri" panose="020F0502020204030204" pitchFamily="34" charset="0"/>
                        <a:ea typeface="Calibri" panose="020F0502020204030204" pitchFamily="34" charset="0"/>
                        <a:cs typeface="Times New Roman" panose="02020603050405020304" pitchFamily="18" charset="0"/>
                      </a:endParaRPr>
                    </a:p>
                  </a:txBody>
                  <a:tcPr marL="6303" marR="6303" marT="8404" marB="0" anchor="b"/>
                </a:tc>
                <a:tc>
                  <a:txBody>
                    <a:bodyPr/>
                    <a:lstStyle/>
                    <a:p>
                      <a:pPr algn="ctr" fontAlgn="b">
                        <a:lnSpc>
                          <a:spcPct val="107000"/>
                        </a:lnSpc>
                        <a:spcAft>
                          <a:spcPts val="0"/>
                        </a:spcAft>
                      </a:pPr>
                      <a:r>
                        <a:rPr lang="ru-RU" sz="2300" b="1" kern="1200" dirty="0">
                          <a:solidFill>
                            <a:srgbClr val="C00000"/>
                          </a:solidFill>
                          <a:effectLst/>
                        </a:rPr>
                        <a:t>610</a:t>
                      </a:r>
                      <a:endParaRPr lang="ru-RU" sz="2300" b="1"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303" marR="6303" marT="8404" marB="0" anchor="b"/>
                </a:tc>
                <a:extLst>
                  <a:ext uri="{0D108BD9-81ED-4DB2-BD59-A6C34878D82A}">
                    <a16:rowId xmlns:a16="http://schemas.microsoft.com/office/drawing/2014/main" xmlns="" val="10006"/>
                  </a:ext>
                </a:extLst>
              </a:tr>
              <a:tr h="284278">
                <a:tc>
                  <a:txBody>
                    <a:bodyPr/>
                    <a:lstStyle/>
                    <a:p>
                      <a:pPr fontAlgn="b">
                        <a:lnSpc>
                          <a:spcPct val="107000"/>
                        </a:lnSpc>
                        <a:spcAft>
                          <a:spcPts val="0"/>
                        </a:spcAft>
                      </a:pPr>
                      <a:r>
                        <a:rPr lang="ru-RU" sz="2400" dirty="0" smtClean="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a:t>
                      </a:r>
                      <a:endParaRPr lang="ru-RU" sz="24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70189" marR="6303" marT="8404" marB="0" anchor="b"/>
                </a:tc>
                <a:tc>
                  <a:txBody>
                    <a:bodyPr/>
                    <a:lstStyle/>
                    <a:p>
                      <a:pPr algn="ctr" fontAlgn="b">
                        <a:lnSpc>
                          <a:spcPct val="107000"/>
                        </a:lnSpc>
                        <a:spcAft>
                          <a:spcPts val="0"/>
                        </a:spcAft>
                      </a:pPr>
                      <a:endParaRPr lang="ru-RU"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303" marR="6303" marT="8404" marB="0" anchor="b"/>
                </a:tc>
                <a:tc>
                  <a:txBody>
                    <a:bodyPr/>
                    <a:lstStyle/>
                    <a:p>
                      <a:pPr algn="ctr" fontAlgn="b">
                        <a:lnSpc>
                          <a:spcPct val="107000"/>
                        </a:lnSpc>
                        <a:spcAft>
                          <a:spcPts val="0"/>
                        </a:spcAft>
                      </a:pPr>
                      <a:endParaRPr lang="ru-RU"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303" marR="6303" marT="8404" marB="0" anchor="b"/>
                </a:tc>
                <a:extLst>
                  <a:ext uri="{0D108BD9-81ED-4DB2-BD59-A6C34878D82A}">
                    <a16:rowId xmlns:a16="http://schemas.microsoft.com/office/drawing/2014/main" xmlns="" val="10007"/>
                  </a:ext>
                </a:extLst>
              </a:tr>
            </a:tbl>
          </a:graphicData>
        </a:graphic>
      </p:graphicFrame>
    </p:spTree>
    <p:extLst>
      <p:ext uri="{BB962C8B-B14F-4D97-AF65-F5344CB8AC3E}">
        <p14:creationId xmlns:p14="http://schemas.microsoft.com/office/powerpoint/2010/main" val="3009291997"/>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Схема 1"/>
          <p:cNvGraphicFramePr/>
          <p:nvPr>
            <p:extLst>
              <p:ext uri="{D42A27DB-BD31-4B8C-83A1-F6EECF244321}">
                <p14:modId xmlns:p14="http://schemas.microsoft.com/office/powerpoint/2010/main" val="4071234935"/>
              </p:ext>
            </p:extLst>
          </p:nvPr>
        </p:nvGraphicFramePr>
        <p:xfrm>
          <a:off x="72758" y="826469"/>
          <a:ext cx="8617528" cy="53501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6" name="Номер слайда 14"/>
          <p:cNvSpPr>
            <a:spLocks noGrp="1"/>
          </p:cNvSpPr>
          <p:nvPr>
            <p:ph type="sldNum" sz="quarter" idx="12"/>
          </p:nvPr>
        </p:nvSpPr>
        <p:spPr>
          <a:xfrm>
            <a:off x="8529851" y="171806"/>
            <a:ext cx="536511" cy="365125"/>
          </a:xfrm>
        </p:spPr>
        <p:txBody>
          <a:bodyPr/>
          <a:lstStyle/>
          <a:p>
            <a:fld id="{B2D350B4-811D-9C49-8D4A-B431FFD45952}" type="slidenum">
              <a:rPr lang="en-US" b="1" smtClean="0">
                <a:solidFill>
                  <a:srgbClr val="C79023"/>
                </a:solidFill>
              </a:rPr>
              <a:pPr/>
              <a:t>93</a:t>
            </a:fld>
            <a:endParaRPr lang="en-US" b="1" dirty="0">
              <a:solidFill>
                <a:srgbClr val="C79023"/>
              </a:solidFill>
            </a:endParaRPr>
          </a:p>
        </p:txBody>
      </p:sp>
      <p:sp>
        <p:nvSpPr>
          <p:cNvPr id="11" name="Прямоугольник 10"/>
          <p:cNvSpPr/>
          <p:nvPr/>
        </p:nvSpPr>
        <p:spPr>
          <a:xfrm>
            <a:off x="1970791" y="3117684"/>
            <a:ext cx="6254568" cy="767731"/>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ru-RU" sz="2800" b="1" dirty="0" smtClean="0">
                <a:solidFill>
                  <a:srgbClr val="C00000"/>
                </a:solidFill>
                <a:latin typeface="Times New Roman" panose="02020603050405020304" pitchFamily="18" charset="0"/>
                <a:cs typeface="Times New Roman" panose="02020603050405020304" pitchFamily="18" charset="0"/>
              </a:rPr>
              <a:t>Ежемесячная отчетность,</a:t>
            </a:r>
          </a:p>
          <a:p>
            <a:pPr algn="ctr"/>
            <a:r>
              <a:rPr lang="ru-RU" sz="2800" b="1" dirty="0" smtClean="0">
                <a:solidFill>
                  <a:srgbClr val="C00000"/>
                </a:solidFill>
                <a:latin typeface="Times New Roman" panose="02020603050405020304" pitchFamily="18" charset="0"/>
                <a:cs typeface="Times New Roman" panose="02020603050405020304" pitchFamily="18" charset="0"/>
              </a:rPr>
              <a:t>начиная с отчетности на 01.10.2019</a:t>
            </a:r>
            <a:endParaRPr lang="ru-RU" sz="2800" b="1" dirty="0">
              <a:solidFill>
                <a:srgbClr val="C00000"/>
              </a:solidFill>
              <a:latin typeface="Times New Roman" panose="02020603050405020304" pitchFamily="18" charset="0"/>
              <a:cs typeface="Times New Roman" panose="02020603050405020304" pitchFamily="18" charset="0"/>
            </a:endParaRPr>
          </a:p>
        </p:txBody>
      </p:sp>
      <p:sp>
        <p:nvSpPr>
          <p:cNvPr id="5" name="Прямоугольник 4"/>
          <p:cNvSpPr/>
          <p:nvPr/>
        </p:nvSpPr>
        <p:spPr>
          <a:xfrm>
            <a:off x="2604654" y="197636"/>
            <a:ext cx="5620705" cy="461665"/>
          </a:xfrm>
          <a:prstGeom prst="rect">
            <a:avLst/>
          </a:prstGeom>
        </p:spPr>
        <p:txBody>
          <a:bodyPr wrap="square">
            <a:spAutoFit/>
          </a:bodyPr>
          <a:lstStyle/>
          <a:p>
            <a:pPr marL="12700" lvl="1" algn="ctr">
              <a:buSzPct val="130000"/>
            </a:pPr>
            <a:r>
              <a:rPr lang="ru-RU" sz="2400" b="1" dirty="0" smtClean="0">
                <a:solidFill>
                  <a:srgbClr val="077A3E"/>
                </a:solidFill>
                <a:latin typeface="Bookman Old Style" charset="0"/>
                <a:ea typeface="Bookman Old Style" charset="0"/>
                <a:cs typeface="Bookman Old Style" charset="0"/>
              </a:rPr>
              <a:t>191н - </a:t>
            </a:r>
            <a:r>
              <a:rPr lang="ru-RU" sz="2400" b="1" dirty="0" smtClean="0">
                <a:solidFill>
                  <a:srgbClr val="C79023"/>
                </a:solidFill>
                <a:latin typeface="Bookman Old Style" charset="0"/>
                <a:ea typeface="Bookman Old Style" charset="0"/>
                <a:cs typeface="Bookman Old Style" charset="0"/>
              </a:rPr>
              <a:t>№131н от 20.08.2019</a:t>
            </a:r>
          </a:p>
        </p:txBody>
      </p:sp>
      <p:sp>
        <p:nvSpPr>
          <p:cNvPr id="6" name="Прямоугольник 5"/>
          <p:cNvSpPr/>
          <p:nvPr/>
        </p:nvSpPr>
        <p:spPr>
          <a:xfrm>
            <a:off x="1670581" y="5780782"/>
            <a:ext cx="7019705" cy="1077218"/>
          </a:xfrm>
          <a:prstGeom prst="rect">
            <a:avLst/>
          </a:prstGeom>
        </p:spPr>
        <p:txBody>
          <a:bodyPr wrap="square">
            <a:spAutoFit/>
          </a:bodyPr>
          <a:lstStyle/>
          <a:p>
            <a:r>
              <a:rPr lang="ru-RU" sz="1600" b="1" i="1" dirty="0">
                <a:latin typeface="Times New Roman" charset="0"/>
                <a:ea typeface="Times New Roman" charset="0"/>
                <a:cs typeface="Times New Roman" charset="0"/>
              </a:rPr>
              <a:t>Совместное письмо Минфина России и Федерального казначейства от 05.09.2019 № </a:t>
            </a:r>
            <a:r>
              <a:rPr lang="ru-RU" sz="1600" b="1" i="1" dirty="0" smtClean="0">
                <a:latin typeface="Times New Roman" charset="0"/>
                <a:ea typeface="Times New Roman" charset="0"/>
                <a:cs typeface="Times New Roman" charset="0"/>
              </a:rPr>
              <a:t>02-06-07/68575, 07-04-04/02-19118 </a:t>
            </a:r>
            <a:r>
              <a:rPr lang="ru-RU" sz="1600" b="1" i="1" dirty="0">
                <a:latin typeface="Times New Roman" charset="0"/>
                <a:ea typeface="Times New Roman" charset="0"/>
                <a:cs typeface="Times New Roman" charset="0"/>
              </a:rPr>
              <a:t>«О порядке представления Отчета о бюджетных обязательствах (ф. 0503128-НП) и Отчета об исполнении бюджета (ф. 0503117-НП)»</a:t>
            </a:r>
          </a:p>
        </p:txBody>
      </p:sp>
    </p:spTree>
    <p:extLst>
      <p:ext uri="{BB962C8B-B14F-4D97-AF65-F5344CB8AC3E}">
        <p14:creationId xmlns:p14="http://schemas.microsoft.com/office/powerpoint/2010/main" val="3845274983"/>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000" y="76200"/>
            <a:ext cx="6858000" cy="6692900"/>
          </a:xfrm>
          <a:prstGeom prst="rect">
            <a:avLst/>
          </a:prstGeom>
        </p:spPr>
      </p:pic>
      <p:sp>
        <p:nvSpPr>
          <p:cNvPr id="36" name="Номер слайда 14"/>
          <p:cNvSpPr>
            <a:spLocks noGrp="1"/>
          </p:cNvSpPr>
          <p:nvPr>
            <p:ph type="sldNum" sz="quarter" idx="12"/>
          </p:nvPr>
        </p:nvSpPr>
        <p:spPr>
          <a:xfrm>
            <a:off x="8529851" y="171806"/>
            <a:ext cx="536511" cy="365125"/>
          </a:xfrm>
        </p:spPr>
        <p:txBody>
          <a:bodyPr/>
          <a:lstStyle/>
          <a:p>
            <a:fld id="{B2D350B4-811D-9C49-8D4A-B431FFD45952}" type="slidenum">
              <a:rPr lang="en-US" b="1" smtClean="0">
                <a:solidFill>
                  <a:srgbClr val="C79023"/>
                </a:solidFill>
              </a:rPr>
              <a:pPr/>
              <a:t>94</a:t>
            </a:fld>
            <a:endParaRPr lang="en-US" b="1" dirty="0">
              <a:solidFill>
                <a:srgbClr val="C79023"/>
              </a:solidFill>
            </a:endParaRPr>
          </a:p>
        </p:txBody>
      </p:sp>
      <p:sp>
        <p:nvSpPr>
          <p:cNvPr id="11" name="Прямоугольник 10"/>
          <p:cNvSpPr/>
          <p:nvPr/>
        </p:nvSpPr>
        <p:spPr>
          <a:xfrm rot="16200000">
            <a:off x="-2622150" y="3433387"/>
            <a:ext cx="6254568" cy="767731"/>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marL="0" lvl="1" algn="ctr"/>
            <a:r>
              <a:rPr lang="ru-RU" sz="2400" b="1" dirty="0">
                <a:solidFill>
                  <a:srgbClr val="077A3E"/>
                </a:solidFill>
                <a:latin typeface="Times New Roman" charset="0"/>
                <a:ea typeface="Times New Roman" charset="0"/>
                <a:cs typeface="Times New Roman" charset="0"/>
              </a:rPr>
              <a:t>191н - </a:t>
            </a:r>
            <a:r>
              <a:rPr lang="ru-RU" sz="2400" b="1" dirty="0">
                <a:solidFill>
                  <a:srgbClr val="C79023"/>
                </a:solidFill>
                <a:latin typeface="Times New Roman" charset="0"/>
                <a:ea typeface="Times New Roman" charset="0"/>
                <a:cs typeface="Times New Roman" charset="0"/>
              </a:rPr>
              <a:t>№131н от </a:t>
            </a:r>
            <a:r>
              <a:rPr lang="ru-RU" sz="2400" b="1" dirty="0" smtClean="0">
                <a:solidFill>
                  <a:srgbClr val="C79023"/>
                </a:solidFill>
                <a:latin typeface="Times New Roman" charset="0"/>
                <a:ea typeface="Times New Roman" charset="0"/>
                <a:cs typeface="Times New Roman" charset="0"/>
              </a:rPr>
              <a:t>20.08.2019</a:t>
            </a:r>
            <a:r>
              <a:rPr lang="ru-RU" sz="2400" b="1" dirty="0" smtClean="0">
                <a:solidFill>
                  <a:srgbClr val="077A3E"/>
                </a:solidFill>
                <a:latin typeface="Times New Roman" panose="02020603050405020304" pitchFamily="18" charset="0"/>
                <a:cs typeface="Times New Roman" panose="02020603050405020304" pitchFamily="18" charset="0"/>
              </a:rPr>
              <a:t> </a:t>
            </a:r>
          </a:p>
          <a:p>
            <a:pPr algn="ctr"/>
            <a:r>
              <a:rPr lang="ru-RU" sz="2400" b="1" dirty="0" smtClean="0">
                <a:solidFill>
                  <a:srgbClr val="C00000"/>
                </a:solidFill>
                <a:latin typeface="Times New Roman" panose="02020603050405020304" pitchFamily="18" charset="0"/>
                <a:cs typeface="Times New Roman" panose="02020603050405020304" pitchFamily="18" charset="0"/>
              </a:rPr>
              <a:t>Национальные проекты </a:t>
            </a:r>
            <a:r>
              <a:rPr lang="mr-IN" sz="2400" b="1" dirty="0" smtClean="0">
                <a:solidFill>
                  <a:srgbClr val="C00000"/>
                </a:solidFill>
                <a:latin typeface="Times New Roman" panose="02020603050405020304" pitchFamily="18" charset="0"/>
                <a:cs typeface="Times New Roman" panose="02020603050405020304" pitchFamily="18" charset="0"/>
              </a:rPr>
              <a:t>–</a:t>
            </a:r>
            <a:r>
              <a:rPr lang="ru-RU" sz="2400" b="1" dirty="0" smtClean="0">
                <a:solidFill>
                  <a:srgbClr val="C00000"/>
                </a:solidFill>
                <a:latin typeface="Times New Roman" panose="02020603050405020304" pitchFamily="18" charset="0"/>
                <a:cs typeface="Times New Roman" panose="02020603050405020304" pitchFamily="18" charset="0"/>
              </a:rPr>
              <a:t> о чем </a:t>
            </a:r>
            <a:r>
              <a:rPr lang="ru-RU" sz="2400" b="1" u="sng" dirty="0" smtClean="0">
                <a:solidFill>
                  <a:srgbClr val="C00000"/>
                </a:solidFill>
                <a:latin typeface="Times New Roman" panose="02020603050405020304" pitchFamily="18" charset="0"/>
                <a:cs typeface="Times New Roman" panose="02020603050405020304" pitchFamily="18" charset="0"/>
              </a:rPr>
              <a:t>ф.117-НП</a:t>
            </a:r>
            <a:r>
              <a:rPr lang="ru-RU" sz="2400" b="1" dirty="0" smtClean="0">
                <a:solidFill>
                  <a:srgbClr val="C00000"/>
                </a:solidFill>
                <a:latin typeface="Times New Roman" panose="02020603050405020304" pitchFamily="18" charset="0"/>
                <a:cs typeface="Times New Roman" panose="02020603050405020304" pitchFamily="18" charset="0"/>
              </a:rPr>
              <a:t>?</a:t>
            </a:r>
            <a:endParaRPr lang="ru-RU" sz="2400" b="1" dirty="0">
              <a:solidFill>
                <a:srgbClr val="C00000"/>
              </a:solidFill>
              <a:latin typeface="Times New Roman" panose="02020603050405020304" pitchFamily="18" charset="0"/>
              <a:cs typeface="Times New Roman" panose="02020603050405020304" pitchFamily="18" charset="0"/>
            </a:endParaRPr>
          </a:p>
        </p:txBody>
      </p:sp>
      <p:cxnSp>
        <p:nvCxnSpPr>
          <p:cNvPr id="6" name="Прямая соединительная линия 5"/>
          <p:cNvCxnSpPr/>
          <p:nvPr/>
        </p:nvCxnSpPr>
        <p:spPr>
          <a:xfrm>
            <a:off x="1536700" y="1950893"/>
            <a:ext cx="6112320" cy="1212850"/>
          </a:xfrm>
          <a:prstGeom prst="line">
            <a:avLst/>
          </a:prstGeom>
          <a:ln>
            <a:solidFill>
              <a:srgbClr val="C00000"/>
            </a:solidFill>
          </a:ln>
        </p:spPr>
        <p:style>
          <a:lnRef idx="2">
            <a:schemeClr val="accent1"/>
          </a:lnRef>
          <a:fillRef idx="0">
            <a:schemeClr val="accent1"/>
          </a:fillRef>
          <a:effectRef idx="1">
            <a:schemeClr val="accent1"/>
          </a:effectRef>
          <a:fontRef idx="minor">
            <a:schemeClr val="tx1"/>
          </a:fontRef>
        </p:style>
      </p:cxnSp>
      <p:cxnSp>
        <p:nvCxnSpPr>
          <p:cNvPr id="8" name="Прямая соединительная линия 7"/>
          <p:cNvCxnSpPr/>
          <p:nvPr/>
        </p:nvCxnSpPr>
        <p:spPr>
          <a:xfrm flipV="1">
            <a:off x="1536700" y="1988993"/>
            <a:ext cx="6112320" cy="1174750"/>
          </a:xfrm>
          <a:prstGeom prst="line">
            <a:avLst/>
          </a:prstGeom>
          <a:ln>
            <a:solidFill>
              <a:srgbClr val="C00000"/>
            </a:solidFill>
          </a:ln>
        </p:spPr>
        <p:style>
          <a:lnRef idx="2">
            <a:schemeClr val="accent1"/>
          </a:lnRef>
          <a:fillRef idx="0">
            <a:schemeClr val="accent1"/>
          </a:fillRef>
          <a:effectRef idx="1">
            <a:schemeClr val="accent1"/>
          </a:effectRef>
          <a:fontRef idx="minor">
            <a:schemeClr val="tx1"/>
          </a:fontRef>
        </p:style>
      </p:cxnSp>
      <p:cxnSp>
        <p:nvCxnSpPr>
          <p:cNvPr id="12" name="Прямая соединительная линия 11"/>
          <p:cNvCxnSpPr/>
          <p:nvPr/>
        </p:nvCxnSpPr>
        <p:spPr>
          <a:xfrm>
            <a:off x="1651000" y="5626100"/>
            <a:ext cx="6112320" cy="876300"/>
          </a:xfrm>
          <a:prstGeom prst="line">
            <a:avLst/>
          </a:prstGeom>
          <a:ln>
            <a:solidFill>
              <a:srgbClr val="C00000"/>
            </a:solidFill>
          </a:ln>
        </p:spPr>
        <p:style>
          <a:lnRef idx="2">
            <a:schemeClr val="accent1"/>
          </a:lnRef>
          <a:fillRef idx="0">
            <a:schemeClr val="accent1"/>
          </a:fillRef>
          <a:effectRef idx="1">
            <a:schemeClr val="accent1"/>
          </a:effectRef>
          <a:fontRef idx="minor">
            <a:schemeClr val="tx1"/>
          </a:fontRef>
        </p:style>
      </p:cxnSp>
      <p:cxnSp>
        <p:nvCxnSpPr>
          <p:cNvPr id="13" name="Прямая соединительная линия 12"/>
          <p:cNvCxnSpPr/>
          <p:nvPr/>
        </p:nvCxnSpPr>
        <p:spPr>
          <a:xfrm flipV="1">
            <a:off x="1651000" y="5664200"/>
            <a:ext cx="6112320" cy="850900"/>
          </a:xfrm>
          <a:prstGeom prst="line">
            <a:avLst/>
          </a:prstGeom>
          <a:ln>
            <a:solidFill>
              <a:srgbClr val="C00000"/>
            </a:solidFill>
          </a:ln>
        </p:spPr>
        <p:style>
          <a:lnRef idx="2">
            <a:schemeClr val="accent1"/>
          </a:lnRef>
          <a:fillRef idx="0">
            <a:schemeClr val="accent1"/>
          </a:fillRef>
          <a:effectRef idx="1">
            <a:schemeClr val="accent1"/>
          </a:effectRef>
          <a:fontRef idx="minor">
            <a:schemeClr val="tx1"/>
          </a:fontRef>
        </p:style>
      </p:cxnSp>
      <p:cxnSp>
        <p:nvCxnSpPr>
          <p:cNvPr id="21" name="Прямая соединительная линия 20"/>
          <p:cNvCxnSpPr/>
          <p:nvPr/>
        </p:nvCxnSpPr>
        <p:spPr>
          <a:xfrm>
            <a:off x="1536700" y="4800600"/>
            <a:ext cx="6010720" cy="0"/>
          </a:xfrm>
          <a:prstGeom prst="line">
            <a:avLst/>
          </a:prstGeom>
          <a:ln>
            <a:solidFill>
              <a:srgbClr val="C0000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25046518"/>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олилиния 4"/>
          <p:cNvSpPr/>
          <p:nvPr/>
        </p:nvSpPr>
        <p:spPr>
          <a:xfrm>
            <a:off x="8696784" y="285728"/>
            <a:ext cx="461570" cy="642966"/>
          </a:xfrm>
          <a:custGeom>
            <a:avLst/>
            <a:gdLst>
              <a:gd name="connsiteX0" fmla="*/ 0 w 500034"/>
              <a:gd name="connsiteY0" fmla="*/ 0 h 500066"/>
              <a:gd name="connsiteX1" fmla="*/ 500034 w 500034"/>
              <a:gd name="connsiteY1" fmla="*/ 0 h 500066"/>
              <a:gd name="connsiteX2" fmla="*/ 500034 w 500034"/>
              <a:gd name="connsiteY2" fmla="*/ 500066 h 500066"/>
              <a:gd name="connsiteX3" fmla="*/ 0 w 500034"/>
              <a:gd name="connsiteY3" fmla="*/ 500066 h 500066"/>
              <a:gd name="connsiteX4" fmla="*/ 0 w 500034"/>
              <a:gd name="connsiteY4" fmla="*/ 0 h 500066"/>
              <a:gd name="connsiteX0" fmla="*/ 0 w 500034"/>
              <a:gd name="connsiteY0" fmla="*/ 142900 h 642966"/>
              <a:gd name="connsiteX1" fmla="*/ 500034 w 500034"/>
              <a:gd name="connsiteY1" fmla="*/ 0 h 642966"/>
              <a:gd name="connsiteX2" fmla="*/ 500034 w 500034"/>
              <a:gd name="connsiteY2" fmla="*/ 642966 h 642966"/>
              <a:gd name="connsiteX3" fmla="*/ 0 w 500034"/>
              <a:gd name="connsiteY3" fmla="*/ 642966 h 642966"/>
              <a:gd name="connsiteX4" fmla="*/ 0 w 500034"/>
              <a:gd name="connsiteY4" fmla="*/ 142900 h 642966"/>
              <a:gd name="connsiteX0" fmla="*/ 0 w 500034"/>
              <a:gd name="connsiteY0" fmla="*/ 142900 h 642966"/>
              <a:gd name="connsiteX1" fmla="*/ 500034 w 500034"/>
              <a:gd name="connsiteY1" fmla="*/ 0 h 642966"/>
              <a:gd name="connsiteX2" fmla="*/ 500034 w 500034"/>
              <a:gd name="connsiteY2" fmla="*/ 500066 h 642966"/>
              <a:gd name="connsiteX3" fmla="*/ 0 w 500034"/>
              <a:gd name="connsiteY3" fmla="*/ 642966 h 642966"/>
              <a:gd name="connsiteX4" fmla="*/ 0 w 500034"/>
              <a:gd name="connsiteY4" fmla="*/ 142900 h 6429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0034" h="642966">
                <a:moveTo>
                  <a:pt x="0" y="142900"/>
                </a:moveTo>
                <a:lnTo>
                  <a:pt x="500034" y="0"/>
                </a:lnTo>
                <a:lnTo>
                  <a:pt x="500034" y="500066"/>
                </a:lnTo>
                <a:lnTo>
                  <a:pt x="0" y="642966"/>
                </a:lnTo>
                <a:lnTo>
                  <a:pt x="0" y="142900"/>
                </a:lnTo>
                <a:close/>
              </a:path>
            </a:pathLst>
          </a:cu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ru-RU" dirty="0">
              <a:solidFill>
                <a:schemeClr val="tx1"/>
              </a:solidFill>
            </a:endParaRPr>
          </a:p>
        </p:txBody>
      </p:sp>
      <p:sp>
        <p:nvSpPr>
          <p:cNvPr id="7" name="Прямоугольник 6"/>
          <p:cNvSpPr/>
          <p:nvPr/>
        </p:nvSpPr>
        <p:spPr>
          <a:xfrm>
            <a:off x="251520" y="396707"/>
            <a:ext cx="8242146" cy="461665"/>
          </a:xfrm>
          <a:prstGeom prst="rect">
            <a:avLst/>
          </a:prstGeom>
        </p:spPr>
        <p:txBody>
          <a:bodyPr wrap="square">
            <a:spAutoFit/>
          </a:bodyPr>
          <a:lstStyle/>
          <a:p>
            <a:pPr algn="ctr"/>
            <a:endParaRPr lang="ru-RU" sz="2400" dirty="0"/>
          </a:p>
        </p:txBody>
      </p:sp>
      <p:sp>
        <p:nvSpPr>
          <p:cNvPr id="9" name="Номер слайда 2"/>
          <p:cNvSpPr txBox="1">
            <a:spLocks/>
          </p:cNvSpPr>
          <p:nvPr/>
        </p:nvSpPr>
        <p:spPr>
          <a:xfrm>
            <a:off x="8519824" y="116632"/>
            <a:ext cx="490031" cy="365125"/>
          </a:xfrm>
          <a:prstGeom prst="rect">
            <a:avLst/>
          </a:prstGeom>
        </p:spPr>
        <p:txBody>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5F91366C-C707-45FC-9663-1DE7BB98C4B2}" type="slidenum">
              <a:rPr lang="ru-RU" b="1">
                <a:solidFill>
                  <a:srgbClr val="C79023"/>
                </a:solidFill>
              </a:rPr>
              <a:pPr marL="0" marR="0" lvl="0" indent="0" algn="r" defTabSz="457200" rtl="0" eaLnBrk="1" fontAlgn="auto" latinLnBrk="0" hangingPunct="1">
                <a:lnSpc>
                  <a:spcPct val="100000"/>
                </a:lnSpc>
                <a:spcBef>
                  <a:spcPts val="0"/>
                </a:spcBef>
                <a:spcAft>
                  <a:spcPts val="0"/>
                </a:spcAft>
                <a:buClrTx/>
                <a:buSzTx/>
                <a:buFontTx/>
                <a:buNone/>
                <a:tabLst/>
                <a:defRPr/>
              </a:pPr>
              <a:t>95</a:t>
            </a:fld>
            <a:endParaRPr lang="ru-RU" b="1" dirty="0">
              <a:solidFill>
                <a:srgbClr val="C79023"/>
              </a:solidFill>
            </a:endParaRPr>
          </a:p>
        </p:txBody>
      </p:sp>
      <p:sp>
        <p:nvSpPr>
          <p:cNvPr id="11" name="Прямоугольник 10"/>
          <p:cNvSpPr/>
          <p:nvPr/>
        </p:nvSpPr>
        <p:spPr>
          <a:xfrm>
            <a:off x="767443" y="1918606"/>
            <a:ext cx="7752381" cy="4524315"/>
          </a:xfrm>
          <a:prstGeom prst="rect">
            <a:avLst/>
          </a:prstGeom>
        </p:spPr>
        <p:txBody>
          <a:bodyPr wrap="square">
            <a:spAutoFit/>
          </a:bodyPr>
          <a:lstStyle/>
          <a:p>
            <a:pPr algn="ctr"/>
            <a:r>
              <a:rPr lang="ru-RU" sz="3200" b="1" dirty="0" smtClean="0">
                <a:solidFill>
                  <a:srgbClr val="C00000"/>
                </a:solidFill>
                <a:latin typeface="Times New Roman" charset="0"/>
                <a:ea typeface="Times New Roman" charset="0"/>
                <a:cs typeface="Times New Roman" charset="0"/>
              </a:rPr>
              <a:t>4 </a:t>
            </a:r>
            <a:r>
              <a:rPr lang="ru-RU" sz="3200" b="1" dirty="0">
                <a:solidFill>
                  <a:srgbClr val="C00000"/>
                </a:solidFill>
                <a:latin typeface="Times New Roman" charset="0"/>
                <a:ea typeface="Times New Roman" charset="0"/>
                <a:cs typeface="Times New Roman" charset="0"/>
              </a:rPr>
              <a:t>- 5 </a:t>
            </a:r>
            <a:r>
              <a:rPr lang="ru-RU" sz="3200" b="1" dirty="0" smtClean="0">
                <a:solidFill>
                  <a:srgbClr val="C00000"/>
                </a:solidFill>
                <a:latin typeface="Times New Roman" charset="0"/>
                <a:ea typeface="Times New Roman" charset="0"/>
                <a:cs typeface="Times New Roman" charset="0"/>
              </a:rPr>
              <a:t>разряд </a:t>
            </a:r>
            <a:r>
              <a:rPr lang="ru-RU" sz="3200" b="1" dirty="0">
                <a:solidFill>
                  <a:srgbClr val="C00000"/>
                </a:solidFill>
                <a:latin typeface="Times New Roman" charset="0"/>
                <a:ea typeface="Times New Roman" charset="0"/>
                <a:cs typeface="Times New Roman" charset="0"/>
              </a:rPr>
              <a:t>кода целевой статьи расходов </a:t>
            </a:r>
            <a:endParaRPr lang="ru-RU" sz="3200" b="1" dirty="0" smtClean="0">
              <a:solidFill>
                <a:srgbClr val="C00000"/>
              </a:solidFill>
              <a:latin typeface="Times New Roman" charset="0"/>
              <a:ea typeface="Times New Roman" charset="0"/>
              <a:cs typeface="Times New Roman" charset="0"/>
            </a:endParaRPr>
          </a:p>
          <a:p>
            <a:pPr algn="ctr"/>
            <a:r>
              <a:rPr lang="ru-RU" sz="3200" dirty="0" smtClean="0">
                <a:solidFill>
                  <a:prstClr val="black"/>
                </a:solidFill>
                <a:latin typeface="Times New Roman" charset="0"/>
                <a:ea typeface="Times New Roman" charset="0"/>
                <a:cs typeface="Times New Roman" charset="0"/>
              </a:rPr>
              <a:t>в </a:t>
            </a:r>
            <a:r>
              <a:rPr lang="ru-RU" sz="3200" dirty="0">
                <a:solidFill>
                  <a:prstClr val="black"/>
                </a:solidFill>
                <a:latin typeface="Times New Roman" charset="0"/>
                <a:ea typeface="Times New Roman" charset="0"/>
                <a:cs typeface="Times New Roman" charset="0"/>
              </a:rPr>
              <a:t>соответствии с приложением </a:t>
            </a:r>
            <a:r>
              <a:rPr lang="ru-RU" sz="3200" dirty="0" smtClean="0">
                <a:solidFill>
                  <a:prstClr val="black"/>
                </a:solidFill>
                <a:latin typeface="Times New Roman" charset="0"/>
                <a:ea typeface="Times New Roman" charset="0"/>
                <a:cs typeface="Times New Roman" charset="0"/>
              </a:rPr>
              <a:t>№ 3 </a:t>
            </a:r>
            <a:r>
              <a:rPr lang="ru-RU" sz="3200" dirty="0">
                <a:solidFill>
                  <a:prstClr val="black"/>
                </a:solidFill>
                <a:latin typeface="Times New Roman" charset="0"/>
                <a:ea typeface="Times New Roman" charset="0"/>
                <a:cs typeface="Times New Roman" charset="0"/>
              </a:rPr>
              <a:t>к Порядку формирования и применения кодов бюджетной классификации Российской Федерации, их структуре и принципам назначения, утвержденному приказом </a:t>
            </a:r>
            <a:r>
              <a:rPr lang="ru-RU" sz="3200" dirty="0" smtClean="0">
                <a:solidFill>
                  <a:prstClr val="black"/>
                </a:solidFill>
                <a:latin typeface="Times New Roman" charset="0"/>
                <a:ea typeface="Times New Roman" charset="0"/>
                <a:cs typeface="Times New Roman" charset="0"/>
              </a:rPr>
              <a:t>Минфина России от 06 </a:t>
            </a:r>
            <a:r>
              <a:rPr lang="ru-RU" sz="3200" dirty="0">
                <a:solidFill>
                  <a:prstClr val="black"/>
                </a:solidFill>
                <a:latin typeface="Times New Roman" charset="0"/>
                <a:ea typeface="Times New Roman" charset="0"/>
                <a:cs typeface="Times New Roman" charset="0"/>
              </a:rPr>
              <a:t>июня </a:t>
            </a:r>
            <a:r>
              <a:rPr lang="ru-RU" sz="3200" dirty="0" smtClean="0">
                <a:solidFill>
                  <a:prstClr val="black"/>
                </a:solidFill>
                <a:latin typeface="Times New Roman" charset="0"/>
                <a:ea typeface="Times New Roman" charset="0"/>
                <a:cs typeface="Times New Roman" charset="0"/>
              </a:rPr>
              <a:t>2019 </a:t>
            </a:r>
            <a:r>
              <a:rPr lang="ru-RU" sz="3200" dirty="0">
                <a:solidFill>
                  <a:prstClr val="black"/>
                </a:solidFill>
                <a:latin typeface="Times New Roman" charset="0"/>
                <a:ea typeface="Times New Roman" charset="0"/>
                <a:cs typeface="Times New Roman" charset="0"/>
              </a:rPr>
              <a:t>г. </a:t>
            </a:r>
            <a:r>
              <a:rPr lang="ru-RU" sz="3200" dirty="0" smtClean="0">
                <a:solidFill>
                  <a:prstClr val="black"/>
                </a:solidFill>
                <a:latin typeface="Times New Roman" charset="0"/>
                <a:ea typeface="Times New Roman" charset="0"/>
                <a:cs typeface="Times New Roman" charset="0"/>
              </a:rPr>
              <a:t>№ 85н.</a:t>
            </a:r>
            <a:endParaRPr lang="ru-RU" sz="3200" dirty="0">
              <a:solidFill>
                <a:prstClr val="black"/>
              </a:solidFill>
              <a:latin typeface="Times New Roman" charset="0"/>
              <a:ea typeface="Times New Roman" charset="0"/>
              <a:cs typeface="Times New Roman" charset="0"/>
            </a:endParaRPr>
          </a:p>
        </p:txBody>
      </p:sp>
    </p:spTree>
    <p:extLst>
      <p:ext uri="{BB962C8B-B14F-4D97-AF65-F5344CB8AC3E}">
        <p14:creationId xmlns:p14="http://schemas.microsoft.com/office/powerpoint/2010/main" val="82399416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14"/>
          <p:cNvSpPr>
            <a:spLocks noGrp="1"/>
          </p:cNvSpPr>
          <p:nvPr>
            <p:ph type="sldNum" sz="quarter" idx="12"/>
          </p:nvPr>
        </p:nvSpPr>
        <p:spPr>
          <a:xfrm>
            <a:off x="8379725" y="49076"/>
            <a:ext cx="604768" cy="365125"/>
          </a:xfrm>
        </p:spPr>
        <p:txBody>
          <a:bodyPr/>
          <a:lstStyle/>
          <a:p>
            <a:fld id="{A9DAC724-3E02-49ED-B828-609FBC575841}" type="slidenum">
              <a:rPr lang="ru-RU" b="1" smtClean="0">
                <a:solidFill>
                  <a:srgbClr val="C79023"/>
                </a:solidFill>
              </a:rPr>
              <a:t>96</a:t>
            </a:fld>
            <a:endParaRPr lang="en-US" b="1" dirty="0">
              <a:solidFill>
                <a:srgbClr val="C79023"/>
              </a:solidFill>
            </a:endParaRPr>
          </a:p>
        </p:txBody>
      </p:sp>
      <p:sp>
        <p:nvSpPr>
          <p:cNvPr id="6" name="TextBox 5"/>
          <p:cNvSpPr txBox="1"/>
          <p:nvPr/>
        </p:nvSpPr>
        <p:spPr>
          <a:xfrm>
            <a:off x="2448764" y="231638"/>
            <a:ext cx="5688632" cy="769441"/>
          </a:xfrm>
          <a:prstGeom prst="rect">
            <a:avLst/>
          </a:prstGeom>
          <a:noFill/>
        </p:spPr>
        <p:txBody>
          <a:bodyPr wrap="square" rtlCol="0">
            <a:spAutoFit/>
          </a:bodyPr>
          <a:lstStyle/>
          <a:p>
            <a:pPr algn="ctr"/>
            <a:r>
              <a:rPr lang="ru-RU" sz="2200" b="1" dirty="0" smtClean="0">
                <a:solidFill>
                  <a:srgbClr val="00602B"/>
                </a:solidFill>
                <a:latin typeface="Times New Roman" charset="0"/>
                <a:ea typeface="Times New Roman" charset="0"/>
                <a:cs typeface="Times New Roman" charset="0"/>
              </a:rPr>
              <a:t>Целевые статьи расходов на реализацию федеральных, региональных проектов </a:t>
            </a:r>
          </a:p>
        </p:txBody>
      </p:sp>
      <p:graphicFrame>
        <p:nvGraphicFramePr>
          <p:cNvPr id="2" name="Таблица 1"/>
          <p:cNvGraphicFramePr>
            <a:graphicFrameLocks noGrp="1"/>
          </p:cNvGraphicFramePr>
          <p:nvPr>
            <p:extLst>
              <p:ext uri="{D42A27DB-BD31-4B8C-83A1-F6EECF244321}">
                <p14:modId xmlns:p14="http://schemas.microsoft.com/office/powerpoint/2010/main" val="3276278892"/>
              </p:ext>
            </p:extLst>
          </p:nvPr>
        </p:nvGraphicFramePr>
        <p:xfrm>
          <a:off x="112153" y="1340534"/>
          <a:ext cx="8733794" cy="1933304"/>
        </p:xfrm>
        <a:graphic>
          <a:graphicData uri="http://schemas.openxmlformats.org/drawingml/2006/table">
            <a:tbl>
              <a:tblPr/>
              <a:tblGrid>
                <a:gridCol w="323132"/>
                <a:gridCol w="369294"/>
                <a:gridCol w="360062"/>
                <a:gridCol w="378527"/>
                <a:gridCol w="443153"/>
                <a:gridCol w="387758"/>
                <a:gridCol w="424688"/>
                <a:gridCol w="406223"/>
                <a:gridCol w="415455"/>
                <a:gridCol w="396990"/>
                <a:gridCol w="507779"/>
                <a:gridCol w="323132"/>
                <a:gridCol w="498546"/>
                <a:gridCol w="406223"/>
                <a:gridCol w="396990"/>
                <a:gridCol w="415455"/>
                <a:gridCol w="415455"/>
                <a:gridCol w="498546"/>
                <a:gridCol w="683193"/>
                <a:gridCol w="683193"/>
              </a:tblGrid>
              <a:tr h="292944">
                <a:tc gridSpan="20">
                  <a:txBody>
                    <a:bodyPr/>
                    <a:lstStyle/>
                    <a:p>
                      <a:pPr algn="ctr"/>
                      <a:r>
                        <a:rPr lang="ru-RU" sz="1400">
                          <a:solidFill>
                            <a:schemeClr val="tx1"/>
                          </a:solidFill>
                          <a:effectLst/>
                          <a:latin typeface="Times New Roman" charset="0"/>
                          <a:ea typeface="Times New Roman" charset="0"/>
                          <a:cs typeface="Times New Roman" charset="0"/>
                        </a:rPr>
                        <a:t>Структура кода классификации расходов бюджетов</a:t>
                      </a:r>
                    </a:p>
                  </a:txBody>
                  <a:tcPr marL="58181" marR="58181" marT="29090" marB="2909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292944">
                <a:tc rowSpan="2" gridSpan="3">
                  <a:txBody>
                    <a:bodyPr/>
                    <a:lstStyle/>
                    <a:p>
                      <a:pPr algn="ctr"/>
                      <a:r>
                        <a:rPr lang="ru-RU" sz="1400" u="none" strike="noStrike" dirty="0" smtClean="0">
                          <a:solidFill>
                            <a:schemeClr val="tx1"/>
                          </a:solidFill>
                          <a:effectLst/>
                          <a:latin typeface="Times New Roman" charset="0"/>
                          <a:ea typeface="Times New Roman" charset="0"/>
                          <a:cs typeface="Times New Roman" charset="0"/>
                        </a:rPr>
                        <a:t>Код</a:t>
                      </a:r>
                    </a:p>
                    <a:p>
                      <a:pPr algn="ctr"/>
                      <a:r>
                        <a:rPr lang="ru-RU" sz="1400" dirty="0" smtClean="0">
                          <a:solidFill>
                            <a:schemeClr val="tx1"/>
                          </a:solidFill>
                          <a:effectLst/>
                          <a:latin typeface="Times New Roman" charset="0"/>
                          <a:ea typeface="Times New Roman" charset="0"/>
                          <a:cs typeface="Times New Roman" charset="0"/>
                        </a:rPr>
                        <a:t>главного </a:t>
                      </a:r>
                      <a:r>
                        <a:rPr lang="ru-RU" sz="1400" dirty="0">
                          <a:solidFill>
                            <a:schemeClr val="tx1"/>
                          </a:solidFill>
                          <a:effectLst/>
                          <a:latin typeface="Times New Roman" charset="0"/>
                          <a:ea typeface="Times New Roman" charset="0"/>
                          <a:cs typeface="Times New Roman" charset="0"/>
                        </a:rPr>
                        <a:t>распорядителя бюджетных средств</a:t>
                      </a:r>
                    </a:p>
                  </a:txBody>
                  <a:tcPr marL="58181" marR="58181" marT="29090" marB="2909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hMerge="1">
                  <a:txBody>
                    <a:bodyPr/>
                    <a:lstStyle/>
                    <a:p>
                      <a:endParaRPr lang="ru-RU"/>
                    </a:p>
                  </a:txBody>
                  <a:tcPr/>
                </a:tc>
                <a:tc rowSpan="2" hMerge="1">
                  <a:txBody>
                    <a:bodyPr/>
                    <a:lstStyle/>
                    <a:p>
                      <a:endParaRPr lang="ru-RU"/>
                    </a:p>
                  </a:txBody>
                  <a:tcPr/>
                </a:tc>
                <a:tc rowSpan="2" gridSpan="2">
                  <a:txBody>
                    <a:bodyPr/>
                    <a:lstStyle/>
                    <a:p>
                      <a:pPr algn="ctr"/>
                      <a:r>
                        <a:rPr lang="ru-RU" sz="1400" u="none" strike="noStrike" dirty="0" smtClean="0">
                          <a:solidFill>
                            <a:schemeClr val="tx1"/>
                          </a:solidFill>
                          <a:effectLst/>
                          <a:latin typeface="Times New Roman" charset="0"/>
                          <a:ea typeface="Times New Roman" charset="0"/>
                          <a:cs typeface="Times New Roman" charset="0"/>
                        </a:rPr>
                        <a:t>Код</a:t>
                      </a:r>
                    </a:p>
                    <a:p>
                      <a:pPr algn="ctr"/>
                      <a:r>
                        <a:rPr lang="ru-RU" sz="1400" dirty="0" smtClean="0">
                          <a:solidFill>
                            <a:schemeClr val="tx1"/>
                          </a:solidFill>
                          <a:effectLst/>
                          <a:latin typeface="Times New Roman" charset="0"/>
                          <a:ea typeface="Times New Roman" charset="0"/>
                          <a:cs typeface="Times New Roman" charset="0"/>
                        </a:rPr>
                        <a:t>раздела</a:t>
                      </a:r>
                      <a:endParaRPr lang="ru-RU" sz="1400" dirty="0">
                        <a:solidFill>
                          <a:schemeClr val="tx1"/>
                        </a:solidFill>
                        <a:effectLst/>
                        <a:latin typeface="Times New Roman" charset="0"/>
                        <a:ea typeface="Times New Roman" charset="0"/>
                        <a:cs typeface="Times New Roman" charset="0"/>
                      </a:endParaRPr>
                    </a:p>
                  </a:txBody>
                  <a:tcPr marL="58181" marR="58181" marT="29090" marB="2909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hMerge="1">
                  <a:txBody>
                    <a:bodyPr/>
                    <a:lstStyle/>
                    <a:p>
                      <a:endParaRPr lang="ru-RU"/>
                    </a:p>
                  </a:txBody>
                  <a:tcPr/>
                </a:tc>
                <a:tc rowSpan="2" gridSpan="2">
                  <a:txBody>
                    <a:bodyPr/>
                    <a:lstStyle/>
                    <a:p>
                      <a:pPr algn="ctr"/>
                      <a:r>
                        <a:rPr lang="ru-RU" sz="1400" u="none" strike="noStrike" dirty="0" smtClean="0">
                          <a:solidFill>
                            <a:schemeClr val="tx1"/>
                          </a:solidFill>
                          <a:effectLst/>
                          <a:latin typeface="Times New Roman" charset="0"/>
                          <a:ea typeface="Times New Roman" charset="0"/>
                          <a:cs typeface="Times New Roman" charset="0"/>
                        </a:rPr>
                        <a:t>Код</a:t>
                      </a:r>
                    </a:p>
                    <a:p>
                      <a:pPr algn="ctr"/>
                      <a:r>
                        <a:rPr lang="ru-RU" sz="1400" dirty="0" smtClean="0">
                          <a:solidFill>
                            <a:schemeClr val="tx1"/>
                          </a:solidFill>
                          <a:effectLst/>
                          <a:latin typeface="Times New Roman" charset="0"/>
                          <a:ea typeface="Times New Roman" charset="0"/>
                          <a:cs typeface="Times New Roman" charset="0"/>
                        </a:rPr>
                        <a:t>подраздела</a:t>
                      </a:r>
                      <a:endParaRPr lang="ru-RU" sz="1400" dirty="0">
                        <a:solidFill>
                          <a:schemeClr val="tx1"/>
                        </a:solidFill>
                        <a:effectLst/>
                        <a:latin typeface="Times New Roman" charset="0"/>
                        <a:ea typeface="Times New Roman" charset="0"/>
                        <a:cs typeface="Times New Roman" charset="0"/>
                      </a:endParaRPr>
                    </a:p>
                  </a:txBody>
                  <a:tcPr marL="58181" marR="58181" marT="29090" marB="2909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hMerge="1">
                  <a:txBody>
                    <a:bodyPr/>
                    <a:lstStyle/>
                    <a:p>
                      <a:endParaRPr lang="ru-RU"/>
                    </a:p>
                  </a:txBody>
                  <a:tcPr/>
                </a:tc>
                <a:tc gridSpan="10">
                  <a:txBody>
                    <a:bodyPr/>
                    <a:lstStyle/>
                    <a:p>
                      <a:pPr algn="ctr"/>
                      <a:r>
                        <a:rPr lang="ru-RU" sz="1400" b="1" u="none" strike="noStrike" dirty="0">
                          <a:solidFill>
                            <a:srgbClr val="002060"/>
                          </a:solidFill>
                          <a:effectLst/>
                          <a:latin typeface="Times New Roman" charset="0"/>
                          <a:ea typeface="Times New Roman" charset="0"/>
                          <a:cs typeface="Times New Roman" charset="0"/>
                        </a:rPr>
                        <a:t>Код</a:t>
                      </a:r>
                      <a:r>
                        <a:rPr lang="ru-RU" sz="1400" b="1" dirty="0">
                          <a:solidFill>
                            <a:srgbClr val="002060"/>
                          </a:solidFill>
                          <a:effectLst/>
                          <a:latin typeface="Times New Roman" charset="0"/>
                          <a:ea typeface="Times New Roman" charset="0"/>
                          <a:cs typeface="Times New Roman" charset="0"/>
                        </a:rPr>
                        <a:t> целевой статьи</a:t>
                      </a:r>
                    </a:p>
                  </a:txBody>
                  <a:tcPr marL="58181" marR="58181" marT="29090" marB="2909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gridSpan="3">
                  <a:txBody>
                    <a:bodyPr/>
                    <a:lstStyle/>
                    <a:p>
                      <a:pPr algn="ctr"/>
                      <a:r>
                        <a:rPr lang="ru-RU" sz="1400" u="none" strike="noStrike" dirty="0">
                          <a:solidFill>
                            <a:schemeClr val="tx1"/>
                          </a:solidFill>
                          <a:effectLst/>
                          <a:latin typeface="Times New Roman" charset="0"/>
                          <a:ea typeface="Times New Roman" charset="0"/>
                          <a:cs typeface="Times New Roman" charset="0"/>
                        </a:rPr>
                        <a:t>Код</a:t>
                      </a:r>
                      <a:r>
                        <a:rPr lang="ru-RU" sz="1400" dirty="0">
                          <a:solidFill>
                            <a:schemeClr val="tx1"/>
                          </a:solidFill>
                          <a:effectLst/>
                          <a:latin typeface="Times New Roman" charset="0"/>
                          <a:ea typeface="Times New Roman" charset="0"/>
                          <a:cs typeface="Times New Roman" charset="0"/>
                        </a:rPr>
                        <a:t> вида расходов</a:t>
                      </a:r>
                    </a:p>
                  </a:txBody>
                  <a:tcPr marL="58181" marR="58181" marT="29090" marB="2909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r>
              <a:tr h="878834">
                <a:tc gridSpan="3" vMerge="1">
                  <a:txBody>
                    <a:bodyPr/>
                    <a:lstStyle/>
                    <a:p>
                      <a:endParaRPr lang="ru-RU"/>
                    </a:p>
                  </a:txBody>
                  <a:tcPr/>
                </a:tc>
                <a:tc hMerge="1" vMerge="1">
                  <a:txBody>
                    <a:bodyPr/>
                    <a:lstStyle/>
                    <a:p>
                      <a:endParaRPr lang="ru-RU"/>
                    </a:p>
                  </a:txBody>
                  <a:tcPr/>
                </a:tc>
                <a:tc hMerge="1" vMerge="1">
                  <a:txBody>
                    <a:bodyPr/>
                    <a:lstStyle/>
                    <a:p>
                      <a:endParaRPr lang="ru-RU"/>
                    </a:p>
                  </a:txBody>
                  <a:tcPr/>
                </a:tc>
                <a:tc gridSpan="2" vMerge="1">
                  <a:txBody>
                    <a:bodyPr/>
                    <a:lstStyle/>
                    <a:p>
                      <a:endParaRPr lang="ru-RU"/>
                    </a:p>
                  </a:txBody>
                  <a:tcPr/>
                </a:tc>
                <a:tc hMerge="1" vMerge="1">
                  <a:txBody>
                    <a:bodyPr/>
                    <a:lstStyle/>
                    <a:p>
                      <a:endParaRPr lang="ru-RU"/>
                    </a:p>
                  </a:txBody>
                  <a:tcPr/>
                </a:tc>
                <a:tc gridSpan="2" vMerge="1">
                  <a:txBody>
                    <a:bodyPr/>
                    <a:lstStyle/>
                    <a:p>
                      <a:endParaRPr lang="ru-RU"/>
                    </a:p>
                  </a:txBody>
                  <a:tcPr/>
                </a:tc>
                <a:tc hMerge="1" vMerge="1">
                  <a:txBody>
                    <a:bodyPr/>
                    <a:lstStyle/>
                    <a:p>
                      <a:endParaRPr lang="ru-RU"/>
                    </a:p>
                  </a:txBody>
                  <a:tcPr/>
                </a:tc>
                <a:tc gridSpan="5">
                  <a:txBody>
                    <a:bodyPr/>
                    <a:lstStyle/>
                    <a:p>
                      <a:pPr algn="ctr"/>
                      <a:r>
                        <a:rPr lang="ru-RU" sz="1400">
                          <a:solidFill>
                            <a:schemeClr val="tx1"/>
                          </a:solidFill>
                          <a:effectLst/>
                          <a:latin typeface="Times New Roman" charset="0"/>
                          <a:ea typeface="Times New Roman" charset="0"/>
                          <a:cs typeface="Times New Roman" charset="0"/>
                        </a:rPr>
                        <a:t>Программная (непрограммная) статья</a:t>
                      </a:r>
                    </a:p>
                  </a:txBody>
                  <a:tcPr marL="58181" marR="58181" marT="29090" marB="2909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gridSpan="5">
                  <a:txBody>
                    <a:bodyPr/>
                    <a:lstStyle/>
                    <a:p>
                      <a:pPr algn="ctr"/>
                      <a:r>
                        <a:rPr lang="ru-RU" sz="1400">
                          <a:solidFill>
                            <a:schemeClr val="tx1"/>
                          </a:solidFill>
                          <a:effectLst/>
                          <a:latin typeface="Times New Roman" charset="0"/>
                          <a:ea typeface="Times New Roman" charset="0"/>
                          <a:cs typeface="Times New Roman" charset="0"/>
                        </a:rPr>
                        <a:t>Направление расходов</a:t>
                      </a:r>
                    </a:p>
                  </a:txBody>
                  <a:tcPr marL="58181" marR="58181" marT="29090" marB="2909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a:txBody>
                    <a:bodyPr/>
                    <a:lstStyle/>
                    <a:p>
                      <a:pPr algn="ctr"/>
                      <a:r>
                        <a:rPr lang="ru-RU" sz="1400">
                          <a:solidFill>
                            <a:schemeClr val="tx1"/>
                          </a:solidFill>
                          <a:effectLst/>
                          <a:latin typeface="Times New Roman" charset="0"/>
                          <a:ea typeface="Times New Roman" charset="0"/>
                          <a:cs typeface="Times New Roman" charset="0"/>
                        </a:rPr>
                        <a:t>группа</a:t>
                      </a:r>
                    </a:p>
                  </a:txBody>
                  <a:tcPr marL="58181" marR="58181" marT="29090" marB="2909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ru-RU" sz="1400">
                          <a:solidFill>
                            <a:schemeClr val="tx1"/>
                          </a:solidFill>
                          <a:effectLst/>
                          <a:latin typeface="Times New Roman" charset="0"/>
                          <a:ea typeface="Times New Roman" charset="0"/>
                          <a:cs typeface="Times New Roman" charset="0"/>
                        </a:rPr>
                        <a:t>подгруппа</a:t>
                      </a:r>
                    </a:p>
                  </a:txBody>
                  <a:tcPr marL="58181" marR="58181" marT="29090" marB="2909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ru-RU" sz="1400" dirty="0">
                          <a:solidFill>
                            <a:schemeClr val="tx1"/>
                          </a:solidFill>
                          <a:effectLst/>
                          <a:latin typeface="Times New Roman" charset="0"/>
                          <a:ea typeface="Times New Roman" charset="0"/>
                          <a:cs typeface="Times New Roman" charset="0"/>
                        </a:rPr>
                        <a:t>элемент</a:t>
                      </a:r>
                    </a:p>
                  </a:txBody>
                  <a:tcPr marL="58181" marR="58181" marT="29090" marB="2909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2944">
                <a:tc>
                  <a:txBody>
                    <a:bodyPr/>
                    <a:lstStyle/>
                    <a:p>
                      <a:pPr algn="ctr"/>
                      <a:r>
                        <a:rPr lang="ru-RU" sz="1400">
                          <a:solidFill>
                            <a:schemeClr val="tx1"/>
                          </a:solidFill>
                          <a:effectLst/>
                          <a:latin typeface="Times New Roman" charset="0"/>
                          <a:ea typeface="Times New Roman" charset="0"/>
                          <a:cs typeface="Times New Roman" charset="0"/>
                        </a:rPr>
                        <a:t>1</a:t>
                      </a:r>
                    </a:p>
                  </a:txBody>
                  <a:tcPr marL="58181" marR="58181" marT="29090" marB="2909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is-IS" sz="1400">
                          <a:solidFill>
                            <a:schemeClr val="tx1"/>
                          </a:solidFill>
                          <a:effectLst/>
                          <a:latin typeface="Times New Roman" charset="0"/>
                          <a:ea typeface="Times New Roman" charset="0"/>
                          <a:cs typeface="Times New Roman" charset="0"/>
                        </a:rPr>
                        <a:t>2</a:t>
                      </a:r>
                    </a:p>
                  </a:txBody>
                  <a:tcPr marL="58181" marR="58181" marT="29090" marB="2909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ru-RU" sz="1400" dirty="0">
                          <a:solidFill>
                            <a:schemeClr val="tx1"/>
                          </a:solidFill>
                          <a:effectLst/>
                          <a:latin typeface="Times New Roman" charset="0"/>
                          <a:ea typeface="Times New Roman" charset="0"/>
                          <a:cs typeface="Times New Roman" charset="0"/>
                        </a:rPr>
                        <a:t>3</a:t>
                      </a:r>
                    </a:p>
                  </a:txBody>
                  <a:tcPr marL="58181" marR="58181" marT="29090" marB="2909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ru-RU" sz="1400" dirty="0">
                          <a:solidFill>
                            <a:schemeClr val="tx1"/>
                          </a:solidFill>
                          <a:effectLst/>
                          <a:latin typeface="Times New Roman" charset="0"/>
                          <a:ea typeface="Times New Roman" charset="0"/>
                          <a:cs typeface="Times New Roman" charset="0"/>
                        </a:rPr>
                        <a:t>4</a:t>
                      </a:r>
                    </a:p>
                  </a:txBody>
                  <a:tcPr marL="58181" marR="58181" marT="29090" marB="2909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ru-RU" sz="1400">
                          <a:solidFill>
                            <a:schemeClr val="tx1"/>
                          </a:solidFill>
                          <a:effectLst/>
                          <a:latin typeface="Times New Roman" charset="0"/>
                          <a:ea typeface="Times New Roman" charset="0"/>
                          <a:cs typeface="Times New Roman" charset="0"/>
                        </a:rPr>
                        <a:t>5</a:t>
                      </a:r>
                    </a:p>
                  </a:txBody>
                  <a:tcPr marL="58181" marR="58181" marT="29090" marB="2909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ru-RU" sz="1400">
                          <a:solidFill>
                            <a:schemeClr val="tx1"/>
                          </a:solidFill>
                          <a:effectLst/>
                          <a:latin typeface="Times New Roman" charset="0"/>
                          <a:ea typeface="Times New Roman" charset="0"/>
                          <a:cs typeface="Times New Roman" charset="0"/>
                        </a:rPr>
                        <a:t>6</a:t>
                      </a:r>
                    </a:p>
                  </a:txBody>
                  <a:tcPr marL="58181" marR="58181" marT="29090" marB="2909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ru-RU" sz="1400">
                          <a:solidFill>
                            <a:schemeClr val="tx1"/>
                          </a:solidFill>
                          <a:effectLst/>
                          <a:latin typeface="Times New Roman" charset="0"/>
                          <a:ea typeface="Times New Roman" charset="0"/>
                          <a:cs typeface="Times New Roman" charset="0"/>
                        </a:rPr>
                        <a:t>7</a:t>
                      </a:r>
                    </a:p>
                  </a:txBody>
                  <a:tcPr marL="58181" marR="58181" marT="29090" marB="2909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ru-RU" sz="1400">
                          <a:solidFill>
                            <a:schemeClr val="tx1"/>
                          </a:solidFill>
                          <a:effectLst/>
                          <a:latin typeface="Times New Roman" charset="0"/>
                          <a:ea typeface="Times New Roman" charset="0"/>
                          <a:cs typeface="Times New Roman" charset="0"/>
                        </a:rPr>
                        <a:t>8</a:t>
                      </a:r>
                    </a:p>
                  </a:txBody>
                  <a:tcPr marL="58181" marR="58181" marT="29090" marB="2909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ru-RU" sz="1400">
                          <a:solidFill>
                            <a:schemeClr val="tx1"/>
                          </a:solidFill>
                          <a:effectLst/>
                          <a:latin typeface="Times New Roman" charset="0"/>
                          <a:ea typeface="Times New Roman" charset="0"/>
                          <a:cs typeface="Times New Roman" charset="0"/>
                        </a:rPr>
                        <a:t>9</a:t>
                      </a:r>
                    </a:p>
                  </a:txBody>
                  <a:tcPr marL="58181" marR="58181" marT="29090" marB="2909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ru-RU" sz="1400">
                          <a:solidFill>
                            <a:schemeClr val="tx1"/>
                          </a:solidFill>
                          <a:effectLst/>
                          <a:latin typeface="Times New Roman" charset="0"/>
                          <a:ea typeface="Times New Roman" charset="0"/>
                          <a:cs typeface="Times New Roman" charset="0"/>
                        </a:rPr>
                        <a:t>10</a:t>
                      </a:r>
                    </a:p>
                  </a:txBody>
                  <a:tcPr marL="58181" marR="58181" marT="29090" marB="2909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cs-CZ" sz="1600" b="1" dirty="0">
                          <a:solidFill>
                            <a:srgbClr val="C00000"/>
                          </a:solidFill>
                          <a:effectLst/>
                          <a:latin typeface="Times New Roman" charset="0"/>
                          <a:ea typeface="Times New Roman" charset="0"/>
                          <a:cs typeface="Times New Roman" charset="0"/>
                        </a:rPr>
                        <a:t>11</a:t>
                      </a:r>
                    </a:p>
                  </a:txBody>
                  <a:tcPr marL="58181" marR="58181" marT="29090" marB="2909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is-IS" sz="1600" b="1" dirty="0">
                          <a:solidFill>
                            <a:srgbClr val="C00000"/>
                          </a:solidFill>
                          <a:effectLst/>
                          <a:latin typeface="Times New Roman" charset="0"/>
                          <a:ea typeface="Times New Roman" charset="0"/>
                          <a:cs typeface="Times New Roman" charset="0"/>
                        </a:rPr>
                        <a:t>12</a:t>
                      </a:r>
                    </a:p>
                  </a:txBody>
                  <a:tcPr marL="58181" marR="58181" marT="29090" marB="2909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is-IS" sz="1400">
                          <a:solidFill>
                            <a:schemeClr val="tx1"/>
                          </a:solidFill>
                          <a:effectLst/>
                          <a:latin typeface="Times New Roman" charset="0"/>
                          <a:ea typeface="Times New Roman" charset="0"/>
                          <a:cs typeface="Times New Roman" charset="0"/>
                        </a:rPr>
                        <a:t>13</a:t>
                      </a:r>
                    </a:p>
                  </a:txBody>
                  <a:tcPr marL="58181" marR="58181" marT="29090" marB="2909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ru-RU" sz="1400">
                          <a:solidFill>
                            <a:schemeClr val="tx1"/>
                          </a:solidFill>
                          <a:effectLst/>
                          <a:latin typeface="Times New Roman" charset="0"/>
                          <a:ea typeface="Times New Roman" charset="0"/>
                          <a:cs typeface="Times New Roman" charset="0"/>
                        </a:rPr>
                        <a:t>14</a:t>
                      </a:r>
                    </a:p>
                  </a:txBody>
                  <a:tcPr marL="58181" marR="58181" marT="29090" marB="2909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ru-RU" sz="1400">
                          <a:solidFill>
                            <a:schemeClr val="tx1"/>
                          </a:solidFill>
                          <a:effectLst/>
                          <a:latin typeface="Times New Roman" charset="0"/>
                          <a:ea typeface="Times New Roman" charset="0"/>
                          <a:cs typeface="Times New Roman" charset="0"/>
                        </a:rPr>
                        <a:t>15</a:t>
                      </a:r>
                    </a:p>
                  </a:txBody>
                  <a:tcPr marL="58181" marR="58181" marT="29090" marB="2909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ru-RU" sz="1400">
                          <a:solidFill>
                            <a:schemeClr val="tx1"/>
                          </a:solidFill>
                          <a:effectLst/>
                          <a:latin typeface="Times New Roman" charset="0"/>
                          <a:ea typeface="Times New Roman" charset="0"/>
                          <a:cs typeface="Times New Roman" charset="0"/>
                        </a:rPr>
                        <a:t>16</a:t>
                      </a:r>
                    </a:p>
                  </a:txBody>
                  <a:tcPr marL="58181" marR="58181" marT="29090" marB="2909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ru-RU" sz="1400">
                          <a:solidFill>
                            <a:schemeClr val="tx1"/>
                          </a:solidFill>
                          <a:effectLst/>
                          <a:latin typeface="Times New Roman" charset="0"/>
                          <a:ea typeface="Times New Roman" charset="0"/>
                          <a:cs typeface="Times New Roman" charset="0"/>
                        </a:rPr>
                        <a:t>17</a:t>
                      </a:r>
                    </a:p>
                  </a:txBody>
                  <a:tcPr marL="58181" marR="58181" marT="29090" marB="2909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fi-FI" sz="1400">
                          <a:solidFill>
                            <a:schemeClr val="tx1"/>
                          </a:solidFill>
                          <a:effectLst/>
                          <a:latin typeface="Times New Roman" charset="0"/>
                          <a:ea typeface="Times New Roman" charset="0"/>
                          <a:cs typeface="Times New Roman" charset="0"/>
                        </a:rPr>
                        <a:t>18</a:t>
                      </a:r>
                    </a:p>
                  </a:txBody>
                  <a:tcPr marL="58181" marR="58181" marT="29090" marB="2909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ru-RU" sz="1400">
                          <a:solidFill>
                            <a:schemeClr val="tx1"/>
                          </a:solidFill>
                          <a:effectLst/>
                          <a:latin typeface="Times New Roman" charset="0"/>
                          <a:ea typeface="Times New Roman" charset="0"/>
                          <a:cs typeface="Times New Roman" charset="0"/>
                        </a:rPr>
                        <a:t>19</a:t>
                      </a:r>
                    </a:p>
                  </a:txBody>
                  <a:tcPr marL="58181" marR="58181" marT="29090" marB="2909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is-IS" sz="1400" dirty="0">
                          <a:solidFill>
                            <a:schemeClr val="tx1"/>
                          </a:solidFill>
                          <a:effectLst/>
                          <a:latin typeface="Times New Roman" charset="0"/>
                          <a:ea typeface="Times New Roman" charset="0"/>
                          <a:cs typeface="Times New Roman" charset="0"/>
                        </a:rPr>
                        <a:t>20</a:t>
                      </a:r>
                    </a:p>
                  </a:txBody>
                  <a:tcPr marL="58181" marR="58181" marT="29090" marB="2909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3" name="Rectangle 1"/>
          <p:cNvSpPr>
            <a:spLocks noChangeArrowheads="1"/>
          </p:cNvSpPr>
          <p:nvPr/>
        </p:nvSpPr>
        <p:spPr bwMode="auto">
          <a:xfrm>
            <a:off x="250697" y="1660855"/>
            <a:ext cx="204573"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800" b="0" i="0" u="none" strike="noStrike" cap="none" normalizeH="0" baseline="0">
                <a:ln>
                  <a:noFill/>
                </a:ln>
                <a:solidFill>
                  <a:schemeClr val="tx1"/>
                </a:solidFill>
                <a:effectLst/>
                <a:latin typeface="Times New Roman" charset="0"/>
                <a:ea typeface="Times New Roman" charset="0"/>
                <a:cs typeface="Times New Roman" charset="0"/>
              </a:rPr>
              <a:t/>
            </a:r>
            <a:br>
              <a:rPr kumimoji="0" lang="ru-RU" altLang="ru-RU" sz="1800" b="0" i="0" u="none" strike="noStrike" cap="none" normalizeH="0" baseline="0">
                <a:ln>
                  <a:noFill/>
                </a:ln>
                <a:solidFill>
                  <a:schemeClr val="tx1"/>
                </a:solidFill>
                <a:effectLst/>
                <a:latin typeface="Times New Roman" charset="0"/>
                <a:ea typeface="Times New Roman" charset="0"/>
                <a:cs typeface="Times New Roman" charset="0"/>
              </a:rPr>
            </a:br>
            <a:endParaRPr kumimoji="0" lang="ru-RU" altLang="ru-RU" sz="1800" b="0" i="0" u="none" strike="noStrike" cap="none" normalizeH="0" baseline="0">
              <a:ln>
                <a:noFill/>
              </a:ln>
              <a:solidFill>
                <a:schemeClr val="tx1"/>
              </a:solidFill>
              <a:effectLst/>
              <a:latin typeface="Times New Roman" charset="0"/>
              <a:ea typeface="Times New Roman" charset="0"/>
              <a:cs typeface="Times New Roman" charset="0"/>
            </a:endParaRPr>
          </a:p>
        </p:txBody>
      </p:sp>
      <p:graphicFrame>
        <p:nvGraphicFramePr>
          <p:cNvPr id="9" name="Таблица 8"/>
          <p:cNvGraphicFramePr>
            <a:graphicFrameLocks noGrp="1"/>
          </p:cNvGraphicFramePr>
          <p:nvPr>
            <p:extLst>
              <p:ext uri="{D42A27DB-BD31-4B8C-83A1-F6EECF244321}">
                <p14:modId xmlns:p14="http://schemas.microsoft.com/office/powerpoint/2010/main" val="3327021118"/>
              </p:ext>
            </p:extLst>
          </p:nvPr>
        </p:nvGraphicFramePr>
        <p:xfrm>
          <a:off x="795408" y="4200171"/>
          <a:ext cx="7886701" cy="2258744"/>
        </p:xfrm>
        <a:graphic>
          <a:graphicData uri="http://schemas.openxmlformats.org/drawingml/2006/table">
            <a:tbl>
              <a:tblPr/>
              <a:tblGrid>
                <a:gridCol w="1144059"/>
                <a:gridCol w="961496"/>
                <a:gridCol w="1131888"/>
                <a:gridCol w="778933"/>
                <a:gridCol w="791104"/>
                <a:gridCol w="693738"/>
                <a:gridCol w="572029"/>
                <a:gridCol w="596371"/>
                <a:gridCol w="620712"/>
                <a:gridCol w="596371"/>
              </a:tblGrid>
              <a:tr h="338505">
                <a:tc gridSpan="10">
                  <a:txBody>
                    <a:bodyPr/>
                    <a:lstStyle/>
                    <a:p>
                      <a:pPr algn="ctr"/>
                      <a:r>
                        <a:rPr lang="ru-RU" sz="1800" b="1" u="none" strike="noStrike" dirty="0">
                          <a:solidFill>
                            <a:srgbClr val="002060"/>
                          </a:solidFill>
                          <a:effectLst/>
                          <a:latin typeface="Times New Roman" charset="0"/>
                          <a:ea typeface="Times New Roman" charset="0"/>
                          <a:cs typeface="Times New Roman" charset="0"/>
                        </a:rPr>
                        <a:t>Целевая статья</a:t>
                      </a:r>
                      <a:endParaRPr lang="ru-RU" sz="1800" b="1" dirty="0">
                        <a:solidFill>
                          <a:srgbClr val="002060"/>
                        </a:solidFill>
                        <a:effectLst/>
                        <a:latin typeface="Times New Roman" charset="0"/>
                        <a:ea typeface="Times New Roman" charset="0"/>
                        <a:cs typeface="Times New Roman" charset="0"/>
                      </a:endParaRPr>
                    </a:p>
                  </a:txBody>
                  <a:tcPr marL="84626" marR="84626" marT="42313" marB="4231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338505">
                <a:tc gridSpan="5">
                  <a:txBody>
                    <a:bodyPr/>
                    <a:lstStyle/>
                    <a:p>
                      <a:pPr algn="ctr"/>
                      <a:r>
                        <a:rPr lang="ru-RU" sz="1800">
                          <a:solidFill>
                            <a:schemeClr val="tx1"/>
                          </a:solidFill>
                          <a:effectLst/>
                          <a:latin typeface="Times New Roman" charset="0"/>
                          <a:ea typeface="Times New Roman" charset="0"/>
                          <a:cs typeface="Times New Roman" charset="0"/>
                        </a:rPr>
                        <a:t>Программная (непрограммная) статья</a:t>
                      </a:r>
                    </a:p>
                  </a:txBody>
                  <a:tcPr marL="84626" marR="84626" marT="42313" marB="4231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rowSpan="2" gridSpan="5">
                  <a:txBody>
                    <a:bodyPr/>
                    <a:lstStyle/>
                    <a:p>
                      <a:pPr algn="ctr"/>
                      <a:r>
                        <a:rPr lang="ru-RU" sz="1800" dirty="0">
                          <a:solidFill>
                            <a:schemeClr val="tx1"/>
                          </a:solidFill>
                          <a:effectLst/>
                          <a:latin typeface="Times New Roman" charset="0"/>
                          <a:ea typeface="Times New Roman" charset="0"/>
                          <a:cs typeface="Times New Roman" charset="0"/>
                        </a:rPr>
                        <a:t>Направление расходов</a:t>
                      </a:r>
                    </a:p>
                  </a:txBody>
                  <a:tcPr marL="84626" marR="84626" marT="42313" marB="4231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hMerge="1">
                  <a:txBody>
                    <a:bodyPr/>
                    <a:lstStyle/>
                    <a:p>
                      <a:endParaRPr lang="ru-RU"/>
                    </a:p>
                  </a:txBody>
                  <a:tcPr/>
                </a:tc>
                <a:tc rowSpan="2" hMerge="1">
                  <a:txBody>
                    <a:bodyPr/>
                    <a:lstStyle/>
                    <a:p>
                      <a:endParaRPr lang="ru-RU"/>
                    </a:p>
                  </a:txBody>
                  <a:tcPr/>
                </a:tc>
                <a:tc rowSpan="2" hMerge="1">
                  <a:txBody>
                    <a:bodyPr/>
                    <a:lstStyle/>
                    <a:p>
                      <a:endParaRPr lang="ru-RU"/>
                    </a:p>
                  </a:txBody>
                  <a:tcPr/>
                </a:tc>
                <a:tc rowSpan="2" hMerge="1">
                  <a:txBody>
                    <a:bodyPr/>
                    <a:lstStyle/>
                    <a:p>
                      <a:endParaRPr lang="ru-RU"/>
                    </a:p>
                  </a:txBody>
                  <a:tcPr/>
                </a:tc>
              </a:tr>
              <a:tr h="1100142">
                <a:tc gridSpan="2">
                  <a:txBody>
                    <a:bodyPr/>
                    <a:lstStyle/>
                    <a:p>
                      <a:pPr algn="ctr"/>
                      <a:r>
                        <a:rPr lang="ru-RU" sz="1800">
                          <a:solidFill>
                            <a:schemeClr val="tx1"/>
                          </a:solidFill>
                          <a:effectLst/>
                          <a:latin typeface="Times New Roman" charset="0"/>
                          <a:ea typeface="Times New Roman" charset="0"/>
                          <a:cs typeface="Times New Roman" charset="0"/>
                        </a:rPr>
                        <a:t>Программное (непрограммное) направление расходов</a:t>
                      </a:r>
                    </a:p>
                  </a:txBody>
                  <a:tcPr marL="84626" marR="84626" marT="42313" marB="4231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a:txBody>
                    <a:bodyPr/>
                    <a:lstStyle/>
                    <a:p>
                      <a:pPr algn="ctr"/>
                      <a:r>
                        <a:rPr lang="ru-RU" sz="1800">
                          <a:solidFill>
                            <a:schemeClr val="tx1"/>
                          </a:solidFill>
                          <a:effectLst/>
                          <a:latin typeface="Times New Roman" charset="0"/>
                          <a:ea typeface="Times New Roman" charset="0"/>
                          <a:cs typeface="Times New Roman" charset="0"/>
                        </a:rPr>
                        <a:t>Подпрограмма</a:t>
                      </a:r>
                    </a:p>
                  </a:txBody>
                  <a:tcPr marL="84626" marR="84626" marT="42313" marB="4231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a:r>
                        <a:rPr lang="ru-RU" sz="1800">
                          <a:solidFill>
                            <a:schemeClr val="tx1"/>
                          </a:solidFill>
                          <a:effectLst/>
                          <a:latin typeface="Times New Roman" charset="0"/>
                          <a:ea typeface="Times New Roman" charset="0"/>
                          <a:cs typeface="Times New Roman" charset="0"/>
                        </a:rPr>
                        <a:t>Основное мероприятие</a:t>
                      </a:r>
                    </a:p>
                  </a:txBody>
                  <a:tcPr marL="84626" marR="84626" marT="42313" marB="4231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gridSpan="5" vMerge="1">
                  <a:txBody>
                    <a:bodyPr/>
                    <a:lstStyle/>
                    <a:p>
                      <a:endParaRPr lang="ru-RU"/>
                    </a:p>
                  </a:txBody>
                  <a:tcPr/>
                </a:tc>
                <a:tc hMerge="1" vMerge="1">
                  <a:txBody>
                    <a:bodyPr/>
                    <a:lstStyle/>
                    <a:p>
                      <a:endParaRPr lang="ru-RU"/>
                    </a:p>
                  </a:txBody>
                  <a:tcPr/>
                </a:tc>
                <a:tc hMerge="1" vMerge="1">
                  <a:txBody>
                    <a:bodyPr/>
                    <a:lstStyle/>
                    <a:p>
                      <a:endParaRPr lang="ru-RU"/>
                    </a:p>
                  </a:txBody>
                  <a:tcPr/>
                </a:tc>
                <a:tc hMerge="1" vMerge="1">
                  <a:txBody>
                    <a:bodyPr/>
                    <a:lstStyle/>
                    <a:p>
                      <a:endParaRPr lang="ru-RU"/>
                    </a:p>
                  </a:txBody>
                  <a:tcPr/>
                </a:tc>
                <a:tc hMerge="1" vMerge="1">
                  <a:txBody>
                    <a:bodyPr/>
                    <a:lstStyle/>
                    <a:p>
                      <a:endParaRPr lang="ru-RU"/>
                    </a:p>
                  </a:txBody>
                  <a:tcPr/>
                </a:tc>
              </a:tr>
              <a:tr h="338505">
                <a:tc>
                  <a:txBody>
                    <a:bodyPr/>
                    <a:lstStyle/>
                    <a:p>
                      <a:pPr algn="ctr"/>
                      <a:r>
                        <a:rPr lang="ru-RU" sz="1800">
                          <a:solidFill>
                            <a:schemeClr val="tx1"/>
                          </a:solidFill>
                          <a:effectLst/>
                          <a:latin typeface="Times New Roman" charset="0"/>
                          <a:ea typeface="Times New Roman" charset="0"/>
                          <a:cs typeface="Times New Roman" charset="0"/>
                        </a:rPr>
                        <a:t>8</a:t>
                      </a:r>
                    </a:p>
                  </a:txBody>
                  <a:tcPr marL="84626" marR="84626" marT="42313" marB="4231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ru-RU" sz="1800">
                          <a:solidFill>
                            <a:schemeClr val="tx1"/>
                          </a:solidFill>
                          <a:effectLst/>
                          <a:latin typeface="Times New Roman" charset="0"/>
                          <a:ea typeface="Times New Roman" charset="0"/>
                          <a:cs typeface="Times New Roman" charset="0"/>
                        </a:rPr>
                        <a:t>9</a:t>
                      </a:r>
                    </a:p>
                  </a:txBody>
                  <a:tcPr marL="84626" marR="84626" marT="42313" marB="4231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ru-RU" sz="1800">
                          <a:solidFill>
                            <a:schemeClr val="tx1"/>
                          </a:solidFill>
                          <a:effectLst/>
                          <a:latin typeface="Times New Roman" charset="0"/>
                          <a:ea typeface="Times New Roman" charset="0"/>
                          <a:cs typeface="Times New Roman" charset="0"/>
                        </a:rPr>
                        <a:t>10</a:t>
                      </a:r>
                    </a:p>
                  </a:txBody>
                  <a:tcPr marL="84626" marR="84626" marT="42313" marB="4231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cs-CZ" sz="1800" b="1" dirty="0">
                          <a:solidFill>
                            <a:srgbClr val="C00000"/>
                          </a:solidFill>
                          <a:effectLst/>
                          <a:latin typeface="Times New Roman" charset="0"/>
                          <a:ea typeface="Times New Roman" charset="0"/>
                          <a:cs typeface="Times New Roman" charset="0"/>
                        </a:rPr>
                        <a:t>11</a:t>
                      </a:r>
                    </a:p>
                  </a:txBody>
                  <a:tcPr marL="84626" marR="84626" marT="42313" marB="4231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is-IS" sz="1800" b="1" dirty="0">
                          <a:solidFill>
                            <a:srgbClr val="C00000"/>
                          </a:solidFill>
                          <a:effectLst/>
                          <a:latin typeface="Times New Roman" charset="0"/>
                          <a:ea typeface="Times New Roman" charset="0"/>
                          <a:cs typeface="Times New Roman" charset="0"/>
                        </a:rPr>
                        <a:t>12</a:t>
                      </a:r>
                    </a:p>
                  </a:txBody>
                  <a:tcPr marL="84626" marR="84626" marT="42313" marB="4231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is-IS" sz="1800">
                          <a:solidFill>
                            <a:schemeClr val="tx1"/>
                          </a:solidFill>
                          <a:effectLst/>
                          <a:latin typeface="Times New Roman" charset="0"/>
                          <a:ea typeface="Times New Roman" charset="0"/>
                          <a:cs typeface="Times New Roman" charset="0"/>
                        </a:rPr>
                        <a:t>13</a:t>
                      </a:r>
                    </a:p>
                  </a:txBody>
                  <a:tcPr marL="84626" marR="84626" marT="42313" marB="4231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ru-RU" sz="1800">
                          <a:solidFill>
                            <a:schemeClr val="tx1"/>
                          </a:solidFill>
                          <a:effectLst/>
                          <a:latin typeface="Times New Roman" charset="0"/>
                          <a:ea typeface="Times New Roman" charset="0"/>
                          <a:cs typeface="Times New Roman" charset="0"/>
                        </a:rPr>
                        <a:t>14</a:t>
                      </a:r>
                    </a:p>
                  </a:txBody>
                  <a:tcPr marL="84626" marR="84626" marT="42313" marB="4231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ru-RU" sz="1800">
                          <a:solidFill>
                            <a:schemeClr val="tx1"/>
                          </a:solidFill>
                          <a:effectLst/>
                          <a:latin typeface="Times New Roman" charset="0"/>
                          <a:ea typeface="Times New Roman" charset="0"/>
                          <a:cs typeface="Times New Roman" charset="0"/>
                        </a:rPr>
                        <a:t>15</a:t>
                      </a:r>
                    </a:p>
                  </a:txBody>
                  <a:tcPr marL="84626" marR="84626" marT="42313" marB="4231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ru-RU" sz="1800">
                          <a:solidFill>
                            <a:schemeClr val="tx1"/>
                          </a:solidFill>
                          <a:effectLst/>
                          <a:latin typeface="Times New Roman" charset="0"/>
                          <a:ea typeface="Times New Roman" charset="0"/>
                          <a:cs typeface="Times New Roman" charset="0"/>
                        </a:rPr>
                        <a:t>16</a:t>
                      </a:r>
                    </a:p>
                  </a:txBody>
                  <a:tcPr marL="84626" marR="84626" marT="42313" marB="4231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ru-RU" sz="1800" dirty="0">
                          <a:solidFill>
                            <a:schemeClr val="tx1"/>
                          </a:solidFill>
                          <a:effectLst/>
                          <a:latin typeface="Times New Roman" charset="0"/>
                          <a:ea typeface="Times New Roman" charset="0"/>
                          <a:cs typeface="Times New Roman" charset="0"/>
                        </a:rPr>
                        <a:t>17</a:t>
                      </a:r>
                    </a:p>
                  </a:txBody>
                  <a:tcPr marL="84626" marR="84626" marT="42313" marB="4231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11" name="Штриховая стрелка вправо 10"/>
          <p:cNvSpPr/>
          <p:nvPr/>
        </p:nvSpPr>
        <p:spPr>
          <a:xfrm rot="5400000">
            <a:off x="4358009" y="3520225"/>
            <a:ext cx="761497" cy="401782"/>
          </a:xfrm>
          <a:prstGeom prst="stripedRightArrow">
            <a:avLst>
              <a:gd name="adj1" fmla="val 50001"/>
              <a:gd name="adj2" fmla="val 56897"/>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2480078523"/>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14"/>
          <p:cNvSpPr>
            <a:spLocks noGrp="1"/>
          </p:cNvSpPr>
          <p:nvPr>
            <p:ph type="sldNum" sz="quarter" idx="12"/>
          </p:nvPr>
        </p:nvSpPr>
        <p:spPr>
          <a:xfrm>
            <a:off x="8379725" y="49076"/>
            <a:ext cx="604768" cy="365125"/>
          </a:xfrm>
        </p:spPr>
        <p:txBody>
          <a:bodyPr/>
          <a:lstStyle/>
          <a:p>
            <a:fld id="{A9DAC724-3E02-49ED-B828-609FBC575841}" type="slidenum">
              <a:rPr lang="ru-RU" b="1" smtClean="0">
                <a:solidFill>
                  <a:srgbClr val="C79023"/>
                </a:solidFill>
              </a:rPr>
              <a:t>97</a:t>
            </a:fld>
            <a:endParaRPr lang="en-US" b="1" dirty="0">
              <a:solidFill>
                <a:srgbClr val="C79023"/>
              </a:solidFill>
            </a:endParaRPr>
          </a:p>
        </p:txBody>
      </p:sp>
      <p:sp>
        <p:nvSpPr>
          <p:cNvPr id="5" name="TextBox 4"/>
          <p:cNvSpPr txBox="1"/>
          <p:nvPr/>
        </p:nvSpPr>
        <p:spPr>
          <a:xfrm>
            <a:off x="183726" y="1208897"/>
            <a:ext cx="8800767" cy="5262979"/>
          </a:xfrm>
          <a:prstGeom prst="rect">
            <a:avLst/>
          </a:prstGeom>
          <a:noFill/>
        </p:spPr>
        <p:txBody>
          <a:bodyPr wrap="square" rtlCol="0">
            <a:spAutoFit/>
          </a:bodyPr>
          <a:lstStyle/>
          <a:p>
            <a:pPr algn="just"/>
            <a:r>
              <a:rPr lang="ru-RU" sz="1600" b="1" dirty="0">
                <a:solidFill>
                  <a:srgbClr val="C00000"/>
                </a:solidFill>
                <a:latin typeface="Times New Roman" charset="0"/>
                <a:ea typeface="Times New Roman" charset="0"/>
                <a:cs typeface="Times New Roman" charset="0"/>
              </a:rPr>
              <a:t>Четвертый разряд </a:t>
            </a:r>
            <a:r>
              <a:rPr lang="ru-RU" sz="1600" b="1" dirty="0">
                <a:latin typeface="Times New Roman" charset="0"/>
                <a:ea typeface="Times New Roman" charset="0"/>
                <a:cs typeface="Times New Roman" charset="0"/>
              </a:rPr>
              <a:t>кода целевой статьи расходов федерального бюджета (00 0 Х0 00000), отражающий расходы на национальный проект (программу), Комплексный план, </a:t>
            </a:r>
            <a:r>
              <a:rPr lang="ru-RU" sz="1600" b="1" dirty="0">
                <a:solidFill>
                  <a:srgbClr val="C00000"/>
                </a:solidFill>
                <a:latin typeface="Times New Roman" charset="0"/>
                <a:ea typeface="Times New Roman" charset="0"/>
                <a:cs typeface="Times New Roman" charset="0"/>
              </a:rPr>
              <a:t>соответствует буквенному значению:</a:t>
            </a:r>
          </a:p>
          <a:p>
            <a:pPr algn="just"/>
            <a:r>
              <a:rPr lang="ru-RU" sz="1600" b="1" dirty="0" err="1">
                <a:solidFill>
                  <a:srgbClr val="002060"/>
                </a:solidFill>
                <a:latin typeface="Times New Roman" charset="0"/>
                <a:ea typeface="Times New Roman" charset="0"/>
                <a:cs typeface="Times New Roman" charset="0"/>
              </a:rPr>
              <a:t>A</a:t>
            </a:r>
            <a:r>
              <a:rPr lang="ru-RU" sz="1600" b="1" dirty="0">
                <a:solidFill>
                  <a:srgbClr val="002060"/>
                </a:solidFill>
                <a:latin typeface="Times New Roman" charset="0"/>
                <a:ea typeface="Times New Roman" charset="0"/>
                <a:cs typeface="Times New Roman" charset="0"/>
              </a:rPr>
              <a:t> - национальный проект "Культура";</a:t>
            </a:r>
          </a:p>
          <a:p>
            <a:pPr algn="just"/>
            <a:r>
              <a:rPr lang="ru-RU" sz="1600" b="1" dirty="0" err="1">
                <a:solidFill>
                  <a:srgbClr val="002060"/>
                </a:solidFill>
                <a:latin typeface="Times New Roman" charset="0"/>
                <a:ea typeface="Times New Roman" charset="0"/>
                <a:cs typeface="Times New Roman" charset="0"/>
              </a:rPr>
              <a:t>D</a:t>
            </a:r>
            <a:r>
              <a:rPr lang="ru-RU" sz="1600" b="1" dirty="0">
                <a:solidFill>
                  <a:srgbClr val="002060"/>
                </a:solidFill>
                <a:latin typeface="Times New Roman" charset="0"/>
                <a:ea typeface="Times New Roman" charset="0"/>
                <a:cs typeface="Times New Roman" charset="0"/>
              </a:rPr>
              <a:t> - национальная программа "Цифровая экономика Российской Федерации";</a:t>
            </a:r>
          </a:p>
          <a:p>
            <a:pPr algn="just"/>
            <a:r>
              <a:rPr lang="ru-RU" sz="1600" b="1" dirty="0" err="1">
                <a:solidFill>
                  <a:srgbClr val="002060"/>
                </a:solidFill>
                <a:latin typeface="Times New Roman" charset="0"/>
                <a:ea typeface="Times New Roman" charset="0"/>
                <a:cs typeface="Times New Roman" charset="0"/>
              </a:rPr>
              <a:t>E</a:t>
            </a:r>
            <a:r>
              <a:rPr lang="ru-RU" sz="1600" b="1" dirty="0">
                <a:solidFill>
                  <a:srgbClr val="002060"/>
                </a:solidFill>
                <a:latin typeface="Times New Roman" charset="0"/>
                <a:ea typeface="Times New Roman" charset="0"/>
                <a:cs typeface="Times New Roman" charset="0"/>
              </a:rPr>
              <a:t> - национальный проект "Образование";</a:t>
            </a:r>
          </a:p>
          <a:p>
            <a:pPr algn="just"/>
            <a:r>
              <a:rPr lang="ru-RU" sz="1600" b="1" dirty="0" err="1">
                <a:solidFill>
                  <a:srgbClr val="002060"/>
                </a:solidFill>
                <a:latin typeface="Times New Roman" charset="0"/>
                <a:ea typeface="Times New Roman" charset="0"/>
                <a:cs typeface="Times New Roman" charset="0"/>
              </a:rPr>
              <a:t>F</a:t>
            </a:r>
            <a:r>
              <a:rPr lang="ru-RU" sz="1600" b="1" dirty="0">
                <a:solidFill>
                  <a:srgbClr val="002060"/>
                </a:solidFill>
                <a:latin typeface="Times New Roman" charset="0"/>
                <a:ea typeface="Times New Roman" charset="0"/>
                <a:cs typeface="Times New Roman" charset="0"/>
              </a:rPr>
              <a:t> - национальный проект "Жилье и городская среда";</a:t>
            </a:r>
          </a:p>
          <a:p>
            <a:pPr algn="just"/>
            <a:r>
              <a:rPr lang="ru-RU" sz="1600" b="1" dirty="0" err="1">
                <a:solidFill>
                  <a:srgbClr val="002060"/>
                </a:solidFill>
                <a:latin typeface="Times New Roman" charset="0"/>
                <a:ea typeface="Times New Roman" charset="0"/>
                <a:cs typeface="Times New Roman" charset="0"/>
              </a:rPr>
              <a:t>G</a:t>
            </a:r>
            <a:r>
              <a:rPr lang="ru-RU" sz="1600" b="1" dirty="0">
                <a:solidFill>
                  <a:srgbClr val="002060"/>
                </a:solidFill>
                <a:latin typeface="Times New Roman" charset="0"/>
                <a:ea typeface="Times New Roman" charset="0"/>
                <a:cs typeface="Times New Roman" charset="0"/>
              </a:rPr>
              <a:t> - национальный проект "Экология";</a:t>
            </a:r>
          </a:p>
          <a:p>
            <a:pPr algn="just"/>
            <a:r>
              <a:rPr lang="ru-RU" sz="1600" b="1" dirty="0" err="1">
                <a:solidFill>
                  <a:srgbClr val="002060"/>
                </a:solidFill>
                <a:latin typeface="Times New Roman" charset="0"/>
                <a:ea typeface="Times New Roman" charset="0"/>
                <a:cs typeface="Times New Roman" charset="0"/>
              </a:rPr>
              <a:t>I</a:t>
            </a:r>
            <a:r>
              <a:rPr lang="ru-RU" sz="1600" b="1" dirty="0">
                <a:solidFill>
                  <a:srgbClr val="002060"/>
                </a:solidFill>
                <a:latin typeface="Times New Roman" charset="0"/>
                <a:ea typeface="Times New Roman" charset="0"/>
                <a:cs typeface="Times New Roman" charset="0"/>
              </a:rPr>
              <a:t> - национальный проект "Малое и среднее предпринимательство и поддержка индивидуальной предпринимательской инициативы";</a:t>
            </a:r>
          </a:p>
          <a:p>
            <a:pPr algn="just"/>
            <a:r>
              <a:rPr lang="ru-RU" sz="1600" b="1" dirty="0" err="1">
                <a:solidFill>
                  <a:srgbClr val="002060"/>
                </a:solidFill>
                <a:latin typeface="Times New Roman" charset="0"/>
                <a:ea typeface="Times New Roman" charset="0"/>
                <a:cs typeface="Times New Roman" charset="0"/>
              </a:rPr>
              <a:t>L</a:t>
            </a:r>
            <a:r>
              <a:rPr lang="ru-RU" sz="1600" b="1" dirty="0">
                <a:solidFill>
                  <a:srgbClr val="002060"/>
                </a:solidFill>
                <a:latin typeface="Times New Roman" charset="0"/>
                <a:ea typeface="Times New Roman" charset="0"/>
                <a:cs typeface="Times New Roman" charset="0"/>
              </a:rPr>
              <a:t> - национальный проект "Производительность труда и поддержка занятости";</a:t>
            </a:r>
          </a:p>
          <a:p>
            <a:pPr algn="just"/>
            <a:r>
              <a:rPr lang="ru-RU" sz="1600" b="1" dirty="0" err="1">
                <a:solidFill>
                  <a:srgbClr val="002060"/>
                </a:solidFill>
                <a:latin typeface="Times New Roman" charset="0"/>
                <a:ea typeface="Times New Roman" charset="0"/>
                <a:cs typeface="Times New Roman" charset="0"/>
              </a:rPr>
              <a:t>N</a:t>
            </a:r>
            <a:r>
              <a:rPr lang="ru-RU" sz="1600" b="1" dirty="0">
                <a:solidFill>
                  <a:srgbClr val="002060"/>
                </a:solidFill>
                <a:latin typeface="Times New Roman" charset="0"/>
                <a:ea typeface="Times New Roman" charset="0"/>
                <a:cs typeface="Times New Roman" charset="0"/>
              </a:rPr>
              <a:t> - национальный проект "Здравоохранение";</a:t>
            </a:r>
          </a:p>
          <a:p>
            <a:pPr algn="just"/>
            <a:r>
              <a:rPr lang="ru-RU" sz="1600" b="1" dirty="0" err="1">
                <a:solidFill>
                  <a:srgbClr val="002060"/>
                </a:solidFill>
                <a:latin typeface="Times New Roman" charset="0"/>
                <a:ea typeface="Times New Roman" charset="0"/>
                <a:cs typeface="Times New Roman" charset="0"/>
              </a:rPr>
              <a:t>P</a:t>
            </a:r>
            <a:r>
              <a:rPr lang="ru-RU" sz="1600" b="1" dirty="0">
                <a:solidFill>
                  <a:srgbClr val="002060"/>
                </a:solidFill>
                <a:latin typeface="Times New Roman" charset="0"/>
                <a:ea typeface="Times New Roman" charset="0"/>
                <a:cs typeface="Times New Roman" charset="0"/>
              </a:rPr>
              <a:t> - национальный проект "Демография";</a:t>
            </a:r>
          </a:p>
          <a:p>
            <a:pPr algn="just"/>
            <a:r>
              <a:rPr lang="ru-RU" sz="1600" b="1" dirty="0" err="1">
                <a:solidFill>
                  <a:srgbClr val="002060"/>
                </a:solidFill>
                <a:latin typeface="Times New Roman" charset="0"/>
                <a:ea typeface="Times New Roman" charset="0"/>
                <a:cs typeface="Times New Roman" charset="0"/>
              </a:rPr>
              <a:t>R</a:t>
            </a:r>
            <a:r>
              <a:rPr lang="ru-RU" sz="1600" b="1" dirty="0">
                <a:solidFill>
                  <a:srgbClr val="002060"/>
                </a:solidFill>
                <a:latin typeface="Times New Roman" charset="0"/>
                <a:ea typeface="Times New Roman" charset="0"/>
                <a:cs typeface="Times New Roman" charset="0"/>
              </a:rPr>
              <a:t> - национальный проект "Безопасные и качественные автомобильные дороги";</a:t>
            </a:r>
          </a:p>
          <a:p>
            <a:pPr algn="just"/>
            <a:r>
              <a:rPr lang="ru-RU" sz="1600" b="1" dirty="0" err="1">
                <a:solidFill>
                  <a:srgbClr val="002060"/>
                </a:solidFill>
                <a:latin typeface="Times New Roman" charset="0"/>
                <a:ea typeface="Times New Roman" charset="0"/>
                <a:cs typeface="Times New Roman" charset="0"/>
              </a:rPr>
              <a:t>S</a:t>
            </a:r>
            <a:r>
              <a:rPr lang="ru-RU" sz="1600" b="1" dirty="0">
                <a:solidFill>
                  <a:srgbClr val="002060"/>
                </a:solidFill>
                <a:latin typeface="Times New Roman" charset="0"/>
                <a:ea typeface="Times New Roman" charset="0"/>
                <a:cs typeface="Times New Roman" charset="0"/>
              </a:rPr>
              <a:t> - национальный проект "Наука";</a:t>
            </a:r>
          </a:p>
          <a:p>
            <a:pPr algn="just"/>
            <a:r>
              <a:rPr lang="ru-RU" sz="1600" b="1" dirty="0" err="1">
                <a:solidFill>
                  <a:srgbClr val="002060"/>
                </a:solidFill>
                <a:latin typeface="Times New Roman" charset="0"/>
                <a:ea typeface="Times New Roman" charset="0"/>
                <a:cs typeface="Times New Roman" charset="0"/>
              </a:rPr>
              <a:t>T</a:t>
            </a:r>
            <a:r>
              <a:rPr lang="ru-RU" sz="1600" b="1" dirty="0">
                <a:solidFill>
                  <a:srgbClr val="002060"/>
                </a:solidFill>
                <a:latin typeface="Times New Roman" charset="0"/>
                <a:ea typeface="Times New Roman" charset="0"/>
                <a:cs typeface="Times New Roman" charset="0"/>
              </a:rPr>
              <a:t> - национальный проект "Международная кооперация и экспорт";</a:t>
            </a:r>
          </a:p>
          <a:p>
            <a:pPr algn="just"/>
            <a:r>
              <a:rPr lang="ru-RU" sz="1600" b="1" dirty="0" err="1">
                <a:solidFill>
                  <a:srgbClr val="002060"/>
                </a:solidFill>
                <a:latin typeface="Times New Roman" charset="0"/>
                <a:ea typeface="Times New Roman" charset="0"/>
                <a:cs typeface="Times New Roman" charset="0"/>
              </a:rPr>
              <a:t>V</a:t>
            </a:r>
            <a:r>
              <a:rPr lang="ru-RU" sz="1600" b="1" dirty="0">
                <a:solidFill>
                  <a:srgbClr val="002060"/>
                </a:solidFill>
                <a:latin typeface="Times New Roman" charset="0"/>
                <a:ea typeface="Times New Roman" charset="0"/>
                <a:cs typeface="Times New Roman" charset="0"/>
              </a:rPr>
              <a:t> - Комплексный план модернизации и расширения магистральной инфраструктуры.</a:t>
            </a:r>
          </a:p>
          <a:p>
            <a:pPr algn="just"/>
            <a:endParaRPr lang="ru-RU" sz="1600" dirty="0" smtClean="0">
              <a:latin typeface="Times New Roman" charset="0"/>
              <a:ea typeface="Times New Roman" charset="0"/>
              <a:cs typeface="Times New Roman" charset="0"/>
            </a:endParaRPr>
          </a:p>
          <a:p>
            <a:pPr algn="just"/>
            <a:r>
              <a:rPr lang="ru-RU" sz="1600" b="1" dirty="0" smtClean="0">
                <a:solidFill>
                  <a:srgbClr val="C00000"/>
                </a:solidFill>
                <a:latin typeface="Times New Roman" charset="0"/>
                <a:ea typeface="Times New Roman" charset="0"/>
                <a:cs typeface="Times New Roman" charset="0"/>
              </a:rPr>
              <a:t>Пятый </a:t>
            </a:r>
            <a:r>
              <a:rPr lang="ru-RU" sz="1600" b="1" dirty="0">
                <a:solidFill>
                  <a:srgbClr val="C00000"/>
                </a:solidFill>
                <a:latin typeface="Times New Roman" charset="0"/>
                <a:ea typeface="Times New Roman" charset="0"/>
                <a:cs typeface="Times New Roman" charset="0"/>
              </a:rPr>
              <a:t>разряд </a:t>
            </a:r>
            <a:r>
              <a:rPr lang="ru-RU" sz="1600" b="1" dirty="0">
                <a:latin typeface="Times New Roman" charset="0"/>
                <a:ea typeface="Times New Roman" charset="0"/>
                <a:cs typeface="Times New Roman" charset="0"/>
              </a:rPr>
              <a:t>кода целевой статьи расходов федерального бюджета (00 0 XY 00000) </a:t>
            </a:r>
            <a:r>
              <a:rPr lang="ru-RU" sz="1600" b="1" dirty="0">
                <a:solidFill>
                  <a:srgbClr val="C00000"/>
                </a:solidFill>
                <a:latin typeface="Times New Roman" charset="0"/>
                <a:ea typeface="Times New Roman" charset="0"/>
                <a:cs typeface="Times New Roman" charset="0"/>
              </a:rPr>
              <a:t>определяет</a:t>
            </a:r>
            <a:r>
              <a:rPr lang="ru-RU" sz="1600" b="1" dirty="0">
                <a:latin typeface="Times New Roman" charset="0"/>
                <a:ea typeface="Times New Roman" charset="0"/>
                <a:cs typeface="Times New Roman" charset="0"/>
              </a:rPr>
              <a:t> </a:t>
            </a:r>
            <a:r>
              <a:rPr lang="ru-RU" sz="1600" b="1" dirty="0">
                <a:solidFill>
                  <a:srgbClr val="C00000"/>
                </a:solidFill>
                <a:latin typeface="Times New Roman" charset="0"/>
                <a:ea typeface="Times New Roman" charset="0"/>
                <a:cs typeface="Times New Roman" charset="0"/>
              </a:rPr>
              <a:t>номер федерального проекта</a:t>
            </a:r>
            <a:r>
              <a:rPr lang="ru-RU" sz="1600" b="1" dirty="0">
                <a:latin typeface="Times New Roman" charset="0"/>
                <a:ea typeface="Times New Roman" charset="0"/>
                <a:cs typeface="Times New Roman" charset="0"/>
              </a:rPr>
              <a:t>, входящего в состав национального проекта (программы), Комплексного плана</a:t>
            </a:r>
            <a:r>
              <a:rPr lang="ru-RU" sz="1600" b="1" dirty="0" smtClean="0">
                <a:latin typeface="Times New Roman" charset="0"/>
                <a:ea typeface="Times New Roman" charset="0"/>
                <a:cs typeface="Times New Roman" charset="0"/>
              </a:rPr>
              <a:t>.</a:t>
            </a:r>
            <a:endParaRPr lang="ru-RU" sz="1600" b="1" dirty="0">
              <a:latin typeface="Times New Roman" charset="0"/>
              <a:ea typeface="Times New Roman" charset="0"/>
              <a:cs typeface="Times New Roman" charset="0"/>
            </a:endParaRPr>
          </a:p>
        </p:txBody>
      </p:sp>
      <p:sp>
        <p:nvSpPr>
          <p:cNvPr id="6" name="TextBox 5"/>
          <p:cNvSpPr txBox="1"/>
          <p:nvPr/>
        </p:nvSpPr>
        <p:spPr>
          <a:xfrm>
            <a:off x="2448764" y="231638"/>
            <a:ext cx="5688632" cy="769441"/>
          </a:xfrm>
          <a:prstGeom prst="rect">
            <a:avLst/>
          </a:prstGeom>
          <a:noFill/>
        </p:spPr>
        <p:txBody>
          <a:bodyPr wrap="square" rtlCol="0">
            <a:spAutoFit/>
          </a:bodyPr>
          <a:lstStyle/>
          <a:p>
            <a:pPr algn="ctr"/>
            <a:r>
              <a:rPr lang="ru-RU" sz="2200" b="1" dirty="0" smtClean="0">
                <a:solidFill>
                  <a:srgbClr val="00602B"/>
                </a:solidFill>
                <a:latin typeface="Times New Roman" charset="0"/>
                <a:ea typeface="Times New Roman" charset="0"/>
                <a:cs typeface="Times New Roman" charset="0"/>
              </a:rPr>
              <a:t>Целевые статьи расходов на реализацию федеральных, региональных проектов </a:t>
            </a:r>
          </a:p>
        </p:txBody>
      </p:sp>
      <p:sp>
        <p:nvSpPr>
          <p:cNvPr id="3" name="Rectangle 1"/>
          <p:cNvSpPr>
            <a:spLocks noChangeArrowheads="1"/>
          </p:cNvSpPr>
          <p:nvPr/>
        </p:nvSpPr>
        <p:spPr bwMode="auto">
          <a:xfrm>
            <a:off x="250697" y="1660855"/>
            <a:ext cx="204573"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800" b="0" i="0" u="none" strike="noStrike" cap="none" normalizeH="0" baseline="0">
                <a:ln>
                  <a:noFill/>
                </a:ln>
                <a:solidFill>
                  <a:schemeClr val="tx1"/>
                </a:solidFill>
                <a:effectLst/>
                <a:latin typeface="Times New Roman" charset="0"/>
                <a:ea typeface="Times New Roman" charset="0"/>
                <a:cs typeface="Times New Roman" charset="0"/>
              </a:rPr>
              <a:t/>
            </a:r>
            <a:br>
              <a:rPr kumimoji="0" lang="ru-RU" altLang="ru-RU" sz="1800" b="0" i="0" u="none" strike="noStrike" cap="none" normalizeH="0" baseline="0">
                <a:ln>
                  <a:noFill/>
                </a:ln>
                <a:solidFill>
                  <a:schemeClr val="tx1"/>
                </a:solidFill>
                <a:effectLst/>
                <a:latin typeface="Times New Roman" charset="0"/>
                <a:ea typeface="Times New Roman" charset="0"/>
                <a:cs typeface="Times New Roman" charset="0"/>
              </a:rPr>
            </a:br>
            <a:endParaRPr kumimoji="0" lang="ru-RU" altLang="ru-RU" sz="1800" b="0" i="0" u="none" strike="noStrike" cap="none" normalizeH="0" baseline="0">
              <a:ln>
                <a:noFill/>
              </a:ln>
              <a:solidFill>
                <a:schemeClr val="tx1"/>
              </a:solidFill>
              <a:effectLst/>
              <a:latin typeface="Times New Roman" charset="0"/>
              <a:ea typeface="Times New Roman" charset="0"/>
              <a:cs typeface="Times New Roman" charset="0"/>
            </a:endParaRPr>
          </a:p>
        </p:txBody>
      </p:sp>
    </p:spTree>
    <p:extLst>
      <p:ext uri="{BB962C8B-B14F-4D97-AF65-F5344CB8AC3E}">
        <p14:creationId xmlns:p14="http://schemas.microsoft.com/office/powerpoint/2010/main" val="116070997"/>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Номер слайда 6"/>
          <p:cNvSpPr>
            <a:spLocks noGrp="1"/>
          </p:cNvSpPr>
          <p:nvPr>
            <p:ph type="sldNum" sz="quarter" idx="12"/>
          </p:nvPr>
        </p:nvSpPr>
        <p:spPr/>
        <p:txBody>
          <a:bodyPr/>
          <a:lstStyle/>
          <a:p>
            <a:fld id="{8F353C4E-0EC6-4AC7-AD15-7B51E3057EBB}" type="slidenum">
              <a:rPr lang="ru-RU" smtClean="0"/>
              <a:t>98</a:t>
            </a:fld>
            <a:endParaRPr lang="ru-RU"/>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1875" y="914400"/>
            <a:ext cx="7080250" cy="502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18769772"/>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Номер слайда 14"/>
          <p:cNvSpPr>
            <a:spLocks noGrp="1"/>
          </p:cNvSpPr>
          <p:nvPr>
            <p:ph type="sldNum" sz="quarter" idx="12"/>
          </p:nvPr>
        </p:nvSpPr>
        <p:spPr>
          <a:xfrm>
            <a:off x="8529851" y="171806"/>
            <a:ext cx="536511" cy="365125"/>
          </a:xfrm>
        </p:spPr>
        <p:txBody>
          <a:bodyPr/>
          <a:lstStyle/>
          <a:p>
            <a:fld id="{B2D350B4-811D-9C49-8D4A-B431FFD45952}" type="slidenum">
              <a:rPr lang="en-US" b="1" smtClean="0">
                <a:solidFill>
                  <a:srgbClr val="C79023"/>
                </a:solidFill>
              </a:rPr>
              <a:pPr/>
              <a:t>99</a:t>
            </a:fld>
            <a:endParaRPr lang="en-US" b="1" dirty="0">
              <a:solidFill>
                <a:srgbClr val="C79023"/>
              </a:solidFill>
            </a:endParaRPr>
          </a:p>
        </p:txBody>
      </p:sp>
      <p:sp>
        <p:nvSpPr>
          <p:cNvPr id="11" name="Прямоугольник 10"/>
          <p:cNvSpPr/>
          <p:nvPr/>
        </p:nvSpPr>
        <p:spPr>
          <a:xfrm>
            <a:off x="2275283" y="402626"/>
            <a:ext cx="6254568" cy="470210"/>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ru-RU" sz="2400" b="1" smtClean="0">
                <a:solidFill>
                  <a:srgbClr val="C00000"/>
                </a:solidFill>
                <a:latin typeface="Times New Roman" panose="02020603050405020304" pitchFamily="18" charset="0"/>
                <a:cs typeface="Times New Roman" panose="02020603050405020304" pitchFamily="18" charset="0"/>
              </a:rPr>
              <a:t>Национальные </a:t>
            </a:r>
            <a:r>
              <a:rPr lang="ru-RU" sz="2400" b="1" dirty="0" smtClean="0">
                <a:solidFill>
                  <a:srgbClr val="C00000"/>
                </a:solidFill>
                <a:latin typeface="Times New Roman" panose="02020603050405020304" pitchFamily="18" charset="0"/>
                <a:cs typeface="Times New Roman" panose="02020603050405020304" pitchFamily="18" charset="0"/>
              </a:rPr>
              <a:t>проекты </a:t>
            </a:r>
            <a:r>
              <a:rPr lang="mr-IN" sz="2400" b="1" dirty="0" smtClean="0">
                <a:solidFill>
                  <a:srgbClr val="C00000"/>
                </a:solidFill>
                <a:latin typeface="Times New Roman" panose="02020603050405020304" pitchFamily="18" charset="0"/>
                <a:cs typeface="Times New Roman" panose="02020603050405020304" pitchFamily="18" charset="0"/>
              </a:rPr>
              <a:t>–</a:t>
            </a:r>
            <a:r>
              <a:rPr lang="ru-RU" sz="2400" b="1" dirty="0" smtClean="0">
                <a:solidFill>
                  <a:srgbClr val="C00000"/>
                </a:solidFill>
                <a:latin typeface="Times New Roman" panose="02020603050405020304" pitchFamily="18" charset="0"/>
                <a:cs typeface="Times New Roman" panose="02020603050405020304" pitchFamily="18" charset="0"/>
              </a:rPr>
              <a:t> о чем </a:t>
            </a:r>
            <a:r>
              <a:rPr lang="ru-RU" sz="2400" b="1" u="sng" dirty="0" smtClean="0">
                <a:solidFill>
                  <a:srgbClr val="C00000"/>
                </a:solidFill>
                <a:latin typeface="Times New Roman" panose="02020603050405020304" pitchFamily="18" charset="0"/>
                <a:cs typeface="Times New Roman" panose="02020603050405020304" pitchFamily="18" charset="0"/>
              </a:rPr>
              <a:t>ф.128-НП</a:t>
            </a:r>
            <a:r>
              <a:rPr lang="ru-RU" sz="2400" b="1" dirty="0" smtClean="0">
                <a:solidFill>
                  <a:srgbClr val="C00000"/>
                </a:solidFill>
                <a:latin typeface="Times New Roman" panose="02020603050405020304" pitchFamily="18" charset="0"/>
                <a:cs typeface="Times New Roman" panose="02020603050405020304" pitchFamily="18" charset="0"/>
              </a:rPr>
              <a:t>?</a:t>
            </a:r>
            <a:endParaRPr lang="ru-RU" sz="2400" b="1" dirty="0">
              <a:solidFill>
                <a:srgbClr val="C00000"/>
              </a:solidFill>
              <a:latin typeface="Times New Roman" panose="02020603050405020304" pitchFamily="18" charset="0"/>
              <a:cs typeface="Times New Roman" panose="02020603050405020304" pitchFamily="18" charset="0"/>
            </a:endParaRPr>
          </a:p>
        </p:txBody>
      </p:sp>
      <p:sp>
        <p:nvSpPr>
          <p:cNvPr id="3" name="TextBox 2"/>
          <p:cNvSpPr txBox="1"/>
          <p:nvPr/>
        </p:nvSpPr>
        <p:spPr>
          <a:xfrm>
            <a:off x="12700" y="5676900"/>
            <a:ext cx="9066362" cy="1047210"/>
          </a:xfrm>
          <a:prstGeom prst="rect">
            <a:avLst/>
          </a:prstGeom>
          <a:noFill/>
        </p:spPr>
        <p:txBody>
          <a:bodyPr wrap="square" rtlCol="0">
            <a:spAutoFit/>
          </a:bodyPr>
          <a:lstStyle/>
          <a:p>
            <a:pPr>
              <a:lnSpc>
                <a:spcPct val="150000"/>
              </a:lnSpc>
            </a:pPr>
            <a:r>
              <a:rPr lang="ru-RU" sz="2200" b="1" i="1" dirty="0" smtClean="0">
                <a:solidFill>
                  <a:srgbClr val="002060"/>
                </a:solidFill>
                <a:latin typeface="Times New Roman" charset="0"/>
                <a:ea typeface="Times New Roman" charset="0"/>
                <a:cs typeface="Times New Roman" charset="0"/>
              </a:rPr>
              <a:t>Раздел 1 </a:t>
            </a:r>
            <a:r>
              <a:rPr lang="mr-IN" sz="2200" b="1" i="1" dirty="0" smtClean="0">
                <a:solidFill>
                  <a:srgbClr val="002060"/>
                </a:solidFill>
                <a:latin typeface="Times New Roman" charset="0"/>
                <a:ea typeface="Times New Roman" charset="0"/>
                <a:cs typeface="Times New Roman" charset="0"/>
              </a:rPr>
              <a:t>–</a:t>
            </a:r>
            <a:r>
              <a:rPr lang="ru-RU" sz="2200" b="1" i="1" dirty="0" smtClean="0">
                <a:solidFill>
                  <a:srgbClr val="002060"/>
                </a:solidFill>
                <a:latin typeface="Times New Roman" charset="0"/>
                <a:ea typeface="Times New Roman" charset="0"/>
                <a:cs typeface="Times New Roman" charset="0"/>
              </a:rPr>
              <a:t> в обычном порядке, но только по показателям нацпроектов</a:t>
            </a:r>
          </a:p>
          <a:p>
            <a:pPr>
              <a:lnSpc>
                <a:spcPct val="150000"/>
              </a:lnSpc>
            </a:pPr>
            <a:r>
              <a:rPr lang="ru-RU" sz="2200" b="1" i="1" dirty="0" smtClean="0">
                <a:solidFill>
                  <a:srgbClr val="002060"/>
                </a:solidFill>
                <a:latin typeface="Times New Roman" charset="0"/>
                <a:ea typeface="Times New Roman" charset="0"/>
                <a:cs typeface="Times New Roman" charset="0"/>
              </a:rPr>
              <a:t>Раздел 2 </a:t>
            </a:r>
            <a:r>
              <a:rPr lang="mr-IN" sz="2200" b="1" i="1" dirty="0" smtClean="0">
                <a:solidFill>
                  <a:srgbClr val="002060"/>
                </a:solidFill>
                <a:latin typeface="Times New Roman" charset="0"/>
                <a:ea typeface="Times New Roman" charset="0"/>
                <a:cs typeface="Times New Roman" charset="0"/>
              </a:rPr>
              <a:t>–</a:t>
            </a:r>
            <a:r>
              <a:rPr lang="ru-RU" sz="2200" b="1" i="1" dirty="0" smtClean="0">
                <a:solidFill>
                  <a:srgbClr val="002060"/>
                </a:solidFill>
                <a:latin typeface="Times New Roman" charset="0"/>
                <a:ea typeface="Times New Roman" charset="0"/>
                <a:cs typeface="Times New Roman" charset="0"/>
              </a:rPr>
              <a:t> не заполняется </a:t>
            </a:r>
            <a:endParaRPr lang="ru-RU" sz="2200" b="1" i="1" dirty="0">
              <a:solidFill>
                <a:srgbClr val="002060"/>
              </a:solidFill>
              <a:latin typeface="Times New Roman" charset="0"/>
              <a:ea typeface="Times New Roman" charset="0"/>
              <a:cs typeface="Times New Roman" charset="0"/>
            </a:endParaRPr>
          </a:p>
        </p:txBody>
      </p:sp>
      <p:pic>
        <p:nvPicPr>
          <p:cNvPr id="6" name="Рисунок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39537"/>
            <a:ext cx="9144000" cy="4200452"/>
          </a:xfrm>
          <a:prstGeom prst="rect">
            <a:avLst/>
          </a:prstGeom>
        </p:spPr>
      </p:pic>
      <p:sp>
        <p:nvSpPr>
          <p:cNvPr id="8" name="Прямоугольник 7"/>
          <p:cNvSpPr/>
          <p:nvPr/>
        </p:nvSpPr>
        <p:spPr>
          <a:xfrm>
            <a:off x="2498539" y="75266"/>
            <a:ext cx="5328542" cy="461665"/>
          </a:xfrm>
          <a:prstGeom prst="rect">
            <a:avLst/>
          </a:prstGeom>
        </p:spPr>
        <p:txBody>
          <a:bodyPr wrap="square">
            <a:spAutoFit/>
          </a:bodyPr>
          <a:lstStyle/>
          <a:p>
            <a:pPr marL="12700" lvl="1" algn="ctr">
              <a:buSzPct val="130000"/>
            </a:pPr>
            <a:r>
              <a:rPr lang="ru-RU" sz="2400" b="1" dirty="0" smtClean="0">
                <a:solidFill>
                  <a:srgbClr val="077A3E"/>
                </a:solidFill>
                <a:latin typeface="Bookman Old Style" charset="0"/>
                <a:ea typeface="Bookman Old Style" charset="0"/>
                <a:cs typeface="Bookman Old Style" charset="0"/>
              </a:rPr>
              <a:t>191н - </a:t>
            </a:r>
            <a:r>
              <a:rPr lang="ru-RU" sz="2400" b="1" dirty="0" smtClean="0">
                <a:solidFill>
                  <a:srgbClr val="C79023"/>
                </a:solidFill>
                <a:latin typeface="Bookman Old Style" charset="0"/>
                <a:ea typeface="Bookman Old Style" charset="0"/>
                <a:cs typeface="Bookman Old Style" charset="0"/>
              </a:rPr>
              <a:t>№131н от 20.08.2019</a:t>
            </a:r>
          </a:p>
        </p:txBody>
      </p:sp>
    </p:spTree>
    <p:extLst>
      <p:ext uri="{BB962C8B-B14F-4D97-AF65-F5344CB8AC3E}">
        <p14:creationId xmlns:p14="http://schemas.microsoft.com/office/powerpoint/2010/main" val="2226722873"/>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rotWithShape="1">
          <a:blip r:embed="rId3"/>
          <a:srcRect l="541"/>
          <a:stretch/>
        </p:blipFill>
        <p:spPr>
          <a:xfrm>
            <a:off x="83976" y="756127"/>
            <a:ext cx="8301076" cy="6044395"/>
          </a:xfrm>
          <a:prstGeom prst="rect">
            <a:avLst/>
          </a:prstGeom>
        </p:spPr>
      </p:pic>
      <p:sp>
        <p:nvSpPr>
          <p:cNvPr id="36" name="Номер слайда 14"/>
          <p:cNvSpPr>
            <a:spLocks noGrp="1"/>
          </p:cNvSpPr>
          <p:nvPr>
            <p:ph type="sldNum" sz="quarter" idx="12"/>
          </p:nvPr>
        </p:nvSpPr>
        <p:spPr>
          <a:xfrm>
            <a:off x="8529851" y="171806"/>
            <a:ext cx="536511" cy="365125"/>
          </a:xfrm>
        </p:spPr>
        <p:txBody>
          <a:bodyPr/>
          <a:lstStyle/>
          <a:p>
            <a:fld id="{B2D350B4-811D-9C49-8D4A-B431FFD45952}" type="slidenum">
              <a:rPr lang="en-US" b="1" smtClean="0">
                <a:solidFill>
                  <a:srgbClr val="C79023"/>
                </a:solidFill>
              </a:rPr>
              <a:pPr/>
              <a:t>100</a:t>
            </a:fld>
            <a:endParaRPr lang="en-US" b="1" dirty="0">
              <a:solidFill>
                <a:srgbClr val="C79023"/>
              </a:solidFill>
            </a:endParaRPr>
          </a:p>
        </p:txBody>
      </p:sp>
      <p:sp>
        <p:nvSpPr>
          <p:cNvPr id="3" name="TextBox 2"/>
          <p:cNvSpPr txBox="1"/>
          <p:nvPr/>
        </p:nvSpPr>
        <p:spPr>
          <a:xfrm>
            <a:off x="1067566" y="6059428"/>
            <a:ext cx="7920193" cy="769441"/>
          </a:xfrm>
          <a:prstGeom prst="rect">
            <a:avLst/>
          </a:prstGeom>
          <a:solidFill>
            <a:schemeClr val="bg1"/>
          </a:solidFill>
        </p:spPr>
        <p:txBody>
          <a:bodyPr wrap="square" rtlCol="0">
            <a:spAutoFit/>
          </a:bodyPr>
          <a:lstStyle/>
          <a:p>
            <a:pPr algn="ctr"/>
            <a:r>
              <a:rPr lang="ru-RU" sz="2200" b="1" i="1" dirty="0" smtClean="0">
                <a:solidFill>
                  <a:srgbClr val="002060"/>
                </a:solidFill>
                <a:latin typeface="Times New Roman" charset="0"/>
                <a:ea typeface="Times New Roman" charset="0"/>
                <a:cs typeface="Times New Roman" charset="0"/>
              </a:rPr>
              <a:t>Раздел 3 </a:t>
            </a:r>
            <a:r>
              <a:rPr lang="mr-IN" sz="2200" b="1" i="1" dirty="0" smtClean="0">
                <a:solidFill>
                  <a:srgbClr val="002060"/>
                </a:solidFill>
                <a:latin typeface="Times New Roman" charset="0"/>
                <a:ea typeface="Times New Roman" charset="0"/>
                <a:cs typeface="Times New Roman" charset="0"/>
              </a:rPr>
              <a:t>–</a:t>
            </a:r>
            <a:r>
              <a:rPr lang="ru-RU" sz="2200" b="1" i="1" dirty="0" smtClean="0">
                <a:solidFill>
                  <a:srgbClr val="002060"/>
                </a:solidFill>
                <a:latin typeface="Times New Roman" charset="0"/>
                <a:ea typeface="Times New Roman" charset="0"/>
                <a:cs typeface="Times New Roman" charset="0"/>
              </a:rPr>
              <a:t> только по показателям нацпроектов</a:t>
            </a:r>
          </a:p>
          <a:p>
            <a:pPr algn="ctr"/>
            <a:r>
              <a:rPr lang="ru-RU" sz="2200" b="1" i="1" dirty="0" smtClean="0">
                <a:solidFill>
                  <a:srgbClr val="002060"/>
                </a:solidFill>
                <a:latin typeface="Times New Roman" charset="0"/>
                <a:ea typeface="Times New Roman" charset="0"/>
                <a:cs typeface="Times New Roman" charset="0"/>
              </a:rPr>
              <a:t>Строка 900 «Источники финансирования» не заполняется</a:t>
            </a:r>
            <a:endParaRPr lang="ru-RU" sz="2200" b="1" i="1" dirty="0">
              <a:solidFill>
                <a:srgbClr val="002060"/>
              </a:solidFill>
              <a:latin typeface="Times New Roman" charset="0"/>
              <a:ea typeface="Times New Roman" charset="0"/>
              <a:cs typeface="Times New Roman" charset="0"/>
            </a:endParaRPr>
          </a:p>
        </p:txBody>
      </p:sp>
      <p:sp>
        <p:nvSpPr>
          <p:cNvPr id="5" name="TextBox 4"/>
          <p:cNvSpPr txBox="1"/>
          <p:nvPr/>
        </p:nvSpPr>
        <p:spPr>
          <a:xfrm>
            <a:off x="2686410" y="1839768"/>
            <a:ext cx="3848818" cy="801832"/>
          </a:xfrm>
          <a:prstGeom prst="wedgeRoundRectCallout">
            <a:avLst>
              <a:gd name="adj1" fmla="val -64595"/>
              <a:gd name="adj2" fmla="val 63601"/>
              <a:gd name="adj3" fmla="val 16667"/>
            </a:avLst>
          </a:prstGeom>
          <a:solidFill>
            <a:srgbClr val="FFFCC1"/>
          </a:solidFill>
          <a:ln w="22225">
            <a:solidFill>
              <a:srgbClr val="7030A0"/>
            </a:solidFill>
          </a:ln>
        </p:spPr>
        <p:txBody>
          <a:bodyPr wrap="square" rtlCol="0" anchor="ctr" anchorCtr="0">
            <a:noAutofit/>
          </a:bodyPr>
          <a:lstStyle/>
          <a:p>
            <a:pPr algn="ctr"/>
            <a:r>
              <a:rPr lang="ru-RU" sz="2000" b="1" dirty="0" smtClean="0">
                <a:latin typeface="Times New Roman" charset="0"/>
                <a:ea typeface="Times New Roman" charset="0"/>
                <a:cs typeface="Times New Roman" charset="0"/>
              </a:rPr>
              <a:t>Разбивка </a:t>
            </a:r>
            <a:r>
              <a:rPr lang="ru-RU" sz="2000" b="1" smtClean="0">
                <a:latin typeface="Times New Roman" charset="0"/>
                <a:ea typeface="Times New Roman" charset="0"/>
                <a:cs typeface="Times New Roman" charset="0"/>
              </a:rPr>
              <a:t>по финансовым периодам (годам)</a:t>
            </a:r>
            <a:endParaRPr lang="ru-RU" sz="2000" b="1" dirty="0">
              <a:latin typeface="Times New Roman" charset="0"/>
              <a:ea typeface="Times New Roman" charset="0"/>
              <a:cs typeface="Times New Roman" charset="0"/>
            </a:endParaRPr>
          </a:p>
        </p:txBody>
      </p:sp>
      <p:sp>
        <p:nvSpPr>
          <p:cNvPr id="9" name="TextBox 8"/>
          <p:cNvSpPr txBox="1"/>
          <p:nvPr/>
        </p:nvSpPr>
        <p:spPr>
          <a:xfrm>
            <a:off x="2686410" y="2787005"/>
            <a:ext cx="3848818" cy="464005"/>
          </a:xfrm>
          <a:prstGeom prst="wedgeRoundRectCallout">
            <a:avLst>
              <a:gd name="adj1" fmla="val -62839"/>
              <a:gd name="adj2" fmla="val 7026"/>
              <a:gd name="adj3" fmla="val 16667"/>
            </a:avLst>
          </a:prstGeom>
          <a:solidFill>
            <a:srgbClr val="B3E4C5"/>
          </a:solidFill>
          <a:ln w="22225">
            <a:solidFill>
              <a:schemeClr val="accent5">
                <a:lumMod val="50000"/>
              </a:schemeClr>
            </a:solidFill>
          </a:ln>
        </p:spPr>
        <p:txBody>
          <a:bodyPr wrap="square" rtlCol="0" anchor="ctr" anchorCtr="0">
            <a:noAutofit/>
          </a:bodyPr>
          <a:lstStyle/>
          <a:p>
            <a:pPr algn="ctr"/>
            <a:r>
              <a:rPr lang="ru-RU" sz="2000" b="1" dirty="0">
                <a:latin typeface="Times New Roman" charset="0"/>
                <a:ea typeface="Times New Roman" charset="0"/>
                <a:cs typeface="Times New Roman" charset="0"/>
              </a:rPr>
              <a:t>с</a:t>
            </a:r>
            <a:r>
              <a:rPr lang="ru-RU" sz="2000" b="1" dirty="0" smtClean="0">
                <a:latin typeface="Times New Roman" charset="0"/>
                <a:ea typeface="Times New Roman" charset="0"/>
                <a:cs typeface="Times New Roman" charset="0"/>
              </a:rPr>
              <a:t>тр.810 </a:t>
            </a:r>
            <a:r>
              <a:rPr lang="mr-IN" sz="2000" b="1" dirty="0" smtClean="0">
                <a:latin typeface="Times New Roman" charset="0"/>
                <a:ea typeface="Times New Roman" charset="0"/>
                <a:cs typeface="Times New Roman" charset="0"/>
              </a:rPr>
              <a:t>–</a:t>
            </a:r>
            <a:r>
              <a:rPr lang="ru-RU" sz="2000" b="1" dirty="0" smtClean="0">
                <a:latin typeface="Times New Roman" charset="0"/>
                <a:ea typeface="Times New Roman" charset="0"/>
                <a:cs typeface="Times New Roman" charset="0"/>
              </a:rPr>
              <a:t> счет 502.20</a:t>
            </a:r>
            <a:endParaRPr lang="ru-RU" sz="2000" b="1" dirty="0">
              <a:latin typeface="Times New Roman" charset="0"/>
              <a:ea typeface="Times New Roman" charset="0"/>
              <a:cs typeface="Times New Roman" charset="0"/>
            </a:endParaRPr>
          </a:p>
        </p:txBody>
      </p:sp>
      <p:sp>
        <p:nvSpPr>
          <p:cNvPr id="10" name="TextBox 9"/>
          <p:cNvSpPr txBox="1"/>
          <p:nvPr/>
        </p:nvSpPr>
        <p:spPr>
          <a:xfrm>
            <a:off x="2686410" y="3353377"/>
            <a:ext cx="3848818" cy="404861"/>
          </a:xfrm>
          <a:prstGeom prst="wedgeRoundRectCallout">
            <a:avLst>
              <a:gd name="adj1" fmla="val -61679"/>
              <a:gd name="adj2" fmla="val 14056"/>
              <a:gd name="adj3" fmla="val 16667"/>
            </a:avLst>
          </a:prstGeom>
          <a:solidFill>
            <a:srgbClr val="B3E4C5"/>
          </a:solidFill>
          <a:ln w="22225">
            <a:solidFill>
              <a:schemeClr val="accent5">
                <a:lumMod val="50000"/>
              </a:schemeClr>
            </a:solidFill>
          </a:ln>
        </p:spPr>
        <p:txBody>
          <a:bodyPr wrap="square" rtlCol="0" anchor="ctr" anchorCtr="0">
            <a:noAutofit/>
          </a:bodyPr>
          <a:lstStyle/>
          <a:p>
            <a:pPr algn="ctr"/>
            <a:r>
              <a:rPr lang="ru-RU" sz="2000" b="1" dirty="0">
                <a:latin typeface="Times New Roman" charset="0"/>
                <a:ea typeface="Times New Roman" charset="0"/>
                <a:cs typeface="Times New Roman" charset="0"/>
              </a:rPr>
              <a:t>с</a:t>
            </a:r>
            <a:r>
              <a:rPr lang="ru-RU" sz="2000" b="1" dirty="0" smtClean="0">
                <a:latin typeface="Times New Roman" charset="0"/>
                <a:ea typeface="Times New Roman" charset="0"/>
                <a:cs typeface="Times New Roman" charset="0"/>
              </a:rPr>
              <a:t>тр.820 </a:t>
            </a:r>
            <a:r>
              <a:rPr lang="mr-IN" sz="2000" b="1" dirty="0" smtClean="0">
                <a:latin typeface="Times New Roman" charset="0"/>
                <a:ea typeface="Times New Roman" charset="0"/>
                <a:cs typeface="Times New Roman" charset="0"/>
              </a:rPr>
              <a:t>–</a:t>
            </a:r>
            <a:r>
              <a:rPr lang="ru-RU" sz="2000" b="1" dirty="0" smtClean="0">
                <a:latin typeface="Times New Roman" charset="0"/>
                <a:ea typeface="Times New Roman" charset="0"/>
                <a:cs typeface="Times New Roman" charset="0"/>
              </a:rPr>
              <a:t> счет 502.30</a:t>
            </a:r>
            <a:endParaRPr lang="ru-RU" sz="2000" b="1" dirty="0">
              <a:latin typeface="Times New Roman" charset="0"/>
              <a:ea typeface="Times New Roman" charset="0"/>
              <a:cs typeface="Times New Roman" charset="0"/>
            </a:endParaRPr>
          </a:p>
        </p:txBody>
      </p:sp>
      <p:sp>
        <p:nvSpPr>
          <p:cNvPr id="13" name="TextBox 12"/>
          <p:cNvSpPr txBox="1"/>
          <p:nvPr/>
        </p:nvSpPr>
        <p:spPr>
          <a:xfrm>
            <a:off x="2686410" y="3848677"/>
            <a:ext cx="3848818" cy="404861"/>
          </a:xfrm>
          <a:prstGeom prst="wedgeRoundRectCallout">
            <a:avLst>
              <a:gd name="adj1" fmla="val -61584"/>
              <a:gd name="adj2" fmla="val 14057"/>
              <a:gd name="adj3" fmla="val 16667"/>
            </a:avLst>
          </a:prstGeom>
          <a:solidFill>
            <a:srgbClr val="B3E4C5"/>
          </a:solidFill>
          <a:ln w="22225">
            <a:solidFill>
              <a:schemeClr val="accent5">
                <a:lumMod val="50000"/>
              </a:schemeClr>
            </a:solidFill>
          </a:ln>
        </p:spPr>
        <p:txBody>
          <a:bodyPr wrap="square" rtlCol="0" anchor="ctr" anchorCtr="0">
            <a:noAutofit/>
          </a:bodyPr>
          <a:lstStyle/>
          <a:p>
            <a:pPr algn="ctr"/>
            <a:r>
              <a:rPr lang="ru-RU" sz="2000" b="1" dirty="0">
                <a:latin typeface="Times New Roman" charset="0"/>
                <a:ea typeface="Times New Roman" charset="0"/>
                <a:cs typeface="Times New Roman" charset="0"/>
              </a:rPr>
              <a:t>с</a:t>
            </a:r>
            <a:r>
              <a:rPr lang="ru-RU" sz="2000" b="1" dirty="0" smtClean="0">
                <a:latin typeface="Times New Roman" charset="0"/>
                <a:ea typeface="Times New Roman" charset="0"/>
                <a:cs typeface="Times New Roman" charset="0"/>
              </a:rPr>
              <a:t>тр.830 </a:t>
            </a:r>
            <a:r>
              <a:rPr lang="mr-IN" sz="2000" b="1" dirty="0" smtClean="0">
                <a:latin typeface="Times New Roman" charset="0"/>
                <a:ea typeface="Times New Roman" charset="0"/>
                <a:cs typeface="Times New Roman" charset="0"/>
              </a:rPr>
              <a:t>–</a:t>
            </a:r>
            <a:r>
              <a:rPr lang="ru-RU" sz="2000" b="1" dirty="0" smtClean="0">
                <a:latin typeface="Times New Roman" charset="0"/>
                <a:ea typeface="Times New Roman" charset="0"/>
                <a:cs typeface="Times New Roman" charset="0"/>
              </a:rPr>
              <a:t> счет 502.40</a:t>
            </a:r>
            <a:endParaRPr lang="ru-RU" sz="2000" b="1" dirty="0">
              <a:latin typeface="Times New Roman" charset="0"/>
              <a:ea typeface="Times New Roman" charset="0"/>
              <a:cs typeface="Times New Roman" charset="0"/>
            </a:endParaRPr>
          </a:p>
        </p:txBody>
      </p:sp>
      <p:sp>
        <p:nvSpPr>
          <p:cNvPr id="14" name="TextBox 13"/>
          <p:cNvSpPr txBox="1"/>
          <p:nvPr/>
        </p:nvSpPr>
        <p:spPr>
          <a:xfrm>
            <a:off x="2686407" y="4431669"/>
            <a:ext cx="3848819" cy="404861"/>
          </a:xfrm>
          <a:prstGeom prst="wedgeRoundRectCallout">
            <a:avLst>
              <a:gd name="adj1" fmla="val -59799"/>
              <a:gd name="adj2" fmla="val 39215"/>
              <a:gd name="adj3" fmla="val 16667"/>
            </a:avLst>
          </a:prstGeom>
          <a:solidFill>
            <a:srgbClr val="B3E4C5"/>
          </a:solidFill>
          <a:ln w="22225">
            <a:solidFill>
              <a:schemeClr val="accent5">
                <a:lumMod val="50000"/>
              </a:schemeClr>
            </a:solidFill>
          </a:ln>
        </p:spPr>
        <p:txBody>
          <a:bodyPr wrap="square" rtlCol="0" anchor="ctr" anchorCtr="0">
            <a:noAutofit/>
          </a:bodyPr>
          <a:lstStyle/>
          <a:p>
            <a:pPr algn="ctr"/>
            <a:r>
              <a:rPr lang="ru-RU" sz="2000" b="1" dirty="0">
                <a:latin typeface="Times New Roman" charset="0"/>
                <a:ea typeface="Times New Roman" charset="0"/>
                <a:cs typeface="Times New Roman" charset="0"/>
              </a:rPr>
              <a:t>с</a:t>
            </a:r>
            <a:r>
              <a:rPr lang="ru-RU" sz="2000" b="1" dirty="0" smtClean="0">
                <a:latin typeface="Times New Roman" charset="0"/>
                <a:ea typeface="Times New Roman" charset="0"/>
                <a:cs typeface="Times New Roman" charset="0"/>
              </a:rPr>
              <a:t>тр.840 </a:t>
            </a:r>
            <a:r>
              <a:rPr lang="mr-IN" sz="2000" b="1" dirty="0" smtClean="0">
                <a:latin typeface="Times New Roman" charset="0"/>
                <a:ea typeface="Times New Roman" charset="0"/>
                <a:cs typeface="Times New Roman" charset="0"/>
              </a:rPr>
              <a:t>–</a:t>
            </a:r>
            <a:r>
              <a:rPr lang="ru-RU" sz="2000" b="1" dirty="0" smtClean="0">
                <a:latin typeface="Times New Roman" charset="0"/>
                <a:ea typeface="Times New Roman" charset="0"/>
                <a:cs typeface="Times New Roman" charset="0"/>
              </a:rPr>
              <a:t> счет 502.90</a:t>
            </a:r>
            <a:endParaRPr lang="ru-RU" sz="2000" b="1" dirty="0">
              <a:solidFill>
                <a:srgbClr val="C00000"/>
              </a:solidFill>
              <a:latin typeface="Times New Roman" charset="0"/>
              <a:ea typeface="Times New Roman" charset="0"/>
              <a:cs typeface="Times New Roman" charset="0"/>
            </a:endParaRPr>
          </a:p>
        </p:txBody>
      </p:sp>
      <p:sp>
        <p:nvSpPr>
          <p:cNvPr id="16" name="TextBox 15"/>
          <p:cNvSpPr txBox="1"/>
          <p:nvPr/>
        </p:nvSpPr>
        <p:spPr>
          <a:xfrm>
            <a:off x="2686408" y="5509961"/>
            <a:ext cx="3848819" cy="404861"/>
          </a:xfrm>
          <a:prstGeom prst="wedgeRoundRectCallout">
            <a:avLst>
              <a:gd name="adj1" fmla="val -60925"/>
              <a:gd name="adj2" fmla="val 1509"/>
              <a:gd name="adj3" fmla="val 16667"/>
            </a:avLst>
          </a:prstGeom>
          <a:solidFill>
            <a:srgbClr val="B3E4C5"/>
          </a:solidFill>
          <a:ln w="22225">
            <a:solidFill>
              <a:schemeClr val="accent5">
                <a:lumMod val="50000"/>
              </a:schemeClr>
            </a:solidFill>
          </a:ln>
        </p:spPr>
        <p:txBody>
          <a:bodyPr wrap="square" rtlCol="0" anchor="ctr" anchorCtr="0">
            <a:noAutofit/>
          </a:bodyPr>
          <a:lstStyle/>
          <a:p>
            <a:pPr algn="ctr"/>
            <a:r>
              <a:rPr lang="ru-RU" sz="2000" b="1" dirty="0" smtClean="0">
                <a:latin typeface="Times New Roman" charset="0"/>
                <a:ea typeface="Times New Roman" charset="0"/>
                <a:cs typeface="Times New Roman" charset="0"/>
              </a:rPr>
              <a:t>Стр.860 </a:t>
            </a:r>
            <a:r>
              <a:rPr lang="mr-IN" sz="2000" b="1" dirty="0" smtClean="0">
                <a:latin typeface="Times New Roman" charset="0"/>
                <a:ea typeface="Times New Roman" charset="0"/>
                <a:cs typeface="Times New Roman" charset="0"/>
              </a:rPr>
              <a:t>–</a:t>
            </a:r>
            <a:r>
              <a:rPr lang="ru-RU" sz="2000" b="1" dirty="0" smtClean="0">
                <a:latin typeface="Times New Roman" charset="0"/>
                <a:ea typeface="Times New Roman" charset="0"/>
                <a:cs typeface="Times New Roman" charset="0"/>
              </a:rPr>
              <a:t> счет </a:t>
            </a:r>
            <a:r>
              <a:rPr lang="ru-RU" sz="2000" b="1" dirty="0" smtClean="0">
                <a:solidFill>
                  <a:srgbClr val="C00000"/>
                </a:solidFill>
                <a:latin typeface="Times New Roman" charset="0"/>
                <a:ea typeface="Times New Roman" charset="0"/>
                <a:cs typeface="Times New Roman" charset="0"/>
              </a:rPr>
              <a:t>502.99</a:t>
            </a:r>
            <a:endParaRPr lang="ru-RU" sz="2000" b="1" dirty="0">
              <a:solidFill>
                <a:srgbClr val="C00000"/>
              </a:solidFill>
              <a:latin typeface="Times New Roman" charset="0"/>
              <a:ea typeface="Times New Roman" charset="0"/>
              <a:cs typeface="Times New Roman" charset="0"/>
            </a:endParaRPr>
          </a:p>
        </p:txBody>
      </p:sp>
      <p:sp>
        <p:nvSpPr>
          <p:cNvPr id="17" name="TextBox 16"/>
          <p:cNvSpPr txBox="1"/>
          <p:nvPr/>
        </p:nvSpPr>
        <p:spPr>
          <a:xfrm>
            <a:off x="6654800" y="2787005"/>
            <a:ext cx="2411562" cy="464005"/>
          </a:xfrm>
          <a:prstGeom prst="roundRect">
            <a:avLst/>
          </a:prstGeom>
          <a:solidFill>
            <a:srgbClr val="E4C6D9"/>
          </a:solidFill>
          <a:ln w="22225">
            <a:solidFill>
              <a:schemeClr val="accent6">
                <a:lumMod val="50000"/>
              </a:schemeClr>
            </a:solidFill>
          </a:ln>
        </p:spPr>
        <p:txBody>
          <a:bodyPr wrap="square" rtlCol="0" anchor="ctr" anchorCtr="0">
            <a:noAutofit/>
          </a:bodyPr>
          <a:lstStyle/>
          <a:p>
            <a:pPr algn="ctr"/>
            <a:r>
              <a:rPr lang="ru-RU" sz="1600" b="1" smtClean="0">
                <a:latin typeface="Times New Roman" charset="0"/>
                <a:ea typeface="Times New Roman" charset="0"/>
                <a:cs typeface="Times New Roman" charset="0"/>
              </a:rPr>
              <a:t>+ детализация по КБК</a:t>
            </a:r>
            <a:endParaRPr lang="ru-RU" sz="1600" b="1" dirty="0">
              <a:latin typeface="Times New Roman" charset="0"/>
              <a:ea typeface="Times New Roman" charset="0"/>
              <a:cs typeface="Times New Roman" charset="0"/>
            </a:endParaRPr>
          </a:p>
        </p:txBody>
      </p:sp>
      <p:sp>
        <p:nvSpPr>
          <p:cNvPr id="19" name="TextBox 18"/>
          <p:cNvSpPr txBox="1"/>
          <p:nvPr/>
        </p:nvSpPr>
        <p:spPr>
          <a:xfrm>
            <a:off x="6654800" y="3314320"/>
            <a:ext cx="2411562" cy="464005"/>
          </a:xfrm>
          <a:prstGeom prst="roundRect">
            <a:avLst/>
          </a:prstGeom>
          <a:solidFill>
            <a:srgbClr val="E4C6D9"/>
          </a:solidFill>
          <a:ln w="22225">
            <a:solidFill>
              <a:schemeClr val="accent6">
                <a:lumMod val="50000"/>
              </a:schemeClr>
            </a:solidFill>
          </a:ln>
        </p:spPr>
        <p:txBody>
          <a:bodyPr wrap="square" rtlCol="0" anchor="ctr" anchorCtr="0">
            <a:noAutofit/>
          </a:bodyPr>
          <a:lstStyle/>
          <a:p>
            <a:pPr algn="ctr"/>
            <a:r>
              <a:rPr lang="ru-RU" sz="1600" b="1" smtClean="0">
                <a:latin typeface="Times New Roman" charset="0"/>
                <a:ea typeface="Times New Roman" charset="0"/>
                <a:cs typeface="Times New Roman" charset="0"/>
              </a:rPr>
              <a:t>+ детализация по КБК</a:t>
            </a:r>
            <a:endParaRPr lang="ru-RU" sz="1600" b="1" dirty="0">
              <a:latin typeface="Times New Roman" charset="0"/>
              <a:ea typeface="Times New Roman" charset="0"/>
              <a:cs typeface="Times New Roman" charset="0"/>
            </a:endParaRPr>
          </a:p>
        </p:txBody>
      </p:sp>
      <p:sp>
        <p:nvSpPr>
          <p:cNvPr id="20" name="TextBox 19"/>
          <p:cNvSpPr txBox="1"/>
          <p:nvPr/>
        </p:nvSpPr>
        <p:spPr>
          <a:xfrm>
            <a:off x="6653242" y="3848677"/>
            <a:ext cx="2411562" cy="464005"/>
          </a:xfrm>
          <a:prstGeom prst="roundRect">
            <a:avLst/>
          </a:prstGeom>
          <a:solidFill>
            <a:srgbClr val="E4C6D9"/>
          </a:solidFill>
          <a:ln w="22225">
            <a:solidFill>
              <a:schemeClr val="accent6">
                <a:lumMod val="50000"/>
              </a:schemeClr>
            </a:solidFill>
          </a:ln>
        </p:spPr>
        <p:txBody>
          <a:bodyPr wrap="square" rtlCol="0" anchor="ctr" anchorCtr="0">
            <a:noAutofit/>
          </a:bodyPr>
          <a:lstStyle/>
          <a:p>
            <a:pPr algn="ctr"/>
            <a:r>
              <a:rPr lang="ru-RU" sz="1600" b="1" smtClean="0">
                <a:latin typeface="Times New Roman" charset="0"/>
                <a:ea typeface="Times New Roman" charset="0"/>
                <a:cs typeface="Times New Roman" charset="0"/>
              </a:rPr>
              <a:t>+ детализация по КБК</a:t>
            </a:r>
            <a:endParaRPr lang="ru-RU" sz="1600" b="1" dirty="0">
              <a:latin typeface="Times New Roman" charset="0"/>
              <a:ea typeface="Times New Roman" charset="0"/>
              <a:cs typeface="Times New Roman" charset="0"/>
            </a:endParaRPr>
          </a:p>
        </p:txBody>
      </p:sp>
      <p:sp>
        <p:nvSpPr>
          <p:cNvPr id="21" name="TextBox 20"/>
          <p:cNvSpPr txBox="1"/>
          <p:nvPr/>
        </p:nvSpPr>
        <p:spPr>
          <a:xfrm>
            <a:off x="6653242" y="4398140"/>
            <a:ext cx="2411562" cy="464005"/>
          </a:xfrm>
          <a:prstGeom prst="roundRect">
            <a:avLst/>
          </a:prstGeom>
          <a:solidFill>
            <a:srgbClr val="E4C6D9"/>
          </a:solidFill>
          <a:ln w="22225">
            <a:solidFill>
              <a:schemeClr val="accent6">
                <a:lumMod val="50000"/>
              </a:schemeClr>
            </a:solidFill>
          </a:ln>
        </p:spPr>
        <p:txBody>
          <a:bodyPr wrap="square" rtlCol="0" anchor="ctr" anchorCtr="0">
            <a:noAutofit/>
          </a:bodyPr>
          <a:lstStyle/>
          <a:p>
            <a:pPr algn="ctr"/>
            <a:r>
              <a:rPr lang="ru-RU" sz="1600" b="1" smtClean="0">
                <a:latin typeface="Times New Roman" charset="0"/>
                <a:ea typeface="Times New Roman" charset="0"/>
                <a:cs typeface="Times New Roman" charset="0"/>
              </a:rPr>
              <a:t>+ детализация по КБК</a:t>
            </a:r>
            <a:endParaRPr lang="ru-RU" sz="1600" b="1" dirty="0">
              <a:latin typeface="Times New Roman" charset="0"/>
              <a:ea typeface="Times New Roman" charset="0"/>
              <a:cs typeface="Times New Roman" charset="0"/>
            </a:endParaRPr>
          </a:p>
        </p:txBody>
      </p:sp>
      <p:sp>
        <p:nvSpPr>
          <p:cNvPr id="22" name="TextBox 21"/>
          <p:cNvSpPr txBox="1"/>
          <p:nvPr/>
        </p:nvSpPr>
        <p:spPr>
          <a:xfrm>
            <a:off x="6653242" y="4937502"/>
            <a:ext cx="2411562" cy="464005"/>
          </a:xfrm>
          <a:prstGeom prst="roundRect">
            <a:avLst/>
          </a:prstGeom>
          <a:solidFill>
            <a:srgbClr val="E4C6D9"/>
          </a:solidFill>
          <a:ln w="22225">
            <a:solidFill>
              <a:schemeClr val="accent6">
                <a:lumMod val="50000"/>
              </a:schemeClr>
            </a:solidFill>
          </a:ln>
        </p:spPr>
        <p:txBody>
          <a:bodyPr wrap="square" rtlCol="0" anchor="ctr" anchorCtr="0">
            <a:noAutofit/>
          </a:bodyPr>
          <a:lstStyle/>
          <a:p>
            <a:pPr algn="ctr"/>
            <a:r>
              <a:rPr lang="ru-RU" sz="1600" b="1" smtClean="0">
                <a:latin typeface="Times New Roman" charset="0"/>
                <a:ea typeface="Times New Roman" charset="0"/>
                <a:cs typeface="Times New Roman" charset="0"/>
              </a:rPr>
              <a:t>+ детализация по КБК</a:t>
            </a:r>
            <a:endParaRPr lang="ru-RU" sz="1600" b="1" dirty="0">
              <a:latin typeface="Times New Roman" charset="0"/>
              <a:ea typeface="Times New Roman" charset="0"/>
              <a:cs typeface="Times New Roman" charset="0"/>
            </a:endParaRPr>
          </a:p>
        </p:txBody>
      </p:sp>
      <p:sp>
        <p:nvSpPr>
          <p:cNvPr id="18" name="Прямоугольник 17"/>
          <p:cNvSpPr/>
          <p:nvPr/>
        </p:nvSpPr>
        <p:spPr>
          <a:xfrm>
            <a:off x="2027650" y="33878"/>
            <a:ext cx="4186338" cy="400110"/>
          </a:xfrm>
          <a:prstGeom prst="rect">
            <a:avLst/>
          </a:prstGeom>
        </p:spPr>
        <p:txBody>
          <a:bodyPr wrap="square">
            <a:spAutoFit/>
          </a:bodyPr>
          <a:lstStyle/>
          <a:p>
            <a:pPr marL="0" lvl="1" algn="ctr">
              <a:buSzPct val="130000"/>
            </a:pPr>
            <a:r>
              <a:rPr lang="ru-RU" sz="2000" b="1" dirty="0" smtClean="0">
                <a:solidFill>
                  <a:srgbClr val="077A3E"/>
                </a:solidFill>
                <a:latin typeface="Bookman Old Style" charset="0"/>
                <a:ea typeface="Bookman Old Style" charset="0"/>
                <a:cs typeface="Bookman Old Style" charset="0"/>
              </a:rPr>
              <a:t>191н - </a:t>
            </a:r>
            <a:r>
              <a:rPr lang="ru-RU" sz="2000" b="1" dirty="0" smtClean="0">
                <a:solidFill>
                  <a:srgbClr val="C79023"/>
                </a:solidFill>
                <a:latin typeface="Bookman Old Style" charset="0"/>
                <a:ea typeface="Bookman Old Style" charset="0"/>
                <a:cs typeface="Bookman Old Style" charset="0"/>
              </a:rPr>
              <a:t>№131н от 20.08.2019</a:t>
            </a:r>
          </a:p>
        </p:txBody>
      </p:sp>
      <p:sp>
        <p:nvSpPr>
          <p:cNvPr id="23" name="TextBox 22"/>
          <p:cNvSpPr txBox="1"/>
          <p:nvPr/>
        </p:nvSpPr>
        <p:spPr>
          <a:xfrm>
            <a:off x="2686407" y="4983514"/>
            <a:ext cx="3848819" cy="404861"/>
          </a:xfrm>
          <a:prstGeom prst="wedgeRoundRectCallout">
            <a:avLst>
              <a:gd name="adj1" fmla="val -59557"/>
              <a:gd name="adj2" fmla="val 6950"/>
              <a:gd name="adj3" fmla="val 16667"/>
            </a:avLst>
          </a:prstGeom>
          <a:solidFill>
            <a:srgbClr val="B3E4C5"/>
          </a:solidFill>
          <a:ln w="22225">
            <a:solidFill>
              <a:schemeClr val="accent5">
                <a:lumMod val="50000"/>
              </a:schemeClr>
            </a:solidFill>
          </a:ln>
        </p:spPr>
        <p:txBody>
          <a:bodyPr wrap="square" rtlCol="0" anchor="ctr" anchorCtr="0">
            <a:noAutofit/>
          </a:bodyPr>
          <a:lstStyle/>
          <a:p>
            <a:pPr algn="ctr"/>
            <a:r>
              <a:rPr lang="ru-RU" sz="2000" b="1" dirty="0" smtClean="0">
                <a:latin typeface="Times New Roman" charset="0"/>
                <a:ea typeface="Times New Roman" charset="0"/>
                <a:cs typeface="Times New Roman" charset="0"/>
              </a:rPr>
              <a:t>стр.850 </a:t>
            </a:r>
            <a:r>
              <a:rPr lang="mr-IN" sz="2000" b="1" dirty="0" smtClean="0">
                <a:latin typeface="Times New Roman" charset="0"/>
                <a:ea typeface="Times New Roman" charset="0"/>
                <a:cs typeface="Times New Roman" charset="0"/>
              </a:rPr>
              <a:t>–</a:t>
            </a:r>
            <a:r>
              <a:rPr lang="ru-RU" sz="2000" b="1" dirty="0" smtClean="0">
                <a:latin typeface="Times New Roman" charset="0"/>
                <a:ea typeface="Times New Roman" charset="0"/>
                <a:cs typeface="Times New Roman" charset="0"/>
              </a:rPr>
              <a:t> счет 502.90 </a:t>
            </a:r>
            <a:r>
              <a:rPr lang="ru-RU" sz="2000" b="1" dirty="0" smtClean="0">
                <a:solidFill>
                  <a:srgbClr val="C00000"/>
                </a:solidFill>
                <a:latin typeface="Times New Roman" charset="0"/>
                <a:ea typeface="Times New Roman" charset="0"/>
                <a:cs typeface="Times New Roman" charset="0"/>
              </a:rPr>
              <a:t>без 502.99</a:t>
            </a:r>
            <a:endParaRPr lang="ru-RU" sz="2000" b="1" dirty="0">
              <a:solidFill>
                <a:srgbClr val="C00000"/>
              </a:solidFill>
              <a:latin typeface="Times New Roman" charset="0"/>
              <a:ea typeface="Times New Roman" charset="0"/>
              <a:cs typeface="Times New Roman" charset="0"/>
            </a:endParaRPr>
          </a:p>
        </p:txBody>
      </p:sp>
      <p:sp>
        <p:nvSpPr>
          <p:cNvPr id="24" name="TextBox 23"/>
          <p:cNvSpPr txBox="1"/>
          <p:nvPr/>
        </p:nvSpPr>
        <p:spPr>
          <a:xfrm>
            <a:off x="6653242" y="5487220"/>
            <a:ext cx="2411562" cy="464005"/>
          </a:xfrm>
          <a:prstGeom prst="roundRect">
            <a:avLst/>
          </a:prstGeom>
          <a:solidFill>
            <a:srgbClr val="E4C6D9"/>
          </a:solidFill>
          <a:ln w="22225">
            <a:solidFill>
              <a:schemeClr val="accent6">
                <a:lumMod val="50000"/>
              </a:schemeClr>
            </a:solidFill>
          </a:ln>
        </p:spPr>
        <p:txBody>
          <a:bodyPr wrap="square" rtlCol="0" anchor="ctr" anchorCtr="0">
            <a:noAutofit/>
          </a:bodyPr>
          <a:lstStyle/>
          <a:p>
            <a:pPr algn="ctr"/>
            <a:r>
              <a:rPr lang="ru-RU" sz="1600" b="1" smtClean="0">
                <a:latin typeface="Times New Roman" charset="0"/>
                <a:ea typeface="Times New Roman" charset="0"/>
                <a:cs typeface="Times New Roman" charset="0"/>
              </a:rPr>
              <a:t>+ детализация по КБК</a:t>
            </a:r>
            <a:endParaRPr lang="ru-RU" sz="1600" b="1" dirty="0">
              <a:latin typeface="Times New Roman" charset="0"/>
              <a:ea typeface="Times New Roman" charset="0"/>
              <a:cs typeface="Times New Roman" charset="0"/>
            </a:endParaRPr>
          </a:p>
        </p:txBody>
      </p:sp>
      <p:sp>
        <p:nvSpPr>
          <p:cNvPr id="25" name="Прямоугольник 24"/>
          <p:cNvSpPr/>
          <p:nvPr/>
        </p:nvSpPr>
        <p:spPr>
          <a:xfrm>
            <a:off x="5614094" y="321625"/>
            <a:ext cx="2886261" cy="369332"/>
          </a:xfrm>
          <a:prstGeom prst="rect">
            <a:avLst/>
          </a:prstGeom>
        </p:spPr>
        <p:txBody>
          <a:bodyPr wrap="square">
            <a:spAutoFit/>
          </a:bodyPr>
          <a:lstStyle/>
          <a:p>
            <a:pPr marL="0" lvl="1" algn="ctr">
              <a:buSzPct val="130000"/>
            </a:pPr>
            <a:r>
              <a:rPr lang="ru-RU" b="1" dirty="0" smtClean="0">
                <a:solidFill>
                  <a:srgbClr val="002060"/>
                </a:solidFill>
                <a:latin typeface="Bookman Old Style" charset="0"/>
                <a:ea typeface="Bookman Old Style" charset="0"/>
                <a:cs typeface="Bookman Old Style" charset="0"/>
              </a:rPr>
              <a:t>Отчет ф.0503128-НП</a:t>
            </a:r>
          </a:p>
        </p:txBody>
      </p:sp>
    </p:spTree>
    <p:extLst>
      <p:ext uri="{BB962C8B-B14F-4D97-AF65-F5344CB8AC3E}">
        <p14:creationId xmlns:p14="http://schemas.microsoft.com/office/powerpoint/2010/main" val="3885585566"/>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rotWithShape="1">
          <a:blip r:embed="rId3"/>
          <a:srcRect l="541"/>
          <a:stretch/>
        </p:blipFill>
        <p:spPr>
          <a:xfrm>
            <a:off x="83976" y="756127"/>
            <a:ext cx="8301076" cy="6044395"/>
          </a:xfrm>
          <a:prstGeom prst="rect">
            <a:avLst/>
          </a:prstGeom>
        </p:spPr>
      </p:pic>
      <p:sp>
        <p:nvSpPr>
          <p:cNvPr id="36" name="Номер слайда 14"/>
          <p:cNvSpPr>
            <a:spLocks noGrp="1"/>
          </p:cNvSpPr>
          <p:nvPr>
            <p:ph type="sldNum" sz="quarter" idx="12"/>
          </p:nvPr>
        </p:nvSpPr>
        <p:spPr>
          <a:xfrm>
            <a:off x="8529851" y="171806"/>
            <a:ext cx="536511" cy="365125"/>
          </a:xfrm>
        </p:spPr>
        <p:txBody>
          <a:bodyPr/>
          <a:lstStyle/>
          <a:p>
            <a:fld id="{B2D350B4-811D-9C49-8D4A-B431FFD45952}" type="slidenum">
              <a:rPr lang="en-US" b="1" smtClean="0">
                <a:solidFill>
                  <a:srgbClr val="C79023"/>
                </a:solidFill>
              </a:rPr>
              <a:pPr/>
              <a:t>101</a:t>
            </a:fld>
            <a:endParaRPr lang="en-US" b="1" dirty="0">
              <a:solidFill>
                <a:srgbClr val="C79023"/>
              </a:solidFill>
            </a:endParaRPr>
          </a:p>
        </p:txBody>
      </p:sp>
      <p:sp>
        <p:nvSpPr>
          <p:cNvPr id="5" name="TextBox 4"/>
          <p:cNvSpPr txBox="1"/>
          <p:nvPr/>
        </p:nvSpPr>
        <p:spPr>
          <a:xfrm>
            <a:off x="2686410" y="1839768"/>
            <a:ext cx="3848818" cy="801832"/>
          </a:xfrm>
          <a:prstGeom prst="wedgeRoundRectCallout">
            <a:avLst>
              <a:gd name="adj1" fmla="val -64595"/>
              <a:gd name="adj2" fmla="val 63601"/>
              <a:gd name="adj3" fmla="val 16667"/>
            </a:avLst>
          </a:prstGeom>
          <a:solidFill>
            <a:srgbClr val="FFFCC1"/>
          </a:solidFill>
          <a:ln w="22225">
            <a:solidFill>
              <a:srgbClr val="7030A0"/>
            </a:solidFill>
          </a:ln>
        </p:spPr>
        <p:txBody>
          <a:bodyPr wrap="square" rtlCol="0" anchor="ctr" anchorCtr="0">
            <a:noAutofit/>
          </a:bodyPr>
          <a:lstStyle/>
          <a:p>
            <a:pPr algn="ctr"/>
            <a:r>
              <a:rPr lang="ru-RU" sz="2000" b="1" dirty="0" smtClean="0">
                <a:latin typeface="Times New Roman" charset="0"/>
                <a:ea typeface="Times New Roman" charset="0"/>
                <a:cs typeface="Times New Roman" charset="0"/>
              </a:rPr>
              <a:t>Разбивка по финансовым периодам (годам) </a:t>
            </a:r>
            <a:r>
              <a:rPr lang="mr-IN" sz="2000" b="1" dirty="0" smtClean="0">
                <a:latin typeface="Times New Roman" charset="0"/>
                <a:ea typeface="Times New Roman" charset="0"/>
                <a:cs typeface="Times New Roman" charset="0"/>
              </a:rPr>
              <a:t>–</a:t>
            </a:r>
            <a:r>
              <a:rPr lang="ru-RU" sz="2000" b="1" dirty="0" smtClean="0">
                <a:latin typeface="Times New Roman" charset="0"/>
                <a:ea typeface="Times New Roman" charset="0"/>
                <a:cs typeface="Times New Roman" charset="0"/>
              </a:rPr>
              <a:t> </a:t>
            </a:r>
            <a:r>
              <a:rPr lang="ru-RU" sz="2000" b="1" dirty="0" smtClean="0">
                <a:solidFill>
                  <a:srgbClr val="C00000"/>
                </a:solidFill>
                <a:latin typeface="Times New Roman" charset="0"/>
                <a:ea typeface="Times New Roman" charset="0"/>
                <a:cs typeface="Times New Roman" charset="0"/>
              </a:rPr>
              <a:t>НЕТ!!!</a:t>
            </a:r>
            <a:endParaRPr lang="ru-RU" sz="2000" b="1" dirty="0">
              <a:solidFill>
                <a:srgbClr val="C00000"/>
              </a:solidFill>
              <a:latin typeface="Times New Roman" charset="0"/>
              <a:ea typeface="Times New Roman" charset="0"/>
              <a:cs typeface="Times New Roman" charset="0"/>
            </a:endParaRPr>
          </a:p>
        </p:txBody>
      </p:sp>
      <p:sp>
        <p:nvSpPr>
          <p:cNvPr id="9" name="TextBox 8"/>
          <p:cNvSpPr txBox="1"/>
          <p:nvPr/>
        </p:nvSpPr>
        <p:spPr>
          <a:xfrm>
            <a:off x="2686410" y="2787005"/>
            <a:ext cx="3848818" cy="464005"/>
          </a:xfrm>
          <a:prstGeom prst="wedgeRoundRectCallout">
            <a:avLst>
              <a:gd name="adj1" fmla="val -62839"/>
              <a:gd name="adj2" fmla="val 7026"/>
              <a:gd name="adj3" fmla="val 16667"/>
            </a:avLst>
          </a:prstGeom>
          <a:solidFill>
            <a:srgbClr val="B3E4C5"/>
          </a:solidFill>
          <a:ln w="22225">
            <a:solidFill>
              <a:schemeClr val="accent5">
                <a:lumMod val="50000"/>
              </a:schemeClr>
            </a:solidFill>
          </a:ln>
        </p:spPr>
        <p:txBody>
          <a:bodyPr wrap="square" rtlCol="0" anchor="ctr" anchorCtr="0">
            <a:noAutofit/>
          </a:bodyPr>
          <a:lstStyle/>
          <a:p>
            <a:pPr algn="ctr"/>
            <a:r>
              <a:rPr lang="ru-RU" sz="2000" b="1" dirty="0">
                <a:latin typeface="Times New Roman" charset="0"/>
                <a:ea typeface="Times New Roman" charset="0"/>
                <a:cs typeface="Times New Roman" charset="0"/>
              </a:rPr>
              <a:t>с</a:t>
            </a:r>
            <a:r>
              <a:rPr lang="ru-RU" sz="2000" b="1" dirty="0" smtClean="0">
                <a:latin typeface="Times New Roman" charset="0"/>
                <a:ea typeface="Times New Roman" charset="0"/>
                <a:cs typeface="Times New Roman" charset="0"/>
              </a:rPr>
              <a:t>тр.810 </a:t>
            </a:r>
            <a:r>
              <a:rPr lang="mr-IN" sz="2000" b="1" dirty="0" smtClean="0">
                <a:latin typeface="Times New Roman" charset="0"/>
                <a:ea typeface="Times New Roman" charset="0"/>
                <a:cs typeface="Times New Roman" charset="0"/>
              </a:rPr>
              <a:t>–</a:t>
            </a:r>
            <a:r>
              <a:rPr lang="ru-RU" sz="2000" b="1" dirty="0" smtClean="0">
                <a:latin typeface="Times New Roman" charset="0"/>
                <a:ea typeface="Times New Roman" charset="0"/>
                <a:cs typeface="Times New Roman" charset="0"/>
              </a:rPr>
              <a:t> </a:t>
            </a:r>
            <a:r>
              <a:rPr lang="ru-RU" sz="2000" b="1" dirty="0" smtClean="0">
                <a:solidFill>
                  <a:srgbClr val="C00000"/>
                </a:solidFill>
                <a:latin typeface="Times New Roman" charset="0"/>
                <a:ea typeface="Times New Roman" charset="0"/>
                <a:cs typeface="Times New Roman" charset="0"/>
              </a:rPr>
              <a:t>не заполняется!!!</a:t>
            </a:r>
            <a:endParaRPr lang="ru-RU" sz="2000" b="1" dirty="0">
              <a:solidFill>
                <a:srgbClr val="C00000"/>
              </a:solidFill>
              <a:latin typeface="Times New Roman" charset="0"/>
              <a:ea typeface="Times New Roman" charset="0"/>
              <a:cs typeface="Times New Roman" charset="0"/>
            </a:endParaRPr>
          </a:p>
        </p:txBody>
      </p:sp>
      <p:sp>
        <p:nvSpPr>
          <p:cNvPr id="10" name="TextBox 9"/>
          <p:cNvSpPr txBox="1"/>
          <p:nvPr/>
        </p:nvSpPr>
        <p:spPr>
          <a:xfrm>
            <a:off x="2686410" y="3353377"/>
            <a:ext cx="3848818" cy="404861"/>
          </a:xfrm>
          <a:prstGeom prst="wedgeRoundRectCallout">
            <a:avLst>
              <a:gd name="adj1" fmla="val -61679"/>
              <a:gd name="adj2" fmla="val 14056"/>
              <a:gd name="adj3" fmla="val 16667"/>
            </a:avLst>
          </a:prstGeom>
          <a:solidFill>
            <a:srgbClr val="B3E4C5"/>
          </a:solidFill>
          <a:ln w="22225">
            <a:solidFill>
              <a:schemeClr val="accent5">
                <a:lumMod val="50000"/>
              </a:schemeClr>
            </a:solidFill>
          </a:ln>
        </p:spPr>
        <p:txBody>
          <a:bodyPr wrap="square" rtlCol="0" anchor="ctr" anchorCtr="0">
            <a:noAutofit/>
          </a:bodyPr>
          <a:lstStyle/>
          <a:p>
            <a:pPr algn="ctr"/>
            <a:r>
              <a:rPr lang="ru-RU" sz="2000" b="1" dirty="0">
                <a:latin typeface="Times New Roman" charset="0"/>
                <a:ea typeface="Times New Roman" charset="0"/>
                <a:cs typeface="Times New Roman" charset="0"/>
              </a:rPr>
              <a:t>с</a:t>
            </a:r>
            <a:r>
              <a:rPr lang="ru-RU" sz="2000" b="1" dirty="0" smtClean="0">
                <a:latin typeface="Times New Roman" charset="0"/>
                <a:ea typeface="Times New Roman" charset="0"/>
                <a:cs typeface="Times New Roman" charset="0"/>
              </a:rPr>
              <a:t>тр.820 </a:t>
            </a:r>
            <a:r>
              <a:rPr lang="mr-IN" sz="2000" b="1" dirty="0" smtClean="0">
                <a:latin typeface="Times New Roman" charset="0"/>
                <a:ea typeface="Times New Roman" charset="0"/>
                <a:cs typeface="Times New Roman" charset="0"/>
              </a:rPr>
              <a:t>–</a:t>
            </a:r>
            <a:r>
              <a:rPr lang="ru-RU" sz="2000" b="1" dirty="0" smtClean="0">
                <a:latin typeface="Times New Roman" charset="0"/>
                <a:ea typeface="Times New Roman" charset="0"/>
                <a:cs typeface="Times New Roman" charset="0"/>
              </a:rPr>
              <a:t> </a:t>
            </a:r>
            <a:r>
              <a:rPr lang="ru-RU" sz="2000" b="1" dirty="0">
                <a:solidFill>
                  <a:srgbClr val="C00000"/>
                </a:solidFill>
                <a:latin typeface="Times New Roman" charset="0"/>
                <a:ea typeface="Times New Roman" charset="0"/>
                <a:cs typeface="Times New Roman" charset="0"/>
              </a:rPr>
              <a:t>не заполняется</a:t>
            </a:r>
            <a:r>
              <a:rPr lang="ru-RU" sz="2000" b="1" dirty="0" smtClean="0">
                <a:solidFill>
                  <a:srgbClr val="C00000"/>
                </a:solidFill>
                <a:latin typeface="Times New Roman" charset="0"/>
                <a:ea typeface="Times New Roman" charset="0"/>
                <a:cs typeface="Times New Roman" charset="0"/>
              </a:rPr>
              <a:t>!!!</a:t>
            </a:r>
            <a:endParaRPr lang="ru-RU" sz="2000" b="1" dirty="0">
              <a:solidFill>
                <a:srgbClr val="C00000"/>
              </a:solidFill>
              <a:latin typeface="Times New Roman" charset="0"/>
              <a:ea typeface="Times New Roman" charset="0"/>
              <a:cs typeface="Times New Roman" charset="0"/>
            </a:endParaRPr>
          </a:p>
        </p:txBody>
      </p:sp>
      <p:sp>
        <p:nvSpPr>
          <p:cNvPr id="13" name="TextBox 12"/>
          <p:cNvSpPr txBox="1"/>
          <p:nvPr/>
        </p:nvSpPr>
        <p:spPr>
          <a:xfrm>
            <a:off x="2686410" y="3848677"/>
            <a:ext cx="3848818" cy="404861"/>
          </a:xfrm>
          <a:prstGeom prst="wedgeRoundRectCallout">
            <a:avLst>
              <a:gd name="adj1" fmla="val -61584"/>
              <a:gd name="adj2" fmla="val 14057"/>
              <a:gd name="adj3" fmla="val 16667"/>
            </a:avLst>
          </a:prstGeom>
          <a:solidFill>
            <a:srgbClr val="B3E4C5"/>
          </a:solidFill>
          <a:ln w="22225">
            <a:solidFill>
              <a:schemeClr val="accent5">
                <a:lumMod val="50000"/>
              </a:schemeClr>
            </a:solidFill>
          </a:ln>
        </p:spPr>
        <p:txBody>
          <a:bodyPr wrap="square" rtlCol="0" anchor="ctr" anchorCtr="0">
            <a:noAutofit/>
          </a:bodyPr>
          <a:lstStyle/>
          <a:p>
            <a:pPr algn="ctr"/>
            <a:r>
              <a:rPr lang="ru-RU" sz="2000" b="1" dirty="0">
                <a:latin typeface="Times New Roman" charset="0"/>
                <a:ea typeface="Times New Roman" charset="0"/>
                <a:cs typeface="Times New Roman" charset="0"/>
              </a:rPr>
              <a:t>с</a:t>
            </a:r>
            <a:r>
              <a:rPr lang="ru-RU" sz="2000" b="1" dirty="0" smtClean="0">
                <a:latin typeface="Times New Roman" charset="0"/>
                <a:ea typeface="Times New Roman" charset="0"/>
                <a:cs typeface="Times New Roman" charset="0"/>
              </a:rPr>
              <a:t>тр.830 </a:t>
            </a:r>
            <a:r>
              <a:rPr lang="mr-IN" sz="2000" b="1" dirty="0" smtClean="0">
                <a:latin typeface="Times New Roman" charset="0"/>
                <a:ea typeface="Times New Roman" charset="0"/>
                <a:cs typeface="Times New Roman" charset="0"/>
              </a:rPr>
              <a:t>–</a:t>
            </a:r>
            <a:r>
              <a:rPr lang="ru-RU" sz="2000" b="1" dirty="0" smtClean="0">
                <a:latin typeface="Times New Roman" charset="0"/>
                <a:ea typeface="Times New Roman" charset="0"/>
                <a:cs typeface="Times New Roman" charset="0"/>
              </a:rPr>
              <a:t> </a:t>
            </a:r>
            <a:r>
              <a:rPr lang="ru-RU" sz="2000" b="1" dirty="0">
                <a:solidFill>
                  <a:srgbClr val="C00000"/>
                </a:solidFill>
                <a:latin typeface="Times New Roman" charset="0"/>
                <a:ea typeface="Times New Roman" charset="0"/>
                <a:cs typeface="Times New Roman" charset="0"/>
              </a:rPr>
              <a:t>не заполняется</a:t>
            </a:r>
            <a:r>
              <a:rPr lang="ru-RU" sz="2000" b="1" dirty="0" smtClean="0">
                <a:solidFill>
                  <a:srgbClr val="C00000"/>
                </a:solidFill>
                <a:latin typeface="Times New Roman" charset="0"/>
                <a:ea typeface="Times New Roman" charset="0"/>
                <a:cs typeface="Times New Roman" charset="0"/>
              </a:rPr>
              <a:t>!!!</a:t>
            </a:r>
            <a:endParaRPr lang="ru-RU" sz="2000" b="1" dirty="0">
              <a:solidFill>
                <a:srgbClr val="C00000"/>
              </a:solidFill>
              <a:latin typeface="Times New Roman" charset="0"/>
              <a:ea typeface="Times New Roman" charset="0"/>
              <a:cs typeface="Times New Roman" charset="0"/>
            </a:endParaRPr>
          </a:p>
        </p:txBody>
      </p:sp>
      <p:sp>
        <p:nvSpPr>
          <p:cNvPr id="14" name="TextBox 13"/>
          <p:cNvSpPr txBox="1"/>
          <p:nvPr/>
        </p:nvSpPr>
        <p:spPr>
          <a:xfrm>
            <a:off x="2686407" y="4431669"/>
            <a:ext cx="3848819" cy="404861"/>
          </a:xfrm>
          <a:prstGeom prst="wedgeRoundRectCallout">
            <a:avLst>
              <a:gd name="adj1" fmla="val -59799"/>
              <a:gd name="adj2" fmla="val 39215"/>
              <a:gd name="adj3" fmla="val 16667"/>
            </a:avLst>
          </a:prstGeom>
          <a:solidFill>
            <a:srgbClr val="B3E4C5"/>
          </a:solidFill>
          <a:ln w="22225">
            <a:solidFill>
              <a:schemeClr val="accent5">
                <a:lumMod val="50000"/>
              </a:schemeClr>
            </a:solidFill>
          </a:ln>
        </p:spPr>
        <p:txBody>
          <a:bodyPr wrap="square" rtlCol="0" anchor="ctr" anchorCtr="0">
            <a:noAutofit/>
          </a:bodyPr>
          <a:lstStyle/>
          <a:p>
            <a:pPr algn="ctr"/>
            <a:r>
              <a:rPr lang="ru-RU" sz="2000" b="1" dirty="0">
                <a:latin typeface="Times New Roman" charset="0"/>
                <a:ea typeface="Times New Roman" charset="0"/>
                <a:cs typeface="Times New Roman" charset="0"/>
              </a:rPr>
              <a:t>с</a:t>
            </a:r>
            <a:r>
              <a:rPr lang="ru-RU" sz="2000" b="1" dirty="0" smtClean="0">
                <a:latin typeface="Times New Roman" charset="0"/>
                <a:ea typeface="Times New Roman" charset="0"/>
                <a:cs typeface="Times New Roman" charset="0"/>
              </a:rPr>
              <a:t>тр.840 </a:t>
            </a:r>
            <a:r>
              <a:rPr lang="ru-RU" sz="2000" b="1" dirty="0" smtClean="0">
                <a:solidFill>
                  <a:srgbClr val="C00000"/>
                </a:solidFill>
                <a:latin typeface="Times New Roman" charset="0"/>
                <a:ea typeface="Times New Roman" charset="0"/>
                <a:cs typeface="Times New Roman" charset="0"/>
              </a:rPr>
              <a:t>= стр. 860</a:t>
            </a:r>
            <a:endParaRPr lang="ru-RU" sz="2000" b="1" dirty="0">
              <a:solidFill>
                <a:srgbClr val="C00000"/>
              </a:solidFill>
              <a:latin typeface="Times New Roman" charset="0"/>
              <a:ea typeface="Times New Roman" charset="0"/>
              <a:cs typeface="Times New Roman" charset="0"/>
            </a:endParaRPr>
          </a:p>
        </p:txBody>
      </p:sp>
      <p:sp>
        <p:nvSpPr>
          <p:cNvPr id="16" name="TextBox 15"/>
          <p:cNvSpPr txBox="1"/>
          <p:nvPr/>
        </p:nvSpPr>
        <p:spPr>
          <a:xfrm>
            <a:off x="2686408" y="5509961"/>
            <a:ext cx="3848819" cy="635712"/>
          </a:xfrm>
          <a:prstGeom prst="wedgeRoundRectCallout">
            <a:avLst>
              <a:gd name="adj1" fmla="val -60925"/>
              <a:gd name="adj2" fmla="val -9388"/>
              <a:gd name="adj3" fmla="val 16667"/>
            </a:avLst>
          </a:prstGeom>
          <a:solidFill>
            <a:srgbClr val="B3E4C5"/>
          </a:solidFill>
          <a:ln w="22225">
            <a:solidFill>
              <a:schemeClr val="accent5">
                <a:lumMod val="50000"/>
              </a:schemeClr>
            </a:solidFill>
          </a:ln>
        </p:spPr>
        <p:txBody>
          <a:bodyPr wrap="square" rtlCol="0" anchor="ctr" anchorCtr="0">
            <a:noAutofit/>
          </a:bodyPr>
          <a:lstStyle/>
          <a:p>
            <a:pPr algn="ctr"/>
            <a:r>
              <a:rPr lang="ru-RU" sz="2000" b="1" dirty="0" smtClean="0">
                <a:latin typeface="Times New Roman" charset="0"/>
                <a:ea typeface="Times New Roman" charset="0"/>
                <a:cs typeface="Times New Roman" charset="0"/>
              </a:rPr>
              <a:t>Стр.860 </a:t>
            </a:r>
            <a:r>
              <a:rPr lang="mr-IN" sz="2000" b="1" dirty="0" smtClean="0">
                <a:latin typeface="Times New Roman" charset="0"/>
                <a:ea typeface="Times New Roman" charset="0"/>
                <a:cs typeface="Times New Roman" charset="0"/>
              </a:rPr>
              <a:t>–</a:t>
            </a:r>
            <a:r>
              <a:rPr lang="ru-RU" sz="2000" b="1" dirty="0" smtClean="0">
                <a:latin typeface="Times New Roman" charset="0"/>
                <a:ea typeface="Times New Roman" charset="0"/>
                <a:cs typeface="Times New Roman" charset="0"/>
              </a:rPr>
              <a:t> счет </a:t>
            </a:r>
            <a:r>
              <a:rPr lang="ru-RU" sz="2000" b="1" dirty="0" smtClean="0">
                <a:solidFill>
                  <a:srgbClr val="C00000"/>
                </a:solidFill>
                <a:latin typeface="Times New Roman" charset="0"/>
                <a:ea typeface="Times New Roman" charset="0"/>
                <a:cs typeface="Times New Roman" charset="0"/>
              </a:rPr>
              <a:t>502.99</a:t>
            </a:r>
          </a:p>
          <a:p>
            <a:pPr algn="ctr"/>
            <a:r>
              <a:rPr lang="ru-RU" sz="2000" b="1" dirty="0">
                <a:solidFill>
                  <a:srgbClr val="C00000"/>
                </a:solidFill>
                <a:latin typeface="Times New Roman" charset="0"/>
                <a:ea typeface="Times New Roman" charset="0"/>
                <a:cs typeface="Times New Roman" charset="0"/>
              </a:rPr>
              <a:t>без</a:t>
            </a:r>
            <a:r>
              <a:rPr lang="ru-RU" sz="2000" b="1" dirty="0">
                <a:latin typeface="Times New Roman" charset="0"/>
                <a:ea typeface="Times New Roman" charset="0"/>
                <a:cs typeface="Times New Roman" charset="0"/>
              </a:rPr>
              <a:t> детализация по </a:t>
            </a:r>
            <a:r>
              <a:rPr lang="ru-RU" sz="2000" b="1" dirty="0" smtClean="0">
                <a:latin typeface="Times New Roman" charset="0"/>
                <a:ea typeface="Times New Roman" charset="0"/>
                <a:cs typeface="Times New Roman" charset="0"/>
              </a:rPr>
              <a:t>КБК</a:t>
            </a:r>
            <a:endParaRPr lang="ru-RU" sz="2000" b="1" dirty="0">
              <a:latin typeface="Times New Roman" charset="0"/>
              <a:ea typeface="Times New Roman" charset="0"/>
              <a:cs typeface="Times New Roman" charset="0"/>
            </a:endParaRPr>
          </a:p>
        </p:txBody>
      </p:sp>
      <p:sp>
        <p:nvSpPr>
          <p:cNvPr id="18" name="Прямоугольник 17"/>
          <p:cNvSpPr/>
          <p:nvPr/>
        </p:nvSpPr>
        <p:spPr>
          <a:xfrm>
            <a:off x="2027650" y="33878"/>
            <a:ext cx="4186338" cy="400110"/>
          </a:xfrm>
          <a:prstGeom prst="rect">
            <a:avLst/>
          </a:prstGeom>
        </p:spPr>
        <p:txBody>
          <a:bodyPr wrap="square">
            <a:spAutoFit/>
          </a:bodyPr>
          <a:lstStyle/>
          <a:p>
            <a:pPr marL="0" lvl="1" algn="ctr">
              <a:buSzPct val="130000"/>
            </a:pPr>
            <a:r>
              <a:rPr lang="ru-RU" sz="2000" b="1" dirty="0" smtClean="0">
                <a:solidFill>
                  <a:srgbClr val="077A3E"/>
                </a:solidFill>
                <a:latin typeface="Bookman Old Style" charset="0"/>
                <a:ea typeface="Bookman Old Style" charset="0"/>
                <a:cs typeface="Bookman Old Style" charset="0"/>
              </a:rPr>
              <a:t>191н - </a:t>
            </a:r>
            <a:r>
              <a:rPr lang="ru-RU" sz="2000" b="1" dirty="0" smtClean="0">
                <a:solidFill>
                  <a:srgbClr val="C79023"/>
                </a:solidFill>
                <a:latin typeface="Bookman Old Style" charset="0"/>
                <a:ea typeface="Bookman Old Style" charset="0"/>
                <a:cs typeface="Bookman Old Style" charset="0"/>
              </a:rPr>
              <a:t>№131н от 20.08.2019</a:t>
            </a:r>
          </a:p>
        </p:txBody>
      </p:sp>
      <p:sp>
        <p:nvSpPr>
          <p:cNvPr id="23" name="TextBox 22"/>
          <p:cNvSpPr txBox="1"/>
          <p:nvPr/>
        </p:nvSpPr>
        <p:spPr>
          <a:xfrm>
            <a:off x="2686407" y="4983514"/>
            <a:ext cx="3848819" cy="404861"/>
          </a:xfrm>
          <a:prstGeom prst="wedgeRoundRectCallout">
            <a:avLst>
              <a:gd name="adj1" fmla="val -59557"/>
              <a:gd name="adj2" fmla="val 6950"/>
              <a:gd name="adj3" fmla="val 16667"/>
            </a:avLst>
          </a:prstGeom>
          <a:solidFill>
            <a:srgbClr val="B3E4C5"/>
          </a:solidFill>
          <a:ln w="22225">
            <a:solidFill>
              <a:schemeClr val="accent5">
                <a:lumMod val="50000"/>
              </a:schemeClr>
            </a:solidFill>
          </a:ln>
        </p:spPr>
        <p:txBody>
          <a:bodyPr wrap="square" rtlCol="0" anchor="ctr" anchorCtr="0">
            <a:noAutofit/>
          </a:bodyPr>
          <a:lstStyle/>
          <a:p>
            <a:pPr algn="ctr"/>
            <a:r>
              <a:rPr lang="ru-RU" sz="2000" b="1" dirty="0" smtClean="0">
                <a:latin typeface="Times New Roman" charset="0"/>
                <a:ea typeface="Times New Roman" charset="0"/>
                <a:cs typeface="Times New Roman" charset="0"/>
              </a:rPr>
              <a:t>стр.850 </a:t>
            </a:r>
            <a:r>
              <a:rPr lang="mr-IN" sz="2000" b="1" dirty="0" smtClean="0">
                <a:latin typeface="Times New Roman" charset="0"/>
                <a:ea typeface="Times New Roman" charset="0"/>
                <a:cs typeface="Times New Roman" charset="0"/>
              </a:rPr>
              <a:t>–</a:t>
            </a:r>
            <a:r>
              <a:rPr lang="ru-RU" sz="2000" b="1" dirty="0" smtClean="0">
                <a:latin typeface="Times New Roman" charset="0"/>
                <a:ea typeface="Times New Roman" charset="0"/>
                <a:cs typeface="Times New Roman" charset="0"/>
              </a:rPr>
              <a:t> </a:t>
            </a:r>
            <a:r>
              <a:rPr lang="ru-RU" sz="2000" b="1" dirty="0">
                <a:solidFill>
                  <a:srgbClr val="C00000"/>
                </a:solidFill>
                <a:latin typeface="Times New Roman" charset="0"/>
                <a:ea typeface="Times New Roman" charset="0"/>
                <a:cs typeface="Times New Roman" charset="0"/>
              </a:rPr>
              <a:t>не заполняется</a:t>
            </a:r>
            <a:r>
              <a:rPr lang="ru-RU" sz="2000" b="1" dirty="0" smtClean="0">
                <a:solidFill>
                  <a:srgbClr val="C00000"/>
                </a:solidFill>
                <a:latin typeface="Times New Roman" charset="0"/>
                <a:ea typeface="Times New Roman" charset="0"/>
                <a:cs typeface="Times New Roman" charset="0"/>
              </a:rPr>
              <a:t>!!!</a:t>
            </a:r>
            <a:endParaRPr lang="ru-RU" sz="2000" b="1" dirty="0">
              <a:solidFill>
                <a:srgbClr val="C00000"/>
              </a:solidFill>
              <a:latin typeface="Times New Roman" charset="0"/>
              <a:ea typeface="Times New Roman" charset="0"/>
              <a:cs typeface="Times New Roman" charset="0"/>
            </a:endParaRPr>
          </a:p>
        </p:txBody>
      </p:sp>
      <p:sp>
        <p:nvSpPr>
          <p:cNvPr id="24" name="TextBox 23"/>
          <p:cNvSpPr txBox="1"/>
          <p:nvPr/>
        </p:nvSpPr>
        <p:spPr>
          <a:xfrm>
            <a:off x="6780386" y="2008681"/>
            <a:ext cx="2285976" cy="464005"/>
          </a:xfrm>
          <a:prstGeom prst="roundRect">
            <a:avLst/>
          </a:prstGeom>
          <a:solidFill>
            <a:schemeClr val="accent5">
              <a:lumMod val="20000"/>
              <a:lumOff val="80000"/>
            </a:schemeClr>
          </a:solidFill>
          <a:ln w="22225">
            <a:solidFill>
              <a:srgbClr val="002060"/>
            </a:solidFill>
          </a:ln>
        </p:spPr>
        <p:txBody>
          <a:bodyPr wrap="square" rtlCol="0" anchor="ctr" anchorCtr="0">
            <a:noAutofit/>
          </a:bodyPr>
          <a:lstStyle/>
          <a:p>
            <a:pPr algn="ctr"/>
            <a:r>
              <a:rPr lang="ru-RU" sz="1600" b="1" dirty="0" smtClean="0">
                <a:solidFill>
                  <a:srgbClr val="C00000"/>
                </a:solidFill>
                <a:latin typeface="Times New Roman" charset="0"/>
                <a:ea typeface="Times New Roman" charset="0"/>
                <a:cs typeface="Times New Roman" charset="0"/>
              </a:rPr>
              <a:t>Стр.700 = стр.900*</a:t>
            </a:r>
            <a:endParaRPr lang="ru-RU" sz="1600" b="1" dirty="0">
              <a:latin typeface="Times New Roman" charset="0"/>
              <a:ea typeface="Times New Roman" charset="0"/>
              <a:cs typeface="Times New Roman" charset="0"/>
            </a:endParaRPr>
          </a:p>
        </p:txBody>
      </p:sp>
      <p:sp>
        <p:nvSpPr>
          <p:cNvPr id="25" name="Прямоугольник 24"/>
          <p:cNvSpPr/>
          <p:nvPr/>
        </p:nvSpPr>
        <p:spPr>
          <a:xfrm>
            <a:off x="2549236" y="363190"/>
            <a:ext cx="6123709" cy="369332"/>
          </a:xfrm>
          <a:prstGeom prst="rect">
            <a:avLst/>
          </a:prstGeom>
        </p:spPr>
        <p:txBody>
          <a:bodyPr wrap="square">
            <a:spAutoFit/>
          </a:bodyPr>
          <a:lstStyle/>
          <a:p>
            <a:pPr marL="0" lvl="1" algn="ctr">
              <a:buSzPct val="130000"/>
            </a:pPr>
            <a:r>
              <a:rPr lang="ru-RU" b="1" dirty="0" smtClean="0">
                <a:solidFill>
                  <a:srgbClr val="002060"/>
                </a:solidFill>
                <a:latin typeface="Bookman Old Style" charset="0"/>
                <a:ea typeface="Bookman Old Style" charset="0"/>
                <a:cs typeface="Bookman Old Style" charset="0"/>
              </a:rPr>
              <a:t>Отчет ф.0503128 </a:t>
            </a:r>
            <a:r>
              <a:rPr lang="ru-RU" b="1" dirty="0" smtClean="0">
                <a:solidFill>
                  <a:srgbClr val="C00000"/>
                </a:solidFill>
                <a:latin typeface="Bookman Old Style" charset="0"/>
                <a:ea typeface="Bookman Old Style" charset="0"/>
                <a:cs typeface="Bookman Old Style" charset="0"/>
              </a:rPr>
              <a:t>(обычная, </a:t>
            </a:r>
            <a:r>
              <a:rPr lang="ru-RU" b="1" u="sng" dirty="0" smtClean="0">
                <a:solidFill>
                  <a:srgbClr val="C00000"/>
                </a:solidFill>
                <a:latin typeface="Bookman Old Style" charset="0"/>
                <a:ea typeface="Bookman Old Style" charset="0"/>
                <a:cs typeface="Bookman Old Style" charset="0"/>
              </a:rPr>
              <a:t>не нацпроекты</a:t>
            </a:r>
            <a:r>
              <a:rPr lang="ru-RU" b="1" dirty="0" smtClean="0">
                <a:solidFill>
                  <a:srgbClr val="C00000"/>
                </a:solidFill>
                <a:latin typeface="Bookman Old Style" charset="0"/>
                <a:ea typeface="Bookman Old Style" charset="0"/>
                <a:cs typeface="Bookman Old Style" charset="0"/>
              </a:rPr>
              <a:t>!!!)</a:t>
            </a:r>
          </a:p>
        </p:txBody>
      </p:sp>
      <p:sp>
        <p:nvSpPr>
          <p:cNvPr id="27" name="TextBox 26"/>
          <p:cNvSpPr txBox="1"/>
          <p:nvPr/>
        </p:nvSpPr>
        <p:spPr>
          <a:xfrm>
            <a:off x="6780386" y="2555002"/>
            <a:ext cx="2285976" cy="464005"/>
          </a:xfrm>
          <a:prstGeom prst="roundRect">
            <a:avLst/>
          </a:prstGeom>
          <a:solidFill>
            <a:schemeClr val="accent5">
              <a:lumMod val="20000"/>
              <a:lumOff val="80000"/>
            </a:schemeClr>
          </a:solidFill>
          <a:ln w="22225">
            <a:solidFill>
              <a:srgbClr val="002060"/>
            </a:solidFill>
          </a:ln>
        </p:spPr>
        <p:txBody>
          <a:bodyPr wrap="square" rtlCol="0" anchor="ctr" anchorCtr="0">
            <a:noAutofit/>
          </a:bodyPr>
          <a:lstStyle/>
          <a:p>
            <a:pPr algn="ctr"/>
            <a:r>
              <a:rPr lang="ru-RU" sz="1600" b="1" dirty="0" smtClean="0">
                <a:solidFill>
                  <a:srgbClr val="C00000"/>
                </a:solidFill>
                <a:latin typeface="Times New Roman" charset="0"/>
                <a:ea typeface="Times New Roman" charset="0"/>
                <a:cs typeface="Times New Roman" charset="0"/>
              </a:rPr>
              <a:t>Стр.800 = стр.910*</a:t>
            </a:r>
            <a:endParaRPr lang="ru-RU" sz="1600" b="1" dirty="0">
              <a:latin typeface="Times New Roman" charset="0"/>
              <a:ea typeface="Times New Roman" charset="0"/>
              <a:cs typeface="Times New Roman" charset="0"/>
            </a:endParaRPr>
          </a:p>
        </p:txBody>
      </p:sp>
      <p:sp>
        <p:nvSpPr>
          <p:cNvPr id="28" name="TextBox 27"/>
          <p:cNvSpPr txBox="1"/>
          <p:nvPr/>
        </p:nvSpPr>
        <p:spPr>
          <a:xfrm>
            <a:off x="6780386" y="5387091"/>
            <a:ext cx="2285976" cy="464005"/>
          </a:xfrm>
          <a:prstGeom prst="roundRect">
            <a:avLst/>
          </a:prstGeom>
          <a:solidFill>
            <a:schemeClr val="accent5">
              <a:lumMod val="20000"/>
              <a:lumOff val="80000"/>
            </a:schemeClr>
          </a:solidFill>
          <a:ln w="22225">
            <a:solidFill>
              <a:srgbClr val="002060"/>
            </a:solidFill>
          </a:ln>
        </p:spPr>
        <p:txBody>
          <a:bodyPr wrap="square" rtlCol="0" anchor="ctr" anchorCtr="0">
            <a:noAutofit/>
          </a:bodyPr>
          <a:lstStyle/>
          <a:p>
            <a:pPr algn="ctr"/>
            <a:r>
              <a:rPr lang="ru-RU" sz="1600" b="1" dirty="0" smtClean="0">
                <a:solidFill>
                  <a:srgbClr val="C00000"/>
                </a:solidFill>
                <a:latin typeface="Times New Roman" charset="0"/>
                <a:ea typeface="Times New Roman" charset="0"/>
                <a:cs typeface="Times New Roman" charset="0"/>
              </a:rPr>
              <a:t>Стр.860 = стр.911*</a:t>
            </a:r>
            <a:endParaRPr lang="ru-RU" sz="1600" b="1" dirty="0">
              <a:latin typeface="Times New Roman" charset="0"/>
              <a:ea typeface="Times New Roman" charset="0"/>
              <a:cs typeface="Times New Roman" charset="0"/>
            </a:endParaRPr>
          </a:p>
        </p:txBody>
      </p:sp>
      <p:sp>
        <p:nvSpPr>
          <p:cNvPr id="29" name="TextBox 28"/>
          <p:cNvSpPr txBox="1"/>
          <p:nvPr/>
        </p:nvSpPr>
        <p:spPr>
          <a:xfrm>
            <a:off x="6780386" y="5945974"/>
            <a:ext cx="2285976" cy="464005"/>
          </a:xfrm>
          <a:prstGeom prst="roundRect">
            <a:avLst/>
          </a:prstGeom>
          <a:solidFill>
            <a:schemeClr val="accent5">
              <a:lumMod val="20000"/>
              <a:lumOff val="80000"/>
            </a:schemeClr>
          </a:solidFill>
          <a:ln w="22225">
            <a:solidFill>
              <a:srgbClr val="002060"/>
            </a:solidFill>
          </a:ln>
        </p:spPr>
        <p:txBody>
          <a:bodyPr wrap="square" rtlCol="0" anchor="ctr" anchorCtr="0">
            <a:noAutofit/>
          </a:bodyPr>
          <a:lstStyle/>
          <a:p>
            <a:pPr algn="ctr"/>
            <a:r>
              <a:rPr lang="ru-RU" sz="1600" b="1" dirty="0" smtClean="0">
                <a:solidFill>
                  <a:srgbClr val="C00000"/>
                </a:solidFill>
                <a:latin typeface="Times New Roman" charset="0"/>
                <a:ea typeface="Times New Roman" charset="0"/>
                <a:cs typeface="Times New Roman" charset="0"/>
              </a:rPr>
              <a:t>Стр.900 = стр.920*</a:t>
            </a:r>
            <a:endParaRPr lang="ru-RU" sz="1600" b="1" dirty="0">
              <a:latin typeface="Times New Roman" charset="0"/>
              <a:ea typeface="Times New Roman" charset="0"/>
              <a:cs typeface="Times New Roman" charset="0"/>
            </a:endParaRPr>
          </a:p>
        </p:txBody>
      </p:sp>
      <p:sp>
        <p:nvSpPr>
          <p:cNvPr id="30" name="TextBox 29"/>
          <p:cNvSpPr txBox="1"/>
          <p:nvPr/>
        </p:nvSpPr>
        <p:spPr>
          <a:xfrm>
            <a:off x="6780386" y="6486208"/>
            <a:ext cx="2285976" cy="347959"/>
          </a:xfrm>
          <a:prstGeom prst="roundRect">
            <a:avLst/>
          </a:prstGeom>
          <a:solidFill>
            <a:schemeClr val="bg1"/>
          </a:solidFill>
          <a:ln w="22225">
            <a:solidFill>
              <a:srgbClr val="002060"/>
            </a:solidFill>
          </a:ln>
        </p:spPr>
        <p:txBody>
          <a:bodyPr wrap="square" rtlCol="0" anchor="ctr" anchorCtr="0">
            <a:noAutofit/>
          </a:bodyPr>
          <a:lstStyle/>
          <a:p>
            <a:pPr algn="ctr"/>
            <a:r>
              <a:rPr lang="ru-RU" sz="1600" b="1" dirty="0" smtClean="0">
                <a:solidFill>
                  <a:srgbClr val="C00000"/>
                </a:solidFill>
                <a:latin typeface="Times New Roman" charset="0"/>
                <a:ea typeface="Times New Roman" charset="0"/>
                <a:cs typeface="Times New Roman" charset="0"/>
              </a:rPr>
              <a:t>*</a:t>
            </a:r>
            <a:r>
              <a:rPr lang="ru-RU" sz="1600" i="1" dirty="0" smtClean="0">
                <a:solidFill>
                  <a:srgbClr val="C00000"/>
                </a:solidFill>
                <a:latin typeface="Times New Roman" charset="0"/>
                <a:ea typeface="Times New Roman" charset="0"/>
                <a:cs typeface="Times New Roman" charset="0"/>
              </a:rPr>
              <a:t>предыдущая редакция</a:t>
            </a:r>
            <a:endParaRPr lang="ru-RU" sz="1600" i="1" dirty="0">
              <a:latin typeface="Times New Roman" charset="0"/>
              <a:ea typeface="Times New Roman" charset="0"/>
              <a:cs typeface="Times New Roman" charset="0"/>
            </a:endParaRPr>
          </a:p>
        </p:txBody>
      </p:sp>
    </p:spTree>
    <p:extLst>
      <p:ext uri="{BB962C8B-B14F-4D97-AF65-F5344CB8AC3E}">
        <p14:creationId xmlns:p14="http://schemas.microsoft.com/office/powerpoint/2010/main" val="1129064548"/>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Номер слайда 14"/>
          <p:cNvSpPr>
            <a:spLocks noGrp="1"/>
          </p:cNvSpPr>
          <p:nvPr>
            <p:ph type="sldNum" sz="quarter" idx="12"/>
          </p:nvPr>
        </p:nvSpPr>
        <p:spPr>
          <a:xfrm>
            <a:off x="8529851" y="171806"/>
            <a:ext cx="536511" cy="365125"/>
          </a:xfrm>
        </p:spPr>
        <p:txBody>
          <a:bodyPr/>
          <a:lstStyle/>
          <a:p>
            <a:fld id="{B2D350B4-811D-9C49-8D4A-B431FFD45952}" type="slidenum">
              <a:rPr lang="en-US" b="1" smtClean="0">
                <a:solidFill>
                  <a:srgbClr val="C79023"/>
                </a:solidFill>
              </a:rPr>
              <a:pPr/>
              <a:t>102</a:t>
            </a:fld>
            <a:endParaRPr lang="en-US" b="1" dirty="0">
              <a:solidFill>
                <a:srgbClr val="C79023"/>
              </a:solidFill>
            </a:endParaRPr>
          </a:p>
        </p:txBody>
      </p:sp>
      <p:sp>
        <p:nvSpPr>
          <p:cNvPr id="11" name="Прямоугольник 10"/>
          <p:cNvSpPr/>
          <p:nvPr/>
        </p:nvSpPr>
        <p:spPr>
          <a:xfrm>
            <a:off x="2178450" y="0"/>
            <a:ext cx="6254568" cy="767731"/>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marL="0" lvl="1" algn="ctr">
              <a:buSzPct val="130000"/>
            </a:pPr>
            <a:r>
              <a:rPr lang="ru-RU" sz="2000" b="1" dirty="0" smtClean="0">
                <a:solidFill>
                  <a:srgbClr val="077A3E"/>
                </a:solidFill>
                <a:latin typeface="Bookman Old Style" charset="0"/>
                <a:ea typeface="Bookman Old Style" charset="0"/>
                <a:cs typeface="Bookman Old Style" charset="0"/>
              </a:rPr>
              <a:t>33н </a:t>
            </a:r>
            <a:r>
              <a:rPr lang="ru-RU" sz="2000" b="1" dirty="0">
                <a:solidFill>
                  <a:srgbClr val="077A3E"/>
                </a:solidFill>
                <a:latin typeface="Bookman Old Style" charset="0"/>
                <a:ea typeface="Bookman Old Style" charset="0"/>
                <a:cs typeface="Bookman Old Style" charset="0"/>
              </a:rPr>
              <a:t>- </a:t>
            </a:r>
            <a:r>
              <a:rPr lang="ru-RU" sz="2000" b="1" dirty="0">
                <a:solidFill>
                  <a:srgbClr val="C79023"/>
                </a:solidFill>
                <a:latin typeface="Bookman Old Style" charset="0"/>
                <a:ea typeface="Bookman Old Style" charset="0"/>
                <a:cs typeface="Bookman Old Style" charset="0"/>
              </a:rPr>
              <a:t>№</a:t>
            </a:r>
            <a:r>
              <a:rPr lang="ru-RU" sz="2000" b="1" dirty="0" smtClean="0">
                <a:solidFill>
                  <a:srgbClr val="C79023"/>
                </a:solidFill>
                <a:latin typeface="Bookman Old Style" charset="0"/>
                <a:ea typeface="Bookman Old Style" charset="0"/>
                <a:cs typeface="Bookman Old Style" charset="0"/>
              </a:rPr>
              <a:t>166н </a:t>
            </a:r>
            <a:r>
              <a:rPr lang="ru-RU" sz="2000" b="1" dirty="0">
                <a:solidFill>
                  <a:srgbClr val="C79023"/>
                </a:solidFill>
                <a:latin typeface="Bookman Old Style" charset="0"/>
                <a:ea typeface="Bookman Old Style" charset="0"/>
                <a:cs typeface="Bookman Old Style" charset="0"/>
              </a:rPr>
              <a:t>от </a:t>
            </a:r>
            <a:r>
              <a:rPr lang="ru-RU" sz="2000" b="1" dirty="0" smtClean="0">
                <a:solidFill>
                  <a:srgbClr val="C79023"/>
                </a:solidFill>
                <a:latin typeface="Bookman Old Style" charset="0"/>
                <a:ea typeface="Bookman Old Style" charset="0"/>
                <a:cs typeface="Bookman Old Style" charset="0"/>
              </a:rPr>
              <a:t>16.10.2019</a:t>
            </a:r>
            <a:endParaRPr lang="ru-RU" sz="2000" b="1" dirty="0">
              <a:solidFill>
                <a:srgbClr val="C79023"/>
              </a:solidFill>
              <a:latin typeface="Bookman Old Style" charset="0"/>
              <a:ea typeface="Bookman Old Style" charset="0"/>
              <a:cs typeface="Bookman Old Style" charset="0"/>
            </a:endParaRPr>
          </a:p>
          <a:p>
            <a:pPr algn="ctr"/>
            <a:r>
              <a:rPr lang="ru-RU" sz="2400" b="1" dirty="0" smtClean="0">
                <a:solidFill>
                  <a:srgbClr val="C00000"/>
                </a:solidFill>
                <a:latin typeface="Times New Roman" panose="02020603050405020304" pitchFamily="18" charset="0"/>
                <a:cs typeface="Times New Roman" panose="02020603050405020304" pitchFamily="18" charset="0"/>
              </a:rPr>
              <a:t>Национальные проекты!!!</a:t>
            </a:r>
            <a:endParaRPr lang="ru-RU" sz="2400" b="1" dirty="0">
              <a:solidFill>
                <a:srgbClr val="C00000"/>
              </a:solidFill>
              <a:latin typeface="Times New Roman" panose="02020603050405020304" pitchFamily="18" charset="0"/>
              <a:cs typeface="Times New Roman" panose="02020603050405020304" pitchFamily="18" charset="0"/>
            </a:endParaRPr>
          </a:p>
        </p:txBody>
      </p:sp>
      <p:pic>
        <p:nvPicPr>
          <p:cNvPr id="2" name="Рисунок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600" y="939800"/>
            <a:ext cx="6019800" cy="3009900"/>
          </a:xfrm>
          <a:prstGeom prst="rect">
            <a:avLst/>
          </a:prstGeom>
        </p:spPr>
      </p:pic>
      <p:pic>
        <p:nvPicPr>
          <p:cNvPr id="4" name="Рисунок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41862" y="3575592"/>
            <a:ext cx="5524500" cy="3111992"/>
          </a:xfrm>
          <a:prstGeom prst="rect">
            <a:avLst/>
          </a:prstGeom>
        </p:spPr>
      </p:pic>
      <p:sp>
        <p:nvSpPr>
          <p:cNvPr id="5" name="TextBox 4"/>
          <p:cNvSpPr txBox="1"/>
          <p:nvPr/>
        </p:nvSpPr>
        <p:spPr>
          <a:xfrm rot="2047276">
            <a:off x="5977237" y="889247"/>
            <a:ext cx="3379263" cy="2549902"/>
          </a:xfrm>
          <a:prstGeom prst="star16">
            <a:avLst/>
          </a:prstGeom>
          <a:ln/>
        </p:spPr>
        <p:style>
          <a:lnRef idx="0">
            <a:schemeClr val="accent1"/>
          </a:lnRef>
          <a:fillRef idx="3">
            <a:schemeClr val="accent1"/>
          </a:fillRef>
          <a:effectRef idx="3">
            <a:schemeClr val="accent1"/>
          </a:effectRef>
          <a:fontRef idx="minor">
            <a:schemeClr val="lt1"/>
          </a:fontRef>
        </p:style>
        <p:txBody>
          <a:bodyPr wrap="square" rtlCol="0" anchor="ctr" anchorCtr="0">
            <a:noAutofit/>
          </a:bodyPr>
          <a:lstStyle/>
          <a:p>
            <a:pPr algn="ctr"/>
            <a:r>
              <a:rPr lang="ru-RU" sz="3200" b="1" dirty="0" smtClean="0">
                <a:solidFill>
                  <a:srgbClr val="002060"/>
                </a:solidFill>
                <a:latin typeface="Times New Roman" charset="0"/>
                <a:ea typeface="Times New Roman" charset="0"/>
                <a:cs typeface="Times New Roman" charset="0"/>
              </a:rPr>
              <a:t>0503738 </a:t>
            </a:r>
            <a:r>
              <a:rPr lang="ru-RU" sz="2800" b="1" dirty="0" smtClean="0">
                <a:solidFill>
                  <a:srgbClr val="002060"/>
                </a:solidFill>
                <a:latin typeface="Times New Roman" charset="0"/>
                <a:ea typeface="Times New Roman" charset="0"/>
                <a:cs typeface="Times New Roman" charset="0"/>
              </a:rPr>
              <a:t>по КФО 5, 6 !!!</a:t>
            </a:r>
            <a:endParaRPr lang="ru-RU" sz="2800" b="1" dirty="0">
              <a:solidFill>
                <a:srgbClr val="002060"/>
              </a:solidFill>
              <a:latin typeface="Times New Roman" charset="0"/>
              <a:ea typeface="Times New Roman" charset="0"/>
              <a:cs typeface="Times New Roman" charset="0"/>
            </a:endParaRPr>
          </a:p>
        </p:txBody>
      </p:sp>
      <p:sp>
        <p:nvSpPr>
          <p:cNvPr id="14" name="TextBox 13"/>
          <p:cNvSpPr txBox="1"/>
          <p:nvPr/>
        </p:nvSpPr>
        <p:spPr>
          <a:xfrm rot="19802472">
            <a:off x="76216" y="4129958"/>
            <a:ext cx="3678787" cy="2377368"/>
          </a:xfrm>
          <a:prstGeom prst="star16">
            <a:avLst/>
          </a:prstGeom>
          <a:ln/>
        </p:spPr>
        <p:style>
          <a:lnRef idx="0">
            <a:schemeClr val="accent1"/>
          </a:lnRef>
          <a:fillRef idx="3">
            <a:schemeClr val="accent1"/>
          </a:fillRef>
          <a:effectRef idx="3">
            <a:schemeClr val="accent1"/>
          </a:effectRef>
          <a:fontRef idx="minor">
            <a:schemeClr val="lt1"/>
          </a:fontRef>
        </p:style>
        <p:txBody>
          <a:bodyPr wrap="square" rtlCol="0" anchor="ctr" anchorCtr="0">
            <a:noAutofit/>
          </a:bodyPr>
          <a:lstStyle/>
          <a:p>
            <a:pPr algn="ctr"/>
            <a:r>
              <a:rPr lang="ru-RU" sz="3400" b="1" dirty="0" smtClean="0">
                <a:solidFill>
                  <a:srgbClr val="002060"/>
                </a:solidFill>
                <a:latin typeface="Times New Roman" charset="0"/>
                <a:ea typeface="Times New Roman" charset="0"/>
                <a:cs typeface="Times New Roman" charset="0"/>
              </a:rPr>
              <a:t>Начиная с 01.01.</a:t>
            </a:r>
          </a:p>
          <a:p>
            <a:pPr algn="ctr"/>
            <a:r>
              <a:rPr lang="ru-RU" sz="3400" b="1" dirty="0" smtClean="0">
                <a:solidFill>
                  <a:srgbClr val="002060"/>
                </a:solidFill>
                <a:latin typeface="Times New Roman" charset="0"/>
                <a:ea typeface="Times New Roman" charset="0"/>
                <a:cs typeface="Times New Roman" charset="0"/>
              </a:rPr>
              <a:t>2020</a:t>
            </a:r>
            <a:endParaRPr lang="ru-RU" sz="3400" b="1" dirty="0">
              <a:solidFill>
                <a:srgbClr val="002060"/>
              </a:solidFill>
              <a:latin typeface="Times New Roman" charset="0"/>
              <a:ea typeface="Times New Roman" charset="0"/>
              <a:cs typeface="Times New Roman" charset="0"/>
            </a:endParaRPr>
          </a:p>
        </p:txBody>
      </p:sp>
    </p:spTree>
    <p:extLst>
      <p:ext uri="{BB962C8B-B14F-4D97-AF65-F5344CB8AC3E}">
        <p14:creationId xmlns:p14="http://schemas.microsoft.com/office/powerpoint/2010/main" val="3795265867"/>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Номер слайда 14"/>
          <p:cNvSpPr>
            <a:spLocks noGrp="1"/>
          </p:cNvSpPr>
          <p:nvPr>
            <p:ph type="sldNum" sz="quarter" idx="12"/>
          </p:nvPr>
        </p:nvSpPr>
        <p:spPr>
          <a:xfrm>
            <a:off x="8529851" y="171806"/>
            <a:ext cx="536511" cy="365125"/>
          </a:xfrm>
        </p:spPr>
        <p:txBody>
          <a:bodyPr/>
          <a:lstStyle/>
          <a:p>
            <a:fld id="{B2D350B4-811D-9C49-8D4A-B431FFD45952}" type="slidenum">
              <a:rPr lang="en-US" b="1" smtClean="0">
                <a:solidFill>
                  <a:srgbClr val="C79023"/>
                </a:solidFill>
              </a:rPr>
              <a:pPr/>
              <a:t>103</a:t>
            </a:fld>
            <a:endParaRPr lang="en-US" b="1" dirty="0">
              <a:solidFill>
                <a:srgbClr val="C79023"/>
              </a:solidFill>
            </a:endParaRPr>
          </a:p>
        </p:txBody>
      </p:sp>
      <p:sp>
        <p:nvSpPr>
          <p:cNvPr id="11" name="Прямоугольник 10"/>
          <p:cNvSpPr/>
          <p:nvPr/>
        </p:nvSpPr>
        <p:spPr>
          <a:xfrm>
            <a:off x="2178450" y="0"/>
            <a:ext cx="6254568" cy="767731"/>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ru-RU" sz="2400" b="1" dirty="0">
                <a:solidFill>
                  <a:srgbClr val="077A3E"/>
                </a:solidFill>
                <a:latin typeface="Bookman Old Style" charset="0"/>
                <a:ea typeface="Bookman Old Style" charset="0"/>
                <a:cs typeface="Bookman Old Style" charset="0"/>
              </a:rPr>
              <a:t>33н - </a:t>
            </a:r>
            <a:r>
              <a:rPr lang="ru-RU" sz="2400" b="1" dirty="0">
                <a:solidFill>
                  <a:srgbClr val="C79023"/>
                </a:solidFill>
                <a:latin typeface="Bookman Old Style" charset="0"/>
                <a:ea typeface="Bookman Old Style" charset="0"/>
                <a:cs typeface="Bookman Old Style" charset="0"/>
              </a:rPr>
              <a:t>№166н от </a:t>
            </a:r>
            <a:r>
              <a:rPr lang="ru-RU" sz="2400" b="1" dirty="0" smtClean="0">
                <a:solidFill>
                  <a:srgbClr val="C79023"/>
                </a:solidFill>
                <a:latin typeface="Bookman Old Style" charset="0"/>
                <a:ea typeface="Bookman Old Style" charset="0"/>
                <a:cs typeface="Bookman Old Style" charset="0"/>
              </a:rPr>
              <a:t>16.10.2019</a:t>
            </a:r>
          </a:p>
          <a:p>
            <a:pPr algn="ctr"/>
            <a:r>
              <a:rPr lang="ru-RU" sz="2400" b="1" dirty="0" smtClean="0">
                <a:solidFill>
                  <a:srgbClr val="C00000"/>
                </a:solidFill>
                <a:latin typeface="Times New Roman" panose="02020603050405020304" pitchFamily="18" charset="0"/>
                <a:cs typeface="Times New Roman" panose="02020603050405020304" pitchFamily="18" charset="0"/>
              </a:rPr>
              <a:t>Национальные проекты!!!</a:t>
            </a:r>
            <a:endParaRPr lang="ru-RU" sz="2400" b="1" dirty="0">
              <a:solidFill>
                <a:srgbClr val="C00000"/>
              </a:solidFill>
              <a:latin typeface="Times New Roman" panose="02020603050405020304" pitchFamily="18" charset="0"/>
              <a:cs typeface="Times New Roman" panose="02020603050405020304" pitchFamily="18" charset="0"/>
            </a:endParaRPr>
          </a:p>
        </p:txBody>
      </p:sp>
      <p:pic>
        <p:nvPicPr>
          <p:cNvPr id="3" name="Рисунок 2"/>
          <p:cNvPicPr>
            <a:picLocks noChangeAspect="1"/>
          </p:cNvPicPr>
          <p:nvPr/>
        </p:nvPicPr>
        <p:blipFill rotWithShape="1">
          <a:blip r:embed="rId3">
            <a:extLst>
              <a:ext uri="{28A0092B-C50C-407E-A947-70E740481C1C}">
                <a14:useLocalDpi xmlns:a14="http://schemas.microsoft.com/office/drawing/2010/main" val="0"/>
              </a:ext>
            </a:extLst>
          </a:blip>
          <a:srcRect l="4835" t="23396" r="48276" b="34014"/>
          <a:stretch/>
        </p:blipFill>
        <p:spPr>
          <a:xfrm>
            <a:off x="138545" y="1136072"/>
            <a:ext cx="8786648" cy="4738255"/>
          </a:xfrm>
          <a:prstGeom prst="rect">
            <a:avLst/>
          </a:prstGeom>
        </p:spPr>
      </p:pic>
      <p:sp>
        <p:nvSpPr>
          <p:cNvPr id="6" name="Овал 5"/>
          <p:cNvSpPr/>
          <p:nvPr/>
        </p:nvSpPr>
        <p:spPr>
          <a:xfrm>
            <a:off x="2729345" y="767731"/>
            <a:ext cx="1510146" cy="1920051"/>
          </a:xfrm>
          <a:prstGeom prst="ellipse">
            <a:avLst/>
          </a:prstGeom>
          <a:noFill/>
          <a:ln w="50800">
            <a:solidFill>
              <a:srgbClr val="00206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ru-RU"/>
          </a:p>
        </p:txBody>
      </p:sp>
      <p:sp>
        <p:nvSpPr>
          <p:cNvPr id="7" name="TextBox 6"/>
          <p:cNvSpPr txBox="1"/>
          <p:nvPr/>
        </p:nvSpPr>
        <p:spPr>
          <a:xfrm>
            <a:off x="4239491" y="2687782"/>
            <a:ext cx="3228109" cy="2588435"/>
          </a:xfrm>
          <a:prstGeom prst="wedgeEllipseCallout">
            <a:avLst>
              <a:gd name="adj1" fmla="val -58382"/>
              <a:gd name="adj2" fmla="val -58239"/>
            </a:avLst>
          </a:prstGeom>
          <a:solidFill>
            <a:schemeClr val="bg1"/>
          </a:solidFill>
          <a:ln w="38100">
            <a:solidFill>
              <a:srgbClr val="002060"/>
            </a:solidFill>
          </a:ln>
        </p:spPr>
        <p:txBody>
          <a:bodyPr wrap="square" rtlCol="0" anchor="ctr" anchorCtr="0">
            <a:noAutofit/>
          </a:bodyPr>
          <a:lstStyle/>
          <a:p>
            <a:pPr algn="ctr"/>
            <a:r>
              <a:rPr lang="ru-RU" sz="2000" b="1" dirty="0" smtClean="0">
                <a:latin typeface="Times New Roman" charset="0"/>
                <a:ea typeface="Times New Roman" charset="0"/>
                <a:cs typeface="Times New Roman" charset="0"/>
              </a:rPr>
              <a:t>Заполнение </a:t>
            </a:r>
            <a:r>
              <a:rPr lang="mr-IN" sz="2000" b="1" dirty="0" smtClean="0">
                <a:latin typeface="Times New Roman" charset="0"/>
                <a:ea typeface="Times New Roman" charset="0"/>
                <a:cs typeface="Times New Roman" charset="0"/>
              </a:rPr>
              <a:t>–</a:t>
            </a:r>
            <a:r>
              <a:rPr lang="ru-RU" sz="2000" b="1" dirty="0" smtClean="0">
                <a:latin typeface="Times New Roman" charset="0"/>
                <a:ea typeface="Times New Roman" charset="0"/>
                <a:cs typeface="Times New Roman" charset="0"/>
              </a:rPr>
              <a:t> аналогично ф.128-НП, включая полную классификацию?!</a:t>
            </a:r>
            <a:endParaRPr lang="ru-RU" sz="2000" b="1" dirty="0">
              <a:latin typeface="Times New Roman" charset="0"/>
              <a:ea typeface="Times New Roman" charset="0"/>
              <a:cs typeface="Times New Roman" charset="0"/>
            </a:endParaRPr>
          </a:p>
        </p:txBody>
      </p:sp>
    </p:spTree>
    <p:extLst>
      <p:ext uri="{BB962C8B-B14F-4D97-AF65-F5344CB8AC3E}">
        <p14:creationId xmlns:p14="http://schemas.microsoft.com/office/powerpoint/2010/main" val="2925096334"/>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Объект 3"/>
          <p:cNvSpPr>
            <a:spLocks noGrp="1"/>
          </p:cNvSpPr>
          <p:nvPr>
            <p:ph idx="1"/>
          </p:nvPr>
        </p:nvSpPr>
        <p:spPr>
          <a:xfrm>
            <a:off x="257175" y="1028700"/>
            <a:ext cx="8572501" cy="5029200"/>
          </a:xfrm>
          <a:solidFill>
            <a:schemeClr val="bg1">
              <a:alpha val="77000"/>
            </a:schemeClr>
          </a:solidFill>
        </p:spPr>
        <p:txBody>
          <a:bodyPr anchor="ctr">
            <a:normAutofit fontScale="92500"/>
          </a:bodyPr>
          <a:lstStyle/>
          <a:p>
            <a:pPr marL="0" indent="0">
              <a:lnSpc>
                <a:spcPct val="120000"/>
              </a:lnSpc>
              <a:buNone/>
            </a:pPr>
            <a:r>
              <a:rPr lang="ru-RU" sz="2800" dirty="0" smtClean="0"/>
              <a:t>Инструкции 174н, 183н о структуре номера счета:</a:t>
            </a:r>
          </a:p>
          <a:p>
            <a:pPr>
              <a:lnSpc>
                <a:spcPct val="120000"/>
              </a:lnSpc>
              <a:spcBef>
                <a:spcPts val="600"/>
              </a:spcBef>
              <a:spcAft>
                <a:spcPts val="0"/>
              </a:spcAft>
            </a:pPr>
            <a:r>
              <a:rPr lang="ru-RU" sz="2200" dirty="0"/>
              <a:t>в 1 - 4 разрядах номера счета - аналитический код вида функции, услуги (работы) учреждения, соответствующий коду </a:t>
            </a:r>
            <a:r>
              <a:rPr lang="ru-RU" sz="2200" dirty="0">
                <a:solidFill>
                  <a:srgbClr val="C00000"/>
                </a:solidFill>
              </a:rPr>
              <a:t>раздела, подраздела </a:t>
            </a:r>
            <a:r>
              <a:rPr lang="ru-RU" sz="2200" dirty="0"/>
              <a:t>классификации расходов бюджетов</a:t>
            </a:r>
          </a:p>
          <a:p>
            <a:pPr>
              <a:lnSpc>
                <a:spcPct val="120000"/>
              </a:lnSpc>
              <a:spcBef>
                <a:spcPts val="600"/>
              </a:spcBef>
              <a:spcAft>
                <a:spcPts val="0"/>
              </a:spcAft>
            </a:pPr>
            <a:r>
              <a:rPr lang="ru-RU" sz="2200" dirty="0"/>
              <a:t>в 5 - 14 разрядах номера счета - нули, </a:t>
            </a:r>
            <a:r>
              <a:rPr lang="ru-RU" sz="2200" dirty="0">
                <a:solidFill>
                  <a:srgbClr val="C00000"/>
                </a:solidFill>
              </a:rPr>
              <a:t>за исключением </a:t>
            </a:r>
            <a:r>
              <a:rPr lang="ru-RU" sz="2200" dirty="0"/>
              <a:t>отражения </a:t>
            </a:r>
            <a:r>
              <a:rPr lang="ru-RU" sz="2200" dirty="0">
                <a:solidFill>
                  <a:srgbClr val="C00000"/>
                </a:solidFill>
              </a:rPr>
              <a:t>объектов</a:t>
            </a:r>
            <a:r>
              <a:rPr lang="ru-RU" sz="2200" dirty="0"/>
              <a:t> бухгалтерского учета, возникающих при осуществлении деятельности с </a:t>
            </a:r>
            <a:r>
              <a:rPr lang="ru-RU" sz="2200" dirty="0">
                <a:solidFill>
                  <a:srgbClr val="C00000"/>
                </a:solidFill>
              </a:rPr>
              <a:t>целевыми средствами</a:t>
            </a:r>
            <a:r>
              <a:rPr lang="ru-RU" sz="2200" dirty="0"/>
              <a:t>, предоставляемыми в рамках реализации </a:t>
            </a:r>
            <a:r>
              <a:rPr lang="ru-RU" sz="2200" dirty="0">
                <a:solidFill>
                  <a:srgbClr val="C00000"/>
                </a:solidFill>
              </a:rPr>
              <a:t>национальных проектов </a:t>
            </a:r>
            <a:r>
              <a:rPr lang="ru-RU" sz="2200" dirty="0"/>
              <a:t>(программ), а также комплексного плана модернизации и расширения магистральной инфраструктуры (региональных проектов в составе национальных проектов), если иное не предусмотрено требованиями целевого назначения активов, обязательств, иных объектов бухгалтерского учета</a:t>
            </a:r>
          </a:p>
        </p:txBody>
      </p:sp>
    </p:spTree>
    <p:extLst>
      <p:ext uri="{BB962C8B-B14F-4D97-AF65-F5344CB8AC3E}">
        <p14:creationId xmlns:p14="http://schemas.microsoft.com/office/powerpoint/2010/main" val="3895021305"/>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Таблица 6"/>
          <p:cNvGraphicFramePr>
            <a:graphicFrameLocks noGrp="1"/>
          </p:cNvGraphicFramePr>
          <p:nvPr>
            <p:extLst/>
          </p:nvPr>
        </p:nvGraphicFramePr>
        <p:xfrm>
          <a:off x="2573933" y="1232995"/>
          <a:ext cx="5292724" cy="4284077"/>
        </p:xfrm>
        <a:graphic>
          <a:graphicData uri="http://schemas.openxmlformats.org/drawingml/2006/table">
            <a:tbl>
              <a:tblPr firstRow="1" bandRow="1">
                <a:tableStyleId>{2D5ABB26-0587-4C30-8999-92F81FD0307C}</a:tableStyleId>
              </a:tblPr>
              <a:tblGrid>
                <a:gridCol w="5130174">
                  <a:extLst>
                    <a:ext uri="{9D8B030D-6E8A-4147-A177-3AD203B41FA5}">
                      <a16:colId xmlns="" xmlns:a16="http://schemas.microsoft.com/office/drawing/2014/main" val="20000"/>
                    </a:ext>
                  </a:extLst>
                </a:gridCol>
                <a:gridCol w="162550">
                  <a:extLst>
                    <a:ext uri="{9D8B030D-6E8A-4147-A177-3AD203B41FA5}">
                      <a16:colId xmlns="" xmlns:a16="http://schemas.microsoft.com/office/drawing/2014/main" val="20001"/>
                    </a:ext>
                  </a:extLst>
                </a:gridCol>
              </a:tblGrid>
              <a:tr h="4284077">
                <a:tc>
                  <a:txBody>
                    <a:bodyPr/>
                    <a:lstStyle/>
                    <a:p>
                      <a:endParaRPr lang="ru-RU" sz="2400" b="1" dirty="0" smtClean="0">
                        <a:latin typeface="+mn-lt"/>
                      </a:endParaRPr>
                    </a:p>
                  </a:txBody>
                  <a:tcPr marL="68575" marR="68575" marT="45716" marB="45716"/>
                </a:tc>
                <a:tc>
                  <a:txBody>
                    <a:bodyPr/>
                    <a:lstStyle/>
                    <a:p>
                      <a:endParaRPr lang="ru-RU" sz="2800" dirty="0"/>
                    </a:p>
                  </a:txBody>
                  <a:tcPr marL="68575" marR="68575" marT="45716" marB="45716"/>
                </a:tc>
                <a:extLst>
                  <a:ext uri="{0D108BD9-81ED-4DB2-BD59-A6C34878D82A}">
                    <a16:rowId xmlns="" xmlns:a16="http://schemas.microsoft.com/office/drawing/2014/main" val="10000"/>
                  </a:ext>
                </a:extLst>
              </a:tr>
            </a:tbl>
          </a:graphicData>
        </a:graphic>
      </p:graphicFrame>
      <p:sp>
        <p:nvSpPr>
          <p:cNvPr id="6" name="Объект 5"/>
          <p:cNvSpPr>
            <a:spLocks noGrp="1"/>
          </p:cNvSpPr>
          <p:nvPr>
            <p:ph idx="1"/>
          </p:nvPr>
        </p:nvSpPr>
        <p:spPr>
          <a:xfrm>
            <a:off x="209550" y="882317"/>
            <a:ext cx="8658225" cy="5167199"/>
          </a:xfrm>
          <a:solidFill>
            <a:schemeClr val="bg1">
              <a:alpha val="77000"/>
            </a:schemeClr>
          </a:solidFill>
        </p:spPr>
        <p:txBody>
          <a:bodyPr anchor="t">
            <a:normAutofit/>
          </a:bodyPr>
          <a:lstStyle/>
          <a:p>
            <a:pPr marL="0" indent="0">
              <a:buNone/>
            </a:pPr>
            <a:r>
              <a:rPr lang="ru-RU" sz="2000" dirty="0" smtClean="0"/>
              <a:t>Номера счетов АУ, БУ для отражения объектов по нацпроектам:</a:t>
            </a:r>
            <a:endParaRPr lang="ru-RU" sz="2000" dirty="0"/>
          </a:p>
        </p:txBody>
      </p:sp>
      <p:graphicFrame>
        <p:nvGraphicFramePr>
          <p:cNvPr id="2" name="Таблица 1"/>
          <p:cNvGraphicFramePr>
            <a:graphicFrameLocks noGrp="1"/>
          </p:cNvGraphicFramePr>
          <p:nvPr>
            <p:extLst>
              <p:ext uri="{D42A27DB-BD31-4B8C-83A1-F6EECF244321}">
                <p14:modId xmlns:p14="http://schemas.microsoft.com/office/powerpoint/2010/main" val="1662878886"/>
              </p:ext>
            </p:extLst>
          </p:nvPr>
        </p:nvGraphicFramePr>
        <p:xfrm>
          <a:off x="280988" y="1285206"/>
          <a:ext cx="8572501" cy="5055635"/>
        </p:xfrm>
        <a:graphic>
          <a:graphicData uri="http://schemas.openxmlformats.org/drawingml/2006/table">
            <a:tbl>
              <a:tblPr bandRow="1">
                <a:tableStyleId>{616DA210-FB5B-4158-B5E0-FEB733F419BA}</a:tableStyleId>
              </a:tblPr>
              <a:tblGrid>
                <a:gridCol w="3853587">
                  <a:extLst>
                    <a:ext uri="{9D8B030D-6E8A-4147-A177-3AD203B41FA5}">
                      <a16:colId xmlns="" xmlns:a16="http://schemas.microsoft.com/office/drawing/2014/main" val="1641647625"/>
                    </a:ext>
                  </a:extLst>
                </a:gridCol>
                <a:gridCol w="2388302">
                  <a:extLst>
                    <a:ext uri="{9D8B030D-6E8A-4147-A177-3AD203B41FA5}">
                      <a16:colId xmlns="" xmlns:a16="http://schemas.microsoft.com/office/drawing/2014/main" val="3203761296"/>
                    </a:ext>
                  </a:extLst>
                </a:gridCol>
                <a:gridCol w="2330612">
                  <a:extLst>
                    <a:ext uri="{9D8B030D-6E8A-4147-A177-3AD203B41FA5}">
                      <a16:colId xmlns="" xmlns:a16="http://schemas.microsoft.com/office/drawing/2014/main" val="250306389"/>
                    </a:ext>
                  </a:extLst>
                </a:gridCol>
              </a:tblGrid>
              <a:tr h="529391">
                <a:tc>
                  <a:txBody>
                    <a:bodyPr/>
                    <a:lstStyle/>
                    <a:p>
                      <a:pPr algn="ctr"/>
                      <a:r>
                        <a:rPr lang="ru-RU" sz="1800" b="1" dirty="0" smtClean="0"/>
                        <a:t>Содержание</a:t>
                      </a:r>
                      <a:endParaRPr lang="ru-RU" sz="1800" b="1" i="1" dirty="0">
                        <a:solidFill>
                          <a:schemeClr val="tx1">
                            <a:lumMod val="65000"/>
                            <a:lumOff val="35000"/>
                          </a:schemeClr>
                        </a:solidFill>
                        <a:latin typeface="+mn-lt"/>
                      </a:endParaRPr>
                    </a:p>
                  </a:txBody>
                  <a:tcPr marL="51431" marR="51431" marT="34287" marB="34287" anchor="ctr"/>
                </a:tc>
                <a:tc>
                  <a:txBody>
                    <a:bodyPr/>
                    <a:lstStyle/>
                    <a:p>
                      <a:pPr algn="ctr"/>
                      <a:r>
                        <a:rPr lang="ru-RU" sz="1800" b="1" dirty="0" smtClean="0"/>
                        <a:t>Дебет</a:t>
                      </a:r>
                      <a:endParaRPr lang="ru-RU" sz="1800" b="1" i="1" dirty="0">
                        <a:solidFill>
                          <a:schemeClr val="tx1">
                            <a:lumMod val="65000"/>
                            <a:lumOff val="35000"/>
                          </a:schemeClr>
                        </a:solidFill>
                        <a:latin typeface="+mn-lt"/>
                      </a:endParaRPr>
                    </a:p>
                  </a:txBody>
                  <a:tcPr marL="51431" marR="51431" marT="34287" marB="34287" anchor="ctr"/>
                </a:tc>
                <a:tc>
                  <a:txBody>
                    <a:bodyPr/>
                    <a:lstStyle/>
                    <a:p>
                      <a:pPr algn="ctr"/>
                      <a:r>
                        <a:rPr lang="ru-RU" sz="1800" b="1" dirty="0" smtClean="0"/>
                        <a:t>Кредит</a:t>
                      </a:r>
                      <a:endParaRPr lang="ru-RU" sz="1800" b="1" i="1" dirty="0">
                        <a:solidFill>
                          <a:schemeClr val="tx1">
                            <a:lumMod val="65000"/>
                            <a:lumOff val="35000"/>
                          </a:schemeClr>
                        </a:solidFill>
                        <a:latin typeface="+mn-lt"/>
                      </a:endParaRPr>
                    </a:p>
                  </a:txBody>
                  <a:tcPr marL="51431" marR="51431" marT="34287" marB="34287" anchor="ctr"/>
                </a:tc>
                <a:extLst>
                  <a:ext uri="{0D108BD9-81ED-4DB2-BD59-A6C34878D82A}">
                    <a16:rowId xmlns="" xmlns:a16="http://schemas.microsoft.com/office/drawing/2014/main" val="2506724503"/>
                  </a:ext>
                </a:extLst>
              </a:tr>
              <a:tr h="689810">
                <a:tc>
                  <a:txBody>
                    <a:bodyPr/>
                    <a:lstStyle/>
                    <a:p>
                      <a:r>
                        <a:rPr lang="ru-RU" sz="1800" dirty="0" smtClean="0"/>
                        <a:t>Подписано соглашение о выделении целевой субсидии капитального характера</a:t>
                      </a:r>
                      <a:endParaRPr lang="ru-RU" sz="1800" dirty="0">
                        <a:solidFill>
                          <a:schemeClr val="tx1">
                            <a:lumMod val="65000"/>
                            <a:lumOff val="35000"/>
                          </a:schemeClr>
                        </a:solidFill>
                        <a:latin typeface="+mn-lt"/>
                        <a:cs typeface="Segoe UI" panose="020B0502040204020203" pitchFamily="34" charset="0"/>
                      </a:endParaRPr>
                    </a:p>
                  </a:txBody>
                  <a:tcPr marL="51431" marR="51431" marT="34287" marB="34287"/>
                </a:tc>
                <a:tc>
                  <a:txBody>
                    <a:bodyPr/>
                    <a:lstStyle/>
                    <a:p>
                      <a:r>
                        <a:rPr lang="ru-RU" sz="1800" dirty="0" smtClean="0">
                          <a:solidFill>
                            <a:srgbClr val="C00000"/>
                          </a:solidFill>
                        </a:rPr>
                        <a:t>НП</a:t>
                      </a:r>
                      <a:r>
                        <a:rPr lang="ru-RU" sz="1800" dirty="0" smtClean="0"/>
                        <a:t> 5 205 62 561</a:t>
                      </a:r>
                      <a:endParaRPr lang="ru-RU" sz="1800" dirty="0">
                        <a:solidFill>
                          <a:schemeClr val="tx1">
                            <a:lumMod val="65000"/>
                            <a:lumOff val="35000"/>
                          </a:schemeClr>
                        </a:solidFill>
                        <a:latin typeface="+mn-lt"/>
                        <a:cs typeface="Segoe UI" panose="020B0502040204020203" pitchFamily="34" charset="0"/>
                      </a:endParaRPr>
                    </a:p>
                  </a:txBody>
                  <a:tcPr marL="51431" marR="51431" marT="34287" marB="34287"/>
                </a:tc>
                <a:tc>
                  <a:txBody>
                    <a:bodyPr/>
                    <a:lstStyle/>
                    <a:p>
                      <a:r>
                        <a:rPr lang="ru-RU" sz="1800" dirty="0" smtClean="0">
                          <a:solidFill>
                            <a:srgbClr val="C00000"/>
                          </a:solidFill>
                        </a:rPr>
                        <a:t>НП</a:t>
                      </a:r>
                      <a:r>
                        <a:rPr lang="ru-RU" sz="1800" dirty="0" smtClean="0"/>
                        <a:t> </a:t>
                      </a:r>
                      <a:r>
                        <a:rPr lang="ru-RU" sz="1800" kern="1200" dirty="0" smtClean="0"/>
                        <a:t>5 401 40 162</a:t>
                      </a:r>
                      <a:endParaRPr lang="ru-RU" sz="1800" kern="1200" dirty="0">
                        <a:solidFill>
                          <a:schemeClr val="tx1">
                            <a:lumMod val="65000"/>
                            <a:lumOff val="35000"/>
                          </a:schemeClr>
                        </a:solidFill>
                        <a:latin typeface="+mn-lt"/>
                        <a:ea typeface="+mn-ea"/>
                        <a:cs typeface="Segoe UI" panose="020B0502040204020203" pitchFamily="34" charset="0"/>
                      </a:endParaRPr>
                    </a:p>
                  </a:txBody>
                  <a:tcPr marL="51431" marR="51431" marT="34287" marB="34287"/>
                </a:tc>
                <a:extLst>
                  <a:ext uri="{0D108BD9-81ED-4DB2-BD59-A6C34878D82A}">
                    <a16:rowId xmlns="" xmlns:a16="http://schemas.microsoft.com/office/drawing/2014/main" val="130611718"/>
                  </a:ext>
                </a:extLst>
              </a:tr>
              <a:tr h="693472">
                <a:tc>
                  <a:txBody>
                    <a:bodyPr/>
                    <a:lstStyle/>
                    <a:p>
                      <a:r>
                        <a:rPr lang="ru-RU" sz="1800" dirty="0" smtClean="0"/>
                        <a:t>Поступление средств субсидии на лицевой счет</a:t>
                      </a:r>
                      <a:endParaRPr lang="ru-RU" sz="1800" dirty="0">
                        <a:solidFill>
                          <a:schemeClr val="tx1">
                            <a:lumMod val="65000"/>
                            <a:lumOff val="35000"/>
                          </a:schemeClr>
                        </a:solidFill>
                        <a:latin typeface="+mn-lt"/>
                        <a:cs typeface="Segoe UI" panose="020B0502040204020203" pitchFamily="34" charset="0"/>
                      </a:endParaRPr>
                    </a:p>
                  </a:txBody>
                  <a:tcPr marL="51431" marR="51431" marT="34287" marB="34287"/>
                </a:tc>
                <a:tc>
                  <a:txBody>
                    <a:bodyPr/>
                    <a:lstStyle/>
                    <a:p>
                      <a:pPr marL="0" algn="l" defTabSz="1371326" rtl="0" eaLnBrk="1" latinLnBrk="0" hangingPunct="1"/>
                      <a:r>
                        <a:rPr lang="ru-RU" sz="1800" kern="1200" dirty="0" smtClean="0"/>
                        <a:t>5 201 11 510, </a:t>
                      </a:r>
                      <a:br>
                        <a:rPr lang="ru-RU" sz="1800" kern="1200" dirty="0" smtClean="0"/>
                      </a:br>
                      <a:r>
                        <a:rPr lang="ru-RU" sz="1800" kern="1200" dirty="0" err="1" smtClean="0"/>
                        <a:t>Заб</a:t>
                      </a:r>
                      <a:r>
                        <a:rPr lang="ru-RU" sz="1800" kern="1200" dirty="0" smtClean="0"/>
                        <a:t>. 17, КДБ 150, КОСГУ 162</a:t>
                      </a:r>
                      <a:endParaRPr lang="ru-RU" sz="1800" kern="1200" dirty="0">
                        <a:solidFill>
                          <a:schemeClr val="tx1">
                            <a:lumMod val="65000"/>
                            <a:lumOff val="35000"/>
                          </a:schemeClr>
                        </a:solidFill>
                        <a:latin typeface="+mn-lt"/>
                        <a:ea typeface="+mn-ea"/>
                        <a:cs typeface="Segoe UI" panose="020B0502040204020203" pitchFamily="34" charset="0"/>
                      </a:endParaRPr>
                    </a:p>
                  </a:txBody>
                  <a:tcPr marL="51431" marR="51431" marT="34287" marB="34287"/>
                </a:tc>
                <a:tc>
                  <a:txBody>
                    <a:bodyPr/>
                    <a:lstStyle/>
                    <a:p>
                      <a:r>
                        <a:rPr lang="ru-RU" sz="1800" dirty="0" smtClean="0"/>
                        <a:t>НП </a:t>
                      </a:r>
                      <a:r>
                        <a:rPr lang="ru-RU" sz="1800" kern="1200" dirty="0" smtClean="0"/>
                        <a:t>5 205 62 661</a:t>
                      </a:r>
                      <a:endParaRPr lang="ru-RU" sz="1800" kern="1200" dirty="0">
                        <a:solidFill>
                          <a:schemeClr val="tx1">
                            <a:lumMod val="65000"/>
                            <a:lumOff val="35000"/>
                          </a:schemeClr>
                        </a:solidFill>
                        <a:latin typeface="+mn-lt"/>
                        <a:ea typeface="+mn-ea"/>
                        <a:cs typeface="Segoe UI" panose="020B0502040204020203" pitchFamily="34" charset="0"/>
                      </a:endParaRPr>
                    </a:p>
                  </a:txBody>
                  <a:tcPr marL="51431" marR="51431" marT="34287" marB="34287"/>
                </a:tc>
                <a:extLst>
                  <a:ext uri="{0D108BD9-81ED-4DB2-BD59-A6C34878D82A}">
                    <a16:rowId xmlns="" xmlns:a16="http://schemas.microsoft.com/office/drawing/2014/main" val="1709661185"/>
                  </a:ext>
                </a:extLst>
              </a:tr>
              <a:tr h="635000">
                <a:tc>
                  <a:txBody>
                    <a:bodyPr/>
                    <a:lstStyle/>
                    <a:p>
                      <a:r>
                        <a:rPr lang="ru-RU" sz="1800" dirty="0" smtClean="0"/>
                        <a:t>Выплачен аванс поставщику оборудования</a:t>
                      </a:r>
                      <a:endParaRPr lang="ru-RU" sz="1800" dirty="0">
                        <a:solidFill>
                          <a:schemeClr val="tx1">
                            <a:lumMod val="65000"/>
                            <a:lumOff val="35000"/>
                          </a:schemeClr>
                        </a:solidFill>
                        <a:latin typeface="+mn-lt"/>
                        <a:cs typeface="Segoe UI" panose="020B0502040204020203" pitchFamily="34" charset="0"/>
                      </a:endParaRPr>
                    </a:p>
                  </a:txBody>
                  <a:tcPr marL="51431" marR="51431" marT="34287" marB="34287"/>
                </a:tc>
                <a:tc>
                  <a:txBody>
                    <a:bodyPr/>
                    <a:lstStyle/>
                    <a:p>
                      <a:r>
                        <a:rPr lang="ru-RU" sz="1800" dirty="0" smtClean="0">
                          <a:solidFill>
                            <a:srgbClr val="C00000"/>
                          </a:solidFill>
                        </a:rPr>
                        <a:t>НП</a:t>
                      </a:r>
                      <a:r>
                        <a:rPr lang="ru-RU" sz="1800" dirty="0" smtClean="0"/>
                        <a:t> </a:t>
                      </a:r>
                      <a:r>
                        <a:rPr lang="ru-RU" sz="1800" kern="1200" dirty="0" smtClean="0"/>
                        <a:t>5 206 31 564</a:t>
                      </a:r>
                      <a:endParaRPr lang="ru-RU" sz="1800" kern="1200" dirty="0">
                        <a:solidFill>
                          <a:schemeClr val="tx1">
                            <a:lumMod val="65000"/>
                            <a:lumOff val="35000"/>
                          </a:schemeClr>
                        </a:solidFill>
                        <a:latin typeface="+mn-lt"/>
                        <a:ea typeface="+mn-ea"/>
                        <a:cs typeface="Segoe UI" panose="020B0502040204020203" pitchFamily="34" charset="0"/>
                      </a:endParaRPr>
                    </a:p>
                  </a:txBody>
                  <a:tcPr marL="51431" marR="51431" marT="34287" marB="34287"/>
                </a:tc>
                <a:tc>
                  <a:txBody>
                    <a:bodyPr/>
                    <a:lstStyle/>
                    <a:p>
                      <a:pPr marL="0" marR="0" lvl="0" indent="0" algn="l" defTabSz="1371326" rtl="0" eaLnBrk="1" fontAlgn="auto" latinLnBrk="0" hangingPunct="1">
                        <a:lnSpc>
                          <a:spcPct val="100000"/>
                        </a:lnSpc>
                        <a:spcBef>
                          <a:spcPts val="0"/>
                        </a:spcBef>
                        <a:spcAft>
                          <a:spcPts val="0"/>
                        </a:spcAft>
                        <a:buClrTx/>
                        <a:buSzTx/>
                        <a:buFontTx/>
                        <a:buNone/>
                        <a:tabLst/>
                        <a:defRPr/>
                      </a:pPr>
                      <a:r>
                        <a:rPr lang="ru-RU" sz="1800" kern="1200" dirty="0" smtClean="0"/>
                        <a:t>5 201 11 610, </a:t>
                      </a:r>
                      <a:br>
                        <a:rPr lang="ru-RU" sz="1800" kern="1200" dirty="0" smtClean="0"/>
                      </a:br>
                      <a:r>
                        <a:rPr lang="ru-RU" sz="1800" kern="1200" dirty="0" err="1" smtClean="0"/>
                        <a:t>Заб</a:t>
                      </a:r>
                      <a:r>
                        <a:rPr lang="ru-RU" sz="1800" kern="1200" dirty="0" smtClean="0"/>
                        <a:t>. 18, КВР 244, КОСГУ 310</a:t>
                      </a:r>
                      <a:endParaRPr lang="ru-RU" sz="1800" kern="1200" dirty="0">
                        <a:solidFill>
                          <a:schemeClr val="tx1">
                            <a:lumMod val="65000"/>
                            <a:lumOff val="35000"/>
                          </a:schemeClr>
                        </a:solidFill>
                        <a:latin typeface="+mn-lt"/>
                        <a:ea typeface="+mn-ea"/>
                        <a:cs typeface="Segoe UI" panose="020B0502040204020203" pitchFamily="34" charset="0"/>
                      </a:endParaRPr>
                    </a:p>
                  </a:txBody>
                  <a:tcPr marL="51431" marR="51431" marT="34287" marB="34287"/>
                </a:tc>
                <a:extLst>
                  <a:ext uri="{0D108BD9-81ED-4DB2-BD59-A6C34878D82A}">
                    <a16:rowId xmlns="" xmlns:a16="http://schemas.microsoft.com/office/drawing/2014/main" val="1699362237"/>
                  </a:ext>
                </a:extLst>
              </a:tr>
              <a:tr h="609600">
                <a:tc>
                  <a:txBody>
                    <a:bodyPr/>
                    <a:lstStyle/>
                    <a:p>
                      <a:r>
                        <a:rPr lang="ru-RU" sz="1800" dirty="0" smtClean="0"/>
                        <a:t>Сформированы капитальные вложения по приобретению оборудования</a:t>
                      </a:r>
                      <a:endParaRPr lang="ru-RU" sz="1800" dirty="0">
                        <a:solidFill>
                          <a:schemeClr val="tx1">
                            <a:lumMod val="65000"/>
                            <a:lumOff val="35000"/>
                          </a:schemeClr>
                        </a:solidFill>
                        <a:latin typeface="+mn-lt"/>
                        <a:cs typeface="Segoe UI" panose="020B0502040204020203" pitchFamily="34" charset="0"/>
                      </a:endParaRPr>
                    </a:p>
                  </a:txBody>
                  <a:tcPr marL="51431" marR="51431" marT="34287" marB="34287"/>
                </a:tc>
                <a:tc>
                  <a:txBody>
                    <a:bodyPr/>
                    <a:lstStyle/>
                    <a:p>
                      <a:r>
                        <a:rPr lang="ru-RU" sz="1800" dirty="0" smtClean="0">
                          <a:solidFill>
                            <a:srgbClr val="C00000"/>
                          </a:solidFill>
                        </a:rPr>
                        <a:t>НП</a:t>
                      </a:r>
                      <a:r>
                        <a:rPr lang="ru-RU" sz="1800" dirty="0" smtClean="0"/>
                        <a:t> </a:t>
                      </a:r>
                      <a:r>
                        <a:rPr lang="ru-RU" sz="1800" kern="1200" dirty="0" smtClean="0"/>
                        <a:t>5 106 21 310 </a:t>
                      </a:r>
                      <a:endParaRPr lang="ru-RU" sz="1800" kern="1200" dirty="0">
                        <a:solidFill>
                          <a:schemeClr val="tx1">
                            <a:lumMod val="65000"/>
                            <a:lumOff val="35000"/>
                          </a:schemeClr>
                        </a:solidFill>
                        <a:latin typeface="+mn-lt"/>
                        <a:ea typeface="+mn-ea"/>
                        <a:cs typeface="Segoe UI" panose="020B0502040204020203" pitchFamily="34" charset="0"/>
                      </a:endParaRPr>
                    </a:p>
                  </a:txBody>
                  <a:tcPr marL="51431" marR="51431" marT="34287" marB="34287"/>
                </a:tc>
                <a:tc>
                  <a:txBody>
                    <a:bodyPr/>
                    <a:lstStyle/>
                    <a:p>
                      <a:pPr marL="0" marR="0" lvl="0" indent="0" algn="l" defTabSz="1371326" rtl="0" eaLnBrk="1" fontAlgn="auto" latinLnBrk="0" hangingPunct="1">
                        <a:lnSpc>
                          <a:spcPct val="100000"/>
                        </a:lnSpc>
                        <a:spcBef>
                          <a:spcPts val="0"/>
                        </a:spcBef>
                        <a:spcAft>
                          <a:spcPts val="0"/>
                        </a:spcAft>
                        <a:buClrTx/>
                        <a:buSzTx/>
                        <a:buFontTx/>
                        <a:buNone/>
                        <a:tabLst/>
                        <a:defRPr/>
                      </a:pPr>
                      <a:r>
                        <a:rPr lang="ru-RU" sz="1800" dirty="0" smtClean="0">
                          <a:solidFill>
                            <a:srgbClr val="C00000"/>
                          </a:solidFill>
                        </a:rPr>
                        <a:t>НП</a:t>
                      </a:r>
                      <a:r>
                        <a:rPr lang="ru-RU" sz="1800" dirty="0" smtClean="0"/>
                        <a:t> </a:t>
                      </a:r>
                      <a:r>
                        <a:rPr lang="ru-RU" sz="1800" kern="1200" dirty="0" smtClean="0"/>
                        <a:t>5 302 31 73Х</a:t>
                      </a:r>
                      <a:endParaRPr lang="ru-RU" sz="1800" kern="1200" dirty="0">
                        <a:solidFill>
                          <a:schemeClr val="tx1">
                            <a:lumMod val="65000"/>
                            <a:lumOff val="35000"/>
                          </a:schemeClr>
                        </a:solidFill>
                        <a:latin typeface="+mn-lt"/>
                        <a:ea typeface="+mn-ea"/>
                        <a:cs typeface="Segoe UI" panose="020B0502040204020203" pitchFamily="34" charset="0"/>
                      </a:endParaRPr>
                    </a:p>
                  </a:txBody>
                  <a:tcPr marL="51431" marR="51431" marT="34287" marB="34287"/>
                </a:tc>
                <a:extLst>
                  <a:ext uri="{0D108BD9-81ED-4DB2-BD59-A6C34878D82A}">
                    <a16:rowId xmlns="" xmlns:a16="http://schemas.microsoft.com/office/drawing/2014/main" val="3929222568"/>
                  </a:ext>
                </a:extLst>
              </a:tr>
              <a:tr h="331767">
                <a:tc>
                  <a:txBody>
                    <a:bodyPr/>
                    <a:lstStyle/>
                    <a:p>
                      <a:r>
                        <a:rPr lang="ru-RU" sz="1800" dirty="0" smtClean="0"/>
                        <a:t>…</a:t>
                      </a:r>
                      <a:endParaRPr lang="ru-RU" sz="1800" dirty="0">
                        <a:solidFill>
                          <a:schemeClr val="tx1">
                            <a:lumMod val="65000"/>
                            <a:lumOff val="35000"/>
                          </a:schemeClr>
                        </a:solidFill>
                        <a:latin typeface="+mn-lt"/>
                        <a:cs typeface="Segoe UI" panose="020B0502040204020203" pitchFamily="34" charset="0"/>
                      </a:endParaRPr>
                    </a:p>
                  </a:txBody>
                  <a:tcPr marL="51431" marR="51431" marT="34287" marB="34287"/>
                </a:tc>
                <a:tc>
                  <a:txBody>
                    <a:bodyPr/>
                    <a:lstStyle/>
                    <a:p>
                      <a:endParaRPr lang="ru-RU" sz="1800">
                        <a:latin typeface="+mn-lt"/>
                        <a:cs typeface="Segoe UI" panose="020B0502040204020203" pitchFamily="34" charset="0"/>
                      </a:endParaRPr>
                    </a:p>
                  </a:txBody>
                  <a:tcPr marL="51431" marR="51431" marT="34287" marB="34287"/>
                </a:tc>
                <a:tc>
                  <a:txBody>
                    <a:bodyPr/>
                    <a:lstStyle/>
                    <a:p>
                      <a:endParaRPr lang="ru-RU" sz="1800" dirty="0">
                        <a:latin typeface="+mn-lt"/>
                        <a:cs typeface="Segoe UI" panose="020B0502040204020203" pitchFamily="34" charset="0"/>
                      </a:endParaRPr>
                    </a:p>
                  </a:txBody>
                  <a:tcPr marL="51431" marR="51431" marT="34287" marB="34287"/>
                </a:tc>
                <a:extLst>
                  <a:ext uri="{0D108BD9-81ED-4DB2-BD59-A6C34878D82A}">
                    <a16:rowId xmlns="" xmlns:a16="http://schemas.microsoft.com/office/drawing/2014/main" val="4026902372"/>
                  </a:ext>
                </a:extLst>
              </a:tr>
              <a:tr h="551192">
                <a:tc>
                  <a:txBody>
                    <a:bodyPr/>
                    <a:lstStyle/>
                    <a:p>
                      <a:r>
                        <a:rPr lang="ru-RU" sz="1800" dirty="0" smtClean="0"/>
                        <a:t>Признание</a:t>
                      </a:r>
                      <a:r>
                        <a:rPr lang="ru-RU" sz="1800" baseline="0" dirty="0" smtClean="0"/>
                        <a:t> финансового результата по использованию средств субсидии</a:t>
                      </a:r>
                      <a:endParaRPr lang="ru-RU" sz="1800" dirty="0">
                        <a:solidFill>
                          <a:schemeClr val="tx1">
                            <a:lumMod val="65000"/>
                            <a:lumOff val="35000"/>
                          </a:schemeClr>
                        </a:solidFill>
                        <a:latin typeface="+mn-lt"/>
                        <a:cs typeface="Segoe UI" panose="020B0502040204020203" pitchFamily="34" charset="0"/>
                      </a:endParaRPr>
                    </a:p>
                  </a:txBody>
                  <a:tcPr marL="51431" marR="51431" marT="34287" marB="34287"/>
                </a:tc>
                <a:tc>
                  <a:txBody>
                    <a:bodyPr/>
                    <a:lstStyle/>
                    <a:p>
                      <a:pPr marL="0" marR="0" lvl="0" indent="0" algn="l" defTabSz="1371326" rtl="0" eaLnBrk="1" fontAlgn="auto" latinLnBrk="0" hangingPunct="1">
                        <a:lnSpc>
                          <a:spcPct val="100000"/>
                        </a:lnSpc>
                        <a:spcBef>
                          <a:spcPts val="0"/>
                        </a:spcBef>
                        <a:spcAft>
                          <a:spcPts val="0"/>
                        </a:spcAft>
                        <a:buClrTx/>
                        <a:buSzTx/>
                        <a:buFontTx/>
                        <a:buNone/>
                        <a:tabLst/>
                        <a:defRPr/>
                      </a:pPr>
                      <a:r>
                        <a:rPr lang="ru-RU" sz="1800" dirty="0" smtClean="0">
                          <a:solidFill>
                            <a:srgbClr val="C00000"/>
                          </a:solidFill>
                        </a:rPr>
                        <a:t>НП</a:t>
                      </a:r>
                      <a:r>
                        <a:rPr lang="ru-RU" sz="1800" dirty="0" smtClean="0"/>
                        <a:t> </a:t>
                      </a:r>
                      <a:r>
                        <a:rPr lang="ru-RU" sz="1800" kern="1200" dirty="0" smtClean="0"/>
                        <a:t>5 401 40 162</a:t>
                      </a:r>
                      <a:endParaRPr lang="ru-RU" sz="1800" kern="1200" dirty="0">
                        <a:solidFill>
                          <a:schemeClr val="tx1">
                            <a:lumMod val="65000"/>
                            <a:lumOff val="35000"/>
                          </a:schemeClr>
                        </a:solidFill>
                        <a:latin typeface="+mn-lt"/>
                        <a:ea typeface="+mn-ea"/>
                        <a:cs typeface="Segoe UI" panose="020B0502040204020203" pitchFamily="34" charset="0"/>
                      </a:endParaRPr>
                    </a:p>
                  </a:txBody>
                  <a:tcPr marL="51431" marR="51431" marT="34287" marB="34287"/>
                </a:tc>
                <a:tc>
                  <a:txBody>
                    <a:bodyPr/>
                    <a:lstStyle/>
                    <a:p>
                      <a:pPr marL="0" marR="0" lvl="0" indent="0" algn="l" defTabSz="1371326" rtl="0" eaLnBrk="1" fontAlgn="auto" latinLnBrk="0" hangingPunct="1">
                        <a:lnSpc>
                          <a:spcPct val="100000"/>
                        </a:lnSpc>
                        <a:spcBef>
                          <a:spcPts val="0"/>
                        </a:spcBef>
                        <a:spcAft>
                          <a:spcPts val="0"/>
                        </a:spcAft>
                        <a:buClrTx/>
                        <a:buSzTx/>
                        <a:buFontTx/>
                        <a:buNone/>
                        <a:tabLst/>
                        <a:defRPr/>
                      </a:pPr>
                      <a:r>
                        <a:rPr lang="ru-RU" sz="1800" dirty="0" smtClean="0">
                          <a:solidFill>
                            <a:srgbClr val="C00000"/>
                          </a:solidFill>
                        </a:rPr>
                        <a:t>НП</a:t>
                      </a:r>
                      <a:r>
                        <a:rPr lang="ru-RU" sz="1800" dirty="0" smtClean="0"/>
                        <a:t> </a:t>
                      </a:r>
                      <a:r>
                        <a:rPr lang="ru-RU" sz="1800" kern="1200" dirty="0" smtClean="0"/>
                        <a:t>5 401 10 162</a:t>
                      </a:r>
                      <a:endParaRPr lang="ru-RU" sz="1800" kern="1200" dirty="0" smtClean="0">
                        <a:solidFill>
                          <a:schemeClr val="tx1">
                            <a:lumMod val="65000"/>
                            <a:lumOff val="35000"/>
                          </a:schemeClr>
                        </a:solidFill>
                        <a:latin typeface="+mn-lt"/>
                        <a:ea typeface="+mn-ea"/>
                        <a:cs typeface="Segoe UI" panose="020B0502040204020203" pitchFamily="34" charset="0"/>
                      </a:endParaRPr>
                    </a:p>
                  </a:txBody>
                  <a:tcPr marL="51431" marR="51431" marT="34287" marB="34287"/>
                </a:tc>
                <a:extLst>
                  <a:ext uri="{0D108BD9-81ED-4DB2-BD59-A6C34878D82A}">
                    <a16:rowId xmlns="" xmlns:a16="http://schemas.microsoft.com/office/drawing/2014/main" val="3424252885"/>
                  </a:ext>
                </a:extLst>
              </a:tr>
            </a:tbl>
          </a:graphicData>
        </a:graphic>
      </p:graphicFrame>
    </p:spTree>
    <p:extLst>
      <p:ext uri="{BB962C8B-B14F-4D97-AF65-F5344CB8AC3E}">
        <p14:creationId xmlns:p14="http://schemas.microsoft.com/office/powerpoint/2010/main" val="3289833399"/>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5" name="Straight Connector 16"/>
          <p:cNvCxnSpPr/>
          <p:nvPr/>
        </p:nvCxnSpPr>
        <p:spPr>
          <a:xfrm>
            <a:off x="8511789" y="265642"/>
            <a:ext cx="0" cy="226483"/>
          </a:xfrm>
          <a:prstGeom prst="line">
            <a:avLst/>
          </a:prstGeom>
          <a:ln w="12700" cmpd="sng">
            <a:solidFill>
              <a:srgbClr val="DEAA46"/>
            </a:solidFill>
            <a:prstDash val="solid"/>
          </a:ln>
          <a:effectLst/>
        </p:spPr>
        <p:style>
          <a:lnRef idx="2">
            <a:schemeClr val="accent1"/>
          </a:lnRef>
          <a:fillRef idx="0">
            <a:schemeClr val="accent1"/>
          </a:fillRef>
          <a:effectRef idx="1">
            <a:schemeClr val="accent1"/>
          </a:effectRef>
          <a:fontRef idx="minor">
            <a:schemeClr val="tx1"/>
          </a:fontRef>
        </p:style>
      </p:cxnSp>
      <p:sp>
        <p:nvSpPr>
          <p:cNvPr id="36" name="Номер слайда 14"/>
          <p:cNvSpPr>
            <a:spLocks noGrp="1"/>
          </p:cNvSpPr>
          <p:nvPr>
            <p:ph type="sldNum" sz="quarter" idx="12"/>
          </p:nvPr>
        </p:nvSpPr>
        <p:spPr>
          <a:xfrm>
            <a:off x="8508997" y="179386"/>
            <a:ext cx="496454" cy="365125"/>
          </a:xfrm>
        </p:spPr>
        <p:txBody>
          <a:bodyPr/>
          <a:lstStyle/>
          <a:p>
            <a:fld id="{B2D350B4-811D-9C49-8D4A-B431FFD45952}" type="slidenum">
              <a:rPr lang="en-US" b="1" smtClean="0">
                <a:solidFill>
                  <a:srgbClr val="C79023"/>
                </a:solidFill>
              </a:rPr>
              <a:pPr/>
              <a:t>106</a:t>
            </a:fld>
            <a:endParaRPr lang="en-US" b="1" dirty="0">
              <a:solidFill>
                <a:srgbClr val="C79023"/>
              </a:solidFill>
            </a:endParaRPr>
          </a:p>
        </p:txBody>
      </p:sp>
      <p:sp>
        <p:nvSpPr>
          <p:cNvPr id="9" name="Title 1">
            <a:extLst>
              <a:ext uri="{FF2B5EF4-FFF2-40B4-BE49-F238E27FC236}">
                <a16:creationId xmlns="" xmlns:a16="http://schemas.microsoft.com/office/drawing/2014/main" id="{D2BE57DE-FA7A-44BC-B8D6-F3B300F4C69D}"/>
              </a:ext>
            </a:extLst>
          </p:cNvPr>
          <p:cNvSpPr txBox="1">
            <a:spLocks/>
          </p:cNvSpPr>
          <p:nvPr/>
        </p:nvSpPr>
        <p:spPr>
          <a:xfrm>
            <a:off x="31404" y="1052335"/>
            <a:ext cx="8974047" cy="5621420"/>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just">
              <a:spcAft>
                <a:spcPts val="1200"/>
              </a:spcAft>
            </a:pPr>
            <a:r>
              <a:rPr lang="ru-RU" sz="2400" dirty="0" smtClean="0">
                <a:solidFill>
                  <a:prstClr val="black"/>
                </a:solidFill>
                <a:latin typeface="Times New Roman" panose="02020603050405020304" pitchFamily="18" charset="0"/>
                <a:cs typeface="Times New Roman" panose="02020603050405020304" pitchFamily="18" charset="0"/>
              </a:rPr>
              <a:t>Первоначальное признание в учете земельных участков (</a:t>
            </a:r>
            <a:r>
              <a:rPr lang="ru-RU" sz="2400" dirty="0" smtClean="0">
                <a:solidFill>
                  <a:prstClr val="black"/>
                </a:solidFill>
                <a:latin typeface="Times New Roman" panose="02020603050405020304" pitchFamily="18" charset="0"/>
                <a:ea typeface="Calibri" panose="020F0502020204030204" pitchFamily="34" charset="0"/>
              </a:rPr>
              <a:t>на </a:t>
            </a:r>
            <a:r>
              <a:rPr lang="ru-RU" sz="2400" dirty="0">
                <a:solidFill>
                  <a:prstClr val="black"/>
                </a:solidFill>
                <a:latin typeface="Times New Roman" panose="02020603050405020304" pitchFamily="18" charset="0"/>
                <a:ea typeface="Calibri" panose="020F0502020204030204" pitchFamily="34" charset="0"/>
              </a:rPr>
              <a:t>праве постоянного (бессрочного) </a:t>
            </a:r>
            <a:r>
              <a:rPr lang="ru-RU" sz="2400" dirty="0" smtClean="0">
                <a:solidFill>
                  <a:prstClr val="black"/>
                </a:solidFill>
                <a:latin typeface="Times New Roman" panose="02020603050405020304" pitchFamily="18" charset="0"/>
                <a:ea typeface="Calibri" panose="020F0502020204030204" pitchFamily="34" charset="0"/>
              </a:rPr>
              <a:t>пользования)</a:t>
            </a:r>
            <a:endParaRPr lang="ru-RU" sz="2400" dirty="0" smtClean="0">
              <a:solidFill>
                <a:prstClr val="black"/>
              </a:solidFill>
              <a:latin typeface="Times New Roman" panose="02020603050405020304" pitchFamily="18" charset="0"/>
              <a:cs typeface="Times New Roman" panose="02020603050405020304" pitchFamily="18" charset="0"/>
            </a:endParaRPr>
          </a:p>
          <a:p>
            <a:pPr marL="342900" indent="-342900" algn="just">
              <a:spcAft>
                <a:spcPts val="1200"/>
              </a:spcAft>
              <a:buFont typeface="Wingdings" panose="05000000000000000000" pitchFamily="2" charset="2"/>
              <a:buChar char="Ø"/>
            </a:pPr>
            <a:r>
              <a:rPr lang="ru-RU" sz="2400" dirty="0" err="1" smtClean="0">
                <a:solidFill>
                  <a:prstClr val="black"/>
                </a:solidFill>
                <a:latin typeface="Times New Roman" panose="02020603050405020304" pitchFamily="18" charset="0"/>
                <a:cs typeface="Times New Roman" panose="02020603050405020304" pitchFamily="18" charset="0"/>
              </a:rPr>
              <a:t>Дт</a:t>
            </a:r>
            <a:r>
              <a:rPr lang="ru-RU" sz="2400" dirty="0" smtClean="0">
                <a:solidFill>
                  <a:prstClr val="black"/>
                </a:solidFill>
                <a:latin typeface="Times New Roman" panose="02020603050405020304" pitchFamily="18" charset="0"/>
                <a:cs typeface="Times New Roman" panose="02020603050405020304" pitchFamily="18" charset="0"/>
              </a:rPr>
              <a:t> 0 103 11 330        </a:t>
            </a:r>
            <a:r>
              <a:rPr lang="ru-RU" sz="2400" dirty="0" err="1" smtClean="0">
                <a:solidFill>
                  <a:prstClr val="black"/>
                </a:solidFill>
                <a:latin typeface="Times New Roman" panose="02020603050405020304" pitchFamily="18" charset="0"/>
                <a:cs typeface="Times New Roman" panose="02020603050405020304" pitchFamily="18" charset="0"/>
              </a:rPr>
              <a:t>Кт</a:t>
            </a:r>
            <a:r>
              <a:rPr lang="ru-RU" sz="2400" dirty="0" smtClean="0">
                <a:solidFill>
                  <a:prstClr val="black"/>
                </a:solidFill>
                <a:latin typeface="Times New Roman" panose="02020603050405020304" pitchFamily="18" charset="0"/>
                <a:cs typeface="Times New Roman" panose="02020603050405020304" pitchFamily="18" charset="0"/>
              </a:rPr>
              <a:t> 0 401 10 </a:t>
            </a:r>
            <a:r>
              <a:rPr lang="ru-RU" sz="2400" b="1" dirty="0" smtClean="0">
                <a:solidFill>
                  <a:srgbClr val="C00000"/>
                </a:solidFill>
                <a:latin typeface="Times New Roman" panose="02020603050405020304" pitchFamily="18" charset="0"/>
                <a:cs typeface="Times New Roman" panose="02020603050405020304" pitchFamily="18" charset="0"/>
              </a:rPr>
              <a:t>195</a:t>
            </a:r>
          </a:p>
          <a:p>
            <a:pPr algn="just">
              <a:spcAft>
                <a:spcPts val="1200"/>
              </a:spcAft>
            </a:pPr>
            <a:r>
              <a:rPr lang="ru-RU" sz="2400" dirty="0">
                <a:solidFill>
                  <a:prstClr val="black"/>
                </a:solidFill>
                <a:latin typeface="Times New Roman" panose="02020603050405020304" pitchFamily="18" charset="0"/>
                <a:cs typeface="Times New Roman" panose="02020603050405020304" pitchFamily="18" charset="0"/>
              </a:rPr>
              <a:t>О</a:t>
            </a:r>
            <a:r>
              <a:rPr lang="ru-RU" sz="2400" dirty="0" smtClean="0">
                <a:solidFill>
                  <a:prstClr val="black"/>
                </a:solidFill>
                <a:latin typeface="Times New Roman" panose="02020603050405020304" pitchFamily="18" charset="0"/>
                <a:cs typeface="Times New Roman" panose="02020603050405020304" pitchFamily="18" charset="0"/>
              </a:rPr>
              <a:t>беспечение </a:t>
            </a:r>
            <a:r>
              <a:rPr lang="ru-RU" sz="2400" dirty="0">
                <a:solidFill>
                  <a:prstClr val="black"/>
                </a:solidFill>
                <a:latin typeface="Times New Roman" panose="02020603050405020304" pitchFamily="18" charset="0"/>
                <a:cs typeface="Times New Roman" panose="02020603050405020304" pitchFamily="18" charset="0"/>
              </a:rPr>
              <a:t>актуализации кадастровой стоимости земельного участка (при ее изменении) (</a:t>
            </a:r>
            <a:r>
              <a:rPr lang="ru-RU" sz="2400" i="1" dirty="0">
                <a:solidFill>
                  <a:prstClr val="black"/>
                </a:solidFill>
                <a:latin typeface="Times New Roman" panose="02020603050405020304" pitchFamily="18" charset="0"/>
                <a:cs typeface="Times New Roman" panose="02020603050405020304" pitchFamily="18" charset="0"/>
              </a:rPr>
              <a:t>Существенное событие</a:t>
            </a:r>
            <a:r>
              <a:rPr lang="ru-RU" sz="2400" dirty="0">
                <a:solidFill>
                  <a:prstClr val="black"/>
                </a:solidFill>
                <a:latin typeface="Times New Roman" panose="02020603050405020304" pitchFamily="18" charset="0"/>
                <a:cs typeface="Times New Roman" panose="02020603050405020304" pitchFamily="18" charset="0"/>
              </a:rPr>
              <a:t>!)</a:t>
            </a:r>
          </a:p>
          <a:p>
            <a:pPr marL="342900" indent="-342900" algn="just">
              <a:spcAft>
                <a:spcPts val="1200"/>
              </a:spcAft>
              <a:buFont typeface="Wingdings" panose="05000000000000000000" pitchFamily="2" charset="2"/>
              <a:buChar char="Ø"/>
            </a:pPr>
            <a:r>
              <a:rPr lang="ru-RU" sz="2400" dirty="0" err="1" smtClean="0">
                <a:solidFill>
                  <a:prstClr val="black"/>
                </a:solidFill>
                <a:latin typeface="Times New Roman" panose="02020603050405020304" pitchFamily="18" charset="0"/>
                <a:cs typeface="Times New Roman" panose="02020603050405020304" pitchFamily="18" charset="0"/>
              </a:rPr>
              <a:t>Дт</a:t>
            </a:r>
            <a:r>
              <a:rPr lang="ru-RU" sz="2400" dirty="0" smtClean="0">
                <a:solidFill>
                  <a:prstClr val="black"/>
                </a:solidFill>
                <a:latin typeface="Times New Roman" panose="02020603050405020304" pitchFamily="18" charset="0"/>
                <a:cs typeface="Times New Roman" panose="02020603050405020304" pitchFamily="18" charset="0"/>
              </a:rPr>
              <a:t> 0 103 11 330        </a:t>
            </a:r>
            <a:r>
              <a:rPr lang="ru-RU" sz="2400" dirty="0" err="1" smtClean="0">
                <a:solidFill>
                  <a:prstClr val="black"/>
                </a:solidFill>
                <a:latin typeface="Times New Roman" panose="02020603050405020304" pitchFamily="18" charset="0"/>
                <a:cs typeface="Times New Roman" panose="02020603050405020304" pitchFamily="18" charset="0"/>
              </a:rPr>
              <a:t>Кт</a:t>
            </a:r>
            <a:r>
              <a:rPr lang="ru-RU" sz="2400" dirty="0" smtClean="0">
                <a:solidFill>
                  <a:prstClr val="black"/>
                </a:solidFill>
                <a:latin typeface="Times New Roman" panose="02020603050405020304" pitchFamily="18" charset="0"/>
                <a:cs typeface="Times New Roman" panose="02020603050405020304" pitchFamily="18" charset="0"/>
              </a:rPr>
              <a:t> 0 401 10 </a:t>
            </a:r>
            <a:r>
              <a:rPr lang="ru-RU" sz="2400" b="1" dirty="0" smtClean="0">
                <a:solidFill>
                  <a:srgbClr val="C00000"/>
                </a:solidFill>
                <a:latin typeface="Times New Roman" panose="02020603050405020304" pitchFamily="18" charset="0"/>
                <a:cs typeface="Times New Roman" panose="02020603050405020304" pitchFamily="18" charset="0"/>
              </a:rPr>
              <a:t>176</a:t>
            </a:r>
            <a:r>
              <a:rPr lang="ru-RU" sz="2400" dirty="0" smtClean="0">
                <a:solidFill>
                  <a:prstClr val="black"/>
                </a:solidFill>
                <a:latin typeface="Times New Roman" panose="02020603050405020304" pitchFamily="18" charset="0"/>
                <a:cs typeface="Times New Roman" panose="02020603050405020304" pitchFamily="18" charset="0"/>
              </a:rPr>
              <a:t> (при увеличении)</a:t>
            </a:r>
          </a:p>
          <a:p>
            <a:pPr marL="342900" indent="-342900" algn="just">
              <a:spcAft>
                <a:spcPts val="1200"/>
              </a:spcAft>
              <a:buFont typeface="Wingdings" panose="05000000000000000000" pitchFamily="2" charset="2"/>
              <a:buChar char="Ø"/>
            </a:pPr>
            <a:r>
              <a:rPr lang="ru-RU" sz="2400" dirty="0" err="1" smtClean="0">
                <a:solidFill>
                  <a:prstClr val="black"/>
                </a:solidFill>
                <a:latin typeface="Times New Roman" panose="02020603050405020304" pitchFamily="18" charset="0"/>
                <a:cs typeface="Times New Roman" panose="02020603050405020304" pitchFamily="18" charset="0"/>
              </a:rPr>
              <a:t>Дт</a:t>
            </a:r>
            <a:r>
              <a:rPr lang="ru-RU" sz="2400" dirty="0" smtClean="0">
                <a:solidFill>
                  <a:prstClr val="black"/>
                </a:solidFill>
                <a:latin typeface="Times New Roman" panose="02020603050405020304" pitchFamily="18" charset="0"/>
                <a:cs typeface="Times New Roman" panose="02020603050405020304" pitchFamily="18" charset="0"/>
              </a:rPr>
              <a:t> 0 401 10 </a:t>
            </a:r>
            <a:r>
              <a:rPr lang="ru-RU" sz="2400" b="1" dirty="0" smtClean="0">
                <a:solidFill>
                  <a:srgbClr val="C00000"/>
                </a:solidFill>
                <a:latin typeface="Times New Roman" panose="02020603050405020304" pitchFamily="18" charset="0"/>
                <a:cs typeface="Times New Roman" panose="02020603050405020304" pitchFamily="18" charset="0"/>
              </a:rPr>
              <a:t>176</a:t>
            </a:r>
            <a:r>
              <a:rPr lang="ru-RU" sz="2400" dirty="0" smtClean="0">
                <a:solidFill>
                  <a:prstClr val="black"/>
                </a:solidFill>
                <a:latin typeface="Times New Roman" panose="02020603050405020304" pitchFamily="18" charset="0"/>
                <a:cs typeface="Times New Roman" panose="02020603050405020304" pitchFamily="18" charset="0"/>
              </a:rPr>
              <a:t>        </a:t>
            </a:r>
            <a:r>
              <a:rPr lang="ru-RU" sz="2400" dirty="0" err="1" smtClean="0">
                <a:solidFill>
                  <a:prstClr val="black"/>
                </a:solidFill>
                <a:latin typeface="Times New Roman" panose="02020603050405020304" pitchFamily="18" charset="0"/>
                <a:cs typeface="Times New Roman" panose="02020603050405020304" pitchFamily="18" charset="0"/>
              </a:rPr>
              <a:t>Кт</a:t>
            </a:r>
            <a:r>
              <a:rPr lang="ru-RU" sz="2400" dirty="0" smtClean="0">
                <a:solidFill>
                  <a:prstClr val="black"/>
                </a:solidFill>
                <a:latin typeface="Times New Roman" panose="02020603050405020304" pitchFamily="18" charset="0"/>
                <a:cs typeface="Times New Roman" panose="02020603050405020304" pitchFamily="18" charset="0"/>
              </a:rPr>
              <a:t> 0 103 11 430 (при уменьшении)</a:t>
            </a:r>
          </a:p>
          <a:p>
            <a:pPr algn="just">
              <a:spcAft>
                <a:spcPts val="1200"/>
              </a:spcAft>
            </a:pPr>
            <a:r>
              <a:rPr lang="ru-RU" sz="2400" dirty="0">
                <a:solidFill>
                  <a:prstClr val="black"/>
                </a:solidFill>
                <a:latin typeface="Times New Roman" panose="02020603050405020304" pitchFamily="18" charset="0"/>
                <a:cs typeface="Times New Roman" panose="02020603050405020304" pitchFamily="18" charset="0"/>
              </a:rPr>
              <a:t>Возврат земельных </a:t>
            </a:r>
            <a:r>
              <a:rPr lang="ru-RU" sz="2400" dirty="0" smtClean="0">
                <a:solidFill>
                  <a:prstClr val="black"/>
                </a:solidFill>
                <a:latin typeface="Times New Roman" panose="02020603050405020304" pitchFamily="18" charset="0"/>
                <a:cs typeface="Times New Roman" panose="02020603050405020304" pitchFamily="18" charset="0"/>
              </a:rPr>
              <a:t>участков, в </a:t>
            </a:r>
            <a:r>
              <a:rPr lang="ru-RU" sz="2400" dirty="0">
                <a:solidFill>
                  <a:prstClr val="black"/>
                </a:solidFill>
                <a:latin typeface="Times New Roman" panose="02020603050405020304" pitchFamily="18" charset="0"/>
                <a:cs typeface="Times New Roman" panose="02020603050405020304" pitchFamily="18" charset="0"/>
              </a:rPr>
              <a:t>том числе расположенных под объектами недвижимости, право, на которые в соответствии с законодательством РФ </a:t>
            </a:r>
            <a:r>
              <a:rPr lang="ru-RU" sz="2400" dirty="0" smtClean="0">
                <a:solidFill>
                  <a:prstClr val="black"/>
                </a:solidFill>
                <a:latin typeface="Times New Roman" panose="02020603050405020304" pitchFamily="18" charset="0"/>
                <a:cs typeface="Times New Roman" panose="02020603050405020304" pitchFamily="18" charset="0"/>
              </a:rPr>
              <a:t>прекращено право </a:t>
            </a:r>
            <a:r>
              <a:rPr lang="ru-RU" sz="2400" dirty="0">
                <a:solidFill>
                  <a:prstClr val="black"/>
                </a:solidFill>
                <a:latin typeface="Times New Roman" panose="02020603050405020304" pitchFamily="18" charset="0"/>
                <a:ea typeface="Calibri" panose="020F0502020204030204" pitchFamily="34" charset="0"/>
              </a:rPr>
              <a:t>постоянного (бессрочного) пользования</a:t>
            </a:r>
            <a:endParaRPr lang="ru-RU" sz="2400" dirty="0" smtClean="0">
              <a:solidFill>
                <a:prstClr val="black"/>
              </a:solidFill>
              <a:latin typeface="Times New Roman" panose="02020603050405020304" pitchFamily="18" charset="0"/>
              <a:cs typeface="Times New Roman" panose="02020603050405020304" pitchFamily="18" charset="0"/>
            </a:endParaRPr>
          </a:p>
          <a:p>
            <a:pPr marL="342900" indent="-342900" algn="just">
              <a:spcAft>
                <a:spcPts val="1200"/>
              </a:spcAft>
              <a:buFont typeface="Wingdings" panose="05000000000000000000" pitchFamily="2" charset="2"/>
              <a:buChar char="Ø"/>
            </a:pPr>
            <a:r>
              <a:rPr lang="ru-RU" sz="2400" dirty="0" smtClean="0">
                <a:solidFill>
                  <a:prstClr val="black"/>
                </a:solidFill>
                <a:latin typeface="Times New Roman" panose="02020603050405020304" pitchFamily="18" charset="0"/>
                <a:cs typeface="Times New Roman" panose="02020603050405020304" pitchFamily="18" charset="0"/>
              </a:rPr>
              <a:t> </a:t>
            </a:r>
            <a:r>
              <a:rPr lang="ru-RU" sz="2400" dirty="0" err="1">
                <a:solidFill>
                  <a:prstClr val="black"/>
                </a:solidFill>
                <a:latin typeface="Times New Roman" panose="02020603050405020304" pitchFamily="18" charset="0"/>
                <a:cs typeface="Times New Roman" panose="02020603050405020304" pitchFamily="18" charset="0"/>
              </a:rPr>
              <a:t>Дт</a:t>
            </a:r>
            <a:r>
              <a:rPr lang="ru-RU" sz="2400" dirty="0">
                <a:solidFill>
                  <a:prstClr val="black"/>
                </a:solidFill>
                <a:latin typeface="Times New Roman" panose="02020603050405020304" pitchFamily="18" charset="0"/>
                <a:cs typeface="Times New Roman" panose="02020603050405020304" pitchFamily="18" charset="0"/>
              </a:rPr>
              <a:t> </a:t>
            </a:r>
            <a:r>
              <a:rPr lang="ru-RU" sz="2400" dirty="0" smtClean="0">
                <a:solidFill>
                  <a:prstClr val="black"/>
                </a:solidFill>
                <a:latin typeface="Times New Roman" panose="02020603050405020304" pitchFamily="18" charset="0"/>
                <a:cs typeface="Times New Roman" panose="02020603050405020304" pitchFamily="18" charset="0"/>
              </a:rPr>
              <a:t>0 401 </a:t>
            </a:r>
            <a:r>
              <a:rPr lang="ru-RU" sz="2400" dirty="0">
                <a:solidFill>
                  <a:prstClr val="black"/>
                </a:solidFill>
                <a:latin typeface="Times New Roman" panose="02020603050405020304" pitchFamily="18" charset="0"/>
                <a:cs typeface="Times New Roman" panose="02020603050405020304" pitchFamily="18" charset="0"/>
              </a:rPr>
              <a:t>10 195   </a:t>
            </a:r>
            <a:r>
              <a:rPr lang="ru-RU" sz="2400" dirty="0" smtClean="0">
                <a:solidFill>
                  <a:prstClr val="black"/>
                </a:solidFill>
                <a:latin typeface="Times New Roman" panose="02020603050405020304" pitchFamily="18" charset="0"/>
                <a:cs typeface="Times New Roman" panose="02020603050405020304" pitchFamily="18" charset="0"/>
              </a:rPr>
              <a:t> </a:t>
            </a:r>
            <a:r>
              <a:rPr lang="ru-RU" sz="2400" dirty="0" err="1" smtClean="0">
                <a:solidFill>
                  <a:prstClr val="black"/>
                </a:solidFill>
                <a:latin typeface="Times New Roman" panose="02020603050405020304" pitchFamily="18" charset="0"/>
                <a:cs typeface="Times New Roman" panose="02020603050405020304" pitchFamily="18" charset="0"/>
              </a:rPr>
              <a:t>Кт</a:t>
            </a:r>
            <a:r>
              <a:rPr lang="ru-RU" sz="2400" dirty="0" smtClean="0">
                <a:solidFill>
                  <a:prstClr val="black"/>
                </a:solidFill>
                <a:latin typeface="Times New Roman" panose="02020603050405020304" pitchFamily="18" charset="0"/>
                <a:cs typeface="Times New Roman" panose="02020603050405020304" pitchFamily="18" charset="0"/>
              </a:rPr>
              <a:t> </a:t>
            </a:r>
            <a:r>
              <a:rPr lang="ru-RU" sz="2400" dirty="0">
                <a:solidFill>
                  <a:prstClr val="black"/>
                </a:solidFill>
                <a:latin typeface="Times New Roman" panose="02020603050405020304" pitchFamily="18" charset="0"/>
                <a:cs typeface="Times New Roman" panose="02020603050405020304" pitchFamily="18" charset="0"/>
              </a:rPr>
              <a:t>1 103 11 </a:t>
            </a:r>
            <a:r>
              <a:rPr lang="ru-RU" sz="2400" dirty="0" smtClean="0">
                <a:solidFill>
                  <a:prstClr val="black"/>
                </a:solidFill>
                <a:latin typeface="Times New Roman" panose="02020603050405020304" pitchFamily="18" charset="0"/>
                <a:cs typeface="Times New Roman" panose="02020603050405020304" pitchFamily="18" charset="0"/>
              </a:rPr>
              <a:t>430  </a:t>
            </a:r>
            <a:r>
              <a:rPr lang="ru-RU" sz="2400" i="1" dirty="0" smtClean="0">
                <a:solidFill>
                  <a:prstClr val="black"/>
                </a:solidFill>
                <a:latin typeface="Times New Roman" panose="02020603050405020304" pitchFamily="18" charset="0"/>
                <a:cs typeface="Times New Roman" panose="02020603050405020304" pitchFamily="18" charset="0"/>
              </a:rPr>
              <a:t>(обратная корреспонденция!)</a:t>
            </a:r>
            <a:endParaRPr lang="en-GB" sz="2400" i="1" dirty="0">
              <a:solidFill>
                <a:prstClr val="black"/>
              </a:solidFill>
              <a:latin typeface="Times New Roman" panose="02020603050405020304" pitchFamily="18" charset="0"/>
              <a:cs typeface="Times New Roman" panose="02020603050405020304" pitchFamily="18" charset="0"/>
            </a:endParaRPr>
          </a:p>
        </p:txBody>
      </p:sp>
      <p:sp>
        <p:nvSpPr>
          <p:cNvPr id="2" name="Прямоугольник 1"/>
          <p:cNvSpPr/>
          <p:nvPr/>
        </p:nvSpPr>
        <p:spPr>
          <a:xfrm>
            <a:off x="2359217" y="0"/>
            <a:ext cx="6148384" cy="954107"/>
          </a:xfrm>
          <a:prstGeom prst="rect">
            <a:avLst/>
          </a:prstGeom>
        </p:spPr>
        <p:txBody>
          <a:bodyPr wrap="square">
            <a:spAutoFit/>
          </a:bodyPr>
          <a:lstStyle/>
          <a:p>
            <a:pPr algn="ctr" defTabSz="914400"/>
            <a:r>
              <a:rPr lang="ru-RU" sz="2800" b="1" dirty="0">
                <a:solidFill>
                  <a:srgbClr val="002060"/>
                </a:solidFill>
                <a:latin typeface="Times New Roman" panose="02020603050405020304" pitchFamily="18" charset="0"/>
                <a:cs typeface="Times New Roman" panose="02020603050405020304" pitchFamily="18" charset="0"/>
              </a:rPr>
              <a:t>Счет 1 103 00 </a:t>
            </a:r>
            <a:r>
              <a:rPr lang="ru-RU" sz="2800" b="1" dirty="0" smtClean="0">
                <a:solidFill>
                  <a:srgbClr val="002060"/>
                </a:solidFill>
                <a:latin typeface="Times New Roman" panose="02020603050405020304" pitchFamily="18" charset="0"/>
                <a:cs typeface="Times New Roman" panose="02020603050405020304" pitchFamily="18" charset="0"/>
              </a:rPr>
              <a:t>000</a:t>
            </a:r>
          </a:p>
          <a:p>
            <a:pPr algn="ctr" defTabSz="914400"/>
            <a:r>
              <a:rPr lang="ru-RU" sz="2800" b="1" dirty="0" smtClean="0">
                <a:solidFill>
                  <a:srgbClr val="002060"/>
                </a:solidFill>
                <a:latin typeface="Times New Roman" panose="02020603050405020304" pitchFamily="18" charset="0"/>
                <a:cs typeface="Times New Roman" panose="02020603050405020304" pitchFamily="18" charset="0"/>
              </a:rPr>
              <a:t>«Непроизведенные </a:t>
            </a:r>
            <a:r>
              <a:rPr lang="ru-RU" sz="2800" b="1" dirty="0">
                <a:solidFill>
                  <a:srgbClr val="002060"/>
                </a:solidFill>
                <a:latin typeface="Times New Roman" panose="02020603050405020304" pitchFamily="18" charset="0"/>
                <a:cs typeface="Times New Roman" panose="02020603050405020304" pitchFamily="18" charset="0"/>
              </a:rPr>
              <a:t>активы»</a:t>
            </a:r>
          </a:p>
        </p:txBody>
      </p:sp>
    </p:spTree>
    <p:extLst>
      <p:ext uri="{BB962C8B-B14F-4D97-AF65-F5344CB8AC3E}">
        <p14:creationId xmlns:p14="http://schemas.microsoft.com/office/powerpoint/2010/main" val="2073987443"/>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5" name="Straight Connector 16"/>
          <p:cNvCxnSpPr/>
          <p:nvPr/>
        </p:nvCxnSpPr>
        <p:spPr>
          <a:xfrm>
            <a:off x="8511789" y="265642"/>
            <a:ext cx="0" cy="226483"/>
          </a:xfrm>
          <a:prstGeom prst="line">
            <a:avLst/>
          </a:prstGeom>
          <a:ln w="12700" cmpd="sng">
            <a:solidFill>
              <a:srgbClr val="DEAA46"/>
            </a:solidFill>
            <a:prstDash val="solid"/>
          </a:ln>
          <a:effectLst/>
        </p:spPr>
        <p:style>
          <a:lnRef idx="2">
            <a:schemeClr val="accent1"/>
          </a:lnRef>
          <a:fillRef idx="0">
            <a:schemeClr val="accent1"/>
          </a:fillRef>
          <a:effectRef idx="1">
            <a:schemeClr val="accent1"/>
          </a:effectRef>
          <a:fontRef idx="minor">
            <a:schemeClr val="tx1"/>
          </a:fontRef>
        </p:style>
      </p:cxnSp>
      <p:sp>
        <p:nvSpPr>
          <p:cNvPr id="36" name="Номер слайда 14"/>
          <p:cNvSpPr>
            <a:spLocks noGrp="1"/>
          </p:cNvSpPr>
          <p:nvPr>
            <p:ph type="sldNum" sz="quarter" idx="12"/>
          </p:nvPr>
        </p:nvSpPr>
        <p:spPr>
          <a:xfrm>
            <a:off x="8508997" y="179386"/>
            <a:ext cx="496454" cy="365125"/>
          </a:xfrm>
        </p:spPr>
        <p:txBody>
          <a:bodyPr/>
          <a:lstStyle/>
          <a:p>
            <a:fld id="{B2D350B4-811D-9C49-8D4A-B431FFD45952}" type="slidenum">
              <a:rPr lang="en-US" b="1" smtClean="0">
                <a:solidFill>
                  <a:srgbClr val="C79023"/>
                </a:solidFill>
              </a:rPr>
              <a:pPr/>
              <a:t>107</a:t>
            </a:fld>
            <a:endParaRPr lang="en-US" b="1" dirty="0">
              <a:solidFill>
                <a:srgbClr val="C79023"/>
              </a:solidFill>
            </a:endParaRPr>
          </a:p>
        </p:txBody>
      </p:sp>
      <p:sp>
        <p:nvSpPr>
          <p:cNvPr id="2" name="Прямоугольник 1"/>
          <p:cNvSpPr/>
          <p:nvPr/>
        </p:nvSpPr>
        <p:spPr>
          <a:xfrm>
            <a:off x="1032387" y="0"/>
            <a:ext cx="7475214" cy="954107"/>
          </a:xfrm>
          <a:prstGeom prst="rect">
            <a:avLst/>
          </a:prstGeom>
        </p:spPr>
        <p:txBody>
          <a:bodyPr wrap="square">
            <a:spAutoFit/>
          </a:bodyPr>
          <a:lstStyle/>
          <a:p>
            <a:pPr algn="ctr" defTabSz="914400"/>
            <a:r>
              <a:rPr lang="ru-RU" sz="2800" b="1" dirty="0">
                <a:solidFill>
                  <a:srgbClr val="002060"/>
                </a:solidFill>
                <a:latin typeface="Times New Roman" panose="02020603050405020304" pitchFamily="18" charset="0"/>
                <a:cs typeface="Times New Roman" panose="02020603050405020304" pitchFamily="18" charset="0"/>
              </a:rPr>
              <a:t>Счет 1 103 00 </a:t>
            </a:r>
            <a:r>
              <a:rPr lang="ru-RU" sz="2800" b="1" dirty="0" smtClean="0">
                <a:solidFill>
                  <a:srgbClr val="002060"/>
                </a:solidFill>
                <a:latin typeface="Times New Roman" panose="02020603050405020304" pitchFamily="18" charset="0"/>
                <a:cs typeface="Times New Roman" panose="02020603050405020304" pitchFamily="18" charset="0"/>
              </a:rPr>
              <a:t>000</a:t>
            </a:r>
          </a:p>
          <a:p>
            <a:pPr algn="ctr" defTabSz="914400"/>
            <a:r>
              <a:rPr lang="ru-RU" sz="2800" b="1" dirty="0" smtClean="0">
                <a:solidFill>
                  <a:srgbClr val="002060"/>
                </a:solidFill>
                <a:latin typeface="Times New Roman" panose="02020603050405020304" pitchFamily="18" charset="0"/>
                <a:cs typeface="Times New Roman" panose="02020603050405020304" pitchFamily="18" charset="0"/>
              </a:rPr>
              <a:t>«Непроизведенные </a:t>
            </a:r>
            <a:r>
              <a:rPr lang="ru-RU" sz="2800" b="1" dirty="0">
                <a:solidFill>
                  <a:srgbClr val="002060"/>
                </a:solidFill>
                <a:latin typeface="Times New Roman" panose="02020603050405020304" pitchFamily="18" charset="0"/>
                <a:cs typeface="Times New Roman" panose="02020603050405020304" pitchFamily="18" charset="0"/>
              </a:rPr>
              <a:t>активы»</a:t>
            </a:r>
          </a:p>
        </p:txBody>
      </p:sp>
      <p:sp>
        <p:nvSpPr>
          <p:cNvPr id="7" name="Прямоугольник 6"/>
          <p:cNvSpPr/>
          <p:nvPr/>
        </p:nvSpPr>
        <p:spPr>
          <a:xfrm>
            <a:off x="267176" y="1133493"/>
            <a:ext cx="8518608" cy="2677656"/>
          </a:xfrm>
          <a:prstGeom prst="rect">
            <a:avLst/>
          </a:prstGeom>
        </p:spPr>
        <p:txBody>
          <a:bodyPr wrap="square">
            <a:spAutoFit/>
          </a:bodyPr>
          <a:lstStyle/>
          <a:p>
            <a:pPr indent="450215" algn="just"/>
            <a:r>
              <a:rPr lang="ru-RU" sz="2800" dirty="0">
                <a:latin typeface="Times New Roman" panose="02020603050405020304" pitchFamily="18" charset="0"/>
              </a:rPr>
              <a:t>Выбытие земельного участка, который </a:t>
            </a:r>
            <a:r>
              <a:rPr lang="ru-RU" sz="2800" b="1" dirty="0">
                <a:solidFill>
                  <a:srgbClr val="002060"/>
                </a:solidFill>
                <a:latin typeface="Times New Roman" panose="02020603050405020304" pitchFamily="18" charset="0"/>
              </a:rPr>
              <a:t>ранее был вовлечен </a:t>
            </a:r>
            <a:r>
              <a:rPr lang="ru-RU" sz="2800" dirty="0">
                <a:latin typeface="Times New Roman" panose="02020603050405020304" pitchFamily="18" charset="0"/>
              </a:rPr>
              <a:t>уполномоченным органом власти (органом местного самоуправления) в хозяйственный оборот </a:t>
            </a:r>
            <a:r>
              <a:rPr lang="ru-RU" sz="2800" b="1" dirty="0">
                <a:solidFill>
                  <a:srgbClr val="002060"/>
                </a:solidFill>
                <a:latin typeface="Times New Roman" panose="02020603050405020304" pitchFamily="18" charset="0"/>
              </a:rPr>
              <a:t>без разграничения собственности</a:t>
            </a:r>
            <a:r>
              <a:rPr lang="ru-RU" sz="2800" dirty="0">
                <a:latin typeface="Times New Roman" panose="02020603050405020304" pitchFamily="18" charset="0"/>
              </a:rPr>
              <a:t>, в связи с </a:t>
            </a:r>
            <a:r>
              <a:rPr lang="ru-RU" sz="2800" b="1" dirty="0">
                <a:solidFill>
                  <a:srgbClr val="002060"/>
                </a:solidFill>
                <a:latin typeface="Times New Roman" panose="02020603050405020304" pitchFamily="18" charset="0"/>
              </a:rPr>
              <a:t>принятием его в состав имущества казны </a:t>
            </a:r>
            <a:r>
              <a:rPr lang="ru-RU" sz="2800" dirty="0">
                <a:latin typeface="Times New Roman" panose="02020603050405020304" pitchFamily="18" charset="0"/>
              </a:rPr>
              <a:t>по факту регистрации права собственности отражается</a:t>
            </a:r>
          </a:p>
        </p:txBody>
      </p:sp>
      <p:sp>
        <p:nvSpPr>
          <p:cNvPr id="8" name="Прямоугольник 7"/>
          <p:cNvSpPr/>
          <p:nvPr/>
        </p:nvSpPr>
        <p:spPr>
          <a:xfrm>
            <a:off x="323528" y="4251283"/>
            <a:ext cx="8524632" cy="2016224"/>
          </a:xfrm>
          <a:prstGeom prst="rect">
            <a:avLst/>
          </a:prstGeom>
          <a:noFill/>
          <a:ln>
            <a:noFill/>
          </a:ln>
          <a:effectLst/>
          <a:scene3d>
            <a:camera prst="orthographicFront">
              <a:rot lat="0" lon="0" rev="0"/>
            </a:camera>
            <a:lightRig rig="glow" dir="t">
              <a:rot lat="0" lon="0" rev="4800000"/>
            </a:lightRig>
          </a:scene3d>
          <a:sp3d prstMaterial="matte">
            <a:bevelT w="127000" h="63500"/>
          </a:sp3d>
        </p:spPr>
        <p:style>
          <a:lnRef idx="1">
            <a:schemeClr val="accent1"/>
          </a:lnRef>
          <a:fillRef idx="3">
            <a:schemeClr val="accent1"/>
          </a:fillRef>
          <a:effectRef idx="2">
            <a:schemeClr val="accent1"/>
          </a:effectRef>
          <a:fontRef idx="minor">
            <a:schemeClr val="lt1"/>
          </a:fontRef>
        </p:style>
        <p:txBody>
          <a:bodyPr rtlCol="0" anchor="ctr"/>
          <a:lstStyle/>
          <a:p>
            <a:pPr indent="450215" algn="just"/>
            <a:r>
              <a:rPr lang="ru-RU" sz="2400" b="1" dirty="0" err="1">
                <a:solidFill>
                  <a:schemeClr val="tx1"/>
                </a:solidFill>
                <a:latin typeface="Times New Roman" panose="02020603050405020304" pitchFamily="18" charset="0"/>
              </a:rPr>
              <a:t>Дт</a:t>
            </a:r>
            <a:r>
              <a:rPr lang="ru-RU" sz="2400" b="1" dirty="0">
                <a:solidFill>
                  <a:schemeClr val="tx1"/>
                </a:solidFill>
                <a:latin typeface="Times New Roman" panose="02020603050405020304" pitchFamily="18" charset="0"/>
              </a:rPr>
              <a:t> 0 401 10 172    </a:t>
            </a:r>
            <a:r>
              <a:rPr lang="ru-RU" sz="2400" b="1" dirty="0" err="1">
                <a:solidFill>
                  <a:schemeClr val="tx1"/>
                </a:solidFill>
                <a:latin typeface="Times New Roman" panose="02020603050405020304" pitchFamily="18" charset="0"/>
              </a:rPr>
              <a:t>Кт</a:t>
            </a:r>
            <a:r>
              <a:rPr lang="ru-RU" sz="2400" b="1" dirty="0">
                <a:solidFill>
                  <a:schemeClr val="tx1"/>
                </a:solidFill>
                <a:latin typeface="Times New Roman" panose="02020603050405020304" pitchFamily="18" charset="0"/>
              </a:rPr>
              <a:t> 0 103 13 430</a:t>
            </a:r>
          </a:p>
          <a:p>
            <a:pPr indent="450215" algn="just"/>
            <a:endParaRPr lang="ru-RU" sz="2400" dirty="0" smtClean="0">
              <a:solidFill>
                <a:schemeClr val="tx1"/>
              </a:solidFill>
              <a:latin typeface="Times New Roman" panose="02020603050405020304" pitchFamily="18" charset="0"/>
            </a:endParaRPr>
          </a:p>
          <a:p>
            <a:pPr indent="450215" algn="just"/>
            <a:r>
              <a:rPr lang="ru-RU" sz="2400" dirty="0" smtClean="0">
                <a:solidFill>
                  <a:schemeClr val="tx1"/>
                </a:solidFill>
                <a:latin typeface="Times New Roman" panose="02020603050405020304" pitchFamily="18" charset="0"/>
              </a:rPr>
              <a:t>с </a:t>
            </a:r>
            <a:r>
              <a:rPr lang="ru-RU" sz="2400" dirty="0">
                <a:solidFill>
                  <a:schemeClr val="tx1"/>
                </a:solidFill>
                <a:latin typeface="Times New Roman" panose="02020603050405020304" pitchFamily="18" charset="0"/>
              </a:rPr>
              <a:t>одновременным отражением принятия указанного участка земли с состав имущества казны</a:t>
            </a:r>
          </a:p>
          <a:p>
            <a:pPr indent="450215" algn="just"/>
            <a:r>
              <a:rPr lang="ru-RU" sz="2400" b="1" dirty="0" err="1">
                <a:solidFill>
                  <a:schemeClr val="tx1"/>
                </a:solidFill>
                <a:latin typeface="Times New Roman" panose="02020603050405020304" pitchFamily="18" charset="0"/>
              </a:rPr>
              <a:t>Дт</a:t>
            </a:r>
            <a:r>
              <a:rPr lang="ru-RU" sz="2400" b="1" dirty="0">
                <a:solidFill>
                  <a:schemeClr val="tx1"/>
                </a:solidFill>
                <a:latin typeface="Times New Roman" panose="02020603050405020304" pitchFamily="18" charset="0"/>
              </a:rPr>
              <a:t> 0 108 55 330    </a:t>
            </a:r>
            <a:r>
              <a:rPr lang="ru-RU" sz="2400" b="1" dirty="0" err="1">
                <a:solidFill>
                  <a:schemeClr val="tx1"/>
                </a:solidFill>
                <a:latin typeface="Times New Roman" panose="02020603050405020304" pitchFamily="18" charset="0"/>
              </a:rPr>
              <a:t>Кт</a:t>
            </a:r>
            <a:r>
              <a:rPr lang="ru-RU" sz="2400" b="1" dirty="0">
                <a:solidFill>
                  <a:schemeClr val="tx1"/>
                </a:solidFill>
                <a:latin typeface="Times New Roman" panose="02020603050405020304" pitchFamily="18" charset="0"/>
              </a:rPr>
              <a:t> 0 401 10 172  </a:t>
            </a:r>
          </a:p>
        </p:txBody>
      </p:sp>
    </p:spTree>
    <p:extLst>
      <p:ext uri="{BB962C8B-B14F-4D97-AF65-F5344CB8AC3E}">
        <p14:creationId xmlns:p14="http://schemas.microsoft.com/office/powerpoint/2010/main" val="137443735"/>
      </p:ext>
    </p:extLst>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Заголовок 1"/>
          <p:cNvSpPr>
            <a:spLocks noGrp="1"/>
          </p:cNvSpPr>
          <p:nvPr>
            <p:ph type="title"/>
          </p:nvPr>
        </p:nvSpPr>
        <p:spPr>
          <a:xfrm>
            <a:off x="706438" y="-100013"/>
            <a:ext cx="8421687" cy="1042988"/>
          </a:xfrm>
        </p:spPr>
        <p:txBody>
          <a:bodyPr/>
          <a:lstStyle/>
          <a:p>
            <a:pPr algn="ctr">
              <a:defRPr/>
            </a:pPr>
            <a:r>
              <a:rPr lang="ru-RU" altLang="ru-RU" sz="2800" b="1" i="1" kern="1200" dirty="0">
                <a:solidFill>
                  <a:srgbClr val="4BACC6">
                    <a:lumMod val="75000"/>
                  </a:srgbClr>
                </a:solidFill>
                <a:latin typeface="Times New Roman"/>
                <a:cs typeface="Times New Roman"/>
              </a:rPr>
              <a:t>Приказ Минфина России от </a:t>
            </a:r>
            <a:r>
              <a:rPr lang="ru-RU" altLang="ru-RU" sz="2800" b="1" i="1" kern="1200" dirty="0" smtClean="0">
                <a:solidFill>
                  <a:srgbClr val="4BACC6">
                    <a:lumMod val="75000"/>
                  </a:srgbClr>
                </a:solidFill>
                <a:latin typeface="Times New Roman"/>
                <a:cs typeface="Times New Roman"/>
              </a:rPr>
              <a:t>30.03.2015 </a:t>
            </a:r>
            <a:r>
              <a:rPr lang="ru-RU" altLang="ru-RU" sz="2800" b="1" i="1" kern="1200" dirty="0">
                <a:solidFill>
                  <a:srgbClr val="4BACC6">
                    <a:lumMod val="75000"/>
                  </a:srgbClr>
                </a:solidFill>
                <a:latin typeface="Times New Roman"/>
                <a:cs typeface="Times New Roman"/>
              </a:rPr>
              <a:t>№ </a:t>
            </a:r>
            <a:r>
              <a:rPr lang="ru-RU" altLang="ru-RU" sz="2800" b="1" i="1" kern="1200" dirty="0" smtClean="0">
                <a:solidFill>
                  <a:srgbClr val="4BACC6">
                    <a:lumMod val="75000"/>
                  </a:srgbClr>
                </a:solidFill>
                <a:latin typeface="Times New Roman"/>
                <a:cs typeface="Times New Roman"/>
              </a:rPr>
              <a:t>52н в редакции от 15.06.2020 № 103н</a:t>
            </a:r>
            <a:endParaRPr lang="ru-RU" altLang="ru-RU" sz="2800" b="1" i="1" kern="1200" dirty="0">
              <a:solidFill>
                <a:srgbClr val="4BACC6">
                  <a:lumMod val="75000"/>
                </a:srgbClr>
              </a:solidFill>
              <a:latin typeface="Times New Roman"/>
              <a:cs typeface="Times New Roman"/>
            </a:endParaRPr>
          </a:p>
        </p:txBody>
      </p:sp>
      <p:sp>
        <p:nvSpPr>
          <p:cNvPr id="9219" name="Текст 2"/>
          <p:cNvSpPr>
            <a:spLocks noGrp="1"/>
          </p:cNvSpPr>
          <p:nvPr>
            <p:ph type="body" idx="1"/>
          </p:nvPr>
        </p:nvSpPr>
        <p:spPr>
          <a:xfrm>
            <a:off x="220663" y="1235075"/>
            <a:ext cx="8666162" cy="252413"/>
          </a:xfrm>
          <a:ln>
            <a:solidFill>
              <a:schemeClr val="bg1"/>
            </a:solidFill>
            <a:miter lim="800000"/>
            <a:headEnd/>
            <a:tailEnd/>
          </a:ln>
        </p:spPr>
        <p:txBody>
          <a:bodyPr anchor="ctr">
            <a:normAutofit fontScale="40000" lnSpcReduction="20000"/>
          </a:bodyPr>
          <a:lstStyle/>
          <a:p>
            <a:pPr indent="449263" algn="just">
              <a:spcAft>
                <a:spcPts val="200"/>
              </a:spcAft>
            </a:pPr>
            <a:r>
              <a:rPr lang="ru-RU" altLang="ru-RU" sz="2000" i="1" smtClean="0">
                <a:solidFill>
                  <a:srgbClr val="000000"/>
                </a:solidFill>
                <a:latin typeface="Times New Roman" pitchFamily="18" charset="0"/>
                <a:ea typeface="Times New Roman" pitchFamily="18" charset="0"/>
                <a:cs typeface="Calibri" pitchFamily="34" charset="0"/>
              </a:rPr>
              <a:t>Электронные первичные учетные документы и электронные регистры… применяются по мере их организационно-технической готовности, но не позднее 1 января 2021 года.</a:t>
            </a:r>
            <a:endParaRPr lang="ru-RU" altLang="ru-RU" sz="2000" i="1" smtClean="0">
              <a:ea typeface="Times New Roman" pitchFamily="18" charset="0"/>
              <a:cs typeface="Calibri" pitchFamily="34" charset="0"/>
            </a:endParaRPr>
          </a:p>
        </p:txBody>
      </p:sp>
      <p:graphicFrame>
        <p:nvGraphicFramePr>
          <p:cNvPr id="4" name="Объект 7"/>
          <p:cNvGraphicFramePr>
            <a:graphicFrameLocks noGrp="1"/>
          </p:cNvGraphicFramePr>
          <p:nvPr>
            <p:ph sz="half" idx="2"/>
          </p:nvPr>
        </p:nvGraphicFramePr>
        <p:xfrm>
          <a:off x="220663" y="1916113"/>
          <a:ext cx="8666162" cy="4700585"/>
        </p:xfrm>
        <a:graphic>
          <a:graphicData uri="http://schemas.openxmlformats.org/drawingml/2006/table">
            <a:tbl>
              <a:tblPr/>
              <a:tblGrid>
                <a:gridCol w="1247577">
                  <a:extLst>
                    <a:ext uri="{9D8B030D-6E8A-4147-A177-3AD203B41FA5}"/>
                  </a:extLst>
                </a:gridCol>
                <a:gridCol w="7418585">
                  <a:extLst>
                    <a:ext uri="{9D8B030D-6E8A-4147-A177-3AD203B41FA5}"/>
                  </a:extLst>
                </a:gridCol>
              </a:tblGrid>
              <a:tr h="431680">
                <a:tc>
                  <a:txBody>
                    <a:bodyPr/>
                    <a:lstStyle/>
                    <a:p>
                      <a:pPr algn="ctr">
                        <a:lnSpc>
                          <a:spcPct val="115000"/>
                        </a:lnSpc>
                        <a:spcAft>
                          <a:spcPts val="0"/>
                        </a:spcAft>
                      </a:pPr>
                      <a:r>
                        <a:rPr lang="ru-RU" sz="2000" dirty="0">
                          <a:solidFill>
                            <a:schemeClr val="tx1"/>
                          </a:solidFill>
                          <a:effectLst/>
                          <a:latin typeface="Times New Roman" panose="02020603050405020304" pitchFamily="18" charset="0"/>
                          <a:ea typeface="Times New Roman" panose="02020603050405020304" pitchFamily="18" charset="0"/>
                          <a:cs typeface="Calibri" panose="020F0502020204030204" pitchFamily="34" charset="0"/>
                        </a:rPr>
                        <a:t>0504512</a:t>
                      </a:r>
                      <a:endParaRPr lang="ru-RU" sz="20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a:txBody>
                  <a:tcPr marL="18826" marR="18826" marT="30971" marB="3097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ru-RU" sz="2000" dirty="0">
                          <a:solidFill>
                            <a:schemeClr val="tx1"/>
                          </a:solidFill>
                          <a:effectLst/>
                          <a:latin typeface="Times New Roman" panose="02020603050405020304" pitchFamily="18" charset="0"/>
                          <a:ea typeface="Times New Roman" panose="02020603050405020304" pitchFamily="18" charset="0"/>
                          <a:cs typeface="Calibri" panose="020F0502020204030204" pitchFamily="34" charset="0"/>
                        </a:rPr>
                        <a:t>Решение о командировании на территории Российской Федерации </a:t>
                      </a:r>
                      <a:endParaRPr lang="ru-RU" sz="20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a:txBody>
                  <a:tcPr marL="18826" marR="18826" marT="30971" marB="30971">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extLst>
              </a:tr>
              <a:tr h="763070">
                <a:tc>
                  <a:txBody>
                    <a:bodyPr/>
                    <a:lstStyle/>
                    <a:p>
                      <a:pPr algn="ctr">
                        <a:lnSpc>
                          <a:spcPct val="115000"/>
                        </a:lnSpc>
                        <a:spcAft>
                          <a:spcPts val="0"/>
                        </a:spcAft>
                      </a:pPr>
                      <a:r>
                        <a:rPr lang="ru-RU" sz="2000" dirty="0">
                          <a:solidFill>
                            <a:schemeClr val="tx1"/>
                          </a:solidFill>
                          <a:effectLst/>
                          <a:latin typeface="Times New Roman" panose="02020603050405020304" pitchFamily="18" charset="0"/>
                          <a:ea typeface="Times New Roman" panose="02020603050405020304" pitchFamily="18" charset="0"/>
                          <a:cs typeface="Calibri" panose="020F0502020204030204" pitchFamily="34" charset="0"/>
                        </a:rPr>
                        <a:t>0504513</a:t>
                      </a:r>
                      <a:endParaRPr lang="ru-RU" sz="20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a:txBody>
                  <a:tcPr marL="18826" marR="18826" marT="30971" marB="3097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ru-RU" sz="2000" dirty="0">
                          <a:solidFill>
                            <a:schemeClr val="tx1"/>
                          </a:solidFill>
                          <a:effectLst/>
                          <a:latin typeface="Times New Roman" panose="02020603050405020304" pitchFamily="18" charset="0"/>
                          <a:ea typeface="Times New Roman" panose="02020603050405020304" pitchFamily="18" charset="0"/>
                          <a:cs typeface="Calibri" panose="020F0502020204030204" pitchFamily="34" charset="0"/>
                        </a:rPr>
                        <a:t>Изменение Решения о командировании на территории Российской Федерации</a:t>
                      </a:r>
                      <a:endParaRPr lang="ru-RU" sz="20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a:txBody>
                  <a:tcPr marL="18826" marR="18826" marT="30971" marB="30971">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extLst>
              </a:tr>
              <a:tr h="771516">
                <a:tc>
                  <a:txBody>
                    <a:bodyPr/>
                    <a:lstStyle/>
                    <a:p>
                      <a:pPr algn="ctr">
                        <a:lnSpc>
                          <a:spcPct val="115000"/>
                        </a:lnSpc>
                        <a:spcAft>
                          <a:spcPts val="0"/>
                        </a:spcAft>
                      </a:pPr>
                      <a:r>
                        <a:rPr lang="ru-RU" sz="2000" dirty="0">
                          <a:solidFill>
                            <a:schemeClr val="tx1"/>
                          </a:solidFill>
                          <a:effectLst/>
                          <a:latin typeface="Times New Roman" panose="02020603050405020304" pitchFamily="18" charset="0"/>
                          <a:ea typeface="Times New Roman" panose="02020603050405020304" pitchFamily="18" charset="0"/>
                          <a:cs typeface="Calibri" panose="020F0502020204030204" pitchFamily="34" charset="0"/>
                        </a:rPr>
                        <a:t>0504515</a:t>
                      </a:r>
                      <a:endParaRPr lang="ru-RU" sz="20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a:txBody>
                  <a:tcPr marL="18826" marR="18826" marT="30971" marB="3097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ru-RU" sz="2000" dirty="0">
                          <a:solidFill>
                            <a:schemeClr val="tx1"/>
                          </a:solidFill>
                          <a:effectLst/>
                          <a:latin typeface="Times New Roman" panose="02020603050405020304" pitchFamily="18" charset="0"/>
                          <a:ea typeface="Times New Roman" panose="02020603050405020304" pitchFamily="18" charset="0"/>
                          <a:cs typeface="Calibri" panose="020F0502020204030204" pitchFamily="34" charset="0"/>
                        </a:rPr>
                        <a:t>Решение о командировании на территорию иностранного государства</a:t>
                      </a:r>
                      <a:endParaRPr lang="ru-RU" sz="20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a:txBody>
                  <a:tcPr marL="18826" marR="18826" marT="30971" marB="30971">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extLst>
              </a:tr>
              <a:tr h="763070">
                <a:tc>
                  <a:txBody>
                    <a:bodyPr/>
                    <a:lstStyle/>
                    <a:p>
                      <a:pPr algn="ctr">
                        <a:lnSpc>
                          <a:spcPct val="115000"/>
                        </a:lnSpc>
                        <a:spcAft>
                          <a:spcPts val="0"/>
                        </a:spcAft>
                      </a:pPr>
                      <a:r>
                        <a:rPr lang="ru-RU" sz="2000" dirty="0">
                          <a:solidFill>
                            <a:schemeClr val="tx1"/>
                          </a:solidFill>
                          <a:effectLst/>
                          <a:latin typeface="Times New Roman" panose="02020603050405020304" pitchFamily="18" charset="0"/>
                          <a:ea typeface="Times New Roman" panose="02020603050405020304" pitchFamily="18" charset="0"/>
                          <a:cs typeface="Calibri" panose="020F0502020204030204" pitchFamily="34" charset="0"/>
                        </a:rPr>
                        <a:t>0504516</a:t>
                      </a:r>
                      <a:endParaRPr lang="ru-RU" sz="20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a:txBody>
                  <a:tcPr marL="18826" marR="18826" marT="30971" marB="3097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ru-RU" sz="2000" dirty="0">
                          <a:solidFill>
                            <a:schemeClr val="tx1"/>
                          </a:solidFill>
                          <a:effectLst/>
                          <a:latin typeface="Times New Roman" panose="02020603050405020304" pitchFamily="18" charset="0"/>
                          <a:ea typeface="Times New Roman" panose="02020603050405020304" pitchFamily="18" charset="0"/>
                          <a:cs typeface="Calibri" panose="020F0502020204030204" pitchFamily="34" charset="0"/>
                        </a:rPr>
                        <a:t>Изменение Решения о командировании на территорию иностранного государства</a:t>
                      </a:r>
                      <a:endParaRPr lang="ru-RU" sz="20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a:txBody>
                  <a:tcPr marL="18826" marR="18826" marT="30971" marB="30971">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extLst>
              </a:tr>
              <a:tr h="1113634">
                <a:tc>
                  <a:txBody>
                    <a:bodyPr/>
                    <a:lstStyle/>
                    <a:p>
                      <a:pPr algn="ctr">
                        <a:lnSpc>
                          <a:spcPct val="115000"/>
                        </a:lnSpc>
                        <a:spcAft>
                          <a:spcPts val="0"/>
                        </a:spcAft>
                      </a:pPr>
                      <a:r>
                        <a:rPr lang="ru-RU" sz="2000" dirty="0">
                          <a:solidFill>
                            <a:schemeClr val="tx1"/>
                          </a:solidFill>
                          <a:effectLst/>
                          <a:latin typeface="Times New Roman" panose="02020603050405020304" pitchFamily="18" charset="0"/>
                          <a:ea typeface="Times New Roman" panose="02020603050405020304" pitchFamily="18" charset="0"/>
                          <a:cs typeface="Calibri" panose="020F0502020204030204" pitchFamily="34" charset="0"/>
                        </a:rPr>
                        <a:t>0504517</a:t>
                      </a:r>
                      <a:endParaRPr lang="ru-RU" sz="20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a:txBody>
                  <a:tcPr marL="18826" marR="18826" marT="30971" marB="3097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ru-RU" sz="2000" dirty="0">
                          <a:solidFill>
                            <a:schemeClr val="tx1"/>
                          </a:solidFill>
                          <a:effectLst/>
                          <a:latin typeface="Times New Roman" panose="02020603050405020304" pitchFamily="18" charset="0"/>
                          <a:ea typeface="Times New Roman" panose="02020603050405020304" pitchFamily="18" charset="0"/>
                          <a:cs typeface="Calibri" panose="020F0502020204030204" pitchFamily="34" charset="0"/>
                        </a:rPr>
                        <a:t>Решение о компенсации расходов на оплату стоимости проезда и провоза багажа для лиц, работающих в районах Крайнего Севера и приравненных к ним местностях, и членов их семей</a:t>
                      </a:r>
                      <a:endParaRPr lang="ru-RU" sz="20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a:txBody>
                  <a:tcPr marL="18826" marR="18826" marT="30971" marB="30971">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extLst>
              </a:tr>
              <a:tr h="412506">
                <a:tc>
                  <a:txBody>
                    <a:bodyPr/>
                    <a:lstStyle/>
                    <a:p>
                      <a:pPr algn="ctr">
                        <a:lnSpc>
                          <a:spcPct val="115000"/>
                        </a:lnSpc>
                        <a:spcAft>
                          <a:spcPts val="0"/>
                        </a:spcAft>
                      </a:pPr>
                      <a:r>
                        <a:rPr lang="ru-RU" sz="2000" dirty="0">
                          <a:solidFill>
                            <a:schemeClr val="tx1"/>
                          </a:solidFill>
                          <a:effectLst/>
                          <a:latin typeface="Times New Roman" panose="02020603050405020304" pitchFamily="18" charset="0"/>
                          <a:ea typeface="Times New Roman" panose="02020603050405020304" pitchFamily="18" charset="0"/>
                          <a:cs typeface="Calibri" panose="020F0502020204030204" pitchFamily="34" charset="0"/>
                        </a:rPr>
                        <a:t>0504518</a:t>
                      </a:r>
                      <a:endParaRPr lang="ru-RU" sz="20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a:txBody>
                  <a:tcPr marL="18826" marR="18826" marT="30971" marB="3097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ru-RU" sz="2000" dirty="0">
                          <a:solidFill>
                            <a:schemeClr val="tx1"/>
                          </a:solidFill>
                          <a:effectLst/>
                          <a:latin typeface="Times New Roman" panose="02020603050405020304" pitchFamily="18" charset="0"/>
                          <a:ea typeface="Times New Roman" panose="02020603050405020304" pitchFamily="18" charset="0"/>
                          <a:cs typeface="Calibri" panose="020F0502020204030204" pitchFamily="34" charset="0"/>
                        </a:rPr>
                        <a:t>Заявка – обоснование закупки товаров</a:t>
                      </a:r>
                      <a:r>
                        <a:rPr lang="ru-RU" sz="2000" kern="1200" dirty="0">
                          <a:solidFill>
                            <a:schemeClr val="tx1"/>
                          </a:solidFill>
                          <a:effectLst/>
                          <a:latin typeface="Times New Roman" panose="02020603050405020304" pitchFamily="18" charset="0"/>
                          <a:ea typeface="Times New Roman" panose="02020603050405020304" pitchFamily="18" charset="0"/>
                          <a:cs typeface="Calibri" panose="020F0502020204030204" pitchFamily="34" charset="0"/>
                        </a:rPr>
                        <a:t>, работ (услуг) малого объема</a:t>
                      </a:r>
                    </a:p>
                  </a:txBody>
                  <a:tcPr marL="18826" marR="18826" marT="30971" marB="30971">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extLst>
              </a:tr>
              <a:tr h="445109">
                <a:tc>
                  <a:txBody>
                    <a:bodyPr/>
                    <a:lstStyle/>
                    <a:p>
                      <a:pPr algn="ctr">
                        <a:lnSpc>
                          <a:spcPct val="115000"/>
                        </a:lnSpc>
                        <a:spcAft>
                          <a:spcPts val="0"/>
                        </a:spcAft>
                      </a:pPr>
                      <a:r>
                        <a:rPr lang="ru-RU" sz="2000" dirty="0">
                          <a:solidFill>
                            <a:schemeClr val="tx1"/>
                          </a:solidFill>
                          <a:effectLst/>
                          <a:latin typeface="Times New Roman" panose="02020603050405020304" pitchFamily="18" charset="0"/>
                          <a:ea typeface="Times New Roman" panose="02020603050405020304" pitchFamily="18" charset="0"/>
                          <a:cs typeface="Calibri" panose="020F0502020204030204" pitchFamily="34" charset="0"/>
                        </a:rPr>
                        <a:t>0504520</a:t>
                      </a:r>
                      <a:endParaRPr lang="ru-RU" sz="20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a:txBody>
                  <a:tcPr marL="18826" marR="18826" marT="30971" marB="3097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ru-RU" sz="2000" dirty="0">
                          <a:solidFill>
                            <a:schemeClr val="tx1"/>
                          </a:solidFill>
                          <a:effectLst/>
                          <a:latin typeface="Times New Roman" panose="02020603050405020304" pitchFamily="18" charset="0"/>
                          <a:ea typeface="Times New Roman" panose="02020603050405020304" pitchFamily="18" charset="0"/>
                          <a:cs typeface="Calibri" panose="020F0502020204030204" pitchFamily="34" charset="0"/>
                        </a:rPr>
                        <a:t>Отчет о расходах подотчетного лица </a:t>
                      </a:r>
                      <a:endParaRPr lang="ru-RU" sz="20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a:txBody>
                  <a:tcPr marL="18826" marR="18826" marT="30971" marB="30971">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extLst>
              </a:tr>
            </a:tbl>
          </a:graphicData>
        </a:graphic>
      </p:graphicFrame>
    </p:spTree>
    <p:extLst>
      <p:ext uri="{BB962C8B-B14F-4D97-AF65-F5344CB8AC3E}">
        <p14:creationId xmlns:p14="http://schemas.microsoft.com/office/powerpoint/2010/main" val="2413932835"/>
      </p:ext>
    </p:extLst>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5988" y="0"/>
            <a:ext cx="8202612" cy="693738"/>
          </a:xfrm>
        </p:spPr>
        <p:txBody>
          <a:bodyPr>
            <a:normAutofit fontScale="90000"/>
          </a:bodyPr>
          <a:lstStyle/>
          <a:p>
            <a:pPr algn="ctr">
              <a:defRPr/>
            </a:pPr>
            <a:r>
              <a:rPr lang="ru-RU" sz="2100" b="1" kern="1200" dirty="0" smtClean="0">
                <a:solidFill>
                  <a:srgbClr val="4BACC6">
                    <a:lumMod val="75000"/>
                  </a:srgbClr>
                </a:solidFill>
                <a:latin typeface="Times New Roman"/>
                <a:cs typeface="Times New Roman"/>
              </a:rPr>
              <a:t>Приказ </a:t>
            </a:r>
            <a:r>
              <a:rPr lang="ru-RU" sz="2100" b="1" kern="1200" dirty="0">
                <a:solidFill>
                  <a:srgbClr val="4BACC6">
                    <a:lumMod val="75000"/>
                  </a:srgbClr>
                </a:solidFill>
                <a:latin typeface="Times New Roman"/>
                <a:cs typeface="Times New Roman"/>
              </a:rPr>
              <a:t>Минфина России от </a:t>
            </a:r>
            <a:r>
              <a:rPr lang="ru-RU" sz="2100" b="1" kern="1200" dirty="0" smtClean="0">
                <a:solidFill>
                  <a:srgbClr val="4BACC6">
                    <a:lumMod val="75000"/>
                  </a:srgbClr>
                </a:solidFill>
                <a:latin typeface="Times New Roman"/>
                <a:cs typeface="Times New Roman"/>
              </a:rPr>
              <a:t>15.04.2021 г </a:t>
            </a:r>
            <a:r>
              <a:rPr lang="ru-RU" sz="2100" b="1" kern="1200" dirty="0">
                <a:solidFill>
                  <a:srgbClr val="4BACC6">
                    <a:lumMod val="75000"/>
                  </a:srgbClr>
                </a:solidFill>
                <a:latin typeface="Times New Roman"/>
                <a:cs typeface="Times New Roman"/>
              </a:rPr>
              <a:t>№ </a:t>
            </a:r>
            <a:r>
              <a:rPr lang="ru-RU" sz="2100" b="1" kern="1200" dirty="0" smtClean="0">
                <a:solidFill>
                  <a:srgbClr val="4BACC6">
                    <a:lumMod val="75000"/>
                  </a:srgbClr>
                </a:solidFill>
                <a:latin typeface="Times New Roman"/>
                <a:cs typeface="Times New Roman"/>
              </a:rPr>
              <a:t>61н « Об утверждении унифицированных форм электронных документов».</a:t>
            </a:r>
            <a:endParaRPr lang="ru-RU" sz="2100" dirty="0"/>
          </a:p>
        </p:txBody>
      </p:sp>
      <p:graphicFrame>
        <p:nvGraphicFramePr>
          <p:cNvPr id="4" name="Объект 7"/>
          <p:cNvGraphicFramePr>
            <a:graphicFrameLocks noGrp="1"/>
          </p:cNvGraphicFramePr>
          <p:nvPr>
            <p:ph sz="half" idx="4294967295"/>
          </p:nvPr>
        </p:nvGraphicFramePr>
        <p:xfrm>
          <a:off x="242888" y="1412875"/>
          <a:ext cx="8666162" cy="5494337"/>
        </p:xfrm>
        <a:graphic>
          <a:graphicData uri="http://schemas.openxmlformats.org/drawingml/2006/table">
            <a:tbl>
              <a:tblPr/>
              <a:tblGrid>
                <a:gridCol w="569887">
                  <a:extLst>
                    <a:ext uri="{9D8B030D-6E8A-4147-A177-3AD203B41FA5}"/>
                  </a:extLst>
                </a:gridCol>
                <a:gridCol w="1344924">
                  <a:extLst>
                    <a:ext uri="{9D8B030D-6E8A-4147-A177-3AD203B41FA5}"/>
                  </a:extLst>
                </a:gridCol>
                <a:gridCol w="6751351">
                  <a:extLst>
                    <a:ext uri="{9D8B030D-6E8A-4147-A177-3AD203B41FA5}"/>
                  </a:extLst>
                </a:gridCol>
              </a:tblGrid>
              <a:tr h="503656">
                <a:tc>
                  <a:txBody>
                    <a:bodyPr/>
                    <a:lstStyle/>
                    <a:p>
                      <a:pPr algn="ctr">
                        <a:lnSpc>
                          <a:spcPct val="115000"/>
                        </a:lnSpc>
                        <a:spcAft>
                          <a:spcPts val="0"/>
                        </a:spcAft>
                      </a:pPr>
                      <a:r>
                        <a:rPr lang="ru-RU" sz="2000" dirty="0" smtClean="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1.</a:t>
                      </a:r>
                      <a:endParaRPr lang="ru-RU" sz="20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a:txBody>
                  <a:tcPr marL="18826" marR="18826" marT="30973" marB="3097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2000" dirty="0" smtClean="0">
                          <a:solidFill>
                            <a:schemeClr val="tx1"/>
                          </a:solidFill>
                          <a:effectLst/>
                          <a:latin typeface="Times New Roman" panose="02020603050405020304" pitchFamily="18" charset="0"/>
                          <a:ea typeface="Times New Roman" panose="02020603050405020304" pitchFamily="18" charset="0"/>
                          <a:cs typeface="Calibri" panose="020F0502020204030204" pitchFamily="34" charset="0"/>
                        </a:rPr>
                        <a:t>0510431</a:t>
                      </a:r>
                      <a:endParaRPr lang="ru-RU" sz="20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a:txBody>
                  <a:tcPr marL="18826" marR="18826" marT="30973" marB="3097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ru-RU" sz="2000" dirty="0" smtClean="0">
                          <a:solidFill>
                            <a:schemeClr val="tx1"/>
                          </a:solidFill>
                          <a:effectLst/>
                          <a:latin typeface="Times New Roman" panose="02020603050405020304" pitchFamily="18" charset="0"/>
                          <a:ea typeface="Times New Roman" panose="02020603050405020304" pitchFamily="18" charset="0"/>
                          <a:cs typeface="Calibri" panose="020F0502020204030204" pitchFamily="34" charset="0"/>
                        </a:rPr>
                        <a:t>Ведомость группового начисления доходов</a:t>
                      </a:r>
                      <a:endParaRPr lang="ru-RU" sz="20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a:txBody>
                  <a:tcPr marL="18826" marR="18826" marT="30973" marB="30973">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extLst>
              </a:tr>
              <a:tr h="763032">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ru-RU" sz="2000" dirty="0" smtClean="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2.</a:t>
                      </a:r>
                      <a:endParaRPr lang="ru-RU" sz="20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a:txBody>
                  <a:tcPr marL="18826" marR="18826" marT="30973" marB="3097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ru-RU" sz="2000" dirty="0" smtClean="0">
                          <a:solidFill>
                            <a:schemeClr val="tx1"/>
                          </a:solidFill>
                          <a:effectLst/>
                          <a:latin typeface="Times New Roman" panose="02020603050405020304" pitchFamily="18" charset="0"/>
                          <a:ea typeface="Times New Roman" panose="02020603050405020304" pitchFamily="18" charset="0"/>
                          <a:cs typeface="Calibri" panose="020F0502020204030204" pitchFamily="34" charset="0"/>
                        </a:rPr>
                        <a:t>0510433</a:t>
                      </a:r>
                      <a:endParaRPr lang="ru-RU" sz="20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a:txBody>
                  <a:tcPr marL="18826" marR="18826" marT="30973" marB="3097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ru-RU" sz="2000" dirty="0" smtClean="0">
                          <a:solidFill>
                            <a:schemeClr val="tx1"/>
                          </a:solidFill>
                          <a:effectLst/>
                          <a:latin typeface="Times New Roman" panose="02020603050405020304" pitchFamily="18" charset="0"/>
                          <a:ea typeface="Times New Roman" panose="02020603050405020304" pitchFamily="18" charset="0"/>
                          <a:cs typeface="Calibri" panose="020F0502020204030204" pitchFamily="34" charset="0"/>
                        </a:rPr>
                        <a:t>Акт о консервации (</a:t>
                      </a:r>
                      <a:r>
                        <a:rPr lang="ru-RU" sz="2000" dirty="0" err="1" smtClean="0">
                          <a:solidFill>
                            <a:schemeClr val="tx1"/>
                          </a:solidFill>
                          <a:effectLst/>
                          <a:latin typeface="Times New Roman" panose="02020603050405020304" pitchFamily="18" charset="0"/>
                          <a:ea typeface="Times New Roman" panose="02020603050405020304" pitchFamily="18" charset="0"/>
                          <a:cs typeface="Calibri" panose="020F0502020204030204" pitchFamily="34" charset="0"/>
                        </a:rPr>
                        <a:t>расконсервации</a:t>
                      </a:r>
                      <a:r>
                        <a:rPr lang="ru-RU" sz="2000" dirty="0" smtClean="0">
                          <a:solidFill>
                            <a:schemeClr val="tx1"/>
                          </a:solidFill>
                          <a:effectLst/>
                          <a:latin typeface="Times New Roman" panose="02020603050405020304" pitchFamily="18" charset="0"/>
                          <a:ea typeface="Times New Roman" panose="02020603050405020304" pitchFamily="18" charset="0"/>
                          <a:cs typeface="Calibri" panose="020F0502020204030204" pitchFamily="34" charset="0"/>
                        </a:rPr>
                        <a:t>) объекта основных средств</a:t>
                      </a:r>
                      <a:endParaRPr lang="ru-RU" sz="20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a:txBody>
                  <a:tcPr marL="18826" marR="18826" marT="30973" marB="30973">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extLst>
              </a:tr>
              <a:tr h="763032">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ru-RU" sz="2000" dirty="0" smtClean="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3.</a:t>
                      </a:r>
                      <a:endParaRPr lang="ru-RU" sz="20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a:txBody>
                  <a:tcPr marL="18826" marR="18826" marT="30973" marB="3097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ru-RU" sz="2000" dirty="0" smtClean="0">
                          <a:solidFill>
                            <a:schemeClr val="tx1"/>
                          </a:solidFill>
                          <a:effectLst/>
                          <a:latin typeface="Times New Roman" panose="02020603050405020304" pitchFamily="18" charset="0"/>
                          <a:ea typeface="Times New Roman" panose="02020603050405020304" pitchFamily="18" charset="0"/>
                          <a:cs typeface="Calibri" panose="020F0502020204030204" pitchFamily="34" charset="0"/>
                        </a:rPr>
                        <a:t>0510434</a:t>
                      </a:r>
                      <a:endParaRPr lang="ru-RU" sz="20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a:txBody>
                  <a:tcPr marL="18826" marR="18826" marT="30973" marB="3097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ru-RU" sz="2000" dirty="0" smtClean="0">
                          <a:solidFill>
                            <a:schemeClr val="tx1"/>
                          </a:solidFill>
                          <a:effectLst/>
                          <a:latin typeface="Times New Roman" panose="02020603050405020304" pitchFamily="18" charset="0"/>
                          <a:ea typeface="Times New Roman" panose="02020603050405020304" pitchFamily="18" charset="0"/>
                          <a:cs typeface="Calibri" panose="020F0502020204030204" pitchFamily="34" charset="0"/>
                        </a:rPr>
                        <a:t>Акт приема-передачи объектов, полученных в личное пользование</a:t>
                      </a:r>
                      <a:endParaRPr lang="ru-RU" sz="20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a:txBody>
                  <a:tcPr marL="18826" marR="18826" marT="30973" marB="30973">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extLst>
              </a:tr>
              <a:tr h="763032">
                <a:tc>
                  <a:txBody>
                    <a:bodyPr/>
                    <a:lstStyle/>
                    <a:p>
                      <a:pPr algn="ctr">
                        <a:lnSpc>
                          <a:spcPct val="115000"/>
                        </a:lnSpc>
                        <a:spcAft>
                          <a:spcPts val="0"/>
                        </a:spcAft>
                      </a:pPr>
                      <a:r>
                        <a:rPr lang="ru-RU" sz="2000" dirty="0" smtClean="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4.</a:t>
                      </a:r>
                      <a:endParaRPr lang="ru-RU" sz="20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a:txBody>
                  <a:tcPr marL="18826" marR="18826" marT="30973" marB="3097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2000" dirty="0" smtClean="0">
                          <a:solidFill>
                            <a:schemeClr val="tx1"/>
                          </a:solidFill>
                          <a:effectLst/>
                          <a:latin typeface="Times New Roman" panose="02020603050405020304" pitchFamily="18" charset="0"/>
                          <a:ea typeface="Times New Roman" panose="02020603050405020304" pitchFamily="18" charset="0"/>
                          <a:cs typeface="Calibri" panose="020F0502020204030204" pitchFamily="34" charset="0"/>
                        </a:rPr>
                        <a:t>0</a:t>
                      </a:r>
                      <a:r>
                        <a:rPr lang="ru-RU" sz="2000" dirty="0" smtClean="0">
                          <a:solidFill>
                            <a:srgbClr val="FF0000"/>
                          </a:solidFill>
                          <a:effectLst/>
                          <a:latin typeface="Times New Roman" panose="02020603050405020304" pitchFamily="18" charset="0"/>
                          <a:ea typeface="Times New Roman" panose="02020603050405020304" pitchFamily="18" charset="0"/>
                          <a:cs typeface="Calibri" panose="020F0502020204030204" pitchFamily="34" charset="0"/>
                        </a:rPr>
                        <a:t>510</a:t>
                      </a:r>
                      <a:r>
                        <a:rPr lang="ru-RU" sz="2000" dirty="0" smtClean="0">
                          <a:solidFill>
                            <a:schemeClr val="tx1"/>
                          </a:solidFill>
                          <a:effectLst/>
                          <a:latin typeface="Times New Roman" panose="02020603050405020304" pitchFamily="18" charset="0"/>
                          <a:ea typeface="Times New Roman" panose="02020603050405020304" pitchFamily="18" charset="0"/>
                          <a:cs typeface="Calibri" panose="020F0502020204030204" pitchFamily="34" charset="0"/>
                        </a:rPr>
                        <a:t>436</a:t>
                      </a:r>
                      <a:endParaRPr lang="ru-RU" sz="20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a:txBody>
                  <a:tcPr marL="18826" marR="18826" marT="30973" marB="3097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ru-RU" sz="2000" dirty="0" smtClean="0">
                          <a:solidFill>
                            <a:schemeClr val="tx1"/>
                          </a:solidFill>
                          <a:effectLst/>
                          <a:latin typeface="Times New Roman" panose="02020603050405020304" pitchFamily="18" charset="0"/>
                          <a:ea typeface="Times New Roman" panose="02020603050405020304" pitchFamily="18" charset="0"/>
                          <a:cs typeface="Calibri" panose="020F0502020204030204" pitchFamily="34" charset="0"/>
                        </a:rPr>
                        <a:t>Акт о признании безнадежной к взысканию задолженности по доходам</a:t>
                      </a:r>
                      <a:endParaRPr lang="ru-RU" sz="20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a:txBody>
                  <a:tcPr marL="18826" marR="18826" marT="30973" marB="30973">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extLst>
              </a:tr>
              <a:tr h="763032">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ru-RU" sz="2000" dirty="0" smtClean="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5.</a:t>
                      </a:r>
                      <a:endParaRPr lang="ru-RU" sz="20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a:txBody>
                  <a:tcPr marL="18826" marR="18826" marT="30973" marB="3097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ru-RU" sz="2000" dirty="0" smtClean="0">
                          <a:solidFill>
                            <a:schemeClr val="tx1"/>
                          </a:solidFill>
                          <a:effectLst/>
                          <a:latin typeface="Times New Roman" panose="02020603050405020304" pitchFamily="18" charset="0"/>
                          <a:ea typeface="Times New Roman" panose="02020603050405020304" pitchFamily="18" charset="0"/>
                          <a:cs typeface="Calibri" panose="020F0502020204030204" pitchFamily="34" charset="0"/>
                        </a:rPr>
                        <a:t>0510437</a:t>
                      </a:r>
                      <a:endParaRPr lang="ru-RU" sz="20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a:txBody>
                  <a:tcPr marL="18826" marR="18826" marT="30973" marB="3097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ru-RU" sz="2000" kern="1200" dirty="0" smtClean="0">
                          <a:solidFill>
                            <a:schemeClr val="tx1"/>
                          </a:solidFill>
                          <a:effectLst/>
                          <a:latin typeface="Times New Roman" panose="02020603050405020304" pitchFamily="18" charset="0"/>
                          <a:ea typeface="Times New Roman" panose="02020603050405020304" pitchFamily="18" charset="0"/>
                          <a:cs typeface="Calibri" panose="020F0502020204030204" pitchFamily="34" charset="0"/>
                        </a:rPr>
                        <a:t>Решение о списании задолженности,</a:t>
                      </a:r>
                      <a:r>
                        <a:rPr lang="ru-RU" sz="2000" kern="1200" baseline="0" dirty="0" smtClean="0">
                          <a:solidFill>
                            <a:schemeClr val="tx1"/>
                          </a:solidFill>
                          <a:effectLst/>
                          <a:latin typeface="Times New Roman" panose="02020603050405020304" pitchFamily="18" charset="0"/>
                          <a:ea typeface="Times New Roman" panose="02020603050405020304" pitchFamily="18" charset="0"/>
                          <a:cs typeface="Calibri" panose="020F0502020204030204" pitchFamily="34" charset="0"/>
                        </a:rPr>
                        <a:t> невостребованной кредиторами, со счета ____________</a:t>
                      </a:r>
                      <a:r>
                        <a:rPr lang="ru-RU" sz="2000" kern="1200" dirty="0" smtClean="0">
                          <a:solidFill>
                            <a:schemeClr val="tx1"/>
                          </a:solidFill>
                          <a:effectLst/>
                          <a:latin typeface="Times New Roman" panose="02020603050405020304" pitchFamily="18" charset="0"/>
                          <a:ea typeface="Times New Roman" panose="02020603050405020304" pitchFamily="18" charset="0"/>
                          <a:cs typeface="Calibri" panose="020F0502020204030204" pitchFamily="34" charset="0"/>
                        </a:rPr>
                        <a:t> </a:t>
                      </a:r>
                      <a:endParaRPr lang="ru-RU" sz="2000" kern="1200" dirty="0">
                        <a:solidFill>
                          <a:schemeClr val="tx1"/>
                        </a:solidFill>
                        <a:effectLst/>
                        <a:latin typeface="Times New Roman" panose="02020603050405020304" pitchFamily="18" charset="0"/>
                        <a:ea typeface="Times New Roman" panose="02020603050405020304" pitchFamily="18" charset="0"/>
                        <a:cs typeface="Calibri" panose="020F0502020204030204" pitchFamily="34" charset="0"/>
                      </a:endParaRPr>
                    </a:p>
                  </a:txBody>
                  <a:tcPr marL="18826" marR="18826" marT="30973" marB="30973">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extLst>
              </a:tr>
              <a:tr h="412489">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ru-RU" sz="2000" dirty="0" smtClean="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6.</a:t>
                      </a:r>
                      <a:endParaRPr lang="ru-RU" sz="20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a:txBody>
                  <a:tcPr marL="18826" marR="18826" marT="30973" marB="3097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ru-RU" sz="2000" dirty="0" smtClean="0">
                          <a:solidFill>
                            <a:schemeClr val="tx1"/>
                          </a:solidFill>
                          <a:effectLst/>
                          <a:latin typeface="Times New Roman" panose="02020603050405020304" pitchFamily="18" charset="0"/>
                          <a:ea typeface="Times New Roman" panose="02020603050405020304" pitchFamily="18" charset="0"/>
                          <a:cs typeface="Calibri" panose="020F0502020204030204" pitchFamily="34" charset="0"/>
                        </a:rPr>
                        <a:t>0510439</a:t>
                      </a:r>
                      <a:endParaRPr lang="ru-RU" sz="20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a:txBody>
                  <a:tcPr marL="18826" marR="18826" marT="30973" marB="3097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ru-RU" sz="2000" dirty="0">
                          <a:solidFill>
                            <a:schemeClr val="tx1"/>
                          </a:solidFill>
                          <a:effectLst/>
                          <a:latin typeface="Times New Roman" panose="02020603050405020304" pitchFamily="18" charset="0"/>
                          <a:ea typeface="Times New Roman" panose="02020603050405020304" pitchFamily="18" charset="0"/>
                          <a:cs typeface="Calibri" panose="020F0502020204030204" pitchFamily="34" charset="0"/>
                        </a:rPr>
                        <a:t>Решение о </a:t>
                      </a:r>
                      <a:r>
                        <a:rPr lang="ru-RU" sz="2000" dirty="0" smtClean="0">
                          <a:solidFill>
                            <a:schemeClr val="tx1"/>
                          </a:solidFill>
                          <a:effectLst/>
                          <a:latin typeface="Times New Roman" panose="02020603050405020304" pitchFamily="18" charset="0"/>
                          <a:ea typeface="Times New Roman" panose="02020603050405020304" pitchFamily="18" charset="0"/>
                          <a:cs typeface="Calibri" panose="020F0502020204030204" pitchFamily="34" charset="0"/>
                        </a:rPr>
                        <a:t>проведении инвентаризации</a:t>
                      </a:r>
                      <a:endParaRPr lang="ru-RU" sz="20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a:txBody>
                  <a:tcPr marL="18826" marR="18826" marT="30973" marB="30973">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extLst>
              </a:tr>
              <a:tr h="763032">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ru-RU" sz="2000" dirty="0" smtClean="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7.</a:t>
                      </a:r>
                      <a:endParaRPr lang="ru-RU" sz="20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a:txBody>
                  <a:tcPr marL="18826" marR="18826" marT="30973" marB="3097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ru-RU" sz="2000" dirty="0" smtClean="0">
                          <a:solidFill>
                            <a:schemeClr val="tx1"/>
                          </a:solidFill>
                          <a:effectLst/>
                          <a:latin typeface="Times New Roman" panose="02020603050405020304" pitchFamily="18" charset="0"/>
                          <a:ea typeface="Times New Roman" panose="02020603050405020304" pitchFamily="18" charset="0"/>
                          <a:cs typeface="Calibri" panose="020F0502020204030204" pitchFamily="34" charset="0"/>
                        </a:rPr>
                        <a:t>0510440</a:t>
                      </a:r>
                      <a:endParaRPr lang="ru-RU" sz="20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a:txBody>
                  <a:tcPr marL="18826" marR="18826" marT="30973" marB="3097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ru-RU" sz="2000" dirty="0" smtClean="0">
                          <a:solidFill>
                            <a:schemeClr val="tx1"/>
                          </a:solidFill>
                          <a:effectLst/>
                          <a:latin typeface="Times New Roman" panose="02020603050405020304" pitchFamily="18" charset="0"/>
                          <a:ea typeface="Times New Roman" panose="02020603050405020304" pitchFamily="18" charset="0"/>
                          <a:cs typeface="Calibri" panose="020F0502020204030204" pitchFamily="34" charset="0"/>
                        </a:rPr>
                        <a:t>Решение о прекращении признания активами объектов нефинансовых</a:t>
                      </a:r>
                      <a:r>
                        <a:rPr lang="ru-RU" sz="2000" baseline="0" dirty="0" smtClean="0">
                          <a:solidFill>
                            <a:schemeClr val="tx1"/>
                          </a:solidFill>
                          <a:effectLst/>
                          <a:latin typeface="Times New Roman" panose="02020603050405020304" pitchFamily="18" charset="0"/>
                          <a:ea typeface="Times New Roman" panose="02020603050405020304" pitchFamily="18" charset="0"/>
                          <a:cs typeface="Calibri" panose="020F0502020204030204" pitchFamily="34" charset="0"/>
                        </a:rPr>
                        <a:t> активов</a:t>
                      </a:r>
                      <a:endParaRPr lang="ru-RU" sz="2000" kern="1200" dirty="0">
                        <a:solidFill>
                          <a:schemeClr val="tx1"/>
                        </a:solidFill>
                        <a:effectLst/>
                        <a:latin typeface="Times New Roman" panose="02020603050405020304" pitchFamily="18" charset="0"/>
                        <a:ea typeface="Times New Roman" panose="02020603050405020304" pitchFamily="18" charset="0"/>
                        <a:cs typeface="Calibri" panose="020F0502020204030204" pitchFamily="34" charset="0"/>
                      </a:endParaRPr>
                    </a:p>
                  </a:txBody>
                  <a:tcPr marL="18826" marR="18826" marT="30973" marB="30973">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extLst>
              </a:tr>
              <a:tr h="763032">
                <a:tc>
                  <a:txBody>
                    <a:bodyPr/>
                    <a:lstStyle/>
                    <a:p>
                      <a:pPr algn="ctr">
                        <a:lnSpc>
                          <a:spcPct val="115000"/>
                        </a:lnSpc>
                        <a:spcAft>
                          <a:spcPts val="0"/>
                        </a:spcAft>
                      </a:pPr>
                      <a:r>
                        <a:rPr lang="ru-RU" sz="2000" dirty="0" smtClean="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8.</a:t>
                      </a:r>
                      <a:endParaRPr lang="ru-RU" sz="20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a:txBody>
                  <a:tcPr marL="18826" marR="18826" marT="30973" marB="3097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ru-RU" sz="2000" dirty="0" smtClean="0">
                          <a:solidFill>
                            <a:schemeClr val="tx1"/>
                          </a:solidFill>
                          <a:effectLst/>
                          <a:latin typeface="Times New Roman" panose="02020603050405020304" pitchFamily="18" charset="0"/>
                          <a:ea typeface="Times New Roman" panose="02020603050405020304" pitchFamily="18" charset="0"/>
                          <a:cs typeface="Calibri" panose="020F0502020204030204" pitchFamily="34" charset="0"/>
                        </a:rPr>
                        <a:t>0510442</a:t>
                      </a:r>
                      <a:endParaRPr lang="ru-RU" sz="20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a:txBody>
                  <a:tcPr marL="18826" marR="18826" marT="30973" marB="3097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ru-RU" sz="2000" dirty="0" smtClean="0">
                          <a:solidFill>
                            <a:schemeClr val="tx1"/>
                          </a:solidFill>
                          <a:effectLst/>
                          <a:latin typeface="Times New Roman" panose="02020603050405020304" pitchFamily="18" charset="0"/>
                          <a:ea typeface="Times New Roman" panose="02020603050405020304" pitchFamily="18" charset="0"/>
                          <a:cs typeface="Calibri" panose="020F0502020204030204" pitchFamily="34" charset="0"/>
                        </a:rPr>
                        <a:t>Решение об оценке стоимости имущества, отчуждаемого</a:t>
                      </a:r>
                      <a:r>
                        <a:rPr lang="ru-RU" sz="2000" baseline="0" dirty="0" smtClean="0">
                          <a:solidFill>
                            <a:schemeClr val="tx1"/>
                          </a:solidFill>
                          <a:effectLst/>
                          <a:latin typeface="Times New Roman" panose="02020603050405020304" pitchFamily="18" charset="0"/>
                          <a:ea typeface="Times New Roman" panose="02020603050405020304" pitchFamily="18" charset="0"/>
                          <a:cs typeface="Calibri" panose="020F0502020204030204" pitchFamily="34" charset="0"/>
                        </a:rPr>
                        <a:t> не в пользу организаций бюджетной сферы</a:t>
                      </a:r>
                      <a:endParaRPr lang="ru-RU" sz="20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a:txBody>
                  <a:tcPr marL="18826" marR="18826" marT="30973" marB="30973">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extLst>
              </a:tr>
            </a:tbl>
          </a:graphicData>
        </a:graphic>
      </p:graphicFrame>
      <p:sp>
        <p:nvSpPr>
          <p:cNvPr id="3" name="Прямоугольник 2"/>
          <p:cNvSpPr/>
          <p:nvPr/>
        </p:nvSpPr>
        <p:spPr>
          <a:xfrm>
            <a:off x="250825" y="693738"/>
            <a:ext cx="8666163" cy="696912"/>
          </a:xfrm>
          <a:prstGeom prst="rect">
            <a:avLst/>
          </a:prstGeom>
        </p:spPr>
        <p:style>
          <a:lnRef idx="2">
            <a:schemeClr val="accent6"/>
          </a:lnRef>
          <a:fillRef idx="1">
            <a:schemeClr val="lt1"/>
          </a:fillRef>
          <a:effectRef idx="0">
            <a:schemeClr val="accent6"/>
          </a:effectRef>
          <a:fontRef idx="minor">
            <a:schemeClr val="dk1"/>
          </a:fontRef>
        </p:style>
        <p:txBody>
          <a:bodyPr anchor="ctr"/>
          <a:lstStyle/>
          <a:p>
            <a:pPr algn="ctr">
              <a:defRPr/>
            </a:pPr>
            <a:r>
              <a:rPr lang="ru-RU" dirty="0"/>
              <a:t>     Приказом утверждено 13 форм первичных учетных документов бухгалтерского учета.</a:t>
            </a:r>
          </a:p>
        </p:txBody>
      </p:sp>
    </p:spTree>
    <p:extLst>
      <p:ext uri="{BB962C8B-B14F-4D97-AF65-F5344CB8AC3E}">
        <p14:creationId xmlns:p14="http://schemas.microsoft.com/office/powerpoint/2010/main" val="2006704011"/>
      </p:ext>
    </p:extLst>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5988" y="0"/>
            <a:ext cx="8202612" cy="693738"/>
          </a:xfrm>
        </p:spPr>
        <p:txBody>
          <a:bodyPr>
            <a:normAutofit fontScale="90000"/>
          </a:bodyPr>
          <a:lstStyle/>
          <a:p>
            <a:pPr algn="ctr">
              <a:defRPr/>
            </a:pPr>
            <a:r>
              <a:rPr lang="ru-RU" sz="2100" b="1" kern="1200" dirty="0" smtClean="0">
                <a:solidFill>
                  <a:srgbClr val="4BACC6">
                    <a:lumMod val="75000"/>
                  </a:srgbClr>
                </a:solidFill>
                <a:latin typeface="Times New Roman"/>
                <a:cs typeface="Times New Roman"/>
              </a:rPr>
              <a:t>Приказ </a:t>
            </a:r>
            <a:r>
              <a:rPr lang="ru-RU" sz="2100" b="1" kern="1200" dirty="0">
                <a:solidFill>
                  <a:srgbClr val="4BACC6">
                    <a:lumMod val="75000"/>
                  </a:srgbClr>
                </a:solidFill>
                <a:latin typeface="Times New Roman"/>
                <a:cs typeface="Times New Roman"/>
              </a:rPr>
              <a:t>Минфина России от </a:t>
            </a:r>
            <a:r>
              <a:rPr lang="ru-RU" sz="2100" b="1" kern="1200" dirty="0" smtClean="0">
                <a:solidFill>
                  <a:srgbClr val="4BACC6">
                    <a:lumMod val="75000"/>
                  </a:srgbClr>
                </a:solidFill>
                <a:latin typeface="Times New Roman"/>
                <a:cs typeface="Times New Roman"/>
              </a:rPr>
              <a:t>15.04.2021 г </a:t>
            </a:r>
            <a:r>
              <a:rPr lang="ru-RU" sz="2100" b="1" kern="1200" dirty="0">
                <a:solidFill>
                  <a:srgbClr val="4BACC6">
                    <a:lumMod val="75000"/>
                  </a:srgbClr>
                </a:solidFill>
                <a:latin typeface="Times New Roman"/>
                <a:cs typeface="Times New Roman"/>
              </a:rPr>
              <a:t>№ </a:t>
            </a:r>
            <a:r>
              <a:rPr lang="ru-RU" sz="2100" b="1" kern="1200" dirty="0" smtClean="0">
                <a:solidFill>
                  <a:srgbClr val="4BACC6">
                    <a:lumMod val="75000"/>
                  </a:srgbClr>
                </a:solidFill>
                <a:latin typeface="Times New Roman"/>
                <a:cs typeface="Times New Roman"/>
              </a:rPr>
              <a:t>61н « Об утверждении унифицированных форм электронных документов».</a:t>
            </a:r>
            <a:endParaRPr lang="ru-RU" sz="2100" dirty="0"/>
          </a:p>
        </p:txBody>
      </p:sp>
      <p:graphicFrame>
        <p:nvGraphicFramePr>
          <p:cNvPr id="4" name="Объект 7"/>
          <p:cNvGraphicFramePr>
            <a:graphicFrameLocks noGrp="1"/>
          </p:cNvGraphicFramePr>
          <p:nvPr>
            <p:ph sz="half" idx="4294967295"/>
          </p:nvPr>
        </p:nvGraphicFramePr>
        <p:xfrm>
          <a:off x="250825" y="1052513"/>
          <a:ext cx="8666163" cy="4718049"/>
        </p:xfrm>
        <a:graphic>
          <a:graphicData uri="http://schemas.openxmlformats.org/drawingml/2006/table">
            <a:tbl>
              <a:tblPr/>
              <a:tblGrid>
                <a:gridCol w="569887">
                  <a:extLst>
                    <a:ext uri="{9D8B030D-6E8A-4147-A177-3AD203B41FA5}"/>
                  </a:extLst>
                </a:gridCol>
                <a:gridCol w="1344924">
                  <a:extLst>
                    <a:ext uri="{9D8B030D-6E8A-4147-A177-3AD203B41FA5}"/>
                  </a:extLst>
                </a:gridCol>
                <a:gridCol w="6751352">
                  <a:extLst>
                    <a:ext uri="{9D8B030D-6E8A-4147-A177-3AD203B41FA5}"/>
                  </a:extLst>
                </a:gridCol>
              </a:tblGrid>
              <a:tr h="763138">
                <a:tc>
                  <a:txBody>
                    <a:bodyPr/>
                    <a:lstStyle/>
                    <a:p>
                      <a:pPr algn="ctr">
                        <a:lnSpc>
                          <a:spcPct val="115000"/>
                        </a:lnSpc>
                        <a:spcAft>
                          <a:spcPts val="0"/>
                        </a:spcAft>
                      </a:pPr>
                      <a:r>
                        <a:rPr lang="ru-RU" sz="2000" dirty="0" smtClean="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9.</a:t>
                      </a:r>
                      <a:endParaRPr lang="ru-RU" sz="20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a:txBody>
                  <a:tcPr marL="18826" marR="18826" marT="30977" marB="30977">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2000" dirty="0" smtClean="0">
                          <a:solidFill>
                            <a:schemeClr val="tx1"/>
                          </a:solidFill>
                          <a:effectLst/>
                          <a:latin typeface="Times New Roman" panose="02020603050405020304" pitchFamily="18" charset="0"/>
                          <a:ea typeface="Times New Roman" panose="02020603050405020304" pitchFamily="18" charset="0"/>
                          <a:cs typeface="Calibri" panose="020F0502020204030204" pitchFamily="34" charset="0"/>
                        </a:rPr>
                        <a:t>0510445</a:t>
                      </a:r>
                      <a:endParaRPr lang="ru-RU" sz="20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a:txBody>
                  <a:tcPr marL="18826" marR="18826" marT="30977" marB="30977">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ru-RU" sz="2000" dirty="0" smtClean="0">
                          <a:solidFill>
                            <a:schemeClr val="tx1"/>
                          </a:solidFill>
                          <a:effectLst/>
                          <a:latin typeface="Times New Roman" panose="02020603050405020304" pitchFamily="18" charset="0"/>
                          <a:ea typeface="Times New Roman" panose="02020603050405020304" pitchFamily="18" charset="0"/>
                          <a:cs typeface="Calibri" panose="020F0502020204030204" pitchFamily="34" charset="0"/>
                        </a:rPr>
                        <a:t>Решении о признании</a:t>
                      </a:r>
                      <a:r>
                        <a:rPr lang="ru-RU" sz="2000" baseline="0" dirty="0" smtClean="0">
                          <a:solidFill>
                            <a:schemeClr val="tx1"/>
                          </a:solidFill>
                          <a:effectLst/>
                          <a:latin typeface="Times New Roman" panose="02020603050405020304" pitchFamily="18" charset="0"/>
                          <a:ea typeface="Times New Roman" panose="02020603050405020304" pitchFamily="18" charset="0"/>
                          <a:cs typeface="Calibri" panose="020F0502020204030204" pitchFamily="34" charset="0"/>
                        </a:rPr>
                        <a:t> (восстановлении) сомнительной задолженности по </a:t>
                      </a:r>
                      <a:r>
                        <a:rPr lang="ru-RU" sz="2000" dirty="0" smtClean="0">
                          <a:solidFill>
                            <a:schemeClr val="tx1"/>
                          </a:solidFill>
                          <a:effectLst/>
                          <a:latin typeface="Times New Roman" panose="02020603050405020304" pitchFamily="18" charset="0"/>
                          <a:ea typeface="Times New Roman" panose="02020603050405020304" pitchFamily="18" charset="0"/>
                          <a:cs typeface="Calibri" panose="020F0502020204030204" pitchFamily="34" charset="0"/>
                        </a:rPr>
                        <a:t>доходам</a:t>
                      </a:r>
                      <a:endParaRPr lang="ru-RU" sz="20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a:txBody>
                  <a:tcPr marL="18826" marR="18826" marT="30977" marB="30977">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extLst>
              </a:tr>
              <a:tr h="433159">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ru-RU" sz="2000" dirty="0" smtClean="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10.</a:t>
                      </a:r>
                      <a:endParaRPr lang="ru-RU" sz="20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a:txBody>
                  <a:tcPr marL="18826" marR="18826" marT="30977" marB="30977">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ru-RU" sz="2000" dirty="0" smtClean="0">
                          <a:solidFill>
                            <a:schemeClr val="tx1"/>
                          </a:solidFill>
                          <a:effectLst/>
                          <a:latin typeface="Times New Roman" panose="02020603050405020304" pitchFamily="18" charset="0"/>
                          <a:ea typeface="Times New Roman" panose="02020603050405020304" pitchFamily="18" charset="0"/>
                          <a:cs typeface="Calibri" panose="020F0502020204030204" pitchFamily="34" charset="0"/>
                        </a:rPr>
                        <a:t>0510446</a:t>
                      </a:r>
                      <a:endParaRPr lang="ru-RU" sz="20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a:txBody>
                  <a:tcPr marL="18826" marR="18826" marT="30977" marB="30977">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ru-RU" sz="2000" dirty="0" smtClean="0">
                          <a:solidFill>
                            <a:schemeClr val="tx1"/>
                          </a:solidFill>
                          <a:effectLst/>
                          <a:latin typeface="Times New Roman" panose="02020603050405020304" pitchFamily="18" charset="0"/>
                          <a:ea typeface="Times New Roman" panose="02020603050405020304" pitchFamily="18" charset="0"/>
                          <a:cs typeface="Calibri" panose="020F0502020204030204" pitchFamily="34" charset="0"/>
                        </a:rPr>
                        <a:t>Решение о восстановлении кредиторской задолженности</a:t>
                      </a:r>
                      <a:endParaRPr lang="ru-RU" sz="20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a:txBody>
                  <a:tcPr marL="18826" marR="18826" marT="30977" marB="30977">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extLst>
              </a:tr>
              <a:tr h="763138">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ru-RU" sz="2000" dirty="0" smtClean="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11.</a:t>
                      </a:r>
                      <a:endParaRPr lang="ru-RU" sz="20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a:txBody>
                  <a:tcPr marL="18826" marR="18826" marT="30977" marB="30977">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ru-RU" sz="2000" dirty="0" smtClean="0">
                          <a:solidFill>
                            <a:schemeClr val="tx1"/>
                          </a:solidFill>
                          <a:effectLst/>
                          <a:latin typeface="Times New Roman" panose="02020603050405020304" pitchFamily="18" charset="0"/>
                          <a:ea typeface="Times New Roman" panose="02020603050405020304" pitchFamily="18" charset="0"/>
                          <a:cs typeface="Calibri" panose="020F0502020204030204" pitchFamily="34" charset="0"/>
                        </a:rPr>
                        <a:t>0510836</a:t>
                      </a:r>
                      <a:endParaRPr lang="ru-RU" sz="20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a:txBody>
                  <a:tcPr marL="18826" marR="18826" marT="30977" marB="30977">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ru-RU" sz="2000" dirty="0" smtClean="0">
                          <a:solidFill>
                            <a:schemeClr val="tx1"/>
                          </a:solidFill>
                          <a:effectLst/>
                          <a:latin typeface="Times New Roman" panose="02020603050405020304" pitchFamily="18" charset="0"/>
                          <a:ea typeface="Times New Roman" panose="02020603050405020304" pitchFamily="18" charset="0"/>
                          <a:cs typeface="Calibri" panose="020F0502020204030204" pitchFamily="34" charset="0"/>
                        </a:rPr>
                        <a:t>Акт о результатах инвентаризации наличных денежных средств</a:t>
                      </a:r>
                      <a:endParaRPr lang="ru-RU" sz="20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a:txBody>
                  <a:tcPr marL="18826" marR="18826" marT="30977" marB="30977">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extLst>
              </a:tr>
              <a:tr h="412546">
                <a:tc>
                  <a:txBody>
                    <a:bodyPr/>
                    <a:lstStyle/>
                    <a:p>
                      <a:pPr algn="ctr">
                        <a:lnSpc>
                          <a:spcPct val="115000"/>
                        </a:lnSpc>
                        <a:spcAft>
                          <a:spcPts val="0"/>
                        </a:spcAft>
                      </a:pPr>
                      <a:r>
                        <a:rPr lang="ru-RU" sz="2000" dirty="0" smtClean="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12.</a:t>
                      </a:r>
                      <a:endParaRPr lang="ru-RU" sz="20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a:txBody>
                  <a:tcPr marL="18826" marR="18826" marT="30977" marB="30977">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ru-RU" sz="2000" dirty="0" smtClean="0">
                          <a:solidFill>
                            <a:schemeClr val="tx1"/>
                          </a:solidFill>
                          <a:effectLst/>
                          <a:latin typeface="Times New Roman" panose="02020603050405020304" pitchFamily="18" charset="0"/>
                          <a:ea typeface="Times New Roman" panose="02020603050405020304" pitchFamily="18" charset="0"/>
                          <a:cs typeface="Calibri" panose="020F0502020204030204" pitchFamily="34" charset="0"/>
                        </a:rPr>
                        <a:t>0510837</a:t>
                      </a:r>
                      <a:endParaRPr lang="ru-RU" sz="20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a:txBody>
                  <a:tcPr marL="18826" marR="18826" marT="30977" marB="30977">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ru-RU" sz="2000" dirty="0" smtClean="0">
                          <a:solidFill>
                            <a:schemeClr val="tx1"/>
                          </a:solidFill>
                          <a:effectLst/>
                          <a:latin typeface="Times New Roman" panose="02020603050405020304" pitchFamily="18" charset="0"/>
                          <a:ea typeface="Times New Roman" panose="02020603050405020304" pitchFamily="18" charset="0"/>
                          <a:cs typeface="Calibri" panose="020F0502020204030204" pitchFamily="34" charset="0"/>
                        </a:rPr>
                        <a:t>Ведомость начисления</a:t>
                      </a:r>
                      <a:r>
                        <a:rPr lang="ru-RU" sz="2000" baseline="0" dirty="0" smtClean="0">
                          <a:solidFill>
                            <a:schemeClr val="tx1"/>
                          </a:solidFill>
                          <a:effectLst/>
                          <a:latin typeface="Times New Roman" panose="02020603050405020304" pitchFamily="18" charset="0"/>
                          <a:ea typeface="Times New Roman" panose="02020603050405020304" pitchFamily="18" charset="0"/>
                          <a:cs typeface="Calibri" panose="020F0502020204030204" pitchFamily="34" charset="0"/>
                        </a:rPr>
                        <a:t> доходов бюджета</a:t>
                      </a:r>
                      <a:endParaRPr lang="ru-RU" sz="20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a:txBody>
                  <a:tcPr marL="18826" marR="18826" marT="30977" marB="30977">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extLst>
              </a:tr>
              <a:tr h="473459">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ru-RU" sz="2000" dirty="0" smtClean="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13.</a:t>
                      </a:r>
                      <a:endParaRPr lang="ru-RU" sz="20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a:txBody>
                  <a:tcPr marL="18826" marR="18826" marT="30977" marB="30977">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ru-RU" sz="2000" dirty="0" smtClean="0">
                          <a:solidFill>
                            <a:schemeClr val="tx1"/>
                          </a:solidFill>
                          <a:effectLst/>
                          <a:latin typeface="Times New Roman" panose="02020603050405020304" pitchFamily="18" charset="0"/>
                          <a:ea typeface="Times New Roman" panose="02020603050405020304" pitchFamily="18" charset="0"/>
                          <a:cs typeface="Calibri" panose="020F0502020204030204" pitchFamily="34" charset="0"/>
                        </a:rPr>
                        <a:t>0510838</a:t>
                      </a:r>
                      <a:endParaRPr lang="ru-RU" sz="20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a:txBody>
                  <a:tcPr marL="18826" marR="18826" marT="30977" marB="30977">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ru-RU" sz="2000" kern="1200" dirty="0" smtClean="0">
                          <a:solidFill>
                            <a:schemeClr val="tx1"/>
                          </a:solidFill>
                          <a:effectLst/>
                          <a:latin typeface="Times New Roman" panose="02020603050405020304" pitchFamily="18" charset="0"/>
                          <a:ea typeface="Times New Roman" panose="02020603050405020304" pitchFamily="18" charset="0"/>
                          <a:cs typeface="Calibri" panose="020F0502020204030204" pitchFamily="34" charset="0"/>
                        </a:rPr>
                        <a:t>Ведомость выпадающих доходов</a:t>
                      </a:r>
                      <a:endParaRPr lang="ru-RU" sz="2000" kern="1200" dirty="0">
                        <a:solidFill>
                          <a:schemeClr val="tx1"/>
                        </a:solidFill>
                        <a:effectLst/>
                        <a:latin typeface="Times New Roman" panose="02020603050405020304" pitchFamily="18" charset="0"/>
                        <a:ea typeface="Times New Roman" panose="02020603050405020304" pitchFamily="18" charset="0"/>
                        <a:cs typeface="Calibri" panose="020F0502020204030204" pitchFamily="34" charset="0"/>
                      </a:endParaRPr>
                    </a:p>
                  </a:txBody>
                  <a:tcPr marL="18826" marR="18826" marT="30977" marB="30977">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extLst>
              </a:tr>
              <a:tr h="576182">
                <a:tc gridSpan="3">
                  <a:txBody>
                    <a:bodyPr/>
                    <a:lstStyle/>
                    <a:p>
                      <a:pPr algn="ctr"/>
                      <a:r>
                        <a:rPr lang="ru-RU" sz="2000" dirty="0" smtClean="0"/>
                        <a:t>Приказом утверждено 2 регистра бухгалтерского учета.</a:t>
                      </a:r>
                      <a:endParaRPr lang="ru-RU" sz="2000" dirty="0"/>
                    </a:p>
                  </a:txBody>
                  <a:tcPr marL="18826" marR="18826" marT="30977" marB="30977">
                    <a:lnL w="12700" cap="flat" cmpd="sng" algn="ctr">
                      <a:solidFill>
                        <a:srgbClr val="000000"/>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indent="0" algn="ctr" defTabSz="914400" rtl="0" eaLnBrk="1" fontAlgn="auto" latinLnBrk="0" hangingPunct="1">
                        <a:lnSpc>
                          <a:spcPct val="115000"/>
                        </a:lnSpc>
                        <a:spcBef>
                          <a:spcPts val="0"/>
                        </a:spcBef>
                        <a:spcAft>
                          <a:spcPts val="0"/>
                        </a:spcAft>
                        <a:buClrTx/>
                        <a:buSzTx/>
                        <a:buFontTx/>
                        <a:buNone/>
                        <a:tabLst/>
                        <a:defRPr/>
                      </a:pPr>
                      <a:endParaRPr lang="ru-RU" sz="20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a:txBody>
                  <a:tcPr marL="18826" marR="18826" marT="30971" marB="3097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ctr"/>
                      <a:endParaRPr lang="ru-RU" sz="2000" dirty="0"/>
                    </a:p>
                  </a:txBody>
                  <a:tcPr marL="18826" marR="18826" marT="30971" marB="30971">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extLst>
              </a:tr>
              <a:tr h="412546">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ru-RU" sz="2000" dirty="0" smtClean="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1.</a:t>
                      </a:r>
                      <a:endParaRPr lang="ru-RU" sz="20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a:txBody>
                  <a:tcPr marL="18826" marR="18826" marT="30977" marB="30977">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ru-RU" sz="2000" kern="1200" dirty="0" smtClean="0">
                          <a:solidFill>
                            <a:schemeClr val="tx1"/>
                          </a:solidFill>
                          <a:effectLst/>
                          <a:latin typeface="Times New Roman" panose="02020603050405020304" pitchFamily="18" charset="0"/>
                          <a:ea typeface="Times New Roman" panose="02020603050405020304" pitchFamily="18" charset="0"/>
                          <a:cs typeface="Calibri" panose="020F0502020204030204" pitchFamily="34" charset="0"/>
                        </a:rPr>
                        <a:t>0509213</a:t>
                      </a:r>
                      <a:endParaRPr lang="ru-RU" sz="2000" kern="1200" dirty="0">
                        <a:solidFill>
                          <a:schemeClr val="tx1"/>
                        </a:solidFill>
                        <a:effectLst/>
                        <a:latin typeface="Times New Roman" panose="02020603050405020304" pitchFamily="18" charset="0"/>
                        <a:ea typeface="Times New Roman" panose="02020603050405020304" pitchFamily="18" charset="0"/>
                        <a:cs typeface="Calibri" panose="020F0502020204030204" pitchFamily="34" charset="0"/>
                      </a:endParaRPr>
                    </a:p>
                  </a:txBody>
                  <a:tcPr marL="18826" marR="18826" marT="30977" marB="30977">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ru-RU" sz="2000" kern="1200" dirty="0" smtClean="0">
                          <a:solidFill>
                            <a:schemeClr val="tx1"/>
                          </a:solidFill>
                          <a:effectLst/>
                          <a:latin typeface="Times New Roman" panose="02020603050405020304" pitchFamily="18" charset="0"/>
                          <a:ea typeface="Times New Roman" panose="02020603050405020304" pitchFamily="18" charset="0"/>
                          <a:cs typeface="Calibri" panose="020F0502020204030204" pitchFamily="34" charset="0"/>
                        </a:rPr>
                        <a:t>Журнал-операций по </a:t>
                      </a:r>
                      <a:r>
                        <a:rPr lang="ru-RU" sz="2000" kern="1200" dirty="0" err="1" smtClean="0">
                          <a:solidFill>
                            <a:schemeClr val="tx1"/>
                          </a:solidFill>
                          <a:effectLst/>
                          <a:latin typeface="Times New Roman" panose="02020603050405020304" pitchFamily="18" charset="0"/>
                          <a:ea typeface="Times New Roman" panose="02020603050405020304" pitchFamily="18" charset="0"/>
                          <a:cs typeface="Calibri" panose="020F0502020204030204" pitchFamily="34" charset="0"/>
                        </a:rPr>
                        <a:t>забалансовому</a:t>
                      </a:r>
                      <a:r>
                        <a:rPr lang="ru-RU" sz="2000" kern="1200" dirty="0" smtClean="0">
                          <a:solidFill>
                            <a:schemeClr val="tx1"/>
                          </a:solidFill>
                          <a:effectLst/>
                          <a:latin typeface="Times New Roman" panose="02020603050405020304" pitchFamily="18" charset="0"/>
                          <a:ea typeface="Times New Roman" panose="02020603050405020304" pitchFamily="18" charset="0"/>
                          <a:cs typeface="Calibri" panose="020F0502020204030204" pitchFamily="34" charset="0"/>
                        </a:rPr>
                        <a:t> счету _________</a:t>
                      </a:r>
                      <a:endParaRPr lang="ru-RU" sz="2000" kern="1200" dirty="0">
                        <a:solidFill>
                          <a:schemeClr val="tx1"/>
                        </a:solidFill>
                        <a:effectLst/>
                        <a:latin typeface="Times New Roman" panose="02020603050405020304" pitchFamily="18" charset="0"/>
                        <a:ea typeface="Times New Roman" panose="02020603050405020304" pitchFamily="18" charset="0"/>
                        <a:cs typeface="Calibri" panose="020F0502020204030204" pitchFamily="34" charset="0"/>
                      </a:endParaRPr>
                    </a:p>
                  </a:txBody>
                  <a:tcPr marL="18826" marR="18826" marT="30977" marB="30977">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extLst>
              </a:tr>
              <a:tr h="883881">
                <a:tc>
                  <a:txBody>
                    <a:bodyPr/>
                    <a:lstStyle/>
                    <a:p>
                      <a:pPr algn="ctr">
                        <a:lnSpc>
                          <a:spcPct val="115000"/>
                        </a:lnSpc>
                        <a:spcAft>
                          <a:spcPts val="0"/>
                        </a:spcAft>
                      </a:pPr>
                      <a:r>
                        <a:rPr lang="ru-RU" sz="2000" dirty="0" smtClean="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2.</a:t>
                      </a:r>
                      <a:endParaRPr lang="ru-RU" sz="20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a:txBody>
                  <a:tcPr marL="18826" marR="18826" marT="30977" marB="30977">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ru-RU" sz="2000" kern="1200" dirty="0" smtClean="0">
                          <a:solidFill>
                            <a:schemeClr val="tx1"/>
                          </a:solidFill>
                          <a:effectLst/>
                          <a:latin typeface="Times New Roman" panose="02020603050405020304" pitchFamily="18" charset="0"/>
                          <a:ea typeface="Times New Roman" panose="02020603050405020304" pitchFamily="18" charset="0"/>
                          <a:cs typeface="Calibri" panose="020F0502020204030204" pitchFamily="34" charset="0"/>
                        </a:rPr>
                        <a:t>0509095</a:t>
                      </a:r>
                      <a:endParaRPr lang="ru-RU" sz="2000" kern="1200" dirty="0">
                        <a:solidFill>
                          <a:schemeClr val="tx1"/>
                        </a:solidFill>
                        <a:effectLst/>
                        <a:latin typeface="Times New Roman" panose="02020603050405020304" pitchFamily="18" charset="0"/>
                        <a:ea typeface="Times New Roman" panose="02020603050405020304" pitchFamily="18" charset="0"/>
                        <a:cs typeface="Calibri" panose="020F0502020204030204" pitchFamily="34" charset="0"/>
                      </a:endParaRPr>
                    </a:p>
                  </a:txBody>
                  <a:tcPr marL="18826" marR="18826" marT="30977" marB="30977">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ru-RU" sz="2000" kern="1200" dirty="0" smtClean="0">
                          <a:solidFill>
                            <a:schemeClr val="tx1"/>
                          </a:solidFill>
                          <a:effectLst/>
                          <a:latin typeface="Times New Roman" panose="02020603050405020304" pitchFamily="18" charset="0"/>
                          <a:ea typeface="Times New Roman" panose="02020603050405020304" pitchFamily="18" charset="0"/>
                          <a:cs typeface="Calibri" panose="020F0502020204030204" pitchFamily="34" charset="0"/>
                        </a:rPr>
                        <a:t>Ведомость доходов физических лиц, облагаемых НДФЛ, страховыми взносами </a:t>
                      </a:r>
                      <a:endParaRPr lang="ru-RU" sz="2000" kern="1200" dirty="0">
                        <a:solidFill>
                          <a:schemeClr val="tx1"/>
                        </a:solidFill>
                        <a:effectLst/>
                        <a:latin typeface="Times New Roman" panose="02020603050405020304" pitchFamily="18" charset="0"/>
                        <a:ea typeface="Times New Roman" panose="02020603050405020304" pitchFamily="18" charset="0"/>
                        <a:cs typeface="Calibri" panose="020F0502020204030204" pitchFamily="34" charset="0"/>
                      </a:endParaRPr>
                    </a:p>
                  </a:txBody>
                  <a:tcPr marL="18826" marR="18826" marT="30977" marB="30977">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extLst>
              </a:tr>
            </a:tbl>
          </a:graphicData>
        </a:graphic>
      </p:graphicFrame>
    </p:spTree>
    <p:extLst>
      <p:ext uri="{BB962C8B-B14F-4D97-AF65-F5344CB8AC3E}">
        <p14:creationId xmlns:p14="http://schemas.microsoft.com/office/powerpoint/2010/main" val="2528314563"/>
      </p:ext>
    </p:extLst>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55650" y="246063"/>
            <a:ext cx="8134350" cy="144462"/>
          </a:xfrm>
        </p:spPr>
        <p:txBody>
          <a:bodyPr>
            <a:normAutofit fontScale="90000"/>
          </a:bodyPr>
          <a:lstStyle/>
          <a:p>
            <a:pPr algn="ctr">
              <a:defRPr/>
            </a:pPr>
            <a:r>
              <a:rPr lang="ru-RU" sz="2100" b="1" kern="1200" dirty="0">
                <a:solidFill>
                  <a:srgbClr val="4BACC6">
                    <a:lumMod val="75000"/>
                  </a:srgbClr>
                </a:solidFill>
                <a:latin typeface="Times New Roman"/>
                <a:cs typeface="Times New Roman"/>
              </a:rPr>
              <a:t>Приказ Минфина России от 15.04.2021 г № 61н « Об утверждении унифицированных форм электронных документов».</a:t>
            </a:r>
            <a:endParaRPr lang="ru-RU" sz="2100" dirty="0"/>
          </a:p>
        </p:txBody>
      </p:sp>
      <p:pic>
        <p:nvPicPr>
          <p:cNvPr id="29699" name="Рисунок 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14313" y="1311275"/>
            <a:ext cx="8890000" cy="165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9700" name="Объект 9"/>
          <p:cNvGraphicFramePr>
            <a:graphicFrameLocks noChangeAspect="1"/>
          </p:cNvGraphicFramePr>
          <p:nvPr/>
        </p:nvGraphicFramePr>
        <p:xfrm>
          <a:off x="203200" y="2924175"/>
          <a:ext cx="8901113" cy="1760538"/>
        </p:xfrm>
        <a:graphic>
          <a:graphicData uri="http://schemas.openxmlformats.org/presentationml/2006/ole">
            <mc:AlternateContent xmlns:mc="http://schemas.openxmlformats.org/markup-compatibility/2006">
              <mc:Choice xmlns:v="urn:schemas-microsoft-com:vml" Requires="v">
                <p:oleObj spid="_x0000_s14350" name="Лист" r:id="rId5" imgW="5105363" imgH="1009725" progId="Excel.Sheet.8">
                  <p:embed/>
                </p:oleObj>
              </mc:Choice>
              <mc:Fallback>
                <p:oleObj name="Лист" r:id="rId5" imgW="5105363" imgH="1009725" progId="Excel.Sheet.8">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03200" y="2924175"/>
                        <a:ext cx="8901113" cy="1760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 name="Прямоугольник 5"/>
          <p:cNvSpPr/>
          <p:nvPr/>
        </p:nvSpPr>
        <p:spPr>
          <a:xfrm>
            <a:off x="206375" y="663575"/>
            <a:ext cx="8897938" cy="647700"/>
          </a:xfrm>
          <a:prstGeom prst="rect">
            <a:avLst/>
          </a:prstGeom>
        </p:spPr>
        <p:style>
          <a:lnRef idx="2">
            <a:schemeClr val="accent6"/>
          </a:lnRef>
          <a:fillRef idx="1">
            <a:schemeClr val="lt1"/>
          </a:fillRef>
          <a:effectRef idx="0">
            <a:schemeClr val="accent6"/>
          </a:effectRef>
          <a:fontRef idx="minor">
            <a:schemeClr val="dk1"/>
          </a:fontRef>
        </p:style>
        <p:txBody>
          <a:bodyPr anchor="ctr"/>
          <a:lstStyle/>
          <a:p>
            <a:pPr algn="ctr">
              <a:defRPr/>
            </a:pPr>
            <a:r>
              <a:rPr lang="ru-RU" i="1" dirty="0">
                <a:solidFill>
                  <a:srgbClr val="FF0000"/>
                </a:solidFill>
              </a:rPr>
              <a:t>- Ведомость начисления доходов </a:t>
            </a:r>
            <a:r>
              <a:rPr lang="ru-RU" i="1" dirty="0">
                <a:solidFill>
                  <a:schemeClr val="tx1"/>
                </a:solidFill>
              </a:rPr>
              <a:t>используется если персонифицированный учет ведется непосредственно в бухгалтерии</a:t>
            </a:r>
            <a:endParaRPr lang="ru-RU" i="1" dirty="0">
              <a:solidFill>
                <a:srgbClr val="FF0000"/>
              </a:solidFill>
            </a:endParaRPr>
          </a:p>
        </p:txBody>
      </p:sp>
      <p:sp>
        <p:nvSpPr>
          <p:cNvPr id="7" name="Прямоугольник 6"/>
          <p:cNvSpPr/>
          <p:nvPr/>
        </p:nvSpPr>
        <p:spPr>
          <a:xfrm>
            <a:off x="214313" y="4797425"/>
            <a:ext cx="8890000" cy="1368425"/>
          </a:xfrm>
          <a:prstGeom prst="rect">
            <a:avLst/>
          </a:prstGeom>
        </p:spPr>
        <p:style>
          <a:lnRef idx="2">
            <a:schemeClr val="accent6"/>
          </a:lnRef>
          <a:fillRef idx="1">
            <a:schemeClr val="lt1"/>
          </a:fillRef>
          <a:effectRef idx="0">
            <a:schemeClr val="accent6"/>
          </a:effectRef>
          <a:fontRef idx="minor">
            <a:schemeClr val="dk1"/>
          </a:fontRef>
        </p:style>
        <p:txBody>
          <a:bodyPr anchor="ctr"/>
          <a:lstStyle/>
          <a:p>
            <a:pPr algn="just">
              <a:defRPr/>
            </a:pPr>
            <a:r>
              <a:rPr lang="ru-RU" i="1" dirty="0">
                <a:solidFill>
                  <a:schemeClr val="tx1"/>
                </a:solidFill>
              </a:rPr>
              <a:t>     </a:t>
            </a:r>
            <a:r>
              <a:rPr lang="ru-RU" i="1" dirty="0">
                <a:solidFill>
                  <a:srgbClr val="FF0000"/>
                </a:solidFill>
              </a:rPr>
              <a:t>Графа 1 «Идентификатор»  </a:t>
            </a:r>
            <a:r>
              <a:rPr lang="ru-RU" i="1" dirty="0">
                <a:solidFill>
                  <a:schemeClr val="tx1"/>
                </a:solidFill>
              </a:rPr>
              <a:t>основной параметр определяющий контрагента. </a:t>
            </a:r>
            <a:endParaRPr lang="ru-RU" i="1" dirty="0">
              <a:solidFill>
                <a:srgbClr val="FF0000"/>
              </a:solidFill>
            </a:endParaRPr>
          </a:p>
        </p:txBody>
      </p:sp>
    </p:spTree>
    <p:extLst>
      <p:ext uri="{BB962C8B-B14F-4D97-AF65-F5344CB8AC3E}">
        <p14:creationId xmlns:p14="http://schemas.microsoft.com/office/powerpoint/2010/main" val="1381947101"/>
      </p:ext>
    </p:extLst>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55650" y="260350"/>
            <a:ext cx="8134350" cy="144463"/>
          </a:xfrm>
        </p:spPr>
        <p:txBody>
          <a:bodyPr>
            <a:normAutofit fontScale="90000"/>
          </a:bodyPr>
          <a:lstStyle/>
          <a:p>
            <a:pPr algn="ctr">
              <a:defRPr/>
            </a:pPr>
            <a:r>
              <a:rPr lang="ru-RU" sz="2100" b="1" kern="1200" dirty="0">
                <a:solidFill>
                  <a:srgbClr val="4BACC6">
                    <a:lumMod val="75000"/>
                  </a:srgbClr>
                </a:solidFill>
                <a:latin typeface="Times New Roman"/>
                <a:cs typeface="Times New Roman"/>
              </a:rPr>
              <a:t>Приказ Минфина России от 15.04.2021 г № 61н « Об утверждении унифицированных форм электронных документов».</a:t>
            </a:r>
            <a:endParaRPr lang="ru-RU" sz="2100" dirty="0"/>
          </a:p>
        </p:txBody>
      </p:sp>
      <p:graphicFrame>
        <p:nvGraphicFramePr>
          <p:cNvPr id="25603" name="Объект 3"/>
          <p:cNvGraphicFramePr>
            <a:graphicFrameLocks noChangeAspect="1"/>
          </p:cNvGraphicFramePr>
          <p:nvPr/>
        </p:nvGraphicFramePr>
        <p:xfrm>
          <a:off x="107950" y="908050"/>
          <a:ext cx="8782050" cy="4821238"/>
        </p:xfrm>
        <a:graphic>
          <a:graphicData uri="http://schemas.openxmlformats.org/presentationml/2006/ole">
            <mc:AlternateContent xmlns:mc="http://schemas.openxmlformats.org/markup-compatibility/2006">
              <mc:Choice xmlns:v="urn:schemas-microsoft-com:vml" Requires="v">
                <p:oleObj spid="_x0000_s15374" name="Лист" r:id="rId4" imgW="7981811" imgH="4381539" progId="Excel.Sheet.8">
                  <p:embed/>
                </p:oleObj>
              </mc:Choice>
              <mc:Fallback>
                <p:oleObj name="Лист" r:id="rId4" imgW="7981811" imgH="4381539" progId="Excel.Sheet.8">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7950" y="908050"/>
                        <a:ext cx="8782050" cy="4821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3163641651"/>
      </p:ext>
    </p:extLst>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55650" y="333375"/>
            <a:ext cx="8134350" cy="144463"/>
          </a:xfrm>
        </p:spPr>
        <p:txBody>
          <a:bodyPr>
            <a:normAutofit fontScale="90000"/>
          </a:bodyPr>
          <a:lstStyle/>
          <a:p>
            <a:pPr algn="ctr">
              <a:defRPr/>
            </a:pPr>
            <a:r>
              <a:rPr lang="ru-RU" sz="2100" b="1" kern="1200" dirty="0">
                <a:solidFill>
                  <a:srgbClr val="4BACC6">
                    <a:lumMod val="75000"/>
                  </a:srgbClr>
                </a:solidFill>
                <a:latin typeface="Times New Roman"/>
                <a:cs typeface="Times New Roman"/>
              </a:rPr>
              <a:t>Приказ Минфина России от 15.04.2021 г № 61н « Об утверждении унифицированных форм электронных документов».</a:t>
            </a:r>
            <a:endParaRPr lang="ru-RU" sz="2100" dirty="0"/>
          </a:p>
        </p:txBody>
      </p:sp>
      <p:graphicFrame>
        <p:nvGraphicFramePr>
          <p:cNvPr id="37891" name="Объект 2"/>
          <p:cNvGraphicFramePr>
            <a:graphicFrameLocks noChangeAspect="1"/>
          </p:cNvGraphicFramePr>
          <p:nvPr/>
        </p:nvGraphicFramePr>
        <p:xfrm>
          <a:off x="323850" y="908050"/>
          <a:ext cx="8393113" cy="3822700"/>
        </p:xfrm>
        <a:graphic>
          <a:graphicData uri="http://schemas.openxmlformats.org/presentationml/2006/ole">
            <mc:AlternateContent xmlns:mc="http://schemas.openxmlformats.org/markup-compatibility/2006">
              <mc:Choice xmlns:v="urn:schemas-microsoft-com:vml" Requires="v">
                <p:oleObj spid="_x0000_s16398" name="Лист" r:id="rId4" imgW="11820478" imgH="5381789" progId="Excel.Sheet.12">
                  <p:embed/>
                </p:oleObj>
              </mc:Choice>
              <mc:Fallback>
                <p:oleObj name="Лист" r:id="rId4" imgW="11820478" imgH="5381789" progId="Excel.Sheet.12">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3850" y="908050"/>
                        <a:ext cx="8393113" cy="3822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372308154"/>
      </p:ext>
    </p:extLst>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27088" y="404813"/>
            <a:ext cx="8134350" cy="144462"/>
          </a:xfrm>
        </p:spPr>
        <p:txBody>
          <a:bodyPr>
            <a:normAutofit fontScale="90000"/>
          </a:bodyPr>
          <a:lstStyle/>
          <a:p>
            <a:pPr algn="ctr">
              <a:defRPr/>
            </a:pPr>
            <a:r>
              <a:rPr lang="ru-RU" sz="2100" b="1" kern="1200" dirty="0">
                <a:solidFill>
                  <a:srgbClr val="4BACC6">
                    <a:lumMod val="75000"/>
                  </a:srgbClr>
                </a:solidFill>
                <a:latin typeface="Times New Roman"/>
                <a:cs typeface="Times New Roman"/>
              </a:rPr>
              <a:t>Приказ Минфина России от 15.04.2021 г № 61н « Об утверждении унифицированных форм электронных документов».</a:t>
            </a:r>
            <a:endParaRPr lang="ru-RU" sz="2100" dirty="0"/>
          </a:p>
        </p:txBody>
      </p:sp>
      <p:graphicFrame>
        <p:nvGraphicFramePr>
          <p:cNvPr id="38915" name="Объект 2"/>
          <p:cNvGraphicFramePr>
            <a:graphicFrameLocks noChangeAspect="1"/>
          </p:cNvGraphicFramePr>
          <p:nvPr/>
        </p:nvGraphicFramePr>
        <p:xfrm>
          <a:off x="179388" y="981075"/>
          <a:ext cx="8318500" cy="4932363"/>
        </p:xfrm>
        <a:graphic>
          <a:graphicData uri="http://schemas.openxmlformats.org/presentationml/2006/ole">
            <mc:AlternateContent xmlns:mc="http://schemas.openxmlformats.org/markup-compatibility/2006">
              <mc:Choice xmlns:v="urn:schemas-microsoft-com:vml" Requires="v">
                <p:oleObj spid="_x0000_s17422" name="Лист" r:id="rId4" imgW="11820478" imgH="7010463" progId="Excel.Sheet.12">
                  <p:embed/>
                </p:oleObj>
              </mc:Choice>
              <mc:Fallback>
                <p:oleObj name="Лист" r:id="rId4" imgW="11820478" imgH="7010463" progId="Excel.Sheet.12">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9388" y="981075"/>
                        <a:ext cx="8318500" cy="493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2319687812"/>
      </p:ext>
    </p:extLst>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66788" y="333375"/>
            <a:ext cx="8134350" cy="144463"/>
          </a:xfrm>
        </p:spPr>
        <p:txBody>
          <a:bodyPr>
            <a:normAutofit fontScale="90000"/>
          </a:bodyPr>
          <a:lstStyle/>
          <a:p>
            <a:pPr algn="ctr">
              <a:defRPr/>
            </a:pPr>
            <a:r>
              <a:rPr lang="ru-RU" sz="2100" b="1" kern="1200" dirty="0">
                <a:solidFill>
                  <a:srgbClr val="4BACC6">
                    <a:lumMod val="75000"/>
                  </a:srgbClr>
                </a:solidFill>
                <a:latin typeface="Times New Roman"/>
                <a:cs typeface="Times New Roman"/>
              </a:rPr>
              <a:t>Приказ Минфина России от 15.04.2021 г № 61н « Об утверждении унифицированных форм электронных документов».</a:t>
            </a:r>
            <a:endParaRPr lang="ru-RU" sz="2100" dirty="0"/>
          </a:p>
        </p:txBody>
      </p:sp>
      <p:graphicFrame>
        <p:nvGraphicFramePr>
          <p:cNvPr id="39939" name="Объект 2"/>
          <p:cNvGraphicFramePr>
            <a:graphicFrameLocks noChangeAspect="1"/>
          </p:cNvGraphicFramePr>
          <p:nvPr/>
        </p:nvGraphicFramePr>
        <p:xfrm>
          <a:off x="284163" y="836613"/>
          <a:ext cx="8847137" cy="3733800"/>
        </p:xfrm>
        <a:graphic>
          <a:graphicData uri="http://schemas.openxmlformats.org/presentationml/2006/ole">
            <mc:AlternateContent xmlns:mc="http://schemas.openxmlformats.org/markup-compatibility/2006">
              <mc:Choice xmlns:v="urn:schemas-microsoft-com:vml" Requires="v">
                <p:oleObj spid="_x0000_s18446" name="Лист" r:id="rId4" imgW="9363111" imgH="3952861" progId="Excel.Sheet.8">
                  <p:embed/>
                </p:oleObj>
              </mc:Choice>
              <mc:Fallback>
                <p:oleObj name="Лист" r:id="rId4" imgW="9363111" imgH="3952861" progId="Excel.Sheet.8">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4163" y="836613"/>
                        <a:ext cx="8847137" cy="373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9940" name="Прямоугольник 2"/>
          <p:cNvSpPr>
            <a:spLocks noChangeArrowheads="1"/>
          </p:cNvSpPr>
          <p:nvPr/>
        </p:nvSpPr>
        <p:spPr bwMode="auto">
          <a:xfrm>
            <a:off x="284163" y="4652963"/>
            <a:ext cx="8680450" cy="20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indent="457200" algn="just"/>
            <a:r>
              <a:rPr lang="ru-RU" altLang="ru-RU">
                <a:latin typeface="Times New Roman CYR" pitchFamily="18" charset="0"/>
                <a:cs typeface="Times New Roman" pitchFamily="18" charset="0"/>
              </a:rPr>
              <a:t>9.7.4. На подстатью 174 "Выпадающие доходы" КОСГУ относятся операции, отражающие финансовый результат от операций по уменьшению (списанию) суммы начисленных доходов, в том числе денежных взысканий (штрафов, пеней, неустоек), при принятии решения об их уменьшении в соответствии с законодательством Российской Федерации (выпадающие доходы).</a:t>
            </a:r>
          </a:p>
          <a:p>
            <a:pPr indent="457200" algn="just"/>
            <a:r>
              <a:rPr lang="ru-RU" altLang="ru-RU">
                <a:latin typeface="Times New Roman CYR" pitchFamily="18" charset="0"/>
                <a:cs typeface="Times New Roman" pitchFamily="18" charset="0"/>
              </a:rPr>
              <a:t>Для отражения кассовых поступлений и выбытий данная подстатья КОСГУ не применяется (Приказ №209н).  В учете запись:  ДТ 0 40110 174      КТ 0 20500 000</a:t>
            </a:r>
          </a:p>
        </p:txBody>
      </p:sp>
    </p:spTree>
    <p:extLst>
      <p:ext uri="{BB962C8B-B14F-4D97-AF65-F5344CB8AC3E}">
        <p14:creationId xmlns:p14="http://schemas.microsoft.com/office/powerpoint/2010/main" val="2988802532"/>
      </p:ext>
    </p:extLst>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189018" y="132661"/>
            <a:ext cx="6393270" cy="769441"/>
          </a:xfrm>
          <a:prstGeom prst="rect">
            <a:avLst/>
          </a:prstGeom>
        </p:spPr>
        <p:txBody>
          <a:bodyPr wrap="square">
            <a:spAutoFit/>
          </a:bodyPr>
          <a:lstStyle/>
          <a:p>
            <a:pPr marL="53975" lvl="1" algn="ctr">
              <a:buSzPct val="130000"/>
            </a:pPr>
            <a:r>
              <a:rPr lang="ru-RU" sz="2200" b="1" dirty="0" smtClean="0">
                <a:solidFill>
                  <a:srgbClr val="077A3E"/>
                </a:solidFill>
                <a:latin typeface="Bookman Old Style" charset="0"/>
                <a:ea typeface="Bookman Old Style" charset="0"/>
                <a:cs typeface="Bookman Old Style" charset="0"/>
              </a:rPr>
              <a:t>Изменения в НПА по отчетности </a:t>
            </a:r>
            <a:r>
              <a:rPr lang="mr-IN" sz="2200" b="1" dirty="0" smtClean="0">
                <a:solidFill>
                  <a:srgbClr val="077A3E"/>
                </a:solidFill>
                <a:latin typeface="Bookman Old Style" charset="0"/>
                <a:ea typeface="Bookman Old Style" charset="0"/>
                <a:cs typeface="Bookman Old Style" charset="0"/>
              </a:rPr>
              <a:t>–</a:t>
            </a:r>
            <a:endParaRPr lang="ru-RU" sz="2200" b="1" dirty="0">
              <a:solidFill>
                <a:srgbClr val="077A3E"/>
              </a:solidFill>
              <a:latin typeface="Bookman Old Style" charset="0"/>
              <a:ea typeface="Bookman Old Style" charset="0"/>
              <a:cs typeface="Bookman Old Style" charset="0"/>
            </a:endParaRPr>
          </a:p>
          <a:p>
            <a:pPr marL="53975" lvl="1" algn="ctr">
              <a:buSzPct val="130000"/>
            </a:pPr>
            <a:r>
              <a:rPr lang="ru-RU" sz="2200" b="1" dirty="0" smtClean="0">
                <a:solidFill>
                  <a:srgbClr val="002060"/>
                </a:solidFill>
                <a:latin typeface="Bookman Old Style" charset="0"/>
                <a:ea typeface="Bookman Old Style" charset="0"/>
                <a:cs typeface="Bookman Old Style" charset="0"/>
              </a:rPr>
              <a:t>Программа разработки ФСБУ ГФ</a:t>
            </a:r>
          </a:p>
        </p:txBody>
      </p:sp>
      <p:sp>
        <p:nvSpPr>
          <p:cNvPr id="7" name="Номер слайда 14"/>
          <p:cNvSpPr>
            <a:spLocks noGrp="1"/>
          </p:cNvSpPr>
          <p:nvPr>
            <p:ph type="sldNum" sz="quarter" idx="12"/>
          </p:nvPr>
        </p:nvSpPr>
        <p:spPr>
          <a:xfrm>
            <a:off x="8582288" y="179386"/>
            <a:ext cx="561712" cy="365125"/>
          </a:xfrm>
        </p:spPr>
        <p:txBody>
          <a:bodyPr/>
          <a:lstStyle/>
          <a:p>
            <a:fld id="{D81B3B79-DEF0-4346-A5D2-0443081EFB3D}" type="slidenum">
              <a:rPr lang="ru-RU" b="1" smtClean="0">
                <a:solidFill>
                  <a:srgbClr val="C79023"/>
                </a:solidFill>
              </a:rPr>
              <a:t>116</a:t>
            </a:fld>
            <a:endParaRPr lang="en-US" b="1" dirty="0">
              <a:solidFill>
                <a:srgbClr val="C79023"/>
              </a:solidFill>
            </a:endParaRPr>
          </a:p>
        </p:txBody>
      </p:sp>
      <p:cxnSp>
        <p:nvCxnSpPr>
          <p:cNvPr id="28" name="Straight Connector 16"/>
          <p:cNvCxnSpPr/>
          <p:nvPr/>
        </p:nvCxnSpPr>
        <p:spPr>
          <a:xfrm>
            <a:off x="8623002" y="265642"/>
            <a:ext cx="0" cy="226483"/>
          </a:xfrm>
          <a:prstGeom prst="line">
            <a:avLst/>
          </a:prstGeom>
          <a:ln w="12700" cmpd="sng">
            <a:solidFill>
              <a:srgbClr val="DEAA46"/>
            </a:solidFill>
            <a:prstDash val="solid"/>
          </a:ln>
          <a:effectLst/>
        </p:spPr>
        <p:style>
          <a:lnRef idx="2">
            <a:schemeClr val="accent1"/>
          </a:lnRef>
          <a:fillRef idx="0">
            <a:schemeClr val="accent1"/>
          </a:fillRef>
          <a:effectRef idx="1">
            <a:schemeClr val="accent1"/>
          </a:effectRef>
          <a:fontRef idx="minor">
            <a:schemeClr val="tx1"/>
          </a:fontRef>
        </p:style>
      </p:cxnSp>
      <p:graphicFrame>
        <p:nvGraphicFramePr>
          <p:cNvPr id="4" name="Схема 3"/>
          <p:cNvGraphicFramePr/>
          <p:nvPr>
            <p:extLst>
              <p:ext uri="{D42A27DB-BD31-4B8C-83A1-F6EECF244321}">
                <p14:modId xmlns:p14="http://schemas.microsoft.com/office/powerpoint/2010/main" val="3627525681"/>
              </p:ext>
            </p:extLst>
          </p:nvPr>
        </p:nvGraphicFramePr>
        <p:xfrm>
          <a:off x="407893" y="1222187"/>
          <a:ext cx="8413377" cy="524584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583417363"/>
      </p:ext>
    </p:extLst>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8F353C4E-0EC6-4AC7-AD15-7B51E3057EBB}" type="slidenum">
              <a:rPr lang="ru-RU" smtClean="0"/>
              <a:t>117</a:t>
            </a:fld>
            <a:endParaRPr lang="ru-RU"/>
          </a:p>
        </p:txBody>
      </p:sp>
      <p:sp>
        <p:nvSpPr>
          <p:cNvPr id="3" name="Прямоугольник 2"/>
          <p:cNvSpPr/>
          <p:nvPr/>
        </p:nvSpPr>
        <p:spPr>
          <a:xfrm>
            <a:off x="587829" y="832757"/>
            <a:ext cx="8188778" cy="1200329"/>
          </a:xfrm>
          <a:prstGeom prst="rect">
            <a:avLst/>
          </a:prstGeom>
        </p:spPr>
        <p:txBody>
          <a:bodyPr wrap="square">
            <a:spAutoFit/>
          </a:bodyPr>
          <a:lstStyle/>
          <a:p>
            <a:pPr algn="ctr"/>
            <a:r>
              <a:rPr lang="ru-RU" dirty="0"/>
              <a:t>Приказ Казначейства России от 01.04.2020 № 15н</a:t>
            </a:r>
          </a:p>
          <a:p>
            <a:pPr algn="ctr"/>
            <a:r>
              <a:rPr lang="ru-RU" b="1" dirty="0"/>
              <a:t>О Порядке открытия казначейских </a:t>
            </a:r>
            <a:r>
              <a:rPr lang="ru-RU" b="1" dirty="0" smtClean="0"/>
              <a:t>счетов</a:t>
            </a:r>
          </a:p>
          <a:p>
            <a:endParaRPr lang="ru-RU" b="1" dirty="0" smtClean="0"/>
          </a:p>
          <a:p>
            <a:endParaRPr lang="ru-RU" b="1" dirty="0"/>
          </a:p>
        </p:txBody>
      </p:sp>
      <p:graphicFrame>
        <p:nvGraphicFramePr>
          <p:cNvPr id="6" name="Таблица 5"/>
          <p:cNvGraphicFramePr>
            <a:graphicFrameLocks noGrp="1"/>
          </p:cNvGraphicFramePr>
          <p:nvPr>
            <p:extLst>
              <p:ext uri="{D42A27DB-BD31-4B8C-83A1-F6EECF244321}">
                <p14:modId xmlns:p14="http://schemas.microsoft.com/office/powerpoint/2010/main" val="2210593936"/>
              </p:ext>
            </p:extLst>
          </p:nvPr>
        </p:nvGraphicFramePr>
        <p:xfrm>
          <a:off x="876617" y="2669721"/>
          <a:ext cx="8104104" cy="2514600"/>
        </p:xfrm>
        <a:graphic>
          <a:graphicData uri="http://schemas.openxmlformats.org/drawingml/2006/table">
            <a:tbl>
              <a:tblPr firstRow="1" firstCol="1" bandRow="1"/>
              <a:tblGrid>
                <a:gridCol w="1029114"/>
                <a:gridCol w="385744"/>
                <a:gridCol w="257627"/>
                <a:gridCol w="257627"/>
                <a:gridCol w="257627"/>
                <a:gridCol w="257627"/>
                <a:gridCol w="385744"/>
                <a:gridCol w="257627"/>
                <a:gridCol w="514557"/>
                <a:gridCol w="385744"/>
                <a:gridCol w="385744"/>
                <a:gridCol w="385744"/>
                <a:gridCol w="385744"/>
                <a:gridCol w="385744"/>
                <a:gridCol w="385744"/>
                <a:gridCol w="385744"/>
                <a:gridCol w="514557"/>
                <a:gridCol w="514557"/>
                <a:gridCol w="385744"/>
                <a:gridCol w="385744"/>
              </a:tblGrid>
              <a:tr h="241363">
                <a:tc>
                  <a:txBody>
                    <a:bodyPr/>
                    <a:lstStyle/>
                    <a:p>
                      <a:endParaRPr lang="ru-RU" sz="1000" dirty="0">
                        <a:effectLst/>
                        <a:latin typeface="Times New Roman"/>
                      </a:endParaRPr>
                    </a:p>
                  </a:txBody>
                  <a:tcPr marL="95250" marR="95250" marT="47625" marB="47625" anchor="ctr">
                    <a:lnL>
                      <a:noFill/>
                    </a:lnL>
                    <a:lnR>
                      <a:noFill/>
                    </a:lnR>
                    <a:lnT>
                      <a:noFill/>
                    </a:lnT>
                    <a:lnB w="12700" cap="flat" cmpd="sng" algn="ctr">
                      <a:solidFill>
                        <a:srgbClr val="602E11"/>
                      </a:solidFill>
                      <a:prstDash val="solid"/>
                      <a:round/>
                      <a:headEnd type="none" w="med" len="med"/>
                      <a:tailEnd type="none" w="med" len="med"/>
                    </a:lnB>
                  </a:tcPr>
                </a:tc>
                <a:tc>
                  <a:txBody>
                    <a:bodyPr/>
                    <a:lstStyle/>
                    <a:p>
                      <a:endParaRPr lang="ru-RU" sz="1000">
                        <a:effectLst/>
                        <a:latin typeface="Times New Roman"/>
                      </a:endParaRPr>
                    </a:p>
                  </a:txBody>
                  <a:tcPr marL="95250" marR="95250" marT="47625" marB="47625" anchor="ctr">
                    <a:lnL>
                      <a:noFill/>
                    </a:lnL>
                    <a:lnR>
                      <a:noFill/>
                    </a:lnR>
                    <a:lnT>
                      <a:noFill/>
                    </a:lnT>
                    <a:lnB w="12700" cap="flat" cmpd="sng" algn="ctr">
                      <a:solidFill>
                        <a:srgbClr val="306218"/>
                      </a:solidFill>
                      <a:prstDash val="solid"/>
                      <a:round/>
                      <a:headEnd type="none" w="med" len="med"/>
                      <a:tailEnd type="none" w="med" len="med"/>
                    </a:lnB>
                  </a:tcPr>
                </a:tc>
                <a:tc>
                  <a:txBody>
                    <a:bodyPr/>
                    <a:lstStyle/>
                    <a:p>
                      <a:endParaRPr lang="ru-RU" sz="1000">
                        <a:effectLst/>
                        <a:latin typeface="Times New Roman"/>
                      </a:endParaRPr>
                    </a:p>
                  </a:txBody>
                  <a:tcPr marL="95250" marR="95250" marT="47625" marB="47625" anchor="ctr">
                    <a:lnL>
                      <a:noFill/>
                    </a:lnL>
                    <a:lnR>
                      <a:noFill/>
                    </a:lnR>
                    <a:lnT>
                      <a:noFill/>
                    </a:lnT>
                    <a:lnB w="12700" cap="flat" cmpd="sng" algn="ctr">
                      <a:solidFill>
                        <a:srgbClr val="306218"/>
                      </a:solidFill>
                      <a:prstDash val="solid"/>
                      <a:round/>
                      <a:headEnd type="none" w="med" len="med"/>
                      <a:tailEnd type="none" w="med" len="med"/>
                    </a:lnB>
                  </a:tcPr>
                </a:tc>
                <a:tc>
                  <a:txBody>
                    <a:bodyPr/>
                    <a:lstStyle/>
                    <a:p>
                      <a:endParaRPr lang="ru-RU" sz="1000">
                        <a:effectLst/>
                        <a:latin typeface="Times New Roman"/>
                      </a:endParaRPr>
                    </a:p>
                  </a:txBody>
                  <a:tcPr marL="95250" marR="95250" marT="47625" marB="47625" anchor="ctr">
                    <a:lnL>
                      <a:noFill/>
                    </a:lnL>
                    <a:lnR>
                      <a:noFill/>
                    </a:lnR>
                    <a:lnT>
                      <a:noFill/>
                    </a:lnT>
                    <a:lnB w="12700" cap="flat" cmpd="sng" algn="ctr">
                      <a:solidFill>
                        <a:srgbClr val="306218"/>
                      </a:solidFill>
                      <a:prstDash val="solid"/>
                      <a:round/>
                      <a:headEnd type="none" w="med" len="med"/>
                      <a:tailEnd type="none" w="med" len="med"/>
                    </a:lnB>
                  </a:tcPr>
                </a:tc>
                <a:tc>
                  <a:txBody>
                    <a:bodyPr/>
                    <a:lstStyle/>
                    <a:p>
                      <a:endParaRPr lang="ru-RU" sz="1000">
                        <a:effectLst/>
                        <a:latin typeface="Times New Roman"/>
                      </a:endParaRPr>
                    </a:p>
                  </a:txBody>
                  <a:tcPr marL="95250" marR="95250" marT="47625" marB="47625" anchor="ctr">
                    <a:lnL>
                      <a:noFill/>
                    </a:lnL>
                    <a:lnR>
                      <a:noFill/>
                    </a:lnR>
                    <a:lnT>
                      <a:noFill/>
                    </a:lnT>
                    <a:lnB w="12700" cap="flat" cmpd="sng" algn="ctr">
                      <a:solidFill>
                        <a:srgbClr val="306218"/>
                      </a:solidFill>
                      <a:prstDash val="solid"/>
                      <a:round/>
                      <a:headEnd type="none" w="med" len="med"/>
                      <a:tailEnd type="none" w="med" len="med"/>
                    </a:lnB>
                  </a:tcPr>
                </a:tc>
                <a:tc>
                  <a:txBody>
                    <a:bodyPr/>
                    <a:lstStyle/>
                    <a:p>
                      <a:endParaRPr lang="ru-RU" sz="1000">
                        <a:effectLst/>
                        <a:latin typeface="Times New Roman"/>
                      </a:endParaRPr>
                    </a:p>
                  </a:txBody>
                  <a:tcPr marL="95250" marR="95250" marT="47625" marB="47625" anchor="ctr">
                    <a:lnL>
                      <a:noFill/>
                    </a:lnL>
                    <a:lnR>
                      <a:noFill/>
                    </a:lnR>
                    <a:lnT>
                      <a:noFill/>
                    </a:lnT>
                    <a:lnB w="12700" cap="flat" cmpd="sng" algn="ctr">
                      <a:solidFill>
                        <a:srgbClr val="306218"/>
                      </a:solidFill>
                      <a:prstDash val="solid"/>
                      <a:round/>
                      <a:headEnd type="none" w="med" len="med"/>
                      <a:tailEnd type="none" w="med" len="med"/>
                    </a:lnB>
                  </a:tcPr>
                </a:tc>
                <a:tc>
                  <a:txBody>
                    <a:bodyPr/>
                    <a:lstStyle/>
                    <a:p>
                      <a:endParaRPr lang="ru-RU" sz="1000">
                        <a:effectLst/>
                        <a:latin typeface="Times New Roman"/>
                      </a:endParaRPr>
                    </a:p>
                  </a:txBody>
                  <a:tcPr marL="95250" marR="95250" marT="47625" marB="47625" anchor="ctr">
                    <a:lnL>
                      <a:noFill/>
                    </a:lnL>
                    <a:lnR>
                      <a:noFill/>
                    </a:lnR>
                    <a:lnT>
                      <a:noFill/>
                    </a:lnT>
                    <a:lnB w="12700" cap="flat" cmpd="sng" algn="ctr">
                      <a:solidFill>
                        <a:srgbClr val="306218"/>
                      </a:solidFill>
                      <a:prstDash val="solid"/>
                      <a:round/>
                      <a:headEnd type="none" w="med" len="med"/>
                      <a:tailEnd type="none" w="med" len="med"/>
                    </a:lnB>
                  </a:tcPr>
                </a:tc>
                <a:tc>
                  <a:txBody>
                    <a:bodyPr/>
                    <a:lstStyle/>
                    <a:p>
                      <a:endParaRPr lang="ru-RU" sz="1000">
                        <a:effectLst/>
                        <a:latin typeface="Times New Roman"/>
                      </a:endParaRPr>
                    </a:p>
                  </a:txBody>
                  <a:tcPr marL="95250" marR="95250" marT="47625" marB="47625" anchor="ctr">
                    <a:lnL>
                      <a:noFill/>
                    </a:lnL>
                    <a:lnR>
                      <a:noFill/>
                    </a:lnR>
                    <a:lnT>
                      <a:noFill/>
                    </a:lnT>
                    <a:lnB w="12700" cap="flat" cmpd="sng" algn="ctr">
                      <a:solidFill>
                        <a:srgbClr val="306218"/>
                      </a:solidFill>
                      <a:prstDash val="solid"/>
                      <a:round/>
                      <a:headEnd type="none" w="med" len="med"/>
                      <a:tailEnd type="none" w="med" len="med"/>
                    </a:lnB>
                  </a:tcPr>
                </a:tc>
                <a:tc>
                  <a:txBody>
                    <a:bodyPr/>
                    <a:lstStyle/>
                    <a:p>
                      <a:endParaRPr lang="ru-RU" sz="1000">
                        <a:effectLst/>
                        <a:latin typeface="Times New Roman"/>
                      </a:endParaRPr>
                    </a:p>
                  </a:txBody>
                  <a:tcPr marL="95250" marR="95250" marT="47625" marB="47625" anchor="ctr">
                    <a:lnL>
                      <a:noFill/>
                    </a:lnL>
                    <a:lnR>
                      <a:noFill/>
                    </a:lnR>
                    <a:lnT>
                      <a:noFill/>
                    </a:lnT>
                    <a:lnB w="12700" cap="flat" cmpd="sng" algn="ctr">
                      <a:solidFill>
                        <a:srgbClr val="306218"/>
                      </a:solidFill>
                      <a:prstDash val="solid"/>
                      <a:round/>
                      <a:headEnd type="none" w="med" len="med"/>
                      <a:tailEnd type="none" w="med" len="med"/>
                    </a:lnB>
                  </a:tcPr>
                </a:tc>
                <a:tc>
                  <a:txBody>
                    <a:bodyPr/>
                    <a:lstStyle/>
                    <a:p>
                      <a:endParaRPr lang="ru-RU" sz="1000">
                        <a:effectLst/>
                        <a:latin typeface="Times New Roman"/>
                      </a:endParaRPr>
                    </a:p>
                  </a:txBody>
                  <a:tcPr marL="95250" marR="95250" marT="47625" marB="47625" anchor="ctr">
                    <a:lnL>
                      <a:noFill/>
                    </a:lnL>
                    <a:lnR>
                      <a:noFill/>
                    </a:lnR>
                    <a:lnT>
                      <a:noFill/>
                    </a:lnT>
                    <a:lnB w="12700" cap="flat" cmpd="sng" algn="ctr">
                      <a:solidFill>
                        <a:srgbClr val="306218"/>
                      </a:solidFill>
                      <a:prstDash val="solid"/>
                      <a:round/>
                      <a:headEnd type="none" w="med" len="med"/>
                      <a:tailEnd type="none" w="med" len="med"/>
                    </a:lnB>
                  </a:tcPr>
                </a:tc>
                <a:tc>
                  <a:txBody>
                    <a:bodyPr/>
                    <a:lstStyle/>
                    <a:p>
                      <a:endParaRPr lang="ru-RU" sz="1000">
                        <a:effectLst/>
                        <a:latin typeface="Times New Roman"/>
                      </a:endParaRPr>
                    </a:p>
                  </a:txBody>
                  <a:tcPr marL="95250" marR="95250" marT="47625" marB="47625" anchor="ctr">
                    <a:lnL>
                      <a:noFill/>
                    </a:lnL>
                    <a:lnR>
                      <a:noFill/>
                    </a:lnR>
                    <a:lnT>
                      <a:noFill/>
                    </a:lnT>
                    <a:lnB w="12700" cap="flat" cmpd="sng" algn="ctr">
                      <a:solidFill>
                        <a:srgbClr val="306218"/>
                      </a:solidFill>
                      <a:prstDash val="solid"/>
                      <a:round/>
                      <a:headEnd type="none" w="med" len="med"/>
                      <a:tailEnd type="none" w="med" len="med"/>
                    </a:lnB>
                  </a:tcPr>
                </a:tc>
                <a:tc>
                  <a:txBody>
                    <a:bodyPr/>
                    <a:lstStyle/>
                    <a:p>
                      <a:endParaRPr lang="ru-RU" sz="1000">
                        <a:effectLst/>
                        <a:latin typeface="Times New Roman"/>
                      </a:endParaRPr>
                    </a:p>
                  </a:txBody>
                  <a:tcPr marL="95250" marR="95250" marT="47625" marB="47625" anchor="ctr">
                    <a:lnL>
                      <a:noFill/>
                    </a:lnL>
                    <a:lnR>
                      <a:noFill/>
                    </a:lnR>
                    <a:lnT>
                      <a:noFill/>
                    </a:lnT>
                    <a:lnB w="12700" cap="flat" cmpd="sng" algn="ctr">
                      <a:solidFill>
                        <a:srgbClr val="306218"/>
                      </a:solidFill>
                      <a:prstDash val="solid"/>
                      <a:round/>
                      <a:headEnd type="none" w="med" len="med"/>
                      <a:tailEnd type="none" w="med" len="med"/>
                    </a:lnB>
                  </a:tcPr>
                </a:tc>
                <a:tc>
                  <a:txBody>
                    <a:bodyPr/>
                    <a:lstStyle/>
                    <a:p>
                      <a:endParaRPr lang="ru-RU" sz="1000">
                        <a:effectLst/>
                        <a:latin typeface="Times New Roman"/>
                      </a:endParaRPr>
                    </a:p>
                  </a:txBody>
                  <a:tcPr marL="95250" marR="95250" marT="47625" marB="47625" anchor="ctr">
                    <a:lnL>
                      <a:noFill/>
                    </a:lnL>
                    <a:lnR>
                      <a:noFill/>
                    </a:lnR>
                    <a:lnT>
                      <a:noFill/>
                    </a:lnT>
                    <a:lnB w="12700" cap="flat" cmpd="sng" algn="ctr">
                      <a:solidFill>
                        <a:srgbClr val="306218"/>
                      </a:solidFill>
                      <a:prstDash val="solid"/>
                      <a:round/>
                      <a:headEnd type="none" w="med" len="med"/>
                      <a:tailEnd type="none" w="med" len="med"/>
                    </a:lnB>
                  </a:tcPr>
                </a:tc>
                <a:tc>
                  <a:txBody>
                    <a:bodyPr/>
                    <a:lstStyle/>
                    <a:p>
                      <a:endParaRPr lang="ru-RU" sz="1000">
                        <a:effectLst/>
                        <a:latin typeface="Times New Roman"/>
                      </a:endParaRPr>
                    </a:p>
                  </a:txBody>
                  <a:tcPr marL="95250" marR="95250" marT="47625" marB="47625" anchor="ctr">
                    <a:lnL>
                      <a:noFill/>
                    </a:lnL>
                    <a:lnR>
                      <a:noFill/>
                    </a:lnR>
                    <a:lnT>
                      <a:noFill/>
                    </a:lnT>
                    <a:lnB w="12700" cap="flat" cmpd="sng" algn="ctr">
                      <a:solidFill>
                        <a:srgbClr val="306218"/>
                      </a:solidFill>
                      <a:prstDash val="solid"/>
                      <a:round/>
                      <a:headEnd type="none" w="med" len="med"/>
                      <a:tailEnd type="none" w="med" len="med"/>
                    </a:lnB>
                  </a:tcPr>
                </a:tc>
                <a:tc>
                  <a:txBody>
                    <a:bodyPr/>
                    <a:lstStyle/>
                    <a:p>
                      <a:endParaRPr lang="ru-RU" sz="1000">
                        <a:effectLst/>
                        <a:latin typeface="Times New Roman"/>
                      </a:endParaRPr>
                    </a:p>
                  </a:txBody>
                  <a:tcPr marL="95250" marR="95250" marT="47625" marB="47625" anchor="ctr">
                    <a:lnL>
                      <a:noFill/>
                    </a:lnL>
                    <a:lnR>
                      <a:noFill/>
                    </a:lnR>
                    <a:lnT>
                      <a:noFill/>
                    </a:lnT>
                    <a:lnB w="12700" cap="flat" cmpd="sng" algn="ctr">
                      <a:solidFill>
                        <a:srgbClr val="306218"/>
                      </a:solidFill>
                      <a:prstDash val="solid"/>
                      <a:round/>
                      <a:headEnd type="none" w="med" len="med"/>
                      <a:tailEnd type="none" w="med" len="med"/>
                    </a:lnB>
                  </a:tcPr>
                </a:tc>
                <a:tc>
                  <a:txBody>
                    <a:bodyPr/>
                    <a:lstStyle/>
                    <a:p>
                      <a:endParaRPr lang="ru-RU" sz="1000">
                        <a:effectLst/>
                        <a:latin typeface="Times New Roman"/>
                      </a:endParaRPr>
                    </a:p>
                  </a:txBody>
                  <a:tcPr marL="95250" marR="95250" marT="47625" marB="47625" anchor="ctr">
                    <a:lnL>
                      <a:noFill/>
                    </a:lnL>
                    <a:lnR>
                      <a:noFill/>
                    </a:lnR>
                    <a:lnT>
                      <a:noFill/>
                    </a:lnT>
                    <a:lnB w="12700" cap="flat" cmpd="sng" algn="ctr">
                      <a:solidFill>
                        <a:srgbClr val="306218"/>
                      </a:solidFill>
                      <a:prstDash val="solid"/>
                      <a:round/>
                      <a:headEnd type="none" w="med" len="med"/>
                      <a:tailEnd type="none" w="med" len="med"/>
                    </a:lnB>
                  </a:tcPr>
                </a:tc>
                <a:tc>
                  <a:txBody>
                    <a:bodyPr/>
                    <a:lstStyle/>
                    <a:p>
                      <a:endParaRPr lang="ru-RU" sz="1000">
                        <a:effectLst/>
                        <a:latin typeface="Times New Roman"/>
                      </a:endParaRPr>
                    </a:p>
                  </a:txBody>
                  <a:tcPr marL="95250" marR="95250" marT="47625" marB="47625" anchor="ctr">
                    <a:lnL>
                      <a:noFill/>
                    </a:lnL>
                    <a:lnR>
                      <a:noFill/>
                    </a:lnR>
                    <a:lnT>
                      <a:noFill/>
                    </a:lnT>
                    <a:lnB w="12700" cap="flat" cmpd="sng" algn="ctr">
                      <a:solidFill>
                        <a:srgbClr val="306218"/>
                      </a:solidFill>
                      <a:prstDash val="solid"/>
                      <a:round/>
                      <a:headEnd type="none" w="med" len="med"/>
                      <a:tailEnd type="none" w="med" len="med"/>
                    </a:lnB>
                  </a:tcPr>
                </a:tc>
                <a:tc>
                  <a:txBody>
                    <a:bodyPr/>
                    <a:lstStyle/>
                    <a:p>
                      <a:endParaRPr lang="ru-RU" sz="1000">
                        <a:effectLst/>
                        <a:latin typeface="Times New Roman"/>
                      </a:endParaRPr>
                    </a:p>
                  </a:txBody>
                  <a:tcPr marL="95250" marR="95250" marT="47625" marB="47625" anchor="ctr">
                    <a:lnL>
                      <a:noFill/>
                    </a:lnL>
                    <a:lnR>
                      <a:noFill/>
                    </a:lnR>
                    <a:lnT>
                      <a:noFill/>
                    </a:lnT>
                    <a:lnB w="12700" cap="flat" cmpd="sng" algn="ctr">
                      <a:solidFill>
                        <a:srgbClr val="306218"/>
                      </a:solidFill>
                      <a:prstDash val="solid"/>
                      <a:round/>
                      <a:headEnd type="none" w="med" len="med"/>
                      <a:tailEnd type="none" w="med" len="med"/>
                    </a:lnB>
                  </a:tcPr>
                </a:tc>
                <a:tc>
                  <a:txBody>
                    <a:bodyPr/>
                    <a:lstStyle/>
                    <a:p>
                      <a:endParaRPr lang="ru-RU" sz="1000">
                        <a:effectLst/>
                        <a:latin typeface="Times New Roman"/>
                      </a:endParaRPr>
                    </a:p>
                  </a:txBody>
                  <a:tcPr marL="95250" marR="95250" marT="47625" marB="47625" anchor="ctr">
                    <a:lnL>
                      <a:noFill/>
                    </a:lnL>
                    <a:lnR>
                      <a:noFill/>
                    </a:lnR>
                    <a:lnT>
                      <a:noFill/>
                    </a:lnT>
                    <a:lnB w="12700" cap="flat" cmpd="sng" algn="ctr">
                      <a:solidFill>
                        <a:srgbClr val="306218"/>
                      </a:solidFill>
                      <a:prstDash val="solid"/>
                      <a:round/>
                      <a:headEnd type="none" w="med" len="med"/>
                      <a:tailEnd type="none" w="med" len="med"/>
                    </a:lnB>
                  </a:tcPr>
                </a:tc>
                <a:tc>
                  <a:txBody>
                    <a:bodyPr/>
                    <a:lstStyle/>
                    <a:p>
                      <a:endParaRPr lang="ru-RU" sz="1000">
                        <a:effectLst/>
                        <a:latin typeface="Times New Roman"/>
                      </a:endParaRPr>
                    </a:p>
                  </a:txBody>
                  <a:tcPr marL="95250" marR="95250" marT="47625" marB="47625" anchor="ctr">
                    <a:lnL>
                      <a:noFill/>
                    </a:lnL>
                    <a:lnR>
                      <a:noFill/>
                    </a:lnR>
                    <a:lnT>
                      <a:noFill/>
                    </a:lnT>
                    <a:lnB w="12700" cap="flat" cmpd="sng" algn="ctr">
                      <a:solidFill>
                        <a:srgbClr val="306218"/>
                      </a:solidFill>
                      <a:prstDash val="solid"/>
                      <a:round/>
                      <a:headEnd type="none" w="med" len="med"/>
                      <a:tailEnd type="none" w="med" len="med"/>
                    </a:lnB>
                  </a:tcPr>
                </a:tc>
              </a:tr>
              <a:tr h="1518729">
                <a:tc>
                  <a:txBody>
                    <a:bodyPr/>
                    <a:lstStyle/>
                    <a:p>
                      <a:pPr algn="ctr">
                        <a:spcAft>
                          <a:spcPts val="1115"/>
                        </a:spcAft>
                      </a:pPr>
                      <a:r>
                        <a:rPr lang="ru-RU" sz="1200" dirty="0">
                          <a:effectLst/>
                          <a:latin typeface="Times New Roman"/>
                          <a:ea typeface="Times New Roman"/>
                        </a:rPr>
                        <a:t>Признак</a:t>
                      </a:r>
                      <a:br>
                        <a:rPr lang="ru-RU" sz="1200" dirty="0">
                          <a:effectLst/>
                          <a:latin typeface="Times New Roman"/>
                          <a:ea typeface="Times New Roman"/>
                        </a:rPr>
                      </a:br>
                      <a:r>
                        <a:rPr lang="ru-RU" sz="1200" dirty="0">
                          <a:effectLst/>
                          <a:latin typeface="Times New Roman"/>
                          <a:ea typeface="Times New Roman"/>
                        </a:rPr>
                        <a:t>казначей-</a:t>
                      </a:r>
                      <a:br>
                        <a:rPr lang="ru-RU" sz="1200" dirty="0">
                          <a:effectLst/>
                          <a:latin typeface="Times New Roman"/>
                          <a:ea typeface="Times New Roman"/>
                        </a:rPr>
                      </a:br>
                      <a:r>
                        <a:rPr lang="ru-RU" sz="1200" dirty="0" err="1">
                          <a:effectLst/>
                          <a:latin typeface="Times New Roman"/>
                          <a:ea typeface="Times New Roman"/>
                        </a:rPr>
                        <a:t>ского</a:t>
                      </a:r>
                      <a:r>
                        <a:rPr lang="ru-RU" sz="1200" dirty="0">
                          <a:effectLst/>
                          <a:latin typeface="Times New Roman"/>
                          <a:ea typeface="Times New Roman"/>
                        </a:rPr>
                        <a:t> счета </a:t>
                      </a:r>
                    </a:p>
                  </a:txBody>
                  <a:tcPr marL="94615" marR="94615" marT="47625" marB="47625" anchor="ctr">
                    <a:lnL w="12700" cap="flat" cmpd="sng" algn="ctr">
                      <a:solidFill>
                        <a:srgbClr val="602E11"/>
                      </a:solidFill>
                      <a:prstDash val="solid"/>
                      <a:round/>
                      <a:headEnd type="none" w="med" len="med"/>
                      <a:tailEnd type="none" w="med" len="med"/>
                    </a:lnL>
                    <a:lnR w="12700" cap="flat" cmpd="sng" algn="ctr">
                      <a:solidFill>
                        <a:srgbClr val="602E11"/>
                      </a:solidFill>
                      <a:prstDash val="solid"/>
                      <a:round/>
                      <a:headEnd type="none" w="med" len="med"/>
                      <a:tailEnd type="none" w="med" len="med"/>
                    </a:lnR>
                    <a:lnT w="12700" cap="flat" cmpd="sng" algn="ctr">
                      <a:solidFill>
                        <a:srgbClr val="602E1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4">
                  <a:txBody>
                    <a:bodyPr/>
                    <a:lstStyle/>
                    <a:p>
                      <a:pPr algn="ctr">
                        <a:spcAft>
                          <a:spcPts val="1115"/>
                        </a:spcAft>
                      </a:pPr>
                      <a:r>
                        <a:rPr lang="ru-RU" sz="1200">
                          <a:effectLst/>
                          <a:latin typeface="Times New Roman"/>
                          <a:ea typeface="Times New Roman"/>
                        </a:rPr>
                        <a:t>Код вида</a:t>
                      </a:r>
                      <a:br>
                        <a:rPr lang="ru-RU" sz="1200">
                          <a:effectLst/>
                          <a:latin typeface="Times New Roman"/>
                          <a:ea typeface="Times New Roman"/>
                        </a:rPr>
                      </a:br>
                      <a:r>
                        <a:rPr lang="ru-RU" sz="1200">
                          <a:effectLst/>
                          <a:latin typeface="Times New Roman"/>
                          <a:ea typeface="Times New Roman"/>
                        </a:rPr>
                        <a:t>казначей-</a:t>
                      </a:r>
                      <a:br>
                        <a:rPr lang="ru-RU" sz="1200">
                          <a:effectLst/>
                          <a:latin typeface="Times New Roman"/>
                          <a:ea typeface="Times New Roman"/>
                        </a:rPr>
                      </a:br>
                      <a:r>
                        <a:rPr lang="ru-RU" sz="1200">
                          <a:effectLst/>
                          <a:latin typeface="Times New Roman"/>
                          <a:ea typeface="Times New Roman"/>
                        </a:rPr>
                        <a:t>ского счета </a:t>
                      </a:r>
                    </a:p>
                  </a:txBody>
                  <a:tcPr marL="94615" marR="94615" marT="47625" marB="47625" anchor="ctr">
                    <a:lnL w="12700" cap="flat" cmpd="sng" algn="ctr">
                      <a:solidFill>
                        <a:srgbClr val="602E11"/>
                      </a:solidFill>
                      <a:prstDash val="solid"/>
                      <a:round/>
                      <a:headEnd type="none" w="med" len="med"/>
                      <a:tailEnd type="none" w="med" len="med"/>
                    </a:lnL>
                    <a:lnR w="12700" cap="flat" cmpd="sng" algn="ctr">
                      <a:solidFill>
                        <a:srgbClr val="306218"/>
                      </a:solidFill>
                      <a:prstDash val="solid"/>
                      <a:round/>
                      <a:headEnd type="none" w="med" len="med"/>
                      <a:tailEnd type="none" w="med" len="med"/>
                    </a:lnR>
                    <a:lnT w="12700" cap="flat" cmpd="sng" algn="ctr">
                      <a:solidFill>
                        <a:srgbClr val="306218"/>
                      </a:solidFill>
                      <a:prstDash val="solid"/>
                      <a:round/>
                      <a:headEnd type="none" w="med" len="med"/>
                      <a:tailEnd type="none" w="med" len="med"/>
                    </a:lnT>
                    <a:lnB w="12700" cap="flat" cmpd="sng" algn="ctr">
                      <a:solidFill>
                        <a:srgbClr val="982811"/>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gridSpan="3">
                  <a:txBody>
                    <a:bodyPr/>
                    <a:lstStyle/>
                    <a:p>
                      <a:pPr algn="ctr">
                        <a:spcAft>
                          <a:spcPts val="1115"/>
                        </a:spcAft>
                      </a:pPr>
                      <a:r>
                        <a:rPr lang="ru-RU" sz="1200">
                          <a:effectLst/>
                          <a:latin typeface="Times New Roman"/>
                          <a:ea typeface="Times New Roman"/>
                        </a:rPr>
                        <a:t>Код валюты </a:t>
                      </a:r>
                    </a:p>
                  </a:txBody>
                  <a:tcPr marL="94615" marR="94615" marT="47625" marB="47625" anchor="ctr">
                    <a:lnL w="12700" cap="flat" cmpd="sng" algn="ctr">
                      <a:solidFill>
                        <a:srgbClr val="306218"/>
                      </a:solidFill>
                      <a:prstDash val="solid"/>
                      <a:round/>
                      <a:headEnd type="none" w="med" len="med"/>
                      <a:tailEnd type="none" w="med" len="med"/>
                    </a:lnL>
                    <a:lnR w="12700" cap="flat" cmpd="sng" algn="ctr">
                      <a:solidFill>
                        <a:srgbClr val="306218"/>
                      </a:solidFill>
                      <a:prstDash val="solid"/>
                      <a:round/>
                      <a:headEnd type="none" w="med" len="med"/>
                      <a:tailEnd type="none" w="med" len="med"/>
                    </a:lnR>
                    <a:lnT w="12700" cap="flat" cmpd="sng" algn="ctr">
                      <a:solidFill>
                        <a:srgbClr val="306218"/>
                      </a:solidFill>
                      <a:prstDash val="solid"/>
                      <a:round/>
                      <a:headEnd type="none" w="med" len="med"/>
                      <a:tailEnd type="none" w="med" len="med"/>
                    </a:lnT>
                    <a:lnB w="12700" cap="flat" cmpd="sng" algn="ctr">
                      <a:solidFill>
                        <a:srgbClr val="982811"/>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gridSpan="8">
                  <a:txBody>
                    <a:bodyPr/>
                    <a:lstStyle/>
                    <a:p>
                      <a:pPr algn="ctr">
                        <a:spcAft>
                          <a:spcPts val="1115"/>
                        </a:spcAft>
                      </a:pPr>
                      <a:r>
                        <a:rPr lang="ru-RU" sz="1200">
                          <a:effectLst/>
                          <a:latin typeface="Times New Roman"/>
                          <a:ea typeface="Times New Roman"/>
                        </a:rPr>
                        <a:t>Идентификатор публично-правового образования </a:t>
                      </a:r>
                    </a:p>
                  </a:txBody>
                  <a:tcPr marL="94615" marR="94615" marT="47625" marB="47625" anchor="ctr">
                    <a:lnL w="12700" cap="flat" cmpd="sng" algn="ctr">
                      <a:solidFill>
                        <a:srgbClr val="306218"/>
                      </a:solidFill>
                      <a:prstDash val="solid"/>
                      <a:round/>
                      <a:headEnd type="none" w="med" len="med"/>
                      <a:tailEnd type="none" w="med" len="med"/>
                    </a:lnL>
                    <a:lnR w="12700" cap="flat" cmpd="sng" algn="ctr">
                      <a:solidFill>
                        <a:srgbClr val="306218"/>
                      </a:solidFill>
                      <a:prstDash val="solid"/>
                      <a:round/>
                      <a:headEnd type="none" w="med" len="med"/>
                      <a:tailEnd type="none" w="med" len="med"/>
                    </a:lnR>
                    <a:lnT w="12700" cap="flat" cmpd="sng" algn="ctr">
                      <a:solidFill>
                        <a:srgbClr val="306218"/>
                      </a:solidFill>
                      <a:prstDash val="solid"/>
                      <a:round/>
                      <a:headEnd type="none" w="med" len="med"/>
                      <a:tailEnd type="none" w="med" len="med"/>
                    </a:lnT>
                    <a:lnB w="12700" cap="flat" cmpd="sng" algn="ctr">
                      <a:solidFill>
                        <a:srgbClr val="982811"/>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gridSpan="2">
                  <a:txBody>
                    <a:bodyPr/>
                    <a:lstStyle/>
                    <a:p>
                      <a:pPr algn="ctr">
                        <a:spcAft>
                          <a:spcPts val="1115"/>
                        </a:spcAft>
                      </a:pPr>
                      <a:r>
                        <a:rPr lang="ru-RU" sz="1200">
                          <a:effectLst/>
                          <a:latin typeface="Times New Roman"/>
                          <a:ea typeface="Times New Roman"/>
                        </a:rPr>
                        <a:t>Код террито-</a:t>
                      </a:r>
                      <a:br>
                        <a:rPr lang="ru-RU" sz="1200">
                          <a:effectLst/>
                          <a:latin typeface="Times New Roman"/>
                          <a:ea typeface="Times New Roman"/>
                        </a:rPr>
                      </a:br>
                      <a:r>
                        <a:rPr lang="ru-RU" sz="1200">
                          <a:effectLst/>
                          <a:latin typeface="Times New Roman"/>
                          <a:ea typeface="Times New Roman"/>
                        </a:rPr>
                        <a:t>риального органа Феде-</a:t>
                      </a:r>
                      <a:br>
                        <a:rPr lang="ru-RU" sz="1200">
                          <a:effectLst/>
                          <a:latin typeface="Times New Roman"/>
                          <a:ea typeface="Times New Roman"/>
                        </a:rPr>
                      </a:br>
                      <a:r>
                        <a:rPr lang="ru-RU" sz="1200">
                          <a:effectLst/>
                          <a:latin typeface="Times New Roman"/>
                          <a:ea typeface="Times New Roman"/>
                        </a:rPr>
                        <a:t>рального казна-</a:t>
                      </a:r>
                      <a:br>
                        <a:rPr lang="ru-RU" sz="1200">
                          <a:effectLst/>
                          <a:latin typeface="Times New Roman"/>
                          <a:ea typeface="Times New Roman"/>
                        </a:rPr>
                      </a:br>
                      <a:r>
                        <a:rPr lang="ru-RU" sz="1200">
                          <a:effectLst/>
                          <a:latin typeface="Times New Roman"/>
                          <a:ea typeface="Times New Roman"/>
                        </a:rPr>
                        <a:t>чейства </a:t>
                      </a:r>
                    </a:p>
                  </a:txBody>
                  <a:tcPr marL="94615" marR="94615" marT="47625" marB="47625" anchor="ctr">
                    <a:lnL w="12700" cap="flat" cmpd="sng" algn="ctr">
                      <a:solidFill>
                        <a:srgbClr val="306218"/>
                      </a:solidFill>
                      <a:prstDash val="solid"/>
                      <a:round/>
                      <a:headEnd type="none" w="med" len="med"/>
                      <a:tailEnd type="none" w="med" len="med"/>
                    </a:lnL>
                    <a:lnR w="12700" cap="flat" cmpd="sng" algn="ctr">
                      <a:solidFill>
                        <a:srgbClr val="306218"/>
                      </a:solidFill>
                      <a:prstDash val="solid"/>
                      <a:round/>
                      <a:headEnd type="none" w="med" len="med"/>
                      <a:tailEnd type="none" w="med" len="med"/>
                    </a:lnR>
                    <a:lnT w="12700" cap="flat" cmpd="sng" algn="ctr">
                      <a:solidFill>
                        <a:srgbClr val="306218"/>
                      </a:solidFill>
                      <a:prstDash val="solid"/>
                      <a:round/>
                      <a:headEnd type="none" w="med" len="med"/>
                      <a:tailEnd type="none" w="med" len="med"/>
                    </a:lnT>
                    <a:lnB w="12700" cap="flat" cmpd="sng" algn="ctr">
                      <a:solidFill>
                        <a:srgbClr val="982D11"/>
                      </a:solidFill>
                      <a:prstDash val="solid"/>
                      <a:round/>
                      <a:headEnd type="none" w="med" len="med"/>
                      <a:tailEnd type="none" w="med" len="med"/>
                    </a:lnB>
                  </a:tcPr>
                </a:tc>
                <a:tc hMerge="1">
                  <a:txBody>
                    <a:bodyPr/>
                    <a:lstStyle/>
                    <a:p>
                      <a:endParaRPr lang="ru-RU"/>
                    </a:p>
                  </a:txBody>
                  <a:tcPr/>
                </a:tc>
                <a:tc gridSpan="2">
                  <a:txBody>
                    <a:bodyPr/>
                    <a:lstStyle/>
                    <a:p>
                      <a:pPr algn="ctr">
                        <a:spcAft>
                          <a:spcPts val="1115"/>
                        </a:spcAft>
                      </a:pPr>
                      <a:r>
                        <a:rPr lang="ru-RU" sz="1200">
                          <a:effectLst/>
                          <a:latin typeface="Times New Roman"/>
                          <a:ea typeface="Times New Roman"/>
                        </a:rPr>
                        <a:t>Поряд-</a:t>
                      </a:r>
                      <a:br>
                        <a:rPr lang="ru-RU" sz="1200">
                          <a:effectLst/>
                          <a:latin typeface="Times New Roman"/>
                          <a:ea typeface="Times New Roman"/>
                        </a:rPr>
                      </a:br>
                      <a:r>
                        <a:rPr lang="ru-RU" sz="1200">
                          <a:effectLst/>
                          <a:latin typeface="Times New Roman"/>
                          <a:ea typeface="Times New Roman"/>
                        </a:rPr>
                        <a:t>ковый номер счета </a:t>
                      </a:r>
                    </a:p>
                  </a:txBody>
                  <a:tcPr marL="94615" marR="94615" marT="47625" marB="47625" anchor="ctr">
                    <a:lnL w="12700" cap="flat" cmpd="sng" algn="ctr">
                      <a:solidFill>
                        <a:srgbClr val="306218"/>
                      </a:solidFill>
                      <a:prstDash val="solid"/>
                      <a:round/>
                      <a:headEnd type="none" w="med" len="med"/>
                      <a:tailEnd type="none" w="med" len="med"/>
                    </a:lnL>
                    <a:lnR w="12700" cap="flat" cmpd="sng" algn="ctr">
                      <a:solidFill>
                        <a:srgbClr val="306218"/>
                      </a:solidFill>
                      <a:prstDash val="solid"/>
                      <a:round/>
                      <a:headEnd type="none" w="med" len="med"/>
                      <a:tailEnd type="none" w="med" len="med"/>
                    </a:lnR>
                    <a:lnT w="12700" cap="flat" cmpd="sng" algn="ctr">
                      <a:solidFill>
                        <a:srgbClr val="306218"/>
                      </a:solidFill>
                      <a:prstDash val="solid"/>
                      <a:round/>
                      <a:headEnd type="none" w="med" len="med"/>
                      <a:tailEnd type="none" w="med" len="med"/>
                    </a:lnT>
                    <a:lnB w="12700" cap="flat" cmpd="sng" algn="ctr">
                      <a:solidFill>
                        <a:srgbClr val="982D11"/>
                      </a:solidFill>
                      <a:prstDash val="solid"/>
                      <a:round/>
                      <a:headEnd type="none" w="med" len="med"/>
                      <a:tailEnd type="none" w="med" len="med"/>
                    </a:lnB>
                  </a:tcPr>
                </a:tc>
                <a:tc hMerge="1">
                  <a:txBody>
                    <a:bodyPr/>
                    <a:lstStyle/>
                    <a:p>
                      <a:endParaRPr lang="ru-RU"/>
                    </a:p>
                  </a:txBody>
                  <a:tcPr/>
                </a:tc>
              </a:tr>
              <a:tr h="449306">
                <a:tc>
                  <a:txBody>
                    <a:bodyPr/>
                    <a:lstStyle/>
                    <a:p>
                      <a:pPr algn="ctr">
                        <a:spcAft>
                          <a:spcPts val="1115"/>
                        </a:spcAft>
                      </a:pPr>
                      <a:r>
                        <a:rPr lang="ru-RU" sz="1200">
                          <a:effectLst/>
                          <a:latin typeface="Times New Roman"/>
                          <a:ea typeface="Times New Roman"/>
                        </a:rPr>
                        <a:t>1 </a:t>
                      </a:r>
                    </a:p>
                  </a:txBody>
                  <a:tcPr marL="94615" marR="94615" marT="47625" marB="476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1115"/>
                        </a:spcAft>
                      </a:pPr>
                      <a:r>
                        <a:rPr lang="ru-RU" sz="1200">
                          <a:effectLst/>
                          <a:latin typeface="Times New Roman"/>
                          <a:ea typeface="Times New Roman"/>
                        </a:rPr>
                        <a:t>2 </a:t>
                      </a:r>
                    </a:p>
                  </a:txBody>
                  <a:tcPr marL="94615" marR="94615" marT="47625" marB="47625" anchor="ctr">
                    <a:lnL w="12700" cap="flat" cmpd="sng" algn="ctr">
                      <a:solidFill>
                        <a:srgbClr val="000000"/>
                      </a:solidFill>
                      <a:prstDash val="solid"/>
                      <a:round/>
                      <a:headEnd type="none" w="med" len="med"/>
                      <a:tailEnd type="none" w="med" len="med"/>
                    </a:lnL>
                    <a:lnR w="12700" cap="flat" cmpd="sng" algn="ctr">
                      <a:solidFill>
                        <a:srgbClr val="982811"/>
                      </a:solidFill>
                      <a:prstDash val="solid"/>
                      <a:round/>
                      <a:headEnd type="none" w="med" len="med"/>
                      <a:tailEnd type="none" w="med" len="med"/>
                    </a:lnR>
                    <a:lnT w="12700" cap="flat" cmpd="sng" algn="ctr">
                      <a:solidFill>
                        <a:srgbClr val="982811"/>
                      </a:solidFill>
                      <a:prstDash val="solid"/>
                      <a:round/>
                      <a:headEnd type="none" w="med" len="med"/>
                      <a:tailEnd type="none" w="med" len="med"/>
                    </a:lnT>
                    <a:lnB w="12700" cap="flat" cmpd="sng" algn="ctr">
                      <a:solidFill>
                        <a:srgbClr val="982811"/>
                      </a:solidFill>
                      <a:prstDash val="solid"/>
                      <a:round/>
                      <a:headEnd type="none" w="med" len="med"/>
                      <a:tailEnd type="none" w="med" len="med"/>
                    </a:lnB>
                  </a:tcPr>
                </a:tc>
                <a:tc>
                  <a:txBody>
                    <a:bodyPr/>
                    <a:lstStyle/>
                    <a:p>
                      <a:pPr algn="ctr">
                        <a:spcAft>
                          <a:spcPts val="1115"/>
                        </a:spcAft>
                      </a:pPr>
                      <a:r>
                        <a:rPr lang="ru-RU" sz="1200" dirty="0" smtClean="0">
                          <a:effectLst/>
                          <a:latin typeface="Times New Roman"/>
                          <a:ea typeface="Times New Roman"/>
                        </a:rPr>
                        <a:t>3 </a:t>
                      </a:r>
                      <a:endParaRPr lang="ru-RU" sz="1200" dirty="0">
                        <a:effectLst/>
                        <a:latin typeface="Times New Roman"/>
                        <a:ea typeface="Times New Roman"/>
                      </a:endParaRPr>
                    </a:p>
                  </a:txBody>
                  <a:tcPr marL="94615" marR="94615" marT="47625" marB="47625" anchor="ctr">
                    <a:lnL w="12700" cap="flat" cmpd="sng" algn="ctr">
                      <a:solidFill>
                        <a:srgbClr val="982811"/>
                      </a:solidFill>
                      <a:prstDash val="solid"/>
                      <a:round/>
                      <a:headEnd type="none" w="med" len="med"/>
                      <a:tailEnd type="none" w="med" len="med"/>
                    </a:lnL>
                    <a:lnR w="12700" cap="flat" cmpd="sng" algn="ctr">
                      <a:solidFill>
                        <a:srgbClr val="982811"/>
                      </a:solidFill>
                      <a:prstDash val="solid"/>
                      <a:round/>
                      <a:headEnd type="none" w="med" len="med"/>
                      <a:tailEnd type="none" w="med" len="med"/>
                    </a:lnR>
                    <a:lnT w="12700" cap="flat" cmpd="sng" algn="ctr">
                      <a:solidFill>
                        <a:srgbClr val="982811"/>
                      </a:solidFill>
                      <a:prstDash val="solid"/>
                      <a:round/>
                      <a:headEnd type="none" w="med" len="med"/>
                      <a:tailEnd type="none" w="med" len="med"/>
                    </a:lnT>
                    <a:lnB w="12700" cap="flat" cmpd="sng" algn="ctr">
                      <a:solidFill>
                        <a:srgbClr val="982811"/>
                      </a:solidFill>
                      <a:prstDash val="solid"/>
                      <a:round/>
                      <a:headEnd type="none" w="med" len="med"/>
                      <a:tailEnd type="none" w="med" len="med"/>
                    </a:lnB>
                  </a:tcPr>
                </a:tc>
                <a:tc>
                  <a:txBody>
                    <a:bodyPr/>
                    <a:lstStyle/>
                    <a:p>
                      <a:pPr algn="ctr">
                        <a:spcAft>
                          <a:spcPts val="1115"/>
                        </a:spcAft>
                      </a:pPr>
                      <a:r>
                        <a:rPr lang="ru-RU" sz="1200" dirty="0">
                          <a:effectLst/>
                          <a:latin typeface="Times New Roman"/>
                          <a:ea typeface="Times New Roman"/>
                        </a:rPr>
                        <a:t>4 </a:t>
                      </a:r>
                    </a:p>
                  </a:txBody>
                  <a:tcPr marL="94615" marR="94615" marT="47625" marB="47625" anchor="ctr">
                    <a:lnL w="12700" cap="flat" cmpd="sng" algn="ctr">
                      <a:solidFill>
                        <a:srgbClr val="982811"/>
                      </a:solidFill>
                      <a:prstDash val="solid"/>
                      <a:round/>
                      <a:headEnd type="none" w="med" len="med"/>
                      <a:tailEnd type="none" w="med" len="med"/>
                    </a:lnL>
                    <a:lnR w="12700" cap="flat" cmpd="sng" algn="ctr">
                      <a:solidFill>
                        <a:srgbClr val="982811"/>
                      </a:solidFill>
                      <a:prstDash val="solid"/>
                      <a:round/>
                      <a:headEnd type="none" w="med" len="med"/>
                      <a:tailEnd type="none" w="med" len="med"/>
                    </a:lnR>
                    <a:lnT w="12700" cap="flat" cmpd="sng" algn="ctr">
                      <a:solidFill>
                        <a:srgbClr val="982811"/>
                      </a:solidFill>
                      <a:prstDash val="solid"/>
                      <a:round/>
                      <a:headEnd type="none" w="med" len="med"/>
                      <a:tailEnd type="none" w="med" len="med"/>
                    </a:lnT>
                    <a:lnB w="12700" cap="flat" cmpd="sng" algn="ctr">
                      <a:solidFill>
                        <a:srgbClr val="982811"/>
                      </a:solidFill>
                      <a:prstDash val="solid"/>
                      <a:round/>
                      <a:headEnd type="none" w="med" len="med"/>
                      <a:tailEnd type="none" w="med" len="med"/>
                    </a:lnB>
                  </a:tcPr>
                </a:tc>
                <a:tc>
                  <a:txBody>
                    <a:bodyPr/>
                    <a:lstStyle/>
                    <a:p>
                      <a:pPr algn="ctr">
                        <a:spcAft>
                          <a:spcPts val="1115"/>
                        </a:spcAft>
                      </a:pPr>
                      <a:r>
                        <a:rPr lang="ru-RU" sz="1200">
                          <a:effectLst/>
                          <a:latin typeface="Times New Roman"/>
                          <a:ea typeface="Times New Roman"/>
                        </a:rPr>
                        <a:t>5 </a:t>
                      </a:r>
                    </a:p>
                  </a:txBody>
                  <a:tcPr marL="94615" marR="94615" marT="47625" marB="47625" anchor="ctr">
                    <a:lnL w="12700" cap="flat" cmpd="sng" algn="ctr">
                      <a:solidFill>
                        <a:srgbClr val="982811"/>
                      </a:solidFill>
                      <a:prstDash val="solid"/>
                      <a:round/>
                      <a:headEnd type="none" w="med" len="med"/>
                      <a:tailEnd type="none" w="med" len="med"/>
                    </a:lnL>
                    <a:lnR w="12700" cap="flat" cmpd="sng" algn="ctr">
                      <a:solidFill>
                        <a:srgbClr val="982811"/>
                      </a:solidFill>
                      <a:prstDash val="solid"/>
                      <a:round/>
                      <a:headEnd type="none" w="med" len="med"/>
                      <a:tailEnd type="none" w="med" len="med"/>
                    </a:lnR>
                    <a:lnT w="12700" cap="flat" cmpd="sng" algn="ctr">
                      <a:solidFill>
                        <a:srgbClr val="982811"/>
                      </a:solidFill>
                      <a:prstDash val="solid"/>
                      <a:round/>
                      <a:headEnd type="none" w="med" len="med"/>
                      <a:tailEnd type="none" w="med" len="med"/>
                    </a:lnT>
                    <a:lnB w="12700" cap="flat" cmpd="sng" algn="ctr">
                      <a:solidFill>
                        <a:srgbClr val="982811"/>
                      </a:solidFill>
                      <a:prstDash val="solid"/>
                      <a:round/>
                      <a:headEnd type="none" w="med" len="med"/>
                      <a:tailEnd type="none" w="med" len="med"/>
                    </a:lnB>
                  </a:tcPr>
                </a:tc>
                <a:tc>
                  <a:txBody>
                    <a:bodyPr/>
                    <a:lstStyle/>
                    <a:p>
                      <a:pPr algn="ctr">
                        <a:spcAft>
                          <a:spcPts val="1115"/>
                        </a:spcAft>
                      </a:pPr>
                      <a:r>
                        <a:rPr lang="ru-RU" sz="1200">
                          <a:effectLst/>
                          <a:latin typeface="Times New Roman"/>
                          <a:ea typeface="Times New Roman"/>
                        </a:rPr>
                        <a:t>6 </a:t>
                      </a:r>
                    </a:p>
                  </a:txBody>
                  <a:tcPr marL="94615" marR="94615" marT="47625" marB="47625" anchor="ctr">
                    <a:lnL w="12700" cap="flat" cmpd="sng" algn="ctr">
                      <a:solidFill>
                        <a:srgbClr val="982811"/>
                      </a:solidFill>
                      <a:prstDash val="solid"/>
                      <a:round/>
                      <a:headEnd type="none" w="med" len="med"/>
                      <a:tailEnd type="none" w="med" len="med"/>
                    </a:lnL>
                    <a:lnR w="12700" cap="flat" cmpd="sng" algn="ctr">
                      <a:solidFill>
                        <a:srgbClr val="982811"/>
                      </a:solidFill>
                      <a:prstDash val="solid"/>
                      <a:round/>
                      <a:headEnd type="none" w="med" len="med"/>
                      <a:tailEnd type="none" w="med" len="med"/>
                    </a:lnR>
                    <a:lnT w="12700" cap="flat" cmpd="sng" algn="ctr">
                      <a:solidFill>
                        <a:srgbClr val="982811"/>
                      </a:solidFill>
                      <a:prstDash val="solid"/>
                      <a:round/>
                      <a:headEnd type="none" w="med" len="med"/>
                      <a:tailEnd type="none" w="med" len="med"/>
                    </a:lnT>
                    <a:lnB w="12700" cap="flat" cmpd="sng" algn="ctr">
                      <a:solidFill>
                        <a:srgbClr val="982811"/>
                      </a:solidFill>
                      <a:prstDash val="solid"/>
                      <a:round/>
                      <a:headEnd type="none" w="med" len="med"/>
                      <a:tailEnd type="none" w="med" len="med"/>
                    </a:lnB>
                  </a:tcPr>
                </a:tc>
                <a:tc>
                  <a:txBody>
                    <a:bodyPr/>
                    <a:lstStyle/>
                    <a:p>
                      <a:pPr algn="ctr">
                        <a:spcAft>
                          <a:spcPts val="1115"/>
                        </a:spcAft>
                      </a:pPr>
                      <a:r>
                        <a:rPr lang="ru-RU" sz="1200">
                          <a:effectLst/>
                          <a:latin typeface="Times New Roman"/>
                          <a:ea typeface="Times New Roman"/>
                        </a:rPr>
                        <a:t>7 </a:t>
                      </a:r>
                    </a:p>
                  </a:txBody>
                  <a:tcPr marL="94615" marR="94615" marT="47625" marB="47625" anchor="ctr">
                    <a:lnL w="12700" cap="flat" cmpd="sng" algn="ctr">
                      <a:solidFill>
                        <a:srgbClr val="982811"/>
                      </a:solidFill>
                      <a:prstDash val="solid"/>
                      <a:round/>
                      <a:headEnd type="none" w="med" len="med"/>
                      <a:tailEnd type="none" w="med" len="med"/>
                    </a:lnL>
                    <a:lnR w="12700" cap="flat" cmpd="sng" algn="ctr">
                      <a:solidFill>
                        <a:srgbClr val="982811"/>
                      </a:solidFill>
                      <a:prstDash val="solid"/>
                      <a:round/>
                      <a:headEnd type="none" w="med" len="med"/>
                      <a:tailEnd type="none" w="med" len="med"/>
                    </a:lnR>
                    <a:lnT w="12700" cap="flat" cmpd="sng" algn="ctr">
                      <a:solidFill>
                        <a:srgbClr val="982811"/>
                      </a:solidFill>
                      <a:prstDash val="solid"/>
                      <a:round/>
                      <a:headEnd type="none" w="med" len="med"/>
                      <a:tailEnd type="none" w="med" len="med"/>
                    </a:lnT>
                    <a:lnB w="12700" cap="flat" cmpd="sng" algn="ctr">
                      <a:solidFill>
                        <a:srgbClr val="982811"/>
                      </a:solidFill>
                      <a:prstDash val="solid"/>
                      <a:round/>
                      <a:headEnd type="none" w="med" len="med"/>
                      <a:tailEnd type="none" w="med" len="med"/>
                    </a:lnB>
                  </a:tcPr>
                </a:tc>
                <a:tc>
                  <a:txBody>
                    <a:bodyPr/>
                    <a:lstStyle/>
                    <a:p>
                      <a:pPr algn="ctr">
                        <a:spcAft>
                          <a:spcPts val="1115"/>
                        </a:spcAft>
                      </a:pPr>
                      <a:r>
                        <a:rPr lang="ru-RU" sz="1200">
                          <a:effectLst/>
                          <a:latin typeface="Times New Roman"/>
                          <a:ea typeface="Times New Roman"/>
                        </a:rPr>
                        <a:t>8 </a:t>
                      </a:r>
                    </a:p>
                  </a:txBody>
                  <a:tcPr marL="94615" marR="94615" marT="47625" marB="47625" anchor="ctr">
                    <a:lnL w="12700" cap="flat" cmpd="sng" algn="ctr">
                      <a:solidFill>
                        <a:srgbClr val="982811"/>
                      </a:solidFill>
                      <a:prstDash val="solid"/>
                      <a:round/>
                      <a:headEnd type="none" w="med" len="med"/>
                      <a:tailEnd type="none" w="med" len="med"/>
                    </a:lnL>
                    <a:lnR w="12700" cap="flat" cmpd="sng" algn="ctr">
                      <a:solidFill>
                        <a:srgbClr val="982811"/>
                      </a:solidFill>
                      <a:prstDash val="solid"/>
                      <a:round/>
                      <a:headEnd type="none" w="med" len="med"/>
                      <a:tailEnd type="none" w="med" len="med"/>
                    </a:lnR>
                    <a:lnT w="12700" cap="flat" cmpd="sng" algn="ctr">
                      <a:solidFill>
                        <a:srgbClr val="982811"/>
                      </a:solidFill>
                      <a:prstDash val="solid"/>
                      <a:round/>
                      <a:headEnd type="none" w="med" len="med"/>
                      <a:tailEnd type="none" w="med" len="med"/>
                    </a:lnT>
                    <a:lnB w="12700" cap="flat" cmpd="sng" algn="ctr">
                      <a:solidFill>
                        <a:srgbClr val="982811"/>
                      </a:solidFill>
                      <a:prstDash val="solid"/>
                      <a:round/>
                      <a:headEnd type="none" w="med" len="med"/>
                      <a:tailEnd type="none" w="med" len="med"/>
                    </a:lnB>
                  </a:tcPr>
                </a:tc>
                <a:tc>
                  <a:txBody>
                    <a:bodyPr/>
                    <a:lstStyle/>
                    <a:p>
                      <a:pPr algn="ctr">
                        <a:spcAft>
                          <a:spcPts val="1115"/>
                        </a:spcAft>
                      </a:pPr>
                      <a:r>
                        <a:rPr lang="ru-RU" sz="1200">
                          <a:effectLst/>
                          <a:latin typeface="Times New Roman"/>
                          <a:ea typeface="Times New Roman"/>
                        </a:rPr>
                        <a:t>9 </a:t>
                      </a:r>
                    </a:p>
                  </a:txBody>
                  <a:tcPr marL="94615" marR="94615" marT="47625" marB="47625" anchor="ctr">
                    <a:lnL w="12700" cap="flat" cmpd="sng" algn="ctr">
                      <a:solidFill>
                        <a:srgbClr val="982811"/>
                      </a:solidFill>
                      <a:prstDash val="solid"/>
                      <a:round/>
                      <a:headEnd type="none" w="med" len="med"/>
                      <a:tailEnd type="none" w="med" len="med"/>
                    </a:lnL>
                    <a:lnR w="12700" cap="flat" cmpd="sng" algn="ctr">
                      <a:solidFill>
                        <a:srgbClr val="982811"/>
                      </a:solidFill>
                      <a:prstDash val="solid"/>
                      <a:round/>
                      <a:headEnd type="none" w="med" len="med"/>
                      <a:tailEnd type="none" w="med" len="med"/>
                    </a:lnR>
                    <a:lnT w="12700" cap="flat" cmpd="sng" algn="ctr">
                      <a:solidFill>
                        <a:srgbClr val="982811"/>
                      </a:solidFill>
                      <a:prstDash val="solid"/>
                      <a:round/>
                      <a:headEnd type="none" w="med" len="med"/>
                      <a:tailEnd type="none" w="med" len="med"/>
                    </a:lnT>
                    <a:lnB w="12700" cap="flat" cmpd="sng" algn="ctr">
                      <a:solidFill>
                        <a:srgbClr val="982811"/>
                      </a:solidFill>
                      <a:prstDash val="solid"/>
                      <a:round/>
                      <a:headEnd type="none" w="med" len="med"/>
                      <a:tailEnd type="none" w="med" len="med"/>
                    </a:lnB>
                  </a:tcPr>
                </a:tc>
                <a:tc>
                  <a:txBody>
                    <a:bodyPr/>
                    <a:lstStyle/>
                    <a:p>
                      <a:pPr algn="ctr">
                        <a:spcAft>
                          <a:spcPts val="1115"/>
                        </a:spcAft>
                      </a:pPr>
                      <a:r>
                        <a:rPr lang="ru-RU" sz="1200">
                          <a:effectLst/>
                          <a:latin typeface="Times New Roman"/>
                          <a:ea typeface="Times New Roman"/>
                        </a:rPr>
                        <a:t>10 </a:t>
                      </a:r>
                    </a:p>
                  </a:txBody>
                  <a:tcPr marL="94615" marR="94615" marT="47625" marB="47625" anchor="ctr">
                    <a:lnL w="12700" cap="flat" cmpd="sng" algn="ctr">
                      <a:solidFill>
                        <a:srgbClr val="982811"/>
                      </a:solidFill>
                      <a:prstDash val="solid"/>
                      <a:round/>
                      <a:headEnd type="none" w="med" len="med"/>
                      <a:tailEnd type="none" w="med" len="med"/>
                    </a:lnL>
                    <a:lnR w="12700" cap="flat" cmpd="sng" algn="ctr">
                      <a:solidFill>
                        <a:srgbClr val="982811"/>
                      </a:solidFill>
                      <a:prstDash val="solid"/>
                      <a:round/>
                      <a:headEnd type="none" w="med" len="med"/>
                      <a:tailEnd type="none" w="med" len="med"/>
                    </a:lnR>
                    <a:lnT w="12700" cap="flat" cmpd="sng" algn="ctr">
                      <a:solidFill>
                        <a:srgbClr val="982811"/>
                      </a:solidFill>
                      <a:prstDash val="solid"/>
                      <a:round/>
                      <a:headEnd type="none" w="med" len="med"/>
                      <a:tailEnd type="none" w="med" len="med"/>
                    </a:lnT>
                    <a:lnB w="12700" cap="flat" cmpd="sng" algn="ctr">
                      <a:solidFill>
                        <a:srgbClr val="982811"/>
                      </a:solidFill>
                      <a:prstDash val="solid"/>
                      <a:round/>
                      <a:headEnd type="none" w="med" len="med"/>
                      <a:tailEnd type="none" w="med" len="med"/>
                    </a:lnB>
                  </a:tcPr>
                </a:tc>
                <a:tc>
                  <a:txBody>
                    <a:bodyPr/>
                    <a:lstStyle/>
                    <a:p>
                      <a:pPr algn="ctr">
                        <a:spcAft>
                          <a:spcPts val="1115"/>
                        </a:spcAft>
                      </a:pPr>
                      <a:r>
                        <a:rPr lang="ru-RU" sz="1200">
                          <a:effectLst/>
                          <a:latin typeface="Times New Roman"/>
                          <a:ea typeface="Times New Roman"/>
                        </a:rPr>
                        <a:t>11 </a:t>
                      </a:r>
                    </a:p>
                  </a:txBody>
                  <a:tcPr marL="94615" marR="94615" marT="47625" marB="47625" anchor="ctr">
                    <a:lnL w="12700" cap="flat" cmpd="sng" algn="ctr">
                      <a:solidFill>
                        <a:srgbClr val="982811"/>
                      </a:solidFill>
                      <a:prstDash val="solid"/>
                      <a:round/>
                      <a:headEnd type="none" w="med" len="med"/>
                      <a:tailEnd type="none" w="med" len="med"/>
                    </a:lnL>
                    <a:lnR w="12700" cap="flat" cmpd="sng" algn="ctr">
                      <a:solidFill>
                        <a:srgbClr val="982811"/>
                      </a:solidFill>
                      <a:prstDash val="solid"/>
                      <a:round/>
                      <a:headEnd type="none" w="med" len="med"/>
                      <a:tailEnd type="none" w="med" len="med"/>
                    </a:lnR>
                    <a:lnT w="12700" cap="flat" cmpd="sng" algn="ctr">
                      <a:solidFill>
                        <a:srgbClr val="982811"/>
                      </a:solidFill>
                      <a:prstDash val="solid"/>
                      <a:round/>
                      <a:headEnd type="none" w="med" len="med"/>
                      <a:tailEnd type="none" w="med" len="med"/>
                    </a:lnT>
                    <a:lnB w="12700" cap="flat" cmpd="sng" algn="ctr">
                      <a:solidFill>
                        <a:srgbClr val="982811"/>
                      </a:solidFill>
                      <a:prstDash val="solid"/>
                      <a:round/>
                      <a:headEnd type="none" w="med" len="med"/>
                      <a:tailEnd type="none" w="med" len="med"/>
                    </a:lnB>
                  </a:tcPr>
                </a:tc>
                <a:tc>
                  <a:txBody>
                    <a:bodyPr/>
                    <a:lstStyle/>
                    <a:p>
                      <a:pPr algn="ctr">
                        <a:spcAft>
                          <a:spcPts val="1115"/>
                        </a:spcAft>
                      </a:pPr>
                      <a:r>
                        <a:rPr lang="ru-RU" sz="1200">
                          <a:effectLst/>
                          <a:latin typeface="Times New Roman"/>
                          <a:ea typeface="Times New Roman"/>
                        </a:rPr>
                        <a:t>12 </a:t>
                      </a:r>
                    </a:p>
                  </a:txBody>
                  <a:tcPr marL="94615" marR="94615" marT="47625" marB="47625" anchor="ctr">
                    <a:lnL w="12700" cap="flat" cmpd="sng" algn="ctr">
                      <a:solidFill>
                        <a:srgbClr val="982811"/>
                      </a:solidFill>
                      <a:prstDash val="solid"/>
                      <a:round/>
                      <a:headEnd type="none" w="med" len="med"/>
                      <a:tailEnd type="none" w="med" len="med"/>
                    </a:lnL>
                    <a:lnR w="12700" cap="flat" cmpd="sng" algn="ctr">
                      <a:solidFill>
                        <a:srgbClr val="982D11"/>
                      </a:solidFill>
                      <a:prstDash val="solid"/>
                      <a:round/>
                      <a:headEnd type="none" w="med" len="med"/>
                      <a:tailEnd type="none" w="med" len="med"/>
                    </a:lnR>
                    <a:lnT w="12700" cap="flat" cmpd="sng" algn="ctr">
                      <a:solidFill>
                        <a:srgbClr val="982D11"/>
                      </a:solidFill>
                      <a:prstDash val="solid"/>
                      <a:round/>
                      <a:headEnd type="none" w="med" len="med"/>
                      <a:tailEnd type="none" w="med" len="med"/>
                    </a:lnT>
                    <a:lnB w="12700" cap="flat" cmpd="sng" algn="ctr">
                      <a:solidFill>
                        <a:srgbClr val="982D11"/>
                      </a:solidFill>
                      <a:prstDash val="solid"/>
                      <a:round/>
                      <a:headEnd type="none" w="med" len="med"/>
                      <a:tailEnd type="none" w="med" len="med"/>
                    </a:lnB>
                  </a:tcPr>
                </a:tc>
                <a:tc>
                  <a:txBody>
                    <a:bodyPr/>
                    <a:lstStyle/>
                    <a:p>
                      <a:pPr algn="ctr">
                        <a:spcAft>
                          <a:spcPts val="1115"/>
                        </a:spcAft>
                      </a:pPr>
                      <a:r>
                        <a:rPr lang="ru-RU" sz="1200">
                          <a:effectLst/>
                          <a:latin typeface="Times New Roman"/>
                          <a:ea typeface="Times New Roman"/>
                        </a:rPr>
                        <a:t>13 </a:t>
                      </a:r>
                    </a:p>
                  </a:txBody>
                  <a:tcPr marL="94615" marR="94615" marT="47625" marB="47625" anchor="ctr">
                    <a:lnL w="12700" cap="flat" cmpd="sng" algn="ctr">
                      <a:solidFill>
                        <a:srgbClr val="982D11"/>
                      </a:solidFill>
                      <a:prstDash val="solid"/>
                      <a:round/>
                      <a:headEnd type="none" w="med" len="med"/>
                      <a:tailEnd type="none" w="med" len="med"/>
                    </a:lnL>
                    <a:lnR w="12700" cap="flat" cmpd="sng" algn="ctr">
                      <a:solidFill>
                        <a:srgbClr val="982D11"/>
                      </a:solidFill>
                      <a:prstDash val="solid"/>
                      <a:round/>
                      <a:headEnd type="none" w="med" len="med"/>
                      <a:tailEnd type="none" w="med" len="med"/>
                    </a:lnR>
                    <a:lnT w="12700" cap="flat" cmpd="sng" algn="ctr">
                      <a:solidFill>
                        <a:srgbClr val="982D11"/>
                      </a:solidFill>
                      <a:prstDash val="solid"/>
                      <a:round/>
                      <a:headEnd type="none" w="med" len="med"/>
                      <a:tailEnd type="none" w="med" len="med"/>
                    </a:lnT>
                    <a:lnB w="12700" cap="flat" cmpd="sng" algn="ctr">
                      <a:solidFill>
                        <a:srgbClr val="982D11"/>
                      </a:solidFill>
                      <a:prstDash val="solid"/>
                      <a:round/>
                      <a:headEnd type="none" w="med" len="med"/>
                      <a:tailEnd type="none" w="med" len="med"/>
                    </a:lnB>
                  </a:tcPr>
                </a:tc>
                <a:tc>
                  <a:txBody>
                    <a:bodyPr/>
                    <a:lstStyle/>
                    <a:p>
                      <a:pPr algn="ctr">
                        <a:spcAft>
                          <a:spcPts val="1115"/>
                        </a:spcAft>
                      </a:pPr>
                      <a:r>
                        <a:rPr lang="ru-RU" sz="1200">
                          <a:effectLst/>
                          <a:latin typeface="Times New Roman"/>
                          <a:ea typeface="Times New Roman"/>
                        </a:rPr>
                        <a:t>14 </a:t>
                      </a:r>
                    </a:p>
                  </a:txBody>
                  <a:tcPr marL="94615" marR="94615" marT="47625" marB="47625" anchor="ctr">
                    <a:lnL w="12700" cap="flat" cmpd="sng" algn="ctr">
                      <a:solidFill>
                        <a:srgbClr val="982D11"/>
                      </a:solidFill>
                      <a:prstDash val="solid"/>
                      <a:round/>
                      <a:headEnd type="none" w="med" len="med"/>
                      <a:tailEnd type="none" w="med" len="med"/>
                    </a:lnL>
                    <a:lnR w="12700" cap="flat" cmpd="sng" algn="ctr">
                      <a:solidFill>
                        <a:srgbClr val="982D11"/>
                      </a:solidFill>
                      <a:prstDash val="solid"/>
                      <a:round/>
                      <a:headEnd type="none" w="med" len="med"/>
                      <a:tailEnd type="none" w="med" len="med"/>
                    </a:lnR>
                    <a:lnT w="12700" cap="flat" cmpd="sng" algn="ctr">
                      <a:solidFill>
                        <a:srgbClr val="982D11"/>
                      </a:solidFill>
                      <a:prstDash val="solid"/>
                      <a:round/>
                      <a:headEnd type="none" w="med" len="med"/>
                      <a:tailEnd type="none" w="med" len="med"/>
                    </a:lnT>
                    <a:lnB w="12700" cap="flat" cmpd="sng" algn="ctr">
                      <a:solidFill>
                        <a:srgbClr val="982D11"/>
                      </a:solidFill>
                      <a:prstDash val="solid"/>
                      <a:round/>
                      <a:headEnd type="none" w="med" len="med"/>
                      <a:tailEnd type="none" w="med" len="med"/>
                    </a:lnB>
                  </a:tcPr>
                </a:tc>
                <a:tc>
                  <a:txBody>
                    <a:bodyPr/>
                    <a:lstStyle/>
                    <a:p>
                      <a:pPr algn="ctr">
                        <a:spcAft>
                          <a:spcPts val="1115"/>
                        </a:spcAft>
                      </a:pPr>
                      <a:r>
                        <a:rPr lang="ru-RU" sz="1200">
                          <a:effectLst/>
                          <a:latin typeface="Times New Roman"/>
                          <a:ea typeface="Times New Roman"/>
                        </a:rPr>
                        <a:t>15 </a:t>
                      </a:r>
                    </a:p>
                  </a:txBody>
                  <a:tcPr marL="94615" marR="94615" marT="47625" marB="47625" anchor="ctr">
                    <a:lnL w="12700" cap="flat" cmpd="sng" algn="ctr">
                      <a:solidFill>
                        <a:srgbClr val="982D11"/>
                      </a:solidFill>
                      <a:prstDash val="solid"/>
                      <a:round/>
                      <a:headEnd type="none" w="med" len="med"/>
                      <a:tailEnd type="none" w="med" len="med"/>
                    </a:lnL>
                    <a:lnR w="12700" cap="flat" cmpd="sng" algn="ctr">
                      <a:solidFill>
                        <a:srgbClr val="982D11"/>
                      </a:solidFill>
                      <a:prstDash val="solid"/>
                      <a:round/>
                      <a:headEnd type="none" w="med" len="med"/>
                      <a:tailEnd type="none" w="med" len="med"/>
                    </a:lnR>
                    <a:lnT w="12700" cap="flat" cmpd="sng" algn="ctr">
                      <a:solidFill>
                        <a:srgbClr val="982D11"/>
                      </a:solidFill>
                      <a:prstDash val="solid"/>
                      <a:round/>
                      <a:headEnd type="none" w="med" len="med"/>
                      <a:tailEnd type="none" w="med" len="med"/>
                    </a:lnT>
                    <a:lnB w="12700" cap="flat" cmpd="sng" algn="ctr">
                      <a:solidFill>
                        <a:srgbClr val="982D11"/>
                      </a:solidFill>
                      <a:prstDash val="solid"/>
                      <a:round/>
                      <a:headEnd type="none" w="med" len="med"/>
                      <a:tailEnd type="none" w="med" len="med"/>
                    </a:lnB>
                  </a:tcPr>
                </a:tc>
                <a:tc>
                  <a:txBody>
                    <a:bodyPr/>
                    <a:lstStyle/>
                    <a:p>
                      <a:pPr algn="ctr">
                        <a:spcAft>
                          <a:spcPts val="1115"/>
                        </a:spcAft>
                      </a:pPr>
                      <a:r>
                        <a:rPr lang="ru-RU" sz="1200">
                          <a:effectLst/>
                          <a:latin typeface="Times New Roman"/>
                          <a:ea typeface="Times New Roman"/>
                        </a:rPr>
                        <a:t>16 </a:t>
                      </a:r>
                    </a:p>
                  </a:txBody>
                  <a:tcPr marL="94615" marR="94615" marT="47625" marB="47625" anchor="ctr">
                    <a:lnL w="12700" cap="flat" cmpd="sng" algn="ctr">
                      <a:solidFill>
                        <a:srgbClr val="982D11"/>
                      </a:solidFill>
                      <a:prstDash val="solid"/>
                      <a:round/>
                      <a:headEnd type="none" w="med" len="med"/>
                      <a:tailEnd type="none" w="med" len="med"/>
                    </a:lnL>
                    <a:lnR w="12700" cap="flat" cmpd="sng" algn="ctr">
                      <a:solidFill>
                        <a:srgbClr val="982D11"/>
                      </a:solidFill>
                      <a:prstDash val="solid"/>
                      <a:round/>
                      <a:headEnd type="none" w="med" len="med"/>
                      <a:tailEnd type="none" w="med" len="med"/>
                    </a:lnR>
                    <a:lnT w="12700" cap="flat" cmpd="sng" algn="ctr">
                      <a:solidFill>
                        <a:srgbClr val="982D11"/>
                      </a:solidFill>
                      <a:prstDash val="solid"/>
                      <a:round/>
                      <a:headEnd type="none" w="med" len="med"/>
                      <a:tailEnd type="none" w="med" len="med"/>
                    </a:lnT>
                    <a:lnB w="12700" cap="flat" cmpd="sng" algn="ctr">
                      <a:solidFill>
                        <a:srgbClr val="982D11"/>
                      </a:solidFill>
                      <a:prstDash val="solid"/>
                      <a:round/>
                      <a:headEnd type="none" w="med" len="med"/>
                      <a:tailEnd type="none" w="med" len="med"/>
                    </a:lnB>
                  </a:tcPr>
                </a:tc>
                <a:tc>
                  <a:txBody>
                    <a:bodyPr/>
                    <a:lstStyle/>
                    <a:p>
                      <a:pPr algn="ctr">
                        <a:spcAft>
                          <a:spcPts val="1115"/>
                        </a:spcAft>
                      </a:pPr>
                      <a:r>
                        <a:rPr lang="ru-RU" sz="1200">
                          <a:effectLst/>
                          <a:latin typeface="Times New Roman"/>
                          <a:ea typeface="Times New Roman"/>
                        </a:rPr>
                        <a:t>17 </a:t>
                      </a:r>
                    </a:p>
                  </a:txBody>
                  <a:tcPr marL="94615" marR="94615" marT="47625" marB="47625" anchor="ctr">
                    <a:lnL w="12700" cap="flat" cmpd="sng" algn="ctr">
                      <a:solidFill>
                        <a:srgbClr val="982D11"/>
                      </a:solidFill>
                      <a:prstDash val="solid"/>
                      <a:round/>
                      <a:headEnd type="none" w="med" len="med"/>
                      <a:tailEnd type="none" w="med" len="med"/>
                    </a:lnL>
                    <a:lnR w="12700" cap="flat" cmpd="sng" algn="ctr">
                      <a:solidFill>
                        <a:srgbClr val="982D11"/>
                      </a:solidFill>
                      <a:prstDash val="solid"/>
                      <a:round/>
                      <a:headEnd type="none" w="med" len="med"/>
                      <a:tailEnd type="none" w="med" len="med"/>
                    </a:lnR>
                    <a:lnT w="12700" cap="flat" cmpd="sng" algn="ctr">
                      <a:solidFill>
                        <a:srgbClr val="982D11"/>
                      </a:solidFill>
                      <a:prstDash val="solid"/>
                      <a:round/>
                      <a:headEnd type="none" w="med" len="med"/>
                      <a:tailEnd type="none" w="med" len="med"/>
                    </a:lnT>
                    <a:lnB w="12700" cap="flat" cmpd="sng" algn="ctr">
                      <a:solidFill>
                        <a:srgbClr val="982D11"/>
                      </a:solidFill>
                      <a:prstDash val="solid"/>
                      <a:round/>
                      <a:headEnd type="none" w="med" len="med"/>
                      <a:tailEnd type="none" w="med" len="med"/>
                    </a:lnB>
                  </a:tcPr>
                </a:tc>
                <a:tc>
                  <a:txBody>
                    <a:bodyPr/>
                    <a:lstStyle/>
                    <a:p>
                      <a:pPr algn="ctr">
                        <a:spcAft>
                          <a:spcPts val="1115"/>
                        </a:spcAft>
                      </a:pPr>
                      <a:r>
                        <a:rPr lang="ru-RU" sz="1200">
                          <a:effectLst/>
                          <a:latin typeface="Times New Roman"/>
                          <a:ea typeface="Times New Roman"/>
                        </a:rPr>
                        <a:t>18 </a:t>
                      </a:r>
                    </a:p>
                  </a:txBody>
                  <a:tcPr marL="94615" marR="94615" marT="47625" marB="47625" anchor="ctr">
                    <a:lnL w="12700" cap="flat" cmpd="sng" algn="ctr">
                      <a:solidFill>
                        <a:srgbClr val="982D11"/>
                      </a:solidFill>
                      <a:prstDash val="solid"/>
                      <a:round/>
                      <a:headEnd type="none" w="med" len="med"/>
                      <a:tailEnd type="none" w="med" len="med"/>
                    </a:lnL>
                    <a:lnR w="12700" cap="flat" cmpd="sng" algn="ctr">
                      <a:solidFill>
                        <a:srgbClr val="982D11"/>
                      </a:solidFill>
                      <a:prstDash val="solid"/>
                      <a:round/>
                      <a:headEnd type="none" w="med" len="med"/>
                      <a:tailEnd type="none" w="med" len="med"/>
                    </a:lnR>
                    <a:lnT w="12700" cap="flat" cmpd="sng" algn="ctr">
                      <a:solidFill>
                        <a:srgbClr val="982D11"/>
                      </a:solidFill>
                      <a:prstDash val="solid"/>
                      <a:round/>
                      <a:headEnd type="none" w="med" len="med"/>
                      <a:tailEnd type="none" w="med" len="med"/>
                    </a:lnT>
                    <a:lnB w="12700" cap="flat" cmpd="sng" algn="ctr">
                      <a:solidFill>
                        <a:srgbClr val="982D11"/>
                      </a:solidFill>
                      <a:prstDash val="solid"/>
                      <a:round/>
                      <a:headEnd type="none" w="med" len="med"/>
                      <a:tailEnd type="none" w="med" len="med"/>
                    </a:lnB>
                  </a:tcPr>
                </a:tc>
                <a:tc>
                  <a:txBody>
                    <a:bodyPr/>
                    <a:lstStyle/>
                    <a:p>
                      <a:pPr algn="ctr">
                        <a:spcAft>
                          <a:spcPts val="1115"/>
                        </a:spcAft>
                      </a:pPr>
                      <a:r>
                        <a:rPr lang="ru-RU" sz="1200">
                          <a:effectLst/>
                          <a:latin typeface="Times New Roman"/>
                          <a:ea typeface="Times New Roman"/>
                        </a:rPr>
                        <a:t>19 </a:t>
                      </a:r>
                    </a:p>
                  </a:txBody>
                  <a:tcPr marL="94615" marR="94615" marT="47625" marB="47625" anchor="ctr">
                    <a:lnL w="12700" cap="flat" cmpd="sng" algn="ctr">
                      <a:solidFill>
                        <a:srgbClr val="982D11"/>
                      </a:solidFill>
                      <a:prstDash val="solid"/>
                      <a:round/>
                      <a:headEnd type="none" w="med" len="med"/>
                      <a:tailEnd type="none" w="med" len="med"/>
                    </a:lnL>
                    <a:lnR w="12700" cap="flat" cmpd="sng" algn="ctr">
                      <a:solidFill>
                        <a:srgbClr val="982D11"/>
                      </a:solidFill>
                      <a:prstDash val="solid"/>
                      <a:round/>
                      <a:headEnd type="none" w="med" len="med"/>
                      <a:tailEnd type="none" w="med" len="med"/>
                    </a:lnR>
                    <a:lnT w="12700" cap="flat" cmpd="sng" algn="ctr">
                      <a:solidFill>
                        <a:srgbClr val="982D11"/>
                      </a:solidFill>
                      <a:prstDash val="solid"/>
                      <a:round/>
                      <a:headEnd type="none" w="med" len="med"/>
                      <a:tailEnd type="none" w="med" len="med"/>
                    </a:lnT>
                    <a:lnB w="12700" cap="flat" cmpd="sng" algn="ctr">
                      <a:solidFill>
                        <a:srgbClr val="982D11"/>
                      </a:solidFill>
                      <a:prstDash val="solid"/>
                      <a:round/>
                      <a:headEnd type="none" w="med" len="med"/>
                      <a:tailEnd type="none" w="med" len="med"/>
                    </a:lnB>
                  </a:tcPr>
                </a:tc>
                <a:tc>
                  <a:txBody>
                    <a:bodyPr/>
                    <a:lstStyle/>
                    <a:p>
                      <a:pPr algn="ctr">
                        <a:spcAft>
                          <a:spcPts val="1115"/>
                        </a:spcAft>
                      </a:pPr>
                      <a:r>
                        <a:rPr lang="ru-RU" sz="1200">
                          <a:effectLst/>
                          <a:latin typeface="Times New Roman"/>
                          <a:ea typeface="Times New Roman"/>
                        </a:rPr>
                        <a:t>20 </a:t>
                      </a:r>
                    </a:p>
                  </a:txBody>
                  <a:tcPr marL="94615" marR="94615" marT="47625" marB="47625" anchor="ctr">
                    <a:lnL w="12700" cap="flat" cmpd="sng" algn="ctr">
                      <a:solidFill>
                        <a:srgbClr val="982D11"/>
                      </a:solidFill>
                      <a:prstDash val="solid"/>
                      <a:round/>
                      <a:headEnd type="none" w="med" len="med"/>
                      <a:tailEnd type="none" w="med" len="med"/>
                    </a:lnL>
                    <a:lnR w="12700" cap="flat" cmpd="sng" algn="ctr">
                      <a:solidFill>
                        <a:srgbClr val="982D11"/>
                      </a:solidFill>
                      <a:prstDash val="solid"/>
                      <a:round/>
                      <a:headEnd type="none" w="med" len="med"/>
                      <a:tailEnd type="none" w="med" len="med"/>
                    </a:lnR>
                    <a:lnT w="12700" cap="flat" cmpd="sng" algn="ctr">
                      <a:solidFill>
                        <a:srgbClr val="982D11"/>
                      </a:solidFill>
                      <a:prstDash val="solid"/>
                      <a:round/>
                      <a:headEnd type="none" w="med" len="med"/>
                      <a:tailEnd type="none" w="med" len="med"/>
                    </a:lnT>
                    <a:lnB w="12700" cap="flat" cmpd="sng" algn="ctr">
                      <a:solidFill>
                        <a:srgbClr val="982D11"/>
                      </a:solidFill>
                      <a:prstDash val="solid"/>
                      <a:round/>
                      <a:headEnd type="none" w="med" len="med"/>
                      <a:tailEnd type="none" w="med" len="med"/>
                    </a:lnB>
                  </a:tcPr>
                </a:tc>
              </a:tr>
              <a:tr h="241363">
                <a:tc>
                  <a:txBody>
                    <a:bodyPr/>
                    <a:lstStyle/>
                    <a:p>
                      <a:pPr algn="ctr">
                        <a:spcAft>
                          <a:spcPts val="1115"/>
                        </a:spcAft>
                      </a:pPr>
                      <a:r>
                        <a:rPr lang="ru-RU" sz="1000" dirty="0">
                          <a:effectLst/>
                          <a:latin typeface="Times New Roman"/>
                          <a:ea typeface="Times New Roman"/>
                        </a:rPr>
                        <a:t> </a:t>
                      </a:r>
                      <a:r>
                        <a:rPr lang="ru-RU" sz="1000" dirty="0" smtClean="0">
                          <a:effectLst/>
                          <a:latin typeface="Times New Roman"/>
                          <a:ea typeface="Times New Roman"/>
                        </a:rPr>
                        <a:t>0</a:t>
                      </a:r>
                      <a:endParaRPr lang="ru-RU" sz="1000" dirty="0">
                        <a:effectLst/>
                        <a:latin typeface="Times New Roman"/>
                        <a:ea typeface="Times New Roman"/>
                      </a:endParaRPr>
                    </a:p>
                  </a:txBody>
                  <a:tcPr marL="94615" marR="94615" marT="47625" marB="47625" anchor="ctr">
                    <a:lnL w="12700" cap="flat" cmpd="sng" algn="ctr">
                      <a:solidFill>
                        <a:srgbClr val="D06B3A"/>
                      </a:solidFill>
                      <a:prstDash val="solid"/>
                      <a:round/>
                      <a:headEnd type="none" w="med" len="med"/>
                      <a:tailEnd type="none" w="med" len="med"/>
                    </a:lnL>
                    <a:lnR w="12700" cap="flat" cmpd="sng" algn="ctr">
                      <a:solidFill>
                        <a:srgbClr val="D06B3A"/>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D06B3A"/>
                      </a:solidFill>
                      <a:prstDash val="solid"/>
                      <a:round/>
                      <a:headEnd type="none" w="med" len="med"/>
                      <a:tailEnd type="none" w="med" len="med"/>
                    </a:lnB>
                  </a:tcPr>
                </a:tc>
                <a:tc>
                  <a:txBody>
                    <a:bodyPr/>
                    <a:lstStyle/>
                    <a:p>
                      <a:pPr algn="ctr"/>
                      <a:endParaRPr lang="ru-RU" sz="1000" dirty="0">
                        <a:effectLst/>
                        <a:latin typeface="Times New Roman"/>
                      </a:endParaRPr>
                    </a:p>
                  </a:txBody>
                  <a:tcPr marL="94615" marR="94615" marT="47625" marB="47625" anchor="ctr">
                    <a:lnL w="12700" cap="flat" cmpd="sng" algn="ctr">
                      <a:solidFill>
                        <a:srgbClr val="D06B3A"/>
                      </a:solidFill>
                      <a:prstDash val="solid"/>
                      <a:round/>
                      <a:headEnd type="none" w="med" len="med"/>
                      <a:tailEnd type="none" w="med" len="med"/>
                    </a:lnL>
                    <a:lnR w="12700" cap="flat" cmpd="sng" algn="ctr">
                      <a:solidFill>
                        <a:srgbClr val="10596A"/>
                      </a:solidFill>
                      <a:prstDash val="solid"/>
                      <a:round/>
                      <a:headEnd type="none" w="med" len="med"/>
                      <a:tailEnd type="none" w="med" len="med"/>
                    </a:lnR>
                    <a:lnT w="12700" cap="flat" cmpd="sng" algn="ctr">
                      <a:solidFill>
                        <a:srgbClr val="982811"/>
                      </a:solidFill>
                      <a:prstDash val="solid"/>
                      <a:round/>
                      <a:headEnd type="none" w="med" len="med"/>
                      <a:tailEnd type="none" w="med" len="med"/>
                    </a:lnT>
                    <a:lnB w="12700" cap="flat" cmpd="sng" algn="ctr">
                      <a:solidFill>
                        <a:srgbClr val="10596A"/>
                      </a:solidFill>
                      <a:prstDash val="solid"/>
                      <a:round/>
                      <a:headEnd type="none" w="med" len="med"/>
                      <a:tailEnd type="none" w="med" len="med"/>
                    </a:lnB>
                  </a:tcPr>
                </a:tc>
                <a:tc>
                  <a:txBody>
                    <a:bodyPr/>
                    <a:lstStyle/>
                    <a:p>
                      <a:pPr algn="ctr"/>
                      <a:endParaRPr lang="ru-RU" sz="1000" dirty="0">
                        <a:effectLst/>
                        <a:latin typeface="Times New Roman"/>
                      </a:endParaRPr>
                    </a:p>
                  </a:txBody>
                  <a:tcPr marL="94615" marR="94615" marT="47625" marB="47625" anchor="ctr">
                    <a:lnL w="12700" cap="flat" cmpd="sng" algn="ctr">
                      <a:solidFill>
                        <a:srgbClr val="10596A"/>
                      </a:solidFill>
                      <a:prstDash val="solid"/>
                      <a:round/>
                      <a:headEnd type="none" w="med" len="med"/>
                      <a:tailEnd type="none" w="med" len="med"/>
                    </a:lnL>
                    <a:lnR w="12700" cap="flat" cmpd="sng" algn="ctr">
                      <a:solidFill>
                        <a:srgbClr val="10596A"/>
                      </a:solidFill>
                      <a:prstDash val="solid"/>
                      <a:round/>
                      <a:headEnd type="none" w="med" len="med"/>
                      <a:tailEnd type="none" w="med" len="med"/>
                    </a:lnR>
                    <a:lnT w="12700" cap="flat" cmpd="sng" algn="ctr">
                      <a:solidFill>
                        <a:srgbClr val="982811"/>
                      </a:solidFill>
                      <a:prstDash val="solid"/>
                      <a:round/>
                      <a:headEnd type="none" w="med" len="med"/>
                      <a:tailEnd type="none" w="med" len="med"/>
                    </a:lnT>
                    <a:lnB w="12700" cap="flat" cmpd="sng" algn="ctr">
                      <a:solidFill>
                        <a:srgbClr val="10596A"/>
                      </a:solidFill>
                      <a:prstDash val="solid"/>
                      <a:round/>
                      <a:headEnd type="none" w="med" len="med"/>
                      <a:tailEnd type="none" w="med" len="med"/>
                    </a:lnB>
                  </a:tcPr>
                </a:tc>
                <a:tc>
                  <a:txBody>
                    <a:bodyPr/>
                    <a:lstStyle/>
                    <a:p>
                      <a:pPr algn="ctr"/>
                      <a:endParaRPr lang="ru-RU" sz="1000" dirty="0">
                        <a:effectLst/>
                        <a:latin typeface="Times New Roman"/>
                      </a:endParaRPr>
                    </a:p>
                  </a:txBody>
                  <a:tcPr marL="94615" marR="94615" marT="47625" marB="47625" anchor="ctr">
                    <a:lnL w="12700" cap="flat" cmpd="sng" algn="ctr">
                      <a:solidFill>
                        <a:srgbClr val="10596A"/>
                      </a:solidFill>
                      <a:prstDash val="solid"/>
                      <a:round/>
                      <a:headEnd type="none" w="med" len="med"/>
                      <a:tailEnd type="none" w="med" len="med"/>
                    </a:lnL>
                    <a:lnR w="12700" cap="flat" cmpd="sng" algn="ctr">
                      <a:solidFill>
                        <a:srgbClr val="10596A"/>
                      </a:solidFill>
                      <a:prstDash val="solid"/>
                      <a:round/>
                      <a:headEnd type="none" w="med" len="med"/>
                      <a:tailEnd type="none" w="med" len="med"/>
                    </a:lnR>
                    <a:lnT w="12700" cap="flat" cmpd="sng" algn="ctr">
                      <a:solidFill>
                        <a:srgbClr val="982811"/>
                      </a:solidFill>
                      <a:prstDash val="solid"/>
                      <a:round/>
                      <a:headEnd type="none" w="med" len="med"/>
                      <a:tailEnd type="none" w="med" len="med"/>
                    </a:lnT>
                    <a:lnB w="12700" cap="flat" cmpd="sng" algn="ctr">
                      <a:solidFill>
                        <a:srgbClr val="10596A"/>
                      </a:solidFill>
                      <a:prstDash val="solid"/>
                      <a:round/>
                      <a:headEnd type="none" w="med" len="med"/>
                      <a:tailEnd type="none" w="med" len="med"/>
                    </a:lnB>
                  </a:tcPr>
                </a:tc>
                <a:tc>
                  <a:txBody>
                    <a:bodyPr/>
                    <a:lstStyle/>
                    <a:p>
                      <a:pPr algn="ctr"/>
                      <a:endParaRPr lang="ru-RU" sz="1000" dirty="0">
                        <a:effectLst/>
                        <a:latin typeface="Times New Roman"/>
                      </a:endParaRPr>
                    </a:p>
                  </a:txBody>
                  <a:tcPr marL="94615" marR="94615" marT="47625" marB="47625" anchor="ctr">
                    <a:lnL w="12700" cap="flat" cmpd="sng" algn="ctr">
                      <a:solidFill>
                        <a:srgbClr val="10596A"/>
                      </a:solidFill>
                      <a:prstDash val="solid"/>
                      <a:round/>
                      <a:headEnd type="none" w="med" len="med"/>
                      <a:tailEnd type="none" w="med" len="med"/>
                    </a:lnL>
                    <a:lnR w="12700" cap="flat" cmpd="sng" algn="ctr">
                      <a:solidFill>
                        <a:srgbClr val="10596A"/>
                      </a:solidFill>
                      <a:prstDash val="solid"/>
                      <a:round/>
                      <a:headEnd type="none" w="med" len="med"/>
                      <a:tailEnd type="none" w="med" len="med"/>
                    </a:lnR>
                    <a:lnT w="12700" cap="flat" cmpd="sng" algn="ctr">
                      <a:solidFill>
                        <a:srgbClr val="982811"/>
                      </a:solidFill>
                      <a:prstDash val="solid"/>
                      <a:round/>
                      <a:headEnd type="none" w="med" len="med"/>
                      <a:tailEnd type="none" w="med" len="med"/>
                    </a:lnT>
                    <a:lnB w="12700" cap="flat" cmpd="sng" algn="ctr">
                      <a:solidFill>
                        <a:srgbClr val="10596A"/>
                      </a:solidFill>
                      <a:prstDash val="solid"/>
                      <a:round/>
                      <a:headEnd type="none" w="med" len="med"/>
                      <a:tailEnd type="none" w="med" len="med"/>
                    </a:lnB>
                  </a:tcPr>
                </a:tc>
                <a:tc>
                  <a:txBody>
                    <a:bodyPr/>
                    <a:lstStyle/>
                    <a:p>
                      <a:pPr algn="ctr"/>
                      <a:r>
                        <a:rPr lang="ru-RU" sz="1000" dirty="0" smtClean="0">
                          <a:effectLst/>
                          <a:latin typeface="Times New Roman"/>
                        </a:rPr>
                        <a:t>6</a:t>
                      </a:r>
                      <a:endParaRPr lang="ru-RU" sz="1000" dirty="0">
                        <a:effectLst/>
                        <a:latin typeface="Times New Roman"/>
                      </a:endParaRPr>
                    </a:p>
                  </a:txBody>
                  <a:tcPr marL="94615" marR="94615" marT="47625" marB="47625" anchor="ctr">
                    <a:lnL w="12700" cap="flat" cmpd="sng" algn="ctr">
                      <a:solidFill>
                        <a:srgbClr val="10596A"/>
                      </a:solidFill>
                      <a:prstDash val="solid"/>
                      <a:round/>
                      <a:headEnd type="none" w="med" len="med"/>
                      <a:tailEnd type="none" w="med" len="med"/>
                    </a:lnL>
                    <a:lnR w="12700" cap="flat" cmpd="sng" algn="ctr">
                      <a:solidFill>
                        <a:srgbClr val="10596A"/>
                      </a:solidFill>
                      <a:prstDash val="solid"/>
                      <a:round/>
                      <a:headEnd type="none" w="med" len="med"/>
                      <a:tailEnd type="none" w="med" len="med"/>
                    </a:lnR>
                    <a:lnT w="12700" cap="flat" cmpd="sng" algn="ctr">
                      <a:solidFill>
                        <a:srgbClr val="982811"/>
                      </a:solidFill>
                      <a:prstDash val="solid"/>
                      <a:round/>
                      <a:headEnd type="none" w="med" len="med"/>
                      <a:tailEnd type="none" w="med" len="med"/>
                    </a:lnT>
                    <a:lnB w="12700" cap="flat" cmpd="sng" algn="ctr">
                      <a:solidFill>
                        <a:srgbClr val="10596A"/>
                      </a:solidFill>
                      <a:prstDash val="solid"/>
                      <a:round/>
                      <a:headEnd type="none" w="med" len="med"/>
                      <a:tailEnd type="none" w="med" len="med"/>
                    </a:lnB>
                  </a:tcPr>
                </a:tc>
                <a:tc>
                  <a:txBody>
                    <a:bodyPr/>
                    <a:lstStyle/>
                    <a:p>
                      <a:pPr algn="ctr"/>
                      <a:r>
                        <a:rPr lang="ru-RU" sz="1000" dirty="0" smtClean="0">
                          <a:effectLst/>
                          <a:latin typeface="Times New Roman"/>
                        </a:rPr>
                        <a:t>4</a:t>
                      </a:r>
                      <a:endParaRPr lang="ru-RU" sz="1000" dirty="0">
                        <a:effectLst/>
                        <a:latin typeface="Times New Roman"/>
                      </a:endParaRPr>
                    </a:p>
                  </a:txBody>
                  <a:tcPr marL="94615" marR="94615" marT="47625" marB="47625" anchor="ctr">
                    <a:lnL w="12700" cap="flat" cmpd="sng" algn="ctr">
                      <a:solidFill>
                        <a:srgbClr val="10596A"/>
                      </a:solidFill>
                      <a:prstDash val="solid"/>
                      <a:round/>
                      <a:headEnd type="none" w="med" len="med"/>
                      <a:tailEnd type="none" w="med" len="med"/>
                    </a:lnL>
                    <a:lnR w="12700" cap="flat" cmpd="sng" algn="ctr">
                      <a:solidFill>
                        <a:srgbClr val="10596A"/>
                      </a:solidFill>
                      <a:prstDash val="solid"/>
                      <a:round/>
                      <a:headEnd type="none" w="med" len="med"/>
                      <a:tailEnd type="none" w="med" len="med"/>
                    </a:lnR>
                    <a:lnT w="12700" cap="flat" cmpd="sng" algn="ctr">
                      <a:solidFill>
                        <a:srgbClr val="982811"/>
                      </a:solidFill>
                      <a:prstDash val="solid"/>
                      <a:round/>
                      <a:headEnd type="none" w="med" len="med"/>
                      <a:tailEnd type="none" w="med" len="med"/>
                    </a:lnT>
                    <a:lnB w="12700" cap="flat" cmpd="sng" algn="ctr">
                      <a:solidFill>
                        <a:srgbClr val="10596A"/>
                      </a:solidFill>
                      <a:prstDash val="solid"/>
                      <a:round/>
                      <a:headEnd type="none" w="med" len="med"/>
                      <a:tailEnd type="none" w="med" len="med"/>
                    </a:lnB>
                  </a:tcPr>
                </a:tc>
                <a:tc>
                  <a:txBody>
                    <a:bodyPr/>
                    <a:lstStyle/>
                    <a:p>
                      <a:pPr algn="ctr"/>
                      <a:r>
                        <a:rPr lang="ru-RU" sz="1000" dirty="0" smtClean="0">
                          <a:effectLst/>
                          <a:latin typeface="Times New Roman"/>
                        </a:rPr>
                        <a:t>3</a:t>
                      </a:r>
                      <a:endParaRPr lang="ru-RU" sz="1000" dirty="0">
                        <a:effectLst/>
                        <a:latin typeface="Times New Roman"/>
                      </a:endParaRPr>
                    </a:p>
                  </a:txBody>
                  <a:tcPr marL="94615" marR="94615" marT="47625" marB="47625" anchor="ctr">
                    <a:lnL w="12700" cap="flat" cmpd="sng" algn="ctr">
                      <a:solidFill>
                        <a:srgbClr val="10596A"/>
                      </a:solidFill>
                      <a:prstDash val="solid"/>
                      <a:round/>
                      <a:headEnd type="none" w="med" len="med"/>
                      <a:tailEnd type="none" w="med" len="med"/>
                    </a:lnL>
                    <a:lnR w="12700" cap="flat" cmpd="sng" algn="ctr">
                      <a:solidFill>
                        <a:srgbClr val="10596A"/>
                      </a:solidFill>
                      <a:prstDash val="solid"/>
                      <a:round/>
                      <a:headEnd type="none" w="med" len="med"/>
                      <a:tailEnd type="none" w="med" len="med"/>
                    </a:lnR>
                    <a:lnT w="12700" cap="flat" cmpd="sng" algn="ctr">
                      <a:solidFill>
                        <a:srgbClr val="982811"/>
                      </a:solidFill>
                      <a:prstDash val="solid"/>
                      <a:round/>
                      <a:headEnd type="none" w="med" len="med"/>
                      <a:tailEnd type="none" w="med" len="med"/>
                    </a:lnT>
                    <a:lnB w="12700" cap="flat" cmpd="sng" algn="ctr">
                      <a:solidFill>
                        <a:srgbClr val="10596A"/>
                      </a:solidFill>
                      <a:prstDash val="solid"/>
                      <a:round/>
                      <a:headEnd type="none" w="med" len="med"/>
                      <a:tailEnd type="none" w="med" len="med"/>
                    </a:lnB>
                  </a:tcPr>
                </a:tc>
                <a:tc>
                  <a:txBody>
                    <a:bodyPr/>
                    <a:lstStyle/>
                    <a:p>
                      <a:pPr algn="ctr"/>
                      <a:r>
                        <a:rPr lang="ru-RU" sz="1000" dirty="0" smtClean="0">
                          <a:effectLst/>
                          <a:latin typeface="Times New Roman"/>
                        </a:rPr>
                        <a:t>2</a:t>
                      </a:r>
                      <a:endParaRPr lang="ru-RU" sz="1000" dirty="0">
                        <a:effectLst/>
                        <a:latin typeface="Times New Roman"/>
                      </a:endParaRPr>
                    </a:p>
                  </a:txBody>
                  <a:tcPr marL="94615" marR="94615" marT="47625" marB="47625" anchor="ctr">
                    <a:lnL w="12700" cap="flat" cmpd="sng" algn="ctr">
                      <a:solidFill>
                        <a:srgbClr val="10596A"/>
                      </a:solidFill>
                      <a:prstDash val="solid"/>
                      <a:round/>
                      <a:headEnd type="none" w="med" len="med"/>
                      <a:tailEnd type="none" w="med" len="med"/>
                    </a:lnL>
                    <a:lnR w="12700" cap="flat" cmpd="sng" algn="ctr">
                      <a:solidFill>
                        <a:srgbClr val="10596A"/>
                      </a:solidFill>
                      <a:prstDash val="solid"/>
                      <a:round/>
                      <a:headEnd type="none" w="med" len="med"/>
                      <a:tailEnd type="none" w="med" len="med"/>
                    </a:lnR>
                    <a:lnT w="12700" cap="flat" cmpd="sng" algn="ctr">
                      <a:solidFill>
                        <a:srgbClr val="982811"/>
                      </a:solidFill>
                      <a:prstDash val="solid"/>
                      <a:round/>
                      <a:headEnd type="none" w="med" len="med"/>
                      <a:tailEnd type="none" w="med" len="med"/>
                    </a:lnT>
                    <a:lnB w="12700" cap="flat" cmpd="sng" algn="ctr">
                      <a:solidFill>
                        <a:srgbClr val="10596A"/>
                      </a:solidFill>
                      <a:prstDash val="solid"/>
                      <a:round/>
                      <a:headEnd type="none" w="med" len="med"/>
                      <a:tailEnd type="none" w="med" len="med"/>
                    </a:lnB>
                  </a:tcPr>
                </a:tc>
                <a:tc>
                  <a:txBody>
                    <a:bodyPr/>
                    <a:lstStyle/>
                    <a:p>
                      <a:pPr algn="ctr"/>
                      <a:r>
                        <a:rPr lang="ru-RU" sz="1000" dirty="0" smtClean="0">
                          <a:effectLst/>
                          <a:latin typeface="Times New Roman"/>
                        </a:rPr>
                        <a:t>9</a:t>
                      </a:r>
                      <a:endParaRPr lang="ru-RU" sz="1000" dirty="0">
                        <a:effectLst/>
                        <a:latin typeface="Times New Roman"/>
                      </a:endParaRPr>
                    </a:p>
                  </a:txBody>
                  <a:tcPr marL="94615" marR="94615" marT="47625" marB="47625" anchor="ctr">
                    <a:lnL w="12700" cap="flat" cmpd="sng" algn="ctr">
                      <a:solidFill>
                        <a:srgbClr val="10596A"/>
                      </a:solidFill>
                      <a:prstDash val="solid"/>
                      <a:round/>
                      <a:headEnd type="none" w="med" len="med"/>
                      <a:tailEnd type="none" w="med" len="med"/>
                    </a:lnL>
                    <a:lnR w="12700" cap="flat" cmpd="sng" algn="ctr">
                      <a:solidFill>
                        <a:srgbClr val="10596A"/>
                      </a:solidFill>
                      <a:prstDash val="solid"/>
                      <a:round/>
                      <a:headEnd type="none" w="med" len="med"/>
                      <a:tailEnd type="none" w="med" len="med"/>
                    </a:lnR>
                    <a:lnT w="12700" cap="flat" cmpd="sng" algn="ctr">
                      <a:solidFill>
                        <a:srgbClr val="982811"/>
                      </a:solidFill>
                      <a:prstDash val="solid"/>
                      <a:round/>
                      <a:headEnd type="none" w="med" len="med"/>
                      <a:tailEnd type="none" w="med" len="med"/>
                    </a:lnT>
                    <a:lnB w="12700" cap="flat" cmpd="sng" algn="ctr">
                      <a:solidFill>
                        <a:srgbClr val="10596A"/>
                      </a:solidFill>
                      <a:prstDash val="solid"/>
                      <a:round/>
                      <a:headEnd type="none" w="med" len="med"/>
                      <a:tailEnd type="none" w="med" len="med"/>
                    </a:lnB>
                  </a:tcPr>
                </a:tc>
                <a:tc>
                  <a:txBody>
                    <a:bodyPr/>
                    <a:lstStyle/>
                    <a:p>
                      <a:pPr algn="ctr"/>
                      <a:endParaRPr lang="ru-RU" sz="1000" dirty="0">
                        <a:effectLst/>
                        <a:latin typeface="Times New Roman"/>
                      </a:endParaRPr>
                    </a:p>
                  </a:txBody>
                  <a:tcPr marL="94615" marR="94615" marT="47625" marB="47625" anchor="ctr">
                    <a:lnL w="12700" cap="flat" cmpd="sng" algn="ctr">
                      <a:solidFill>
                        <a:srgbClr val="10596A"/>
                      </a:solidFill>
                      <a:prstDash val="solid"/>
                      <a:round/>
                      <a:headEnd type="none" w="med" len="med"/>
                      <a:tailEnd type="none" w="med" len="med"/>
                    </a:lnL>
                    <a:lnR w="12700" cap="flat" cmpd="sng" algn="ctr">
                      <a:solidFill>
                        <a:srgbClr val="10596A"/>
                      </a:solidFill>
                      <a:prstDash val="solid"/>
                      <a:round/>
                      <a:headEnd type="none" w="med" len="med"/>
                      <a:tailEnd type="none" w="med" len="med"/>
                    </a:lnR>
                    <a:lnT w="12700" cap="flat" cmpd="sng" algn="ctr">
                      <a:solidFill>
                        <a:srgbClr val="982811"/>
                      </a:solidFill>
                      <a:prstDash val="solid"/>
                      <a:round/>
                      <a:headEnd type="none" w="med" len="med"/>
                      <a:tailEnd type="none" w="med" len="med"/>
                    </a:lnT>
                    <a:lnB w="12700" cap="flat" cmpd="sng" algn="ctr">
                      <a:solidFill>
                        <a:srgbClr val="10596A"/>
                      </a:solidFill>
                      <a:prstDash val="solid"/>
                      <a:round/>
                      <a:headEnd type="none" w="med" len="med"/>
                      <a:tailEnd type="none" w="med" len="med"/>
                    </a:lnB>
                  </a:tcPr>
                </a:tc>
                <a:tc>
                  <a:txBody>
                    <a:bodyPr/>
                    <a:lstStyle/>
                    <a:p>
                      <a:pPr algn="ctr"/>
                      <a:endParaRPr lang="ru-RU" sz="1000" dirty="0">
                        <a:effectLst/>
                        <a:latin typeface="Times New Roman"/>
                      </a:endParaRPr>
                    </a:p>
                  </a:txBody>
                  <a:tcPr marL="94615" marR="94615" marT="47625" marB="47625" anchor="ctr">
                    <a:lnL w="12700" cap="flat" cmpd="sng" algn="ctr">
                      <a:solidFill>
                        <a:srgbClr val="10596A"/>
                      </a:solidFill>
                      <a:prstDash val="solid"/>
                      <a:round/>
                      <a:headEnd type="none" w="med" len="med"/>
                      <a:tailEnd type="none" w="med" len="med"/>
                    </a:lnL>
                    <a:lnR w="12700" cap="flat" cmpd="sng" algn="ctr">
                      <a:solidFill>
                        <a:srgbClr val="10596A"/>
                      </a:solidFill>
                      <a:prstDash val="solid"/>
                      <a:round/>
                      <a:headEnd type="none" w="med" len="med"/>
                      <a:tailEnd type="none" w="med" len="med"/>
                    </a:lnR>
                    <a:lnT w="12700" cap="flat" cmpd="sng" algn="ctr">
                      <a:solidFill>
                        <a:srgbClr val="982D11"/>
                      </a:solidFill>
                      <a:prstDash val="solid"/>
                      <a:round/>
                      <a:headEnd type="none" w="med" len="med"/>
                      <a:tailEnd type="none" w="med" len="med"/>
                    </a:lnT>
                    <a:lnB w="12700" cap="flat" cmpd="sng" algn="ctr">
                      <a:solidFill>
                        <a:srgbClr val="10596A"/>
                      </a:solidFill>
                      <a:prstDash val="solid"/>
                      <a:round/>
                      <a:headEnd type="none" w="med" len="med"/>
                      <a:tailEnd type="none" w="med" len="med"/>
                    </a:lnB>
                  </a:tcPr>
                </a:tc>
                <a:tc>
                  <a:txBody>
                    <a:bodyPr/>
                    <a:lstStyle/>
                    <a:p>
                      <a:pPr algn="ctr"/>
                      <a:endParaRPr lang="ru-RU" sz="1000" dirty="0">
                        <a:effectLst/>
                        <a:latin typeface="Times New Roman"/>
                      </a:endParaRPr>
                    </a:p>
                  </a:txBody>
                  <a:tcPr marL="94615" marR="94615" marT="47625" marB="47625" anchor="ctr">
                    <a:lnL w="12700" cap="flat" cmpd="sng" algn="ctr">
                      <a:solidFill>
                        <a:srgbClr val="10596A"/>
                      </a:solidFill>
                      <a:prstDash val="solid"/>
                      <a:round/>
                      <a:headEnd type="none" w="med" len="med"/>
                      <a:tailEnd type="none" w="med" len="med"/>
                    </a:lnL>
                    <a:lnR w="12700" cap="flat" cmpd="sng" algn="ctr">
                      <a:solidFill>
                        <a:srgbClr val="10596A"/>
                      </a:solidFill>
                      <a:prstDash val="solid"/>
                      <a:round/>
                      <a:headEnd type="none" w="med" len="med"/>
                      <a:tailEnd type="none" w="med" len="med"/>
                    </a:lnR>
                    <a:lnT w="12700" cap="flat" cmpd="sng" algn="ctr">
                      <a:solidFill>
                        <a:srgbClr val="982D11"/>
                      </a:solidFill>
                      <a:prstDash val="solid"/>
                      <a:round/>
                      <a:headEnd type="none" w="med" len="med"/>
                      <a:tailEnd type="none" w="med" len="med"/>
                    </a:lnT>
                    <a:lnB w="12700" cap="flat" cmpd="sng" algn="ctr">
                      <a:solidFill>
                        <a:srgbClr val="10596A"/>
                      </a:solidFill>
                      <a:prstDash val="solid"/>
                      <a:round/>
                      <a:headEnd type="none" w="med" len="med"/>
                      <a:tailEnd type="none" w="med" len="med"/>
                    </a:lnB>
                  </a:tcPr>
                </a:tc>
                <a:tc>
                  <a:txBody>
                    <a:bodyPr/>
                    <a:lstStyle/>
                    <a:p>
                      <a:pPr algn="ctr"/>
                      <a:endParaRPr lang="ru-RU" sz="1000" dirty="0">
                        <a:effectLst/>
                        <a:latin typeface="Times New Roman"/>
                      </a:endParaRPr>
                    </a:p>
                  </a:txBody>
                  <a:tcPr marL="94615" marR="94615" marT="47625" marB="47625" anchor="ctr">
                    <a:lnL w="12700" cap="flat" cmpd="sng" algn="ctr">
                      <a:solidFill>
                        <a:srgbClr val="10596A"/>
                      </a:solidFill>
                      <a:prstDash val="solid"/>
                      <a:round/>
                      <a:headEnd type="none" w="med" len="med"/>
                      <a:tailEnd type="none" w="med" len="med"/>
                    </a:lnL>
                    <a:lnR w="12700" cap="flat" cmpd="sng" algn="ctr">
                      <a:solidFill>
                        <a:srgbClr val="10596A"/>
                      </a:solidFill>
                      <a:prstDash val="solid"/>
                      <a:round/>
                      <a:headEnd type="none" w="med" len="med"/>
                      <a:tailEnd type="none" w="med" len="med"/>
                    </a:lnR>
                    <a:lnT w="12700" cap="flat" cmpd="sng" algn="ctr">
                      <a:solidFill>
                        <a:srgbClr val="982D11"/>
                      </a:solidFill>
                      <a:prstDash val="solid"/>
                      <a:round/>
                      <a:headEnd type="none" w="med" len="med"/>
                      <a:tailEnd type="none" w="med" len="med"/>
                    </a:lnT>
                    <a:lnB w="12700" cap="flat" cmpd="sng" algn="ctr">
                      <a:solidFill>
                        <a:srgbClr val="10596A"/>
                      </a:solidFill>
                      <a:prstDash val="solid"/>
                      <a:round/>
                      <a:headEnd type="none" w="med" len="med"/>
                      <a:tailEnd type="none" w="med" len="med"/>
                    </a:lnB>
                  </a:tcPr>
                </a:tc>
                <a:tc>
                  <a:txBody>
                    <a:bodyPr/>
                    <a:lstStyle/>
                    <a:p>
                      <a:pPr algn="ctr"/>
                      <a:endParaRPr lang="ru-RU" sz="1000" dirty="0">
                        <a:effectLst/>
                        <a:latin typeface="Times New Roman"/>
                      </a:endParaRPr>
                    </a:p>
                  </a:txBody>
                  <a:tcPr marL="94615" marR="94615" marT="47625" marB="47625" anchor="ctr">
                    <a:lnL w="12700" cap="flat" cmpd="sng" algn="ctr">
                      <a:solidFill>
                        <a:srgbClr val="10596A"/>
                      </a:solidFill>
                      <a:prstDash val="solid"/>
                      <a:round/>
                      <a:headEnd type="none" w="med" len="med"/>
                      <a:tailEnd type="none" w="med" len="med"/>
                    </a:lnL>
                    <a:lnR w="12700" cap="flat" cmpd="sng" algn="ctr">
                      <a:solidFill>
                        <a:srgbClr val="10596A"/>
                      </a:solidFill>
                      <a:prstDash val="solid"/>
                      <a:round/>
                      <a:headEnd type="none" w="med" len="med"/>
                      <a:tailEnd type="none" w="med" len="med"/>
                    </a:lnR>
                    <a:lnT w="12700" cap="flat" cmpd="sng" algn="ctr">
                      <a:solidFill>
                        <a:srgbClr val="982D11"/>
                      </a:solidFill>
                      <a:prstDash val="solid"/>
                      <a:round/>
                      <a:headEnd type="none" w="med" len="med"/>
                      <a:tailEnd type="none" w="med" len="med"/>
                    </a:lnT>
                    <a:lnB w="12700" cap="flat" cmpd="sng" algn="ctr">
                      <a:solidFill>
                        <a:srgbClr val="10596A"/>
                      </a:solidFill>
                      <a:prstDash val="solid"/>
                      <a:round/>
                      <a:headEnd type="none" w="med" len="med"/>
                      <a:tailEnd type="none" w="med" len="med"/>
                    </a:lnB>
                  </a:tcPr>
                </a:tc>
                <a:tc>
                  <a:txBody>
                    <a:bodyPr/>
                    <a:lstStyle/>
                    <a:p>
                      <a:pPr algn="ctr"/>
                      <a:endParaRPr lang="ru-RU" sz="1000" dirty="0">
                        <a:effectLst/>
                        <a:latin typeface="Times New Roman"/>
                      </a:endParaRPr>
                    </a:p>
                  </a:txBody>
                  <a:tcPr marL="94615" marR="94615" marT="47625" marB="47625" anchor="ctr">
                    <a:lnL w="12700" cap="flat" cmpd="sng" algn="ctr">
                      <a:solidFill>
                        <a:srgbClr val="10596A"/>
                      </a:solidFill>
                      <a:prstDash val="solid"/>
                      <a:round/>
                      <a:headEnd type="none" w="med" len="med"/>
                      <a:tailEnd type="none" w="med" len="med"/>
                    </a:lnL>
                    <a:lnR w="12700" cap="flat" cmpd="sng" algn="ctr">
                      <a:solidFill>
                        <a:srgbClr val="10596A"/>
                      </a:solidFill>
                      <a:prstDash val="solid"/>
                      <a:round/>
                      <a:headEnd type="none" w="med" len="med"/>
                      <a:tailEnd type="none" w="med" len="med"/>
                    </a:lnR>
                    <a:lnT w="12700" cap="flat" cmpd="sng" algn="ctr">
                      <a:solidFill>
                        <a:srgbClr val="982D11"/>
                      </a:solidFill>
                      <a:prstDash val="solid"/>
                      <a:round/>
                      <a:headEnd type="none" w="med" len="med"/>
                      <a:tailEnd type="none" w="med" len="med"/>
                    </a:lnT>
                    <a:lnB w="12700" cap="flat" cmpd="sng" algn="ctr">
                      <a:solidFill>
                        <a:srgbClr val="10596A"/>
                      </a:solidFill>
                      <a:prstDash val="solid"/>
                      <a:round/>
                      <a:headEnd type="none" w="med" len="med"/>
                      <a:tailEnd type="none" w="med" len="med"/>
                    </a:lnB>
                  </a:tcPr>
                </a:tc>
                <a:tc>
                  <a:txBody>
                    <a:bodyPr/>
                    <a:lstStyle/>
                    <a:p>
                      <a:pPr algn="ctr"/>
                      <a:r>
                        <a:rPr lang="ru-RU" sz="1000" dirty="0" smtClean="0">
                          <a:effectLst/>
                          <a:latin typeface="Times New Roman"/>
                        </a:rPr>
                        <a:t>3</a:t>
                      </a:r>
                      <a:endParaRPr lang="ru-RU" sz="1000" dirty="0">
                        <a:effectLst/>
                        <a:latin typeface="Times New Roman"/>
                      </a:endParaRPr>
                    </a:p>
                  </a:txBody>
                  <a:tcPr marL="94615" marR="94615" marT="47625" marB="47625" anchor="ctr">
                    <a:lnL w="12700" cap="flat" cmpd="sng" algn="ctr">
                      <a:solidFill>
                        <a:srgbClr val="10596A"/>
                      </a:solidFill>
                      <a:prstDash val="solid"/>
                      <a:round/>
                      <a:headEnd type="none" w="med" len="med"/>
                      <a:tailEnd type="none" w="med" len="med"/>
                    </a:lnL>
                    <a:lnR w="12700" cap="flat" cmpd="sng" algn="ctr">
                      <a:solidFill>
                        <a:srgbClr val="10596A"/>
                      </a:solidFill>
                      <a:prstDash val="solid"/>
                      <a:round/>
                      <a:headEnd type="none" w="med" len="med"/>
                      <a:tailEnd type="none" w="med" len="med"/>
                    </a:lnR>
                    <a:lnT w="12700" cap="flat" cmpd="sng" algn="ctr">
                      <a:solidFill>
                        <a:srgbClr val="982D11"/>
                      </a:solidFill>
                      <a:prstDash val="solid"/>
                      <a:round/>
                      <a:headEnd type="none" w="med" len="med"/>
                      <a:tailEnd type="none" w="med" len="med"/>
                    </a:lnT>
                    <a:lnB w="12700" cap="flat" cmpd="sng" algn="ctr">
                      <a:solidFill>
                        <a:srgbClr val="10596A"/>
                      </a:solidFill>
                      <a:prstDash val="solid"/>
                      <a:round/>
                      <a:headEnd type="none" w="med" len="med"/>
                      <a:tailEnd type="none" w="med" len="med"/>
                    </a:lnB>
                  </a:tcPr>
                </a:tc>
                <a:tc>
                  <a:txBody>
                    <a:bodyPr/>
                    <a:lstStyle/>
                    <a:p>
                      <a:pPr algn="ctr"/>
                      <a:r>
                        <a:rPr lang="ru-RU" sz="1000" dirty="0" smtClean="0">
                          <a:effectLst/>
                          <a:latin typeface="Times New Roman"/>
                        </a:rPr>
                        <a:t>7</a:t>
                      </a:r>
                      <a:endParaRPr lang="ru-RU" sz="1000" dirty="0">
                        <a:effectLst/>
                        <a:latin typeface="Times New Roman"/>
                      </a:endParaRPr>
                    </a:p>
                  </a:txBody>
                  <a:tcPr marL="94615" marR="94615" marT="47625" marB="47625" anchor="ctr">
                    <a:lnL w="12700" cap="flat" cmpd="sng" algn="ctr">
                      <a:solidFill>
                        <a:srgbClr val="10596A"/>
                      </a:solidFill>
                      <a:prstDash val="solid"/>
                      <a:round/>
                      <a:headEnd type="none" w="med" len="med"/>
                      <a:tailEnd type="none" w="med" len="med"/>
                    </a:lnL>
                    <a:lnR w="12700" cap="flat" cmpd="sng" algn="ctr">
                      <a:solidFill>
                        <a:srgbClr val="10596A"/>
                      </a:solidFill>
                      <a:prstDash val="solid"/>
                      <a:round/>
                      <a:headEnd type="none" w="med" len="med"/>
                      <a:tailEnd type="none" w="med" len="med"/>
                    </a:lnR>
                    <a:lnT w="12700" cap="flat" cmpd="sng" algn="ctr">
                      <a:solidFill>
                        <a:srgbClr val="982D11"/>
                      </a:solidFill>
                      <a:prstDash val="solid"/>
                      <a:round/>
                      <a:headEnd type="none" w="med" len="med"/>
                      <a:tailEnd type="none" w="med" len="med"/>
                    </a:lnT>
                    <a:lnB w="12700" cap="flat" cmpd="sng" algn="ctr">
                      <a:solidFill>
                        <a:srgbClr val="10596A"/>
                      </a:solidFill>
                      <a:prstDash val="solid"/>
                      <a:round/>
                      <a:headEnd type="none" w="med" len="med"/>
                      <a:tailEnd type="none" w="med" len="med"/>
                    </a:lnB>
                  </a:tcPr>
                </a:tc>
                <a:tc>
                  <a:txBody>
                    <a:bodyPr/>
                    <a:lstStyle/>
                    <a:p>
                      <a:pPr algn="ctr"/>
                      <a:endParaRPr lang="ru-RU" sz="1000" dirty="0">
                        <a:effectLst/>
                        <a:latin typeface="Times New Roman"/>
                      </a:endParaRPr>
                    </a:p>
                  </a:txBody>
                  <a:tcPr marL="94615" marR="94615" marT="47625" marB="47625" anchor="ctr">
                    <a:lnL w="12700" cap="flat" cmpd="sng" algn="ctr">
                      <a:solidFill>
                        <a:srgbClr val="10596A"/>
                      </a:solidFill>
                      <a:prstDash val="solid"/>
                      <a:round/>
                      <a:headEnd type="none" w="med" len="med"/>
                      <a:tailEnd type="none" w="med" len="med"/>
                    </a:lnL>
                    <a:lnR w="12700" cap="flat" cmpd="sng" algn="ctr">
                      <a:solidFill>
                        <a:srgbClr val="10596A"/>
                      </a:solidFill>
                      <a:prstDash val="solid"/>
                      <a:round/>
                      <a:headEnd type="none" w="med" len="med"/>
                      <a:tailEnd type="none" w="med" len="med"/>
                    </a:lnR>
                    <a:lnT w="12700" cap="flat" cmpd="sng" algn="ctr">
                      <a:solidFill>
                        <a:srgbClr val="982D11"/>
                      </a:solidFill>
                      <a:prstDash val="solid"/>
                      <a:round/>
                      <a:headEnd type="none" w="med" len="med"/>
                      <a:tailEnd type="none" w="med" len="med"/>
                    </a:lnT>
                    <a:lnB w="12700" cap="flat" cmpd="sng" algn="ctr">
                      <a:solidFill>
                        <a:srgbClr val="10596A"/>
                      </a:solidFill>
                      <a:prstDash val="solid"/>
                      <a:round/>
                      <a:headEnd type="none" w="med" len="med"/>
                      <a:tailEnd type="none" w="med" len="med"/>
                    </a:lnB>
                  </a:tcPr>
                </a:tc>
                <a:tc>
                  <a:txBody>
                    <a:bodyPr/>
                    <a:lstStyle/>
                    <a:p>
                      <a:pPr algn="ctr"/>
                      <a:endParaRPr lang="ru-RU" sz="1000" dirty="0">
                        <a:effectLst/>
                        <a:latin typeface="Times New Roman"/>
                      </a:endParaRPr>
                    </a:p>
                  </a:txBody>
                  <a:tcPr marL="94615" marR="94615" marT="47625" marB="47625" anchor="ctr">
                    <a:lnL w="12700" cap="flat" cmpd="sng" algn="ctr">
                      <a:solidFill>
                        <a:srgbClr val="10596A"/>
                      </a:solidFill>
                      <a:prstDash val="solid"/>
                      <a:round/>
                      <a:headEnd type="none" w="med" len="med"/>
                      <a:tailEnd type="none" w="med" len="med"/>
                    </a:lnL>
                    <a:lnR w="12700" cap="flat" cmpd="sng" algn="ctr">
                      <a:solidFill>
                        <a:srgbClr val="10596A"/>
                      </a:solidFill>
                      <a:prstDash val="solid"/>
                      <a:round/>
                      <a:headEnd type="none" w="med" len="med"/>
                      <a:tailEnd type="none" w="med" len="med"/>
                    </a:lnR>
                    <a:lnT w="12700" cap="flat" cmpd="sng" algn="ctr">
                      <a:solidFill>
                        <a:srgbClr val="982D11"/>
                      </a:solidFill>
                      <a:prstDash val="solid"/>
                      <a:round/>
                      <a:headEnd type="none" w="med" len="med"/>
                      <a:tailEnd type="none" w="med" len="med"/>
                    </a:lnT>
                    <a:lnB w="12700" cap="flat" cmpd="sng" algn="ctr">
                      <a:solidFill>
                        <a:srgbClr val="10596A"/>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334539752"/>
      </p:ext>
    </p:extLst>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8F353C4E-0EC6-4AC7-AD15-7B51E3057EBB}" type="slidenum">
              <a:rPr lang="ru-RU" smtClean="0"/>
              <a:t>118</a:t>
            </a:fld>
            <a:endParaRPr lang="ru-RU"/>
          </a:p>
        </p:txBody>
      </p:sp>
      <p:sp>
        <p:nvSpPr>
          <p:cNvPr id="3" name="Прямоугольник 2"/>
          <p:cNvSpPr/>
          <p:nvPr/>
        </p:nvSpPr>
        <p:spPr>
          <a:xfrm>
            <a:off x="383721" y="971550"/>
            <a:ext cx="8548008" cy="4801314"/>
          </a:xfrm>
          <a:prstGeom prst="rect">
            <a:avLst/>
          </a:prstGeom>
        </p:spPr>
        <p:txBody>
          <a:bodyPr wrap="square">
            <a:spAutoFit/>
          </a:bodyPr>
          <a:lstStyle/>
          <a:p>
            <a:r>
              <a:rPr lang="ru-RU" dirty="0"/>
              <a:t>14.1. Признак казначейского счета принимает значение "0</a:t>
            </a:r>
            <a:r>
              <a:rPr lang="ru-RU" dirty="0" smtClean="0"/>
              <a:t>".</a:t>
            </a:r>
          </a:p>
          <a:p>
            <a:endParaRPr lang="ru-RU" dirty="0"/>
          </a:p>
          <a:p>
            <a:r>
              <a:rPr lang="ru-RU" dirty="0"/>
              <a:t>14.2. Код вида казначейского счета в номере казначейского счета принимает следующие значения:</a:t>
            </a:r>
          </a:p>
          <a:p>
            <a:r>
              <a:rPr lang="ru-RU" dirty="0"/>
              <a:t>3100 - средства поступлений, являющихся источниками формирования доходов бюджетов бюджетной системы Российской Федерации;</a:t>
            </a:r>
          </a:p>
          <a:p>
            <a:endParaRPr lang="ru-RU" dirty="0" smtClean="0"/>
          </a:p>
          <a:p>
            <a:r>
              <a:rPr lang="ru-RU" dirty="0" smtClean="0"/>
              <a:t>3211 </a:t>
            </a:r>
            <a:r>
              <a:rPr lang="ru-RU" dirty="0"/>
              <a:t>- средства федерального бюджета;</a:t>
            </a:r>
          </a:p>
          <a:p>
            <a:endParaRPr lang="ru-RU" dirty="0" smtClean="0"/>
          </a:p>
          <a:p>
            <a:r>
              <a:rPr lang="ru-RU" dirty="0" smtClean="0"/>
              <a:t>3212 </a:t>
            </a:r>
            <a:r>
              <a:rPr lang="ru-RU" dirty="0"/>
              <a:t>- средства, поступающие во временное распоряжение получателей средств федерального бюджета;</a:t>
            </a:r>
          </a:p>
          <a:p>
            <a:endParaRPr lang="ru-RU" dirty="0" smtClean="0"/>
          </a:p>
          <a:p>
            <a:r>
              <a:rPr lang="ru-RU" dirty="0" smtClean="0"/>
              <a:t>3214 </a:t>
            </a:r>
            <a:r>
              <a:rPr lang="ru-RU" dirty="0"/>
              <a:t>- средства федеральных бюджетных и автономных учреждений;</a:t>
            </a:r>
          </a:p>
          <a:p>
            <a:endParaRPr lang="ru-RU" dirty="0" smtClean="0"/>
          </a:p>
          <a:p>
            <a:r>
              <a:rPr lang="ru-RU" dirty="0" smtClean="0"/>
              <a:t>3215 </a:t>
            </a:r>
            <a:r>
              <a:rPr lang="ru-RU" dirty="0"/>
              <a:t>- средства юридических лиц, не являющихся участниками бюджетного процесса, бюджетными и автономными учреждениями, источником финансового обеспечения которых являются средства федерального бюджета</a:t>
            </a:r>
            <a:r>
              <a:rPr lang="ru-RU" dirty="0" smtClean="0"/>
              <a:t>;</a:t>
            </a:r>
            <a:endParaRPr lang="ru-RU" dirty="0"/>
          </a:p>
        </p:txBody>
      </p:sp>
    </p:spTree>
    <p:extLst>
      <p:ext uri="{BB962C8B-B14F-4D97-AF65-F5344CB8AC3E}">
        <p14:creationId xmlns:p14="http://schemas.microsoft.com/office/powerpoint/2010/main" val="4021583674"/>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8F353C4E-0EC6-4AC7-AD15-7B51E3057EBB}" type="slidenum">
              <a:rPr lang="ru-RU" smtClean="0"/>
              <a:t>119</a:t>
            </a:fld>
            <a:endParaRPr lang="ru-RU"/>
          </a:p>
        </p:txBody>
      </p:sp>
      <p:sp>
        <p:nvSpPr>
          <p:cNvPr id="3" name="Прямоугольник 2"/>
          <p:cNvSpPr/>
          <p:nvPr/>
        </p:nvSpPr>
        <p:spPr>
          <a:xfrm>
            <a:off x="514349" y="163285"/>
            <a:ext cx="8433707" cy="5355312"/>
          </a:xfrm>
          <a:prstGeom prst="rect">
            <a:avLst/>
          </a:prstGeom>
        </p:spPr>
        <p:txBody>
          <a:bodyPr wrap="square">
            <a:spAutoFit/>
          </a:bodyPr>
          <a:lstStyle/>
          <a:p>
            <a:r>
              <a:rPr lang="ru-RU" dirty="0"/>
              <a:t>3221 - средства бюджетов субъектов Российской Федерации;</a:t>
            </a:r>
          </a:p>
          <a:p>
            <a:r>
              <a:rPr lang="ru-RU" dirty="0" smtClean="0"/>
              <a:t>3222 </a:t>
            </a:r>
            <a:r>
              <a:rPr lang="ru-RU" dirty="0"/>
              <a:t>- средства, поступающие во временное распоряжение получателей средств бюджетов субъектов Российской Федерации;</a:t>
            </a:r>
          </a:p>
          <a:p>
            <a:r>
              <a:rPr lang="ru-RU" dirty="0" smtClean="0"/>
              <a:t>3224 </a:t>
            </a:r>
            <a:r>
              <a:rPr lang="ru-RU" dirty="0"/>
              <a:t>- средства бюджетных и автономных учреждений субъектов Российской Федерации;</a:t>
            </a:r>
          </a:p>
          <a:p>
            <a:r>
              <a:rPr lang="ru-RU" dirty="0" smtClean="0"/>
              <a:t>3225 </a:t>
            </a:r>
            <a:r>
              <a:rPr lang="ru-RU" dirty="0"/>
              <a:t>- средства юридических лиц, не являющихся участниками бюджетного процесса, бюджетными и автономными учреждениями, источником финансового обеспечения которых являются средства бюджетов субъектов Российской Федерации;</a:t>
            </a:r>
          </a:p>
          <a:p>
            <a:endParaRPr lang="ru-RU" dirty="0" smtClean="0"/>
          </a:p>
          <a:p>
            <a:endParaRPr lang="ru-RU" dirty="0"/>
          </a:p>
          <a:p>
            <a:endParaRPr lang="ru-RU" dirty="0" smtClean="0"/>
          </a:p>
          <a:p>
            <a:r>
              <a:rPr lang="ru-RU" dirty="0" smtClean="0"/>
              <a:t>3231 </a:t>
            </a:r>
            <a:r>
              <a:rPr lang="ru-RU" dirty="0"/>
              <a:t>- средства местных бюджетов;</a:t>
            </a:r>
          </a:p>
          <a:p>
            <a:r>
              <a:rPr lang="ru-RU" dirty="0"/>
              <a:t>3232 - средства, поступающие во временное распоряжение получателей средств местных бюджетов;</a:t>
            </a:r>
          </a:p>
          <a:p>
            <a:r>
              <a:rPr lang="ru-RU" dirty="0"/>
              <a:t>3234 - средства муниципальных бюджетных и автономных учреждений;</a:t>
            </a:r>
          </a:p>
          <a:p>
            <a:r>
              <a:rPr lang="ru-RU" dirty="0"/>
              <a:t>3235 - средства юридических лиц, не являющихся участниками бюджетного процесса, бюджетными и автономными учреждениями, источником финансового обеспечения которых являются средства местных бюджетов;</a:t>
            </a:r>
          </a:p>
        </p:txBody>
      </p:sp>
    </p:spTree>
    <p:extLst>
      <p:ext uri="{BB962C8B-B14F-4D97-AF65-F5344CB8AC3E}">
        <p14:creationId xmlns:p14="http://schemas.microsoft.com/office/powerpoint/2010/main" val="1012012155"/>
      </p:ext>
    </p:extLst>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8F353C4E-0EC6-4AC7-AD15-7B51E3057EBB}" type="slidenum">
              <a:rPr lang="ru-RU" smtClean="0"/>
              <a:t>120</a:t>
            </a:fld>
            <a:endParaRPr lang="ru-RU"/>
          </a:p>
        </p:txBody>
      </p:sp>
      <p:sp>
        <p:nvSpPr>
          <p:cNvPr id="4" name="Прямоугольник 3"/>
          <p:cNvSpPr/>
          <p:nvPr/>
        </p:nvSpPr>
        <p:spPr>
          <a:xfrm>
            <a:off x="783771" y="2375807"/>
            <a:ext cx="7209064" cy="400110"/>
          </a:xfrm>
          <a:prstGeom prst="rect">
            <a:avLst/>
          </a:prstGeom>
        </p:spPr>
        <p:txBody>
          <a:bodyPr wrap="square">
            <a:spAutoFit/>
          </a:bodyPr>
          <a:lstStyle/>
          <a:p>
            <a:pPr algn="ctr"/>
            <a:r>
              <a:rPr lang="ru-RU" sz="2000" u="sng" dirty="0"/>
              <a:t>40102810045370000030</a:t>
            </a:r>
            <a:endParaRPr lang="ru-RU" sz="2000" dirty="0"/>
          </a:p>
        </p:txBody>
      </p:sp>
      <p:sp>
        <p:nvSpPr>
          <p:cNvPr id="5" name="Прямоугольник 4"/>
          <p:cNvSpPr/>
          <p:nvPr/>
        </p:nvSpPr>
        <p:spPr>
          <a:xfrm>
            <a:off x="2286000" y="2967335"/>
            <a:ext cx="4572000" cy="646331"/>
          </a:xfrm>
          <a:prstGeom prst="rect">
            <a:avLst/>
          </a:prstGeom>
        </p:spPr>
        <p:txBody>
          <a:bodyPr>
            <a:spAutoFit/>
          </a:bodyPr>
          <a:lstStyle/>
          <a:p>
            <a:endParaRPr lang="ru-RU" dirty="0"/>
          </a:p>
          <a:p>
            <a:endParaRPr lang="ru-RU" dirty="0"/>
          </a:p>
        </p:txBody>
      </p:sp>
      <p:sp>
        <p:nvSpPr>
          <p:cNvPr id="6" name="Прямоугольник 5"/>
          <p:cNvSpPr/>
          <p:nvPr/>
        </p:nvSpPr>
        <p:spPr>
          <a:xfrm>
            <a:off x="685800" y="1387929"/>
            <a:ext cx="7731579" cy="646331"/>
          </a:xfrm>
          <a:prstGeom prst="rect">
            <a:avLst/>
          </a:prstGeom>
        </p:spPr>
        <p:txBody>
          <a:bodyPr wrap="square">
            <a:spAutoFit/>
          </a:bodyPr>
          <a:lstStyle/>
          <a:p>
            <a:pPr algn="ctr"/>
            <a:r>
              <a:rPr lang="ru-RU" b="1" dirty="0"/>
              <a:t>40102 - Единый казначейский счет, </a:t>
            </a:r>
            <a:endParaRPr lang="ru-RU" b="1" dirty="0" smtClean="0"/>
          </a:p>
          <a:p>
            <a:pPr algn="ctr"/>
            <a:r>
              <a:rPr lang="ru-RU" b="1" dirty="0" smtClean="0"/>
              <a:t>открытый </a:t>
            </a:r>
            <a:r>
              <a:rPr lang="ru-RU" u="sng" dirty="0"/>
              <a:t>Управлению Федерального казначейства по Калужской области</a:t>
            </a:r>
            <a:endParaRPr lang="ru-RU" dirty="0"/>
          </a:p>
        </p:txBody>
      </p:sp>
      <p:sp>
        <p:nvSpPr>
          <p:cNvPr id="7" name="Прямоугольник 6"/>
          <p:cNvSpPr/>
          <p:nvPr/>
        </p:nvSpPr>
        <p:spPr>
          <a:xfrm>
            <a:off x="2806324" y="3244334"/>
            <a:ext cx="3531351" cy="369332"/>
          </a:xfrm>
          <a:prstGeom prst="rect">
            <a:avLst/>
          </a:prstGeom>
        </p:spPr>
        <p:txBody>
          <a:bodyPr wrap="none">
            <a:spAutoFit/>
          </a:bodyPr>
          <a:lstStyle/>
          <a:p>
            <a:r>
              <a:rPr lang="ru-RU" dirty="0"/>
              <a:t>БИК банковского счета </a:t>
            </a:r>
            <a:r>
              <a:rPr lang="ru-RU" u="sng" dirty="0"/>
              <a:t>012908002</a:t>
            </a:r>
            <a:endParaRPr lang="ru-RU" dirty="0"/>
          </a:p>
        </p:txBody>
      </p:sp>
    </p:spTree>
    <p:extLst>
      <p:ext uri="{BB962C8B-B14F-4D97-AF65-F5344CB8AC3E}">
        <p14:creationId xmlns:p14="http://schemas.microsoft.com/office/powerpoint/2010/main" val="1969944851"/>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8F353C4E-0EC6-4AC7-AD15-7B51E3057EBB}" type="slidenum">
              <a:rPr lang="ru-RU" smtClean="0"/>
              <a:t>121</a:t>
            </a:fld>
            <a:endParaRPr lang="ru-RU"/>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75" y="1069975"/>
            <a:ext cx="9036050" cy="4718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68648371"/>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8F353C4E-0EC6-4AC7-AD15-7B51E3057EBB}" type="slidenum">
              <a:rPr lang="ru-RU" smtClean="0"/>
              <a:t>122</a:t>
            </a:fld>
            <a:endParaRPr lang="ru-RU"/>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2875" y="1063625"/>
            <a:ext cx="8858250" cy="4730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95763945"/>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31098</TotalTime>
  <Words>7155</Words>
  <Application>Microsoft Office PowerPoint</Application>
  <PresentationFormat>Экран (4:3)</PresentationFormat>
  <Paragraphs>1378</Paragraphs>
  <Slides>122</Slides>
  <Notes>32</Notes>
  <HiddenSlides>0</HiddenSlides>
  <MMClips>0</MMClips>
  <ScaleCrop>false</ScaleCrop>
  <HeadingPairs>
    <vt:vector size="6" baseType="variant">
      <vt:variant>
        <vt:lpstr>Тема</vt:lpstr>
      </vt:variant>
      <vt:variant>
        <vt:i4>1</vt:i4>
      </vt:variant>
      <vt:variant>
        <vt:lpstr>Внедренные серверы OLE</vt:lpstr>
      </vt:variant>
      <vt:variant>
        <vt:i4>2</vt:i4>
      </vt:variant>
      <vt:variant>
        <vt:lpstr>Заголовки слайдов</vt:lpstr>
      </vt:variant>
      <vt:variant>
        <vt:i4>122</vt:i4>
      </vt:variant>
    </vt:vector>
  </HeadingPairs>
  <TitlesOfParts>
    <vt:vector size="125" baseType="lpstr">
      <vt:lpstr>Тема Office</vt:lpstr>
      <vt:lpstr>Документ</vt:lpstr>
      <vt:lpstr>Лист</vt:lpstr>
      <vt:lpstr>Презентация PowerPoint</vt:lpstr>
      <vt:lpstr>Порядок применения бюджетной классификации Российской Федерации в 2020 и 2021 годах</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Отчетность за 3 квартал, КУ:</vt:lpstr>
      <vt:lpstr>Отчетность за 3 квартал, АУ, БУ:</vt:lpstr>
      <vt:lpstr>Презентация PowerPoint</vt:lpstr>
      <vt:lpstr>Презентация PowerPoint</vt:lpstr>
      <vt:lpstr>Главная книга (ф. 0504072) </vt:lpstr>
      <vt:lpstr>Презентация PowerPoint</vt:lpstr>
      <vt:lpstr>Презентация PowerPoint</vt:lpstr>
      <vt:lpstr>Изменения в перечне видов расходов классификации расходов бюджетов </vt:lpstr>
      <vt:lpstr>Презентация PowerPoint</vt:lpstr>
      <vt:lpstr>КОСГУ 2019 – расчеты:</vt:lpstr>
      <vt:lpstr>Реорганизация юридического лица</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Категория задолженности:</vt:lpstr>
      <vt:lpstr>Презентация PowerPoint</vt:lpstr>
      <vt:lpstr>Новый код КОСГУ по доходам</vt:lpstr>
      <vt:lpstr>Презентация PowerPoint</vt:lpstr>
      <vt:lpstr>Презентация PowerPoint</vt:lpstr>
      <vt:lpstr>Нематериальные активы:</vt:lpstr>
      <vt:lpstr>НМА – определение:</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   Неисключительные права пользования на результаты интеллектуальной деятельности </vt:lpstr>
      <vt:lpstr>   Неисключительные права пользования на результаты интеллектуальной деятельности </vt:lpstr>
      <vt:lpstr>Презентация PowerPoint</vt:lpstr>
      <vt:lpstr>Презентация PowerPoint</vt:lpstr>
      <vt:lpstr>Неисключительные лицензии до 2021 года :</vt:lpstr>
      <vt:lpstr>Неисключительные лицензии 2021 года:</vt:lpstr>
      <vt:lpstr>Неисключительные лицензии 2021 года:</vt:lpstr>
      <vt:lpstr>Неисключительные лицензии 2021 года:</vt:lpstr>
      <vt:lpstr>Неисключительные лицензии 2021 года:</vt:lpstr>
      <vt:lpstr>Презентация PowerPoint</vt:lpstr>
      <vt:lpstr>Неисключительные лицензии 2020 года:</vt:lpstr>
      <vt:lpstr>Презентация PowerPoint</vt:lpstr>
      <vt:lpstr>Журнал операций по исправлению ошибок прошлых лет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Отчет об исполнении Плана ФХД (ф.0503737):</vt:lpstr>
      <vt:lpstr>Презентация PowerPoint</vt:lpstr>
      <vt:lpstr>Презентация PowerPoint</vt:lpstr>
      <vt:lpstr>Расчеты по целевым МБТ:</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Обеспечение корректного отражения КБК и КОСГУ  в бюджетной (бухгалтерской) отчетности  </vt:lpstr>
      <vt:lpstr>Презентация PowerPoint</vt:lpstr>
      <vt:lpstr>Презентация PowerPoint</vt:lpstr>
      <vt:lpstr>Презентация PowerPoint</vt:lpstr>
      <vt:lpstr>Презентация PowerPoint</vt:lpstr>
      <vt:lpstr>Расчеты по возврату остатка целевой субсидии:</vt:lpstr>
      <vt:lpstr>План ФХД:</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Приказ Минфина России от 30.03.2015 № 52н в редакции от 15.06.2020 № 103н</vt:lpstr>
      <vt:lpstr>Приказ Минфина России от 15.04.2021 г № 61н « Об утверждении унифицированных форм электронных документов».</vt:lpstr>
      <vt:lpstr>Приказ Минфина России от 15.04.2021 г № 61н « Об утверждении унифицированных форм электронных документов».</vt:lpstr>
      <vt:lpstr>Приказ Минфина России от 15.04.2021 г № 61н « Об утверждении унифицированных форм электронных документов».</vt:lpstr>
      <vt:lpstr>Приказ Минфина России от 15.04.2021 г № 61н « Об утверждении унифицированных форм электронных документов».</vt:lpstr>
      <vt:lpstr>Приказ Минфина России от 15.04.2021 г № 61н « Об утверждении унифицированных форм электронных документов».</vt:lpstr>
      <vt:lpstr>Приказ Минфина России от 15.04.2021 г № 61н « Об утверждении унифицированных форм электронных документов».</vt:lpstr>
      <vt:lpstr>Приказ Минфина России от 15.04.2021 г № 61н « Об утверждении унифицированных форм электронных документов».</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ОБЗ</dc:creator>
  <cp:lastModifiedBy>Epihina NN.</cp:lastModifiedBy>
  <cp:revision>1695</cp:revision>
  <cp:lastPrinted>2018-11-14T09:10:42Z</cp:lastPrinted>
  <dcterms:created xsi:type="dcterms:W3CDTF">2014-05-13T07:16:38Z</dcterms:created>
  <dcterms:modified xsi:type="dcterms:W3CDTF">2021-09-23T07:14:25Z</dcterms:modified>
</cp:coreProperties>
</file>